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62" r:id="rId6"/>
    <p:sldId id="260" r:id="rId7"/>
    <p:sldId id="261" r:id="rId8"/>
    <p:sldId id="263" r:id="rId9"/>
    <p:sldId id="257" r:id="rId10"/>
    <p:sldId id="266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C91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FD3E-D7B8-49D8-BDAA-8DAF46FB04FA}" type="datetimeFigureOut">
              <a:rPr lang="en-IE" smtClean="0"/>
              <a:t>17/10/2017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A376-403D-4690-8566-62D4CEDBD83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65791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FD3E-D7B8-49D8-BDAA-8DAF46FB04FA}" type="datetimeFigureOut">
              <a:rPr lang="en-IE" smtClean="0"/>
              <a:t>17/10/2017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A376-403D-4690-8566-62D4CEDBD83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83796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FD3E-D7B8-49D8-BDAA-8DAF46FB04FA}" type="datetimeFigureOut">
              <a:rPr lang="en-IE" smtClean="0"/>
              <a:t>17/10/2017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A376-403D-4690-8566-62D4CEDBD83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6899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FD3E-D7B8-49D8-BDAA-8DAF46FB04FA}" type="datetimeFigureOut">
              <a:rPr lang="en-IE" smtClean="0"/>
              <a:t>17/10/2017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A376-403D-4690-8566-62D4CEDBD83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482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FD3E-D7B8-49D8-BDAA-8DAF46FB04FA}" type="datetimeFigureOut">
              <a:rPr lang="en-IE" smtClean="0"/>
              <a:t>17/10/2017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A376-403D-4690-8566-62D4CEDBD83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15124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FD3E-D7B8-49D8-BDAA-8DAF46FB04FA}" type="datetimeFigureOut">
              <a:rPr lang="en-IE" smtClean="0"/>
              <a:t>17/10/2017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A376-403D-4690-8566-62D4CEDBD83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5617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FD3E-D7B8-49D8-BDAA-8DAF46FB04FA}" type="datetimeFigureOut">
              <a:rPr lang="en-IE" smtClean="0"/>
              <a:t>17/10/2017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A376-403D-4690-8566-62D4CEDBD83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79009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FD3E-D7B8-49D8-BDAA-8DAF46FB04FA}" type="datetimeFigureOut">
              <a:rPr lang="en-IE" smtClean="0"/>
              <a:t>17/10/2017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A376-403D-4690-8566-62D4CEDBD83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2366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FD3E-D7B8-49D8-BDAA-8DAF46FB04FA}" type="datetimeFigureOut">
              <a:rPr lang="en-IE" smtClean="0"/>
              <a:t>17/10/2017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A376-403D-4690-8566-62D4CEDBD83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28899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FD3E-D7B8-49D8-BDAA-8DAF46FB04FA}" type="datetimeFigureOut">
              <a:rPr lang="en-IE" smtClean="0"/>
              <a:t>17/10/2017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A376-403D-4690-8566-62D4CEDBD83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33387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FD3E-D7B8-49D8-BDAA-8DAF46FB04FA}" type="datetimeFigureOut">
              <a:rPr lang="en-IE" smtClean="0"/>
              <a:t>17/10/2017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A376-403D-4690-8566-62D4CEDBD83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9501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709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240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454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3188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777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159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390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607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2645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2228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495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AFD3E-D7B8-49D8-BDAA-8DAF46FB04FA}" type="datetimeFigureOut">
              <a:rPr lang="en-IE" smtClean="0"/>
              <a:t>17/10/2017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DA376-403D-4690-8566-62D4CEDBD83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408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246E7-9E04-DE4F-B1D2-C4DD136F4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24362-309E-704A-BB30-3E1A6274C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01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collinsdictionary.com/dictionary/english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ollinsdictionary.com/dictionary/english/fact" TargetMode="External"/><Relationship Id="rId3" Type="http://schemas.openxmlformats.org/officeDocument/2006/relationships/hyperlink" Target="https://www.collinsdictionary.com/dictionary/english/rain" TargetMode="External"/><Relationship Id="rId7" Type="http://schemas.openxmlformats.org/officeDocument/2006/relationships/hyperlink" Target="https://www.collinsdictionary.com/dictionary/english/station" TargetMode="External"/><Relationship Id="rId12" Type="http://schemas.openxmlformats.org/officeDocument/2006/relationships/image" Target="../media/image1.png"/><Relationship Id="rId2" Type="http://schemas.openxmlformats.org/officeDocument/2006/relationships/hyperlink" Target="https://www.collinsdictionary.com/dictionary/english/atmospher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ollinsdictionary.com/dictionary/english/forecast" TargetMode="External"/><Relationship Id="rId11" Type="http://schemas.openxmlformats.org/officeDocument/2006/relationships/hyperlink" Target="https://www.collinsdictionary.com/dictionary/english" TargetMode="External"/><Relationship Id="rId5" Type="http://schemas.openxmlformats.org/officeDocument/2006/relationships/hyperlink" Target="https://www.collinsdictionary.com/dictionary/english/windy" TargetMode="External"/><Relationship Id="rId10" Type="http://schemas.openxmlformats.org/officeDocument/2006/relationships/hyperlink" Target="https://www.collinsdictionary.com/dictionary/english/weather" TargetMode="External"/><Relationship Id="rId4" Type="http://schemas.openxmlformats.org/officeDocument/2006/relationships/hyperlink" Target="https://www.collinsdictionary.com/dictionary/english/hot" TargetMode="External"/><Relationship Id="rId9" Type="http://schemas.openxmlformats.org/officeDocument/2006/relationships/hyperlink" Target="https://www.collinsdictionary.com/dictionary/english/study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t.ie/about/weatherobservingstations/athenry.asp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graph.org.uk/photo/2842754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graph.org.uk/photo/2842754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5326" y="189570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6"/>
            <a:ext cx="1434274" cy="2858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5326" y="543789"/>
            <a:ext cx="5898299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954207" y="646048"/>
            <a:ext cx="26782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cap="none" spc="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Weather</a:t>
            </a:r>
            <a:endParaRPr lang="en-IE" sz="54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086" y="3165690"/>
            <a:ext cx="2624632" cy="2676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37" y="3165690"/>
            <a:ext cx="2724538" cy="2676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8329" y="3165690"/>
            <a:ext cx="2609552" cy="2677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5331" y="3165689"/>
            <a:ext cx="2654418" cy="2676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469937" y="1768171"/>
            <a:ext cx="60089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/>
              <a:t>What we are going to learn about: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 dirty="0" smtClean="0"/>
              <a:t>The weather and its elements.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 dirty="0" smtClean="0"/>
              <a:t>How we measure the weather.</a:t>
            </a:r>
            <a:r>
              <a:rPr lang="en-IE" dirty="0" smtClean="0"/>
              <a:t/>
            </a:r>
            <a:br>
              <a:rPr lang="en-IE" dirty="0" smtClean="0"/>
            </a:br>
            <a:endParaRPr lang="en-IE" dirty="0"/>
          </a:p>
        </p:txBody>
      </p:sp>
      <p:sp>
        <p:nvSpPr>
          <p:cNvPr id="17" name="Pentagon 16"/>
          <p:cNvSpPr/>
          <p:nvPr/>
        </p:nvSpPr>
        <p:spPr>
          <a:xfrm>
            <a:off x="6303550" y="543789"/>
            <a:ext cx="5285070" cy="2292717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TextBox 17"/>
          <p:cNvSpPr txBox="1"/>
          <p:nvPr/>
        </p:nvSpPr>
        <p:spPr>
          <a:xfrm>
            <a:off x="6478851" y="646048"/>
            <a:ext cx="412072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To start…</a:t>
            </a:r>
            <a:r>
              <a:rPr lang="en-IE" dirty="0">
                <a:solidFill>
                  <a:schemeClr val="bg1"/>
                </a:solidFill>
              </a:rPr>
              <a:t/>
            </a:r>
            <a:br>
              <a:rPr lang="en-IE" dirty="0">
                <a:solidFill>
                  <a:schemeClr val="bg1"/>
                </a:solidFill>
              </a:rPr>
            </a:br>
            <a:r>
              <a:rPr lang="en-IE" sz="2400" dirty="0" smtClean="0">
                <a:solidFill>
                  <a:schemeClr val="bg1"/>
                </a:solidFill>
              </a:rPr>
              <a:t/>
            </a:r>
            <a:br>
              <a:rPr lang="en-IE" sz="2400" dirty="0" smtClean="0">
                <a:solidFill>
                  <a:schemeClr val="bg1"/>
                </a:solidFill>
              </a:rPr>
            </a:br>
            <a:r>
              <a:rPr lang="en-IE" sz="24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Think of six careers/ jobs where knowing weather conditions is crucial?</a:t>
            </a:r>
            <a:endParaRPr lang="en-IE" sz="24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59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45326" y="189570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839076"/>
              </p:ext>
            </p:extLst>
          </p:nvPr>
        </p:nvGraphicFramePr>
        <p:xfrm>
          <a:off x="2659226" y="2277599"/>
          <a:ext cx="7240554" cy="31248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30105"/>
                <a:gridCol w="5610449"/>
              </a:tblGrid>
              <a:tr h="420657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Keywords</a:t>
                      </a:r>
                      <a:endParaRPr lang="en-I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Definitions </a:t>
                      </a:r>
                      <a:endParaRPr lang="en-IE" b="1" dirty="0"/>
                    </a:p>
                  </a:txBody>
                  <a:tcPr/>
                </a:tc>
              </a:tr>
              <a:tr h="420657">
                <a:tc>
                  <a:txBody>
                    <a:bodyPr/>
                    <a:lstStyle/>
                    <a:p>
                      <a:r>
                        <a:rPr lang="en-IE" dirty="0" smtClean="0"/>
                        <a:t>Weather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724443">
                <a:tc>
                  <a:txBody>
                    <a:bodyPr/>
                    <a:lstStyle/>
                    <a:p>
                      <a:r>
                        <a:rPr lang="en-IE" dirty="0" smtClean="0"/>
                        <a:t>Weather Forecast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724443">
                <a:tc>
                  <a:txBody>
                    <a:bodyPr/>
                    <a:lstStyle/>
                    <a:p>
                      <a:r>
                        <a:rPr lang="en-IE" dirty="0" smtClean="0"/>
                        <a:t>Weather Station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20657">
                <a:tc>
                  <a:txBody>
                    <a:bodyPr/>
                    <a:lstStyle/>
                    <a:p>
                      <a:r>
                        <a:rPr lang="en-IE" dirty="0" smtClean="0"/>
                        <a:t>Meteorologist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13967">
                <a:tc>
                  <a:txBody>
                    <a:bodyPr/>
                    <a:lstStyle/>
                    <a:p>
                      <a:r>
                        <a:rPr lang="en-IE" dirty="0" smtClean="0"/>
                        <a:t>Meteorology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45326" y="543789"/>
            <a:ext cx="5898299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992" y="674619"/>
            <a:ext cx="29928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cap="none" spc="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Keywords</a:t>
            </a:r>
            <a:endParaRPr lang="en-IE" sz="54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63478" y="543789"/>
            <a:ext cx="4646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Use the online dictionary to research the meaning of the following geographical keywords. </a:t>
            </a:r>
            <a:r>
              <a:rPr lang="en-IE" dirty="0" smtClean="0">
                <a:hlinkClick r:id="rId2"/>
              </a:rPr>
              <a:t>Click here for dictionary.</a:t>
            </a:r>
            <a:endParaRPr lang="en-IE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6"/>
            <a:ext cx="1434274" cy="28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7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45326" y="189570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64112"/>
              </p:ext>
            </p:extLst>
          </p:nvPr>
        </p:nvGraphicFramePr>
        <p:xfrm>
          <a:off x="1390260" y="1859609"/>
          <a:ext cx="8873413" cy="40515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97719"/>
                <a:gridCol w="6875694"/>
              </a:tblGrid>
              <a:tr h="542432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/>
                      </a:r>
                      <a:br>
                        <a:rPr lang="en-IE" b="1" dirty="0" smtClean="0"/>
                      </a:br>
                      <a:r>
                        <a:rPr lang="en-IE" b="1" dirty="0" smtClean="0"/>
                        <a:t>Keywords</a:t>
                      </a:r>
                      <a:endParaRPr lang="en-IE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/>
                      </a:r>
                      <a:br>
                        <a:rPr lang="en-IE" b="1" dirty="0" smtClean="0"/>
                      </a:br>
                      <a:r>
                        <a:rPr lang="en-IE" b="1" dirty="0" smtClean="0"/>
                        <a:t>Definitions </a:t>
                      </a:r>
                      <a:br>
                        <a:rPr lang="en-IE" b="1" dirty="0" smtClean="0"/>
                      </a:br>
                      <a:endParaRPr lang="en-IE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46854">
                <a:tc>
                  <a:txBody>
                    <a:bodyPr/>
                    <a:lstStyle/>
                    <a:p>
                      <a:r>
                        <a:rPr lang="en-IE" b="0" dirty="0" smtClean="0"/>
                        <a:t>Weather</a:t>
                      </a:r>
                      <a:endParaRPr lang="en-IE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The weather is the condition of the </a:t>
                      </a:r>
                      <a:r>
                        <a:rPr lang="en-IE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  <a:hlinkClick r:id="rId2" tooltip="Definition of atmosphere"/>
                        </a:rPr>
                        <a:t>atmosphere</a:t>
                      </a:r>
                      <a:r>
                        <a:rPr lang="en-IE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 in one area at a particular time, for example if it is </a:t>
                      </a:r>
                      <a:r>
                        <a:rPr lang="en-IE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  <a:hlinkClick r:id="rId3" tooltip="Definition of raining"/>
                        </a:rPr>
                        <a:t>raining</a:t>
                      </a:r>
                      <a:r>
                        <a:rPr lang="en-IE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, </a:t>
                      </a:r>
                      <a:r>
                        <a:rPr lang="en-IE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  <a:hlinkClick r:id="rId4" tooltip="Definition of hot"/>
                        </a:rPr>
                        <a:t>hot</a:t>
                      </a:r>
                      <a:r>
                        <a:rPr lang="en-IE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, or </a:t>
                      </a:r>
                      <a:r>
                        <a:rPr lang="en-IE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  <a:hlinkClick r:id="rId5" tooltip="Definition of windy"/>
                        </a:rPr>
                        <a:t>windy</a:t>
                      </a:r>
                      <a:r>
                        <a:rPr lang="en-IE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.</a:t>
                      </a:r>
                      <a:endParaRPr lang="en-IE" sz="16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769558">
                <a:tc>
                  <a:txBody>
                    <a:bodyPr/>
                    <a:lstStyle/>
                    <a:p>
                      <a:r>
                        <a:rPr lang="en-IE" b="0" dirty="0" smtClean="0"/>
                        <a:t>Weather Forecast</a:t>
                      </a:r>
                      <a:endParaRPr lang="en-IE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600" b="0" i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 weather </a:t>
                      </a:r>
                      <a:r>
                        <a:rPr lang="en-IE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hlinkClick r:id="rId6" tooltip="Definition of forecast"/>
                        </a:rPr>
                        <a:t>forecast</a:t>
                      </a:r>
                      <a:r>
                        <a:rPr lang="en-IE" sz="1600" b="0" i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is a statement saying what the weather will be like the next day or for the next few days.</a:t>
                      </a:r>
                      <a:endParaRPr lang="en-IE" sz="16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69558">
                <a:tc>
                  <a:txBody>
                    <a:bodyPr/>
                    <a:lstStyle/>
                    <a:p>
                      <a:r>
                        <a:rPr lang="en-IE" b="0" dirty="0" smtClean="0"/>
                        <a:t>Weather Station</a:t>
                      </a:r>
                      <a:endParaRPr lang="en-IE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A weather </a:t>
                      </a:r>
                      <a:r>
                        <a:rPr lang="en-IE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  <a:hlinkClick r:id="rId7" tooltip="Definition of station"/>
                        </a:rPr>
                        <a:t>station</a:t>
                      </a:r>
                      <a:r>
                        <a:rPr lang="en-IE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 is a place where </a:t>
                      </a:r>
                      <a:r>
                        <a:rPr lang="en-IE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  <a:hlinkClick r:id="rId8" tooltip="Definition of facts"/>
                        </a:rPr>
                        <a:t>facts</a:t>
                      </a:r>
                      <a:r>
                        <a:rPr lang="en-IE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 about the weather are measured, recorded, monitored and studied.</a:t>
                      </a:r>
                      <a:endParaRPr lang="en-IE" sz="16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6854">
                <a:tc>
                  <a:txBody>
                    <a:bodyPr/>
                    <a:lstStyle/>
                    <a:p>
                      <a:r>
                        <a:rPr lang="en-IE" b="0" dirty="0" smtClean="0"/>
                        <a:t>Meteorology</a:t>
                      </a:r>
                      <a:endParaRPr lang="en-IE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The </a:t>
                      </a:r>
                      <a:r>
                        <a:rPr lang="en-IE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  <a:hlinkClick r:id="rId9" tooltip="Definition of study"/>
                        </a:rPr>
                        <a:t>study</a:t>
                      </a:r>
                      <a:r>
                        <a:rPr lang="en-IE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 of the earth's </a:t>
                      </a:r>
                      <a:r>
                        <a:rPr lang="en-IE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  <a:hlinkClick r:id="rId2" tooltip="Definition of atmosphere"/>
                        </a:rPr>
                        <a:t>atmosphere</a:t>
                      </a:r>
                      <a:r>
                        <a:rPr lang="en-IE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IE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esp</a:t>
                      </a:r>
                      <a:r>
                        <a:rPr lang="en-IE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of weather-forming processes and </a:t>
                      </a:r>
                      <a:r>
                        <a:rPr lang="en-IE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  <a:hlinkClick r:id="rId10" tooltip="Definition of weather"/>
                        </a:rPr>
                        <a:t>weather</a:t>
                      </a:r>
                      <a:r>
                        <a:rPr lang="en-IE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  <a:hlinkClick r:id="rId6" tooltip="Definition of forecasting"/>
                        </a:rPr>
                        <a:t>forecasting</a:t>
                      </a:r>
                      <a:endParaRPr lang="en-IE" sz="16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39747">
                <a:tc>
                  <a:txBody>
                    <a:bodyPr/>
                    <a:lstStyle/>
                    <a:p>
                      <a:r>
                        <a:rPr lang="en-IE" b="0" dirty="0" smtClean="0"/>
                        <a:t>Meteorologist</a:t>
                      </a:r>
                      <a:endParaRPr lang="en-IE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600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The person who studies and forecasts weather.</a:t>
                      </a:r>
                      <a:endParaRPr lang="en-IE" sz="16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45326" y="543789"/>
            <a:ext cx="5898299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992" y="674619"/>
            <a:ext cx="29928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cap="none" spc="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Keywords</a:t>
            </a:r>
            <a:endParaRPr lang="en-IE" sz="54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63478" y="543789"/>
            <a:ext cx="4646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Use the online dictionary to research the meaning of the following geographical keywords. </a:t>
            </a:r>
            <a:r>
              <a:rPr lang="en-IE" dirty="0" smtClean="0">
                <a:hlinkClick r:id="rId11"/>
              </a:rPr>
              <a:t>Click here for dictionary.</a:t>
            </a:r>
            <a:endParaRPr lang="en-IE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6"/>
            <a:ext cx="1434274" cy="28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67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50869" y="232432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5"/>
            <a:ext cx="1434274" cy="35739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73902" y="543789"/>
            <a:ext cx="6641248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514" y="674619"/>
            <a:ext cx="60340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</a:rPr>
              <a:t>Weather Conditions</a:t>
            </a:r>
            <a:endParaRPr lang="en-IE" sz="5400" b="1" spc="50" dirty="0">
              <a:ln w="9525" cmpd="sng">
                <a:solidFill>
                  <a:prstClr val="black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4472C4">
                    <a:alpha val="40000"/>
                  </a:srgbClr>
                </a:glo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37390" y="499432"/>
            <a:ext cx="433311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Weather is made up of the following elements. </a:t>
            </a:r>
            <a:br>
              <a:rPr lang="en-US" dirty="0" smtClean="0"/>
            </a:br>
            <a:r>
              <a:rPr lang="en-US" dirty="0" smtClean="0"/>
              <a:t>Research and </a:t>
            </a:r>
            <a:r>
              <a:rPr lang="en-US" dirty="0" smtClean="0"/>
              <a:t>create a weather forecast </a:t>
            </a:r>
            <a:r>
              <a:rPr lang="en-US" dirty="0" smtClean="0"/>
              <a:t>for each element. </a:t>
            </a:r>
            <a:r>
              <a:rPr lang="en-US" i="1" dirty="0" smtClean="0"/>
              <a:t>(Use your own location)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41623"/>
              </p:ext>
            </p:extLst>
          </p:nvPr>
        </p:nvGraphicFramePr>
        <p:xfrm>
          <a:off x="577513" y="1866243"/>
          <a:ext cx="10992990" cy="41331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8598"/>
                <a:gridCol w="2198598"/>
                <a:gridCol w="2198598"/>
                <a:gridCol w="2198598"/>
                <a:gridCol w="2198598"/>
              </a:tblGrid>
              <a:tr h="143258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0113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Wind Speed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Wind Direction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Temperature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Humidity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Atmospheric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Pressure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3786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9793"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/>
                        <a:t>Precipitation</a:t>
                      </a:r>
                      <a:endParaRPr lang="en-IE" sz="24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/>
                        <a:t>Clouds</a:t>
                      </a:r>
                      <a:endParaRPr lang="en-IE" sz="24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/>
                        <a:t>Sun</a:t>
                      </a:r>
                      <a:endParaRPr lang="en-IE" sz="24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8585154" y="6079422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00520" y="6110199"/>
            <a:ext cx="25359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dirty="0" smtClean="0">
                <a:solidFill>
                  <a:schemeClr val="accent5">
                    <a:lumMod val="75000"/>
                  </a:schemeClr>
                </a:solidFill>
              </a:rPr>
              <a:t>What websites did you use?</a:t>
            </a:r>
            <a:endParaRPr lang="en-IE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13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Rectangle 3"/>
          <p:cNvSpPr/>
          <p:nvPr/>
        </p:nvSpPr>
        <p:spPr>
          <a:xfrm>
            <a:off x="245326" y="189570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6"/>
            <a:ext cx="1434274" cy="2858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5326" y="505698"/>
            <a:ext cx="5912878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24425" y="637480"/>
            <a:ext cx="51610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cap="none" spc="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Weather Stations</a:t>
            </a:r>
            <a:endParaRPr lang="en-IE" sz="54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76" y="1822470"/>
            <a:ext cx="5912878" cy="346553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59987" y="1804486"/>
            <a:ext cx="49982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dirty="0" smtClean="0"/>
              <a:t>This is an image of Valentia weather station. </a:t>
            </a:r>
            <a:br>
              <a:rPr lang="en-IE" sz="3200" dirty="0" smtClean="0"/>
            </a:br>
            <a:r>
              <a:rPr lang="en-IE" dirty="0" smtClean="0"/>
              <a:t/>
            </a:r>
            <a:br>
              <a:rPr lang="en-IE" dirty="0" smtClean="0"/>
            </a:br>
            <a:endParaRPr lang="en-IE" dirty="0"/>
          </a:p>
        </p:txBody>
      </p:sp>
      <p:sp>
        <p:nvSpPr>
          <p:cNvPr id="14" name="Pentagon 13">
            <a:hlinkClick r:id="rId4"/>
          </p:cNvPr>
          <p:cNvSpPr/>
          <p:nvPr/>
        </p:nvSpPr>
        <p:spPr>
          <a:xfrm>
            <a:off x="6602130" y="3359478"/>
            <a:ext cx="5285070" cy="2292717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TextBox 14"/>
          <p:cNvSpPr txBox="1"/>
          <p:nvPr/>
        </p:nvSpPr>
        <p:spPr>
          <a:xfrm>
            <a:off x="6898769" y="3586557"/>
            <a:ext cx="41207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Click here to locate your nearest weather station from the map…</a:t>
            </a:r>
            <a:r>
              <a:rPr lang="en-IE" dirty="0">
                <a:solidFill>
                  <a:schemeClr val="bg1"/>
                </a:solidFill>
              </a:rPr>
              <a:t/>
            </a:r>
            <a:br>
              <a:rPr lang="en-IE" dirty="0">
                <a:solidFill>
                  <a:schemeClr val="bg1"/>
                </a:solidFill>
              </a:rPr>
            </a:br>
            <a:endParaRPr lang="en-I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21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Rectangle 3"/>
          <p:cNvSpPr/>
          <p:nvPr/>
        </p:nvSpPr>
        <p:spPr>
          <a:xfrm>
            <a:off x="245326" y="189570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6"/>
            <a:ext cx="1434274" cy="285894"/>
          </a:xfrm>
          <a:prstGeom prst="rect">
            <a:avLst/>
          </a:prstGeom>
        </p:spPr>
      </p:pic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082998"/>
            <a:ext cx="4910684" cy="369835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5327" y="543789"/>
            <a:ext cx="4867850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301392" y="674619"/>
            <a:ext cx="2678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cap="none" spc="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Weather</a:t>
            </a:r>
            <a:endParaRPr lang="en-IE" sz="54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9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062216"/>
              </p:ext>
            </p:extLst>
          </p:nvPr>
        </p:nvGraphicFramePr>
        <p:xfrm>
          <a:off x="6396515" y="1638099"/>
          <a:ext cx="4418646" cy="41598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9323"/>
                <a:gridCol w="2209323"/>
              </a:tblGrid>
              <a:tr h="502827">
                <a:tc>
                  <a:txBody>
                    <a:bodyPr/>
                    <a:lstStyle/>
                    <a:p>
                      <a:r>
                        <a:rPr lang="en-IE" b="1" dirty="0" smtClean="0"/>
                        <a:t>Weather Element</a:t>
                      </a:r>
                      <a:endParaRPr lang="en-I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b="1" dirty="0" smtClean="0"/>
                        <a:t>Instrument Used</a:t>
                      </a:r>
                      <a:endParaRPr lang="en-IE" b="1" dirty="0"/>
                    </a:p>
                  </a:txBody>
                  <a:tcPr/>
                </a:tc>
              </a:tr>
              <a:tr h="502827">
                <a:tc>
                  <a:txBody>
                    <a:bodyPr/>
                    <a:lstStyle/>
                    <a:p>
                      <a:r>
                        <a:rPr lang="en-IE" dirty="0" smtClean="0"/>
                        <a:t>Temperature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502827">
                <a:tc>
                  <a:txBody>
                    <a:bodyPr/>
                    <a:lstStyle/>
                    <a:p>
                      <a:r>
                        <a:rPr lang="en-IE" dirty="0" smtClean="0"/>
                        <a:t>Humidity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502827">
                <a:tc>
                  <a:txBody>
                    <a:bodyPr/>
                    <a:lstStyle/>
                    <a:p>
                      <a:r>
                        <a:rPr lang="en-IE" dirty="0" smtClean="0"/>
                        <a:t>Wind Speed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502827">
                <a:tc>
                  <a:txBody>
                    <a:bodyPr/>
                    <a:lstStyle/>
                    <a:p>
                      <a:r>
                        <a:rPr lang="en-IE" dirty="0" smtClean="0"/>
                        <a:t>Wind Direction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502827">
                <a:tc>
                  <a:txBody>
                    <a:bodyPr/>
                    <a:lstStyle/>
                    <a:p>
                      <a:r>
                        <a:rPr lang="en-IE" dirty="0" smtClean="0"/>
                        <a:t>Atmospheric</a:t>
                      </a:r>
                      <a:r>
                        <a:rPr lang="en-IE" baseline="0" dirty="0" smtClean="0"/>
                        <a:t> Pressure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502827">
                <a:tc>
                  <a:txBody>
                    <a:bodyPr/>
                    <a:lstStyle/>
                    <a:p>
                      <a:r>
                        <a:rPr lang="en-IE" dirty="0" smtClean="0"/>
                        <a:t>Precipitation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502827">
                <a:tc>
                  <a:txBody>
                    <a:bodyPr/>
                    <a:lstStyle/>
                    <a:p>
                      <a:r>
                        <a:rPr lang="en-IE" dirty="0" smtClean="0"/>
                        <a:t>Sun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355772" y="711744"/>
            <a:ext cx="5906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What instruments are used to measure each of the following weather elements?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6805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Rectangle 3"/>
          <p:cNvSpPr/>
          <p:nvPr/>
        </p:nvSpPr>
        <p:spPr>
          <a:xfrm>
            <a:off x="245326" y="189570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6"/>
            <a:ext cx="1434274" cy="285894"/>
          </a:xfrm>
          <a:prstGeom prst="rect">
            <a:avLst/>
          </a:prstGeom>
        </p:spPr>
      </p:pic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082998"/>
            <a:ext cx="4910684" cy="369835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5327" y="543789"/>
            <a:ext cx="4867850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301392" y="674619"/>
            <a:ext cx="2678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cap="none" spc="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Weather</a:t>
            </a:r>
            <a:endParaRPr lang="en-IE" sz="54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9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5380369"/>
              </p:ext>
            </p:extLst>
          </p:nvPr>
        </p:nvGraphicFramePr>
        <p:xfrm>
          <a:off x="6396515" y="1638099"/>
          <a:ext cx="4418646" cy="4297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9323"/>
                <a:gridCol w="2209323"/>
              </a:tblGrid>
              <a:tr h="502827">
                <a:tc>
                  <a:txBody>
                    <a:bodyPr/>
                    <a:lstStyle/>
                    <a:p>
                      <a:r>
                        <a:rPr lang="en-IE" b="1" dirty="0" smtClean="0"/>
                        <a:t>Weather Element</a:t>
                      </a:r>
                      <a:endParaRPr lang="en-I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b="1" dirty="0" smtClean="0"/>
                        <a:t>Instrument Used</a:t>
                      </a:r>
                      <a:endParaRPr lang="en-IE" b="1" dirty="0"/>
                    </a:p>
                  </a:txBody>
                  <a:tcPr/>
                </a:tc>
              </a:tr>
              <a:tr h="502827">
                <a:tc>
                  <a:txBody>
                    <a:bodyPr/>
                    <a:lstStyle/>
                    <a:p>
                      <a:r>
                        <a:rPr lang="en-IE" dirty="0" smtClean="0"/>
                        <a:t>Temperature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Thermometer</a:t>
                      </a:r>
                      <a:endParaRPr lang="en-IE" dirty="0"/>
                    </a:p>
                  </a:txBody>
                  <a:tcPr/>
                </a:tc>
              </a:tr>
              <a:tr h="502827">
                <a:tc>
                  <a:txBody>
                    <a:bodyPr/>
                    <a:lstStyle/>
                    <a:p>
                      <a:r>
                        <a:rPr lang="en-IE" dirty="0" smtClean="0"/>
                        <a:t>Humidity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Hygrometer</a:t>
                      </a:r>
                      <a:endParaRPr lang="en-IE" dirty="0"/>
                    </a:p>
                  </a:txBody>
                  <a:tcPr/>
                </a:tc>
              </a:tr>
              <a:tr h="502827">
                <a:tc>
                  <a:txBody>
                    <a:bodyPr/>
                    <a:lstStyle/>
                    <a:p>
                      <a:r>
                        <a:rPr lang="en-IE" dirty="0" smtClean="0"/>
                        <a:t>Wind Speed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Anemometer</a:t>
                      </a:r>
                      <a:endParaRPr lang="en-IE" dirty="0"/>
                    </a:p>
                  </a:txBody>
                  <a:tcPr/>
                </a:tc>
              </a:tr>
              <a:tr h="502827">
                <a:tc>
                  <a:txBody>
                    <a:bodyPr/>
                    <a:lstStyle/>
                    <a:p>
                      <a:r>
                        <a:rPr lang="en-IE" dirty="0" smtClean="0"/>
                        <a:t>Wind Direction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Wind Vane</a:t>
                      </a:r>
                      <a:endParaRPr lang="en-IE" dirty="0"/>
                    </a:p>
                  </a:txBody>
                  <a:tcPr/>
                </a:tc>
              </a:tr>
              <a:tr h="502827">
                <a:tc>
                  <a:txBody>
                    <a:bodyPr/>
                    <a:lstStyle/>
                    <a:p>
                      <a:r>
                        <a:rPr lang="en-IE" dirty="0" smtClean="0"/>
                        <a:t>Atmospheric</a:t>
                      </a:r>
                      <a:r>
                        <a:rPr lang="en-IE" baseline="0" dirty="0" smtClean="0"/>
                        <a:t> Pressure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Barometer</a:t>
                      </a:r>
                      <a:endParaRPr lang="en-IE" dirty="0"/>
                    </a:p>
                  </a:txBody>
                  <a:tcPr/>
                </a:tc>
              </a:tr>
              <a:tr h="502827">
                <a:tc>
                  <a:txBody>
                    <a:bodyPr/>
                    <a:lstStyle/>
                    <a:p>
                      <a:r>
                        <a:rPr lang="en-IE" dirty="0" smtClean="0"/>
                        <a:t>Precipitation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Rain Gauge</a:t>
                      </a:r>
                      <a:endParaRPr lang="en-IE" dirty="0"/>
                    </a:p>
                  </a:txBody>
                  <a:tcPr/>
                </a:tc>
              </a:tr>
              <a:tr h="502827">
                <a:tc>
                  <a:txBody>
                    <a:bodyPr/>
                    <a:lstStyle/>
                    <a:p>
                      <a:r>
                        <a:rPr lang="en-IE" dirty="0" smtClean="0"/>
                        <a:t>Sun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Campbell Strokes Recorder</a:t>
                      </a:r>
                      <a:endParaRPr lang="en-I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355772" y="711744"/>
            <a:ext cx="5906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What instruments are used to measure each of the following weather elements?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5246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Rectangle 3"/>
          <p:cNvSpPr/>
          <p:nvPr/>
        </p:nvSpPr>
        <p:spPr>
          <a:xfrm>
            <a:off x="245326" y="189570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6"/>
            <a:ext cx="1434274" cy="2858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5327" y="543789"/>
            <a:ext cx="7881636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7415" y="674619"/>
            <a:ext cx="68774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cap="none" spc="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Measuring Instruments</a:t>
            </a:r>
            <a:endParaRPr lang="en-IE" sz="54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146" name="Picture 2" descr="Image result for thermome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95922">
            <a:off x="2361361" y="2620930"/>
            <a:ext cx="2685223" cy="160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250" y="3256592"/>
            <a:ext cx="2024830" cy="264989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9307" y="2090024"/>
            <a:ext cx="1949032" cy="1949032"/>
          </a:xfrm>
          <a:prstGeom prst="rect">
            <a:avLst/>
          </a:prstGeom>
        </p:spPr>
      </p:pic>
      <p:pic>
        <p:nvPicPr>
          <p:cNvPr id="6152" name="Picture 8" descr="Image result for anemomete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150" y="3150906"/>
            <a:ext cx="1283002" cy="187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Image result for campbell stokes recorde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026" y="3505060"/>
            <a:ext cx="2758216" cy="2068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228339" y="674619"/>
            <a:ext cx="35574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Can you name and describe the following instruments?</a:t>
            </a:r>
            <a:br>
              <a:rPr lang="en-IE" dirty="0" smtClean="0"/>
            </a:br>
            <a:r>
              <a:rPr lang="en-IE" dirty="0" smtClean="0"/>
              <a:t>How does each instrument work?</a:t>
            </a:r>
            <a:endParaRPr lang="en-IE" dirty="0"/>
          </a:p>
        </p:txBody>
      </p:sp>
      <p:sp>
        <p:nvSpPr>
          <p:cNvPr id="21" name="Rectangle 20"/>
          <p:cNvSpPr/>
          <p:nvPr/>
        </p:nvSpPr>
        <p:spPr>
          <a:xfrm>
            <a:off x="718856" y="2410672"/>
            <a:ext cx="1967617" cy="62515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Rectangle 21"/>
          <p:cNvSpPr/>
          <p:nvPr/>
        </p:nvSpPr>
        <p:spPr>
          <a:xfrm>
            <a:off x="633728" y="2413496"/>
            <a:ext cx="20813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E" sz="32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Wind Vane</a:t>
            </a:r>
            <a:endParaRPr lang="en-IE" sz="32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796320" y="5281335"/>
            <a:ext cx="2480331" cy="62515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Rectangle 24"/>
          <p:cNvSpPr/>
          <p:nvPr/>
        </p:nvSpPr>
        <p:spPr>
          <a:xfrm>
            <a:off x="2733775" y="5281335"/>
            <a:ext cx="254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32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Thermometer</a:t>
            </a:r>
            <a:endParaRPr lang="en-IE" sz="32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344080" y="2367671"/>
            <a:ext cx="2391887" cy="62515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Rectangle 26"/>
          <p:cNvSpPr/>
          <p:nvPr/>
        </p:nvSpPr>
        <p:spPr>
          <a:xfrm>
            <a:off x="4344080" y="2331150"/>
            <a:ext cx="24418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32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Anemometer</a:t>
            </a:r>
            <a:endParaRPr lang="en-IE" sz="32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262411" y="4346495"/>
            <a:ext cx="2391887" cy="62515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Rectangle 28"/>
          <p:cNvSpPr/>
          <p:nvPr/>
        </p:nvSpPr>
        <p:spPr>
          <a:xfrm>
            <a:off x="6368139" y="4361863"/>
            <a:ext cx="21102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32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Rain Gauge</a:t>
            </a:r>
            <a:endParaRPr lang="en-IE" sz="32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760026" y="2320695"/>
            <a:ext cx="2758216" cy="107564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2" name="Rectangle 31"/>
          <p:cNvSpPr/>
          <p:nvPr/>
        </p:nvSpPr>
        <p:spPr>
          <a:xfrm>
            <a:off x="8684670" y="2282260"/>
            <a:ext cx="292317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32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Campbell </a:t>
            </a:r>
            <a:br>
              <a:rPr lang="en-IE" sz="32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en-IE" sz="32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Stokes Recorder</a:t>
            </a:r>
            <a:endParaRPr lang="en-IE" sz="32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362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Rectangle 3"/>
          <p:cNvSpPr/>
          <p:nvPr/>
        </p:nvSpPr>
        <p:spPr>
          <a:xfrm>
            <a:off x="245327" y="237403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6"/>
            <a:ext cx="1434274" cy="2858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5327" y="543789"/>
            <a:ext cx="4867850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52537" y="674619"/>
            <a:ext cx="27760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cap="none" spc="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Research</a:t>
            </a:r>
            <a:endParaRPr lang="en-IE" sz="54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6001" y="1866243"/>
            <a:ext cx="2674133" cy="39094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66318" y="543789"/>
            <a:ext cx="5206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Research each of the instruments used to measure weather elements. </a:t>
            </a:r>
            <a:br>
              <a:rPr lang="en-IE" dirty="0" smtClean="0"/>
            </a:br>
            <a:r>
              <a:rPr lang="en-IE" dirty="0" smtClean="0"/>
              <a:t>Include the following sections….</a:t>
            </a:r>
            <a:endParaRPr lang="en-IE" dirty="0"/>
          </a:p>
        </p:txBody>
      </p:sp>
      <p:sp>
        <p:nvSpPr>
          <p:cNvPr id="13" name="Left Arrow 12"/>
          <p:cNvSpPr/>
          <p:nvPr/>
        </p:nvSpPr>
        <p:spPr>
          <a:xfrm rot="10800000">
            <a:off x="5262465" y="1979106"/>
            <a:ext cx="2508683" cy="484632"/>
          </a:xfrm>
          <a:prstGeom prst="lef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2640545" y="1979105"/>
            <a:ext cx="2472632" cy="4846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Rectangle 14"/>
          <p:cNvSpPr/>
          <p:nvPr/>
        </p:nvSpPr>
        <p:spPr>
          <a:xfrm>
            <a:off x="2809901" y="1907443"/>
            <a:ext cx="21339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3200" b="1" cap="none" spc="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Description</a:t>
            </a:r>
            <a:endParaRPr lang="en-IE" sz="32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Left Arrow 15"/>
          <p:cNvSpPr/>
          <p:nvPr/>
        </p:nvSpPr>
        <p:spPr>
          <a:xfrm rot="10800000">
            <a:off x="5323835" y="3117162"/>
            <a:ext cx="2508683" cy="484632"/>
          </a:xfrm>
          <a:prstGeom prst="lef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Rectangle 16"/>
          <p:cNvSpPr/>
          <p:nvPr/>
        </p:nvSpPr>
        <p:spPr>
          <a:xfrm>
            <a:off x="1903445" y="3048427"/>
            <a:ext cx="3209731" cy="4846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ectangle 17"/>
          <p:cNvSpPr/>
          <p:nvPr/>
        </p:nvSpPr>
        <p:spPr>
          <a:xfrm>
            <a:off x="1940925" y="2962525"/>
            <a:ext cx="31347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3200" b="1" cap="none" spc="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Labelled Diagram</a:t>
            </a:r>
            <a:endParaRPr lang="en-IE" sz="32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9" name="Left Arrow 18"/>
          <p:cNvSpPr/>
          <p:nvPr/>
        </p:nvSpPr>
        <p:spPr>
          <a:xfrm rot="10800000">
            <a:off x="5345576" y="4734474"/>
            <a:ext cx="2508683" cy="484632"/>
          </a:xfrm>
          <a:prstGeom prst="lef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Rectangle 20"/>
          <p:cNvSpPr/>
          <p:nvPr/>
        </p:nvSpPr>
        <p:spPr>
          <a:xfrm>
            <a:off x="1707502" y="4580043"/>
            <a:ext cx="3405674" cy="4846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ectangle 19"/>
          <p:cNvSpPr/>
          <p:nvPr/>
        </p:nvSpPr>
        <p:spPr>
          <a:xfrm>
            <a:off x="2221163" y="4529971"/>
            <a:ext cx="249933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3200" b="1" cap="none" spc="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How to Use It</a:t>
            </a:r>
            <a:endParaRPr lang="en-IE" sz="32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777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784" y="6432086"/>
            <a:ext cx="1434274" cy="28589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326571" y="401427"/>
            <a:ext cx="3331028" cy="718457"/>
          </a:xfrm>
          <a:prstGeom prst="round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Rectangle 8"/>
          <p:cNvSpPr/>
          <p:nvPr/>
        </p:nvSpPr>
        <p:spPr>
          <a:xfrm>
            <a:off x="1006044" y="491783"/>
            <a:ext cx="192373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Thermometer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5902" y="2015412"/>
            <a:ext cx="3331028" cy="279918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Rectangle 10"/>
          <p:cNvSpPr/>
          <p:nvPr/>
        </p:nvSpPr>
        <p:spPr>
          <a:xfrm>
            <a:off x="7896808" y="2015412"/>
            <a:ext cx="3331028" cy="279918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ectangle 11"/>
          <p:cNvSpPr/>
          <p:nvPr/>
        </p:nvSpPr>
        <p:spPr>
          <a:xfrm>
            <a:off x="4097695" y="2015412"/>
            <a:ext cx="3331028" cy="279918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Rounded Rectangle 12"/>
          <p:cNvSpPr/>
          <p:nvPr/>
        </p:nvSpPr>
        <p:spPr>
          <a:xfrm>
            <a:off x="4097694" y="381237"/>
            <a:ext cx="3331028" cy="718457"/>
          </a:xfrm>
          <a:prstGeom prst="round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4914612" y="508313"/>
            <a:ext cx="169719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Hydrometer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896808" y="381237"/>
            <a:ext cx="3331028" cy="718457"/>
          </a:xfrm>
          <a:prstGeom prst="round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8719280" y="489246"/>
            <a:ext cx="152125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Barometer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896808" y="1482254"/>
            <a:ext cx="3331028" cy="51940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ectangle 17"/>
          <p:cNvSpPr/>
          <p:nvPr/>
        </p:nvSpPr>
        <p:spPr>
          <a:xfrm>
            <a:off x="335902" y="1495020"/>
            <a:ext cx="3331028" cy="51940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ectangle 18"/>
          <p:cNvSpPr/>
          <p:nvPr/>
        </p:nvSpPr>
        <p:spPr>
          <a:xfrm>
            <a:off x="4097694" y="1495020"/>
            <a:ext cx="3331028" cy="51940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ectangle 19"/>
          <p:cNvSpPr/>
          <p:nvPr/>
        </p:nvSpPr>
        <p:spPr>
          <a:xfrm>
            <a:off x="335902" y="4814595"/>
            <a:ext cx="3331028" cy="148356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Rectangle 20"/>
          <p:cNvSpPr/>
          <p:nvPr/>
        </p:nvSpPr>
        <p:spPr>
          <a:xfrm>
            <a:off x="4097694" y="4805512"/>
            <a:ext cx="3331028" cy="148356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Rectangle 21"/>
          <p:cNvSpPr/>
          <p:nvPr/>
        </p:nvSpPr>
        <p:spPr>
          <a:xfrm>
            <a:off x="7896807" y="4805512"/>
            <a:ext cx="3331028" cy="148356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421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784" y="6432086"/>
            <a:ext cx="1434274" cy="28589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326571" y="401427"/>
            <a:ext cx="3331028" cy="718457"/>
          </a:xfrm>
          <a:prstGeom prst="round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Rectangle 8"/>
          <p:cNvSpPr/>
          <p:nvPr/>
        </p:nvSpPr>
        <p:spPr>
          <a:xfrm>
            <a:off x="1196451" y="491783"/>
            <a:ext cx="154292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Wind Vane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5902" y="2015412"/>
            <a:ext cx="3331028" cy="279918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Rectangle 10"/>
          <p:cNvSpPr/>
          <p:nvPr/>
        </p:nvSpPr>
        <p:spPr>
          <a:xfrm>
            <a:off x="7896808" y="2015412"/>
            <a:ext cx="3331028" cy="279918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ectangle 11"/>
          <p:cNvSpPr/>
          <p:nvPr/>
        </p:nvSpPr>
        <p:spPr>
          <a:xfrm>
            <a:off x="4097695" y="2015412"/>
            <a:ext cx="3331028" cy="279918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Rounded Rectangle 12"/>
          <p:cNvSpPr/>
          <p:nvPr/>
        </p:nvSpPr>
        <p:spPr>
          <a:xfrm>
            <a:off x="4097694" y="381237"/>
            <a:ext cx="3331028" cy="718457"/>
          </a:xfrm>
          <a:prstGeom prst="round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4841420" y="508313"/>
            <a:ext cx="18435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Anemometer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896808" y="381237"/>
            <a:ext cx="3331028" cy="718457"/>
          </a:xfrm>
          <a:prstGeom prst="round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8680329" y="489246"/>
            <a:ext cx="159915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Rain Gauge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896808" y="1482254"/>
            <a:ext cx="3331028" cy="51940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ectangle 17"/>
          <p:cNvSpPr/>
          <p:nvPr/>
        </p:nvSpPr>
        <p:spPr>
          <a:xfrm>
            <a:off x="335902" y="1495020"/>
            <a:ext cx="3331028" cy="51940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ectangle 18"/>
          <p:cNvSpPr/>
          <p:nvPr/>
        </p:nvSpPr>
        <p:spPr>
          <a:xfrm>
            <a:off x="4097694" y="1495020"/>
            <a:ext cx="3331028" cy="51940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ectangle 19"/>
          <p:cNvSpPr/>
          <p:nvPr/>
        </p:nvSpPr>
        <p:spPr>
          <a:xfrm>
            <a:off x="335902" y="4814595"/>
            <a:ext cx="3331028" cy="148356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Rectangle 20"/>
          <p:cNvSpPr/>
          <p:nvPr/>
        </p:nvSpPr>
        <p:spPr>
          <a:xfrm>
            <a:off x="4097694" y="4805512"/>
            <a:ext cx="3331028" cy="148356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Rectangle 21"/>
          <p:cNvSpPr/>
          <p:nvPr/>
        </p:nvSpPr>
        <p:spPr>
          <a:xfrm>
            <a:off x="7896807" y="4805512"/>
            <a:ext cx="3331028" cy="148356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9435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255</Words>
  <Application>Microsoft Office PowerPoint</Application>
  <PresentationFormat>Widescreen</PresentationFormat>
  <Paragraphs>89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19</cp:revision>
  <dcterms:created xsi:type="dcterms:W3CDTF">2017-10-17T12:04:47Z</dcterms:created>
  <dcterms:modified xsi:type="dcterms:W3CDTF">2017-10-17T16:51:40Z</dcterms:modified>
</cp:coreProperties>
</file>