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4" r:id="rId17"/>
    <p:sldId id="271" r:id="rId18"/>
    <p:sldId id="272" r:id="rId19"/>
    <p:sldId id="273"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B9BC76-F1E2-4FC8-A1FE-76FD7ED9C0D7}" type="datetimeFigureOut">
              <a:rPr lang="en-IE" smtClean="0"/>
              <a:t>04/11/2017</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A4FD58-1927-4D35-BE77-E3F149A3FA05}" type="slidenum">
              <a:rPr lang="en-IE" smtClean="0"/>
              <a:t>‹#›</a:t>
            </a:fld>
            <a:endParaRPr lang="en-IE"/>
          </a:p>
        </p:txBody>
      </p:sp>
    </p:spTree>
    <p:extLst>
      <p:ext uri="{BB962C8B-B14F-4D97-AF65-F5344CB8AC3E}">
        <p14:creationId xmlns:p14="http://schemas.microsoft.com/office/powerpoint/2010/main" val="3244479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FA4FD58-1927-4D35-BE77-E3F149A3FA05}" type="slidenum">
              <a:rPr lang="en-IE" smtClean="0"/>
              <a:t>1</a:t>
            </a:fld>
            <a:endParaRPr lang="en-IE"/>
          </a:p>
        </p:txBody>
      </p:sp>
    </p:spTree>
    <p:extLst>
      <p:ext uri="{BB962C8B-B14F-4D97-AF65-F5344CB8AC3E}">
        <p14:creationId xmlns:p14="http://schemas.microsoft.com/office/powerpoint/2010/main" val="1669516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6536060A-47A5-4651-92F0-93F24E0D1114}" type="datetime1">
              <a:rPr lang="en-IE" smtClean="0"/>
              <a:t>04/11/2017</a:t>
            </a:fld>
            <a:endParaRPr lang="en-IE"/>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IE" smtClean="0"/>
              <a:t>CQuigley 2017</a:t>
            </a:r>
            <a:endParaRPr lang="en-IE"/>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10FE4C7-C090-480E-A3EB-F057690AC457}" type="slidenum">
              <a:rPr lang="en-IE" smtClean="0"/>
              <a:t>‹#›</a:t>
            </a:fld>
            <a:endParaRPr lang="en-IE"/>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2949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6647AFC-93F3-40CA-A24F-7444292C2530}" type="datetime1">
              <a:rPr lang="en-IE" smtClean="0"/>
              <a:t>04/11/2017</a:t>
            </a:fld>
            <a:endParaRPr lang="en-IE"/>
          </a:p>
        </p:txBody>
      </p:sp>
      <p:sp>
        <p:nvSpPr>
          <p:cNvPr id="5" name="Footer Placeholder 4"/>
          <p:cNvSpPr>
            <a:spLocks noGrp="1"/>
          </p:cNvSpPr>
          <p:nvPr>
            <p:ph type="ftr" sz="quarter" idx="11"/>
          </p:nvPr>
        </p:nvSpPr>
        <p:spPr/>
        <p:txBody>
          <a:bodyPr/>
          <a:lstStyle/>
          <a:p>
            <a:r>
              <a:rPr lang="en-IE" smtClean="0"/>
              <a:t>CQuigley 2017</a:t>
            </a:r>
            <a:endParaRPr lang="en-IE"/>
          </a:p>
        </p:txBody>
      </p:sp>
      <p:sp>
        <p:nvSpPr>
          <p:cNvPr id="6" name="Slide Number Placeholder 5"/>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1978486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37DC71-FE4C-4B1C-8A5C-B8E3C159DF13}" type="datetime1">
              <a:rPr lang="en-IE" smtClean="0"/>
              <a:t>04/11/2017</a:t>
            </a:fld>
            <a:endParaRPr lang="en-IE"/>
          </a:p>
        </p:txBody>
      </p:sp>
      <p:sp>
        <p:nvSpPr>
          <p:cNvPr id="5" name="Footer Placeholder 4"/>
          <p:cNvSpPr>
            <a:spLocks noGrp="1"/>
          </p:cNvSpPr>
          <p:nvPr>
            <p:ph type="ftr" sz="quarter" idx="11"/>
          </p:nvPr>
        </p:nvSpPr>
        <p:spPr/>
        <p:txBody>
          <a:bodyPr/>
          <a:lstStyle/>
          <a:p>
            <a:r>
              <a:rPr lang="en-IE" smtClean="0"/>
              <a:t>CQuigley 2017</a:t>
            </a:r>
            <a:endParaRPr lang="en-IE"/>
          </a:p>
        </p:txBody>
      </p:sp>
      <p:sp>
        <p:nvSpPr>
          <p:cNvPr id="6" name="Slide Number Placeholder 5"/>
          <p:cNvSpPr>
            <a:spLocks noGrp="1"/>
          </p:cNvSpPr>
          <p:nvPr>
            <p:ph type="sldNum" sz="quarter" idx="12"/>
          </p:nvPr>
        </p:nvSpPr>
        <p:spPr/>
        <p:txBody>
          <a:bodyPr/>
          <a:lstStyle/>
          <a:p>
            <a:fld id="{710FE4C7-C090-480E-A3EB-F057690AC457}" type="slidenum">
              <a:rPr lang="en-IE" smtClean="0"/>
              <a:t>‹#›</a:t>
            </a:fld>
            <a:endParaRPr lang="en-IE"/>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654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64667E-F1F8-4735-92DA-878D3F020719}" type="datetime1">
              <a:rPr lang="en-IE" smtClean="0"/>
              <a:t>04/11/2017</a:t>
            </a:fld>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
        <p:nvSpPr>
          <p:cNvPr id="7" name="Slide Number Placeholder 6"/>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1755053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F50EF0-F02B-4690-BAE4-1A864667ADEE}" type="datetime1">
              <a:rPr lang="en-IE" smtClean="0"/>
              <a:t>04/11/2017</a:t>
            </a:fld>
            <a:endParaRPr lang="en-IE"/>
          </a:p>
        </p:txBody>
      </p:sp>
      <p:sp>
        <p:nvSpPr>
          <p:cNvPr id="8" name="Footer Placeholder 7"/>
          <p:cNvSpPr>
            <a:spLocks noGrp="1"/>
          </p:cNvSpPr>
          <p:nvPr>
            <p:ph type="ftr" sz="quarter" idx="11"/>
          </p:nvPr>
        </p:nvSpPr>
        <p:spPr/>
        <p:txBody>
          <a:bodyPr/>
          <a:lstStyle/>
          <a:p>
            <a:r>
              <a:rPr lang="en-IE" smtClean="0"/>
              <a:t>CQuigley 2017</a:t>
            </a:r>
            <a:endParaRPr lang="en-IE"/>
          </a:p>
        </p:txBody>
      </p:sp>
      <p:sp>
        <p:nvSpPr>
          <p:cNvPr id="9" name="Slide Number Placeholder 8"/>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3291973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61FD7C-4D5C-4090-A56F-C598D6C96576}" type="datetime1">
              <a:rPr lang="en-IE" smtClean="0"/>
              <a:t>04/11/2017</a:t>
            </a:fld>
            <a:endParaRPr lang="en-IE"/>
          </a:p>
        </p:txBody>
      </p:sp>
      <p:sp>
        <p:nvSpPr>
          <p:cNvPr id="4" name="Footer Placeholder 3"/>
          <p:cNvSpPr>
            <a:spLocks noGrp="1"/>
          </p:cNvSpPr>
          <p:nvPr>
            <p:ph type="ftr" sz="quarter" idx="11"/>
          </p:nvPr>
        </p:nvSpPr>
        <p:spPr/>
        <p:txBody>
          <a:bodyPr/>
          <a:lstStyle/>
          <a:p>
            <a:r>
              <a:rPr lang="en-IE" smtClean="0"/>
              <a:t>CQuigley 2017</a:t>
            </a:r>
            <a:endParaRPr lang="en-IE"/>
          </a:p>
        </p:txBody>
      </p:sp>
      <p:sp>
        <p:nvSpPr>
          <p:cNvPr id="5" name="Slide Number Placeholder 4"/>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279444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ADCAE-9162-4C21-8421-9A43939E6647}" type="datetime1">
              <a:rPr lang="en-IE" smtClean="0"/>
              <a:t>04/11/2017</a:t>
            </a:fld>
            <a:endParaRPr lang="en-IE"/>
          </a:p>
        </p:txBody>
      </p:sp>
      <p:sp>
        <p:nvSpPr>
          <p:cNvPr id="3" name="Footer Placeholder 2"/>
          <p:cNvSpPr>
            <a:spLocks noGrp="1"/>
          </p:cNvSpPr>
          <p:nvPr>
            <p:ph type="ftr" sz="quarter" idx="11"/>
          </p:nvPr>
        </p:nvSpPr>
        <p:spPr/>
        <p:txBody>
          <a:bodyPr/>
          <a:lstStyle/>
          <a:p>
            <a:r>
              <a:rPr lang="en-IE" smtClean="0"/>
              <a:t>CQuigley 2017</a:t>
            </a:r>
            <a:endParaRPr lang="en-IE"/>
          </a:p>
        </p:txBody>
      </p:sp>
      <p:sp>
        <p:nvSpPr>
          <p:cNvPr id="4" name="Slide Number Placeholder 3"/>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3111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D1EE6F-4169-42C6-942D-9239F85FA2ED}" type="datetime1">
              <a:rPr lang="en-IE" smtClean="0"/>
              <a:t>04/11/2017</a:t>
            </a:fld>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
        <p:nvSpPr>
          <p:cNvPr id="7" name="Slide Number Placeholder 6"/>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3181754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4B471C-D835-4B13-BB7C-C6A24CCF43CB}" type="datetime1">
              <a:rPr lang="en-IE" smtClean="0"/>
              <a:t>04/11/2017</a:t>
            </a:fld>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
        <p:nvSpPr>
          <p:cNvPr id="7" name="Slide Number Placeholder 6"/>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24066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FE2AEF-8AD9-455D-BAFF-7FE190012797}" type="datetime1">
              <a:rPr lang="en-IE" smtClean="0"/>
              <a:t>04/11/2017</a:t>
            </a:fld>
            <a:endParaRPr lang="en-IE"/>
          </a:p>
        </p:txBody>
      </p:sp>
      <p:sp>
        <p:nvSpPr>
          <p:cNvPr id="5" name="Footer Placeholder 4"/>
          <p:cNvSpPr>
            <a:spLocks noGrp="1"/>
          </p:cNvSpPr>
          <p:nvPr>
            <p:ph type="ftr" sz="quarter" idx="11"/>
          </p:nvPr>
        </p:nvSpPr>
        <p:spPr/>
        <p:txBody>
          <a:bodyPr/>
          <a:lstStyle/>
          <a:p>
            <a:r>
              <a:rPr lang="en-IE" smtClean="0"/>
              <a:t>CQuigley 2017</a:t>
            </a:r>
            <a:endParaRPr lang="en-IE"/>
          </a:p>
        </p:txBody>
      </p:sp>
      <p:sp>
        <p:nvSpPr>
          <p:cNvPr id="6" name="Slide Number Placeholder 5"/>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944161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DFBF65-C0A9-4174-AE91-E452CFDFF841}" type="datetime1">
              <a:rPr lang="en-IE" smtClean="0"/>
              <a:t>04/11/2017</a:t>
            </a:fld>
            <a:endParaRPr lang="en-IE"/>
          </a:p>
        </p:txBody>
      </p:sp>
      <p:sp>
        <p:nvSpPr>
          <p:cNvPr id="5" name="Footer Placeholder 4"/>
          <p:cNvSpPr>
            <a:spLocks noGrp="1"/>
          </p:cNvSpPr>
          <p:nvPr>
            <p:ph type="ftr" sz="quarter" idx="11"/>
          </p:nvPr>
        </p:nvSpPr>
        <p:spPr/>
        <p:txBody>
          <a:bodyPr/>
          <a:lstStyle/>
          <a:p>
            <a:r>
              <a:rPr lang="en-IE" smtClean="0"/>
              <a:t>CQuigley 2017</a:t>
            </a:r>
            <a:endParaRPr lang="en-IE"/>
          </a:p>
        </p:txBody>
      </p:sp>
      <p:sp>
        <p:nvSpPr>
          <p:cNvPr id="6" name="Slide Number Placeholder 5"/>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3760680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585D24D9-7595-476E-8835-C0AA208A3489}" type="datetime1">
              <a:rPr lang="en-IE" smtClean="0"/>
              <a:t>04/11/2017</a:t>
            </a:fld>
            <a:endParaRPr lang="en-IE"/>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r>
              <a:rPr lang="en-IE" smtClean="0"/>
              <a:t>CQuigley 2017</a:t>
            </a:r>
            <a:endParaRPr lang="en-IE"/>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710FE4C7-C090-480E-A3EB-F057690AC457}" type="slidenum">
              <a:rPr lang="en-IE" smtClean="0"/>
              <a:t>‹#›</a:t>
            </a:fld>
            <a:endParaRPr lang="en-IE"/>
          </a:p>
        </p:txBody>
      </p:sp>
    </p:spTree>
    <p:extLst>
      <p:ext uri="{BB962C8B-B14F-4D97-AF65-F5344CB8AC3E}">
        <p14:creationId xmlns:p14="http://schemas.microsoft.com/office/powerpoint/2010/main" val="28557283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err="1" smtClean="0"/>
              <a:t>judaism</a:t>
            </a:r>
            <a:endParaRPr lang="en-IE" dirty="0"/>
          </a:p>
        </p:txBody>
      </p:sp>
      <p:sp>
        <p:nvSpPr>
          <p:cNvPr id="3" name="Subtitle 2"/>
          <p:cNvSpPr>
            <a:spLocks noGrp="1"/>
          </p:cNvSpPr>
          <p:nvPr>
            <p:ph type="subTitle" idx="1"/>
          </p:nvPr>
        </p:nvSpPr>
        <p:spPr/>
        <p:txBody>
          <a:bodyPr/>
          <a:lstStyle/>
          <a:p>
            <a:endParaRPr lang="en-IE"/>
          </a:p>
        </p:txBody>
      </p:sp>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467864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History</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p:txBody>
          <a:bodyPr>
            <a:normAutofit/>
          </a:bodyPr>
          <a:lstStyle/>
          <a:p>
            <a:r>
              <a:rPr lang="en-IE" sz="2400" dirty="0" smtClean="0">
                <a:solidFill>
                  <a:schemeClr val="accent1">
                    <a:lumMod val="75000"/>
                  </a:schemeClr>
                </a:solidFill>
                <a:latin typeface="Comic Sans MS" panose="030F0702030302020204" pitchFamily="66" charset="0"/>
              </a:rPr>
              <a:t>Judaism is one of the oldest world religions.</a:t>
            </a:r>
          </a:p>
          <a:p>
            <a:r>
              <a:rPr lang="en-IE" sz="2400" dirty="0" smtClean="0">
                <a:solidFill>
                  <a:schemeClr val="accent1">
                    <a:lumMod val="75000"/>
                  </a:schemeClr>
                </a:solidFill>
                <a:latin typeface="Comic Sans MS" panose="030F0702030302020204" pitchFamily="66" charset="0"/>
              </a:rPr>
              <a:t>People who follow the Jewish religion are called Jews.</a:t>
            </a:r>
          </a:p>
          <a:p>
            <a:r>
              <a:rPr lang="en-IE" sz="2400" dirty="0" smtClean="0">
                <a:solidFill>
                  <a:schemeClr val="accent1">
                    <a:lumMod val="75000"/>
                  </a:schemeClr>
                </a:solidFill>
                <a:latin typeface="Comic Sans MS" panose="030F0702030302020204" pitchFamily="66" charset="0"/>
              </a:rPr>
              <a:t>The Jewish religion started in Israel around 1812 BC, during the Bronze Age.</a:t>
            </a:r>
          </a:p>
          <a:p>
            <a:r>
              <a:rPr lang="en-IE" sz="2400" dirty="0" smtClean="0">
                <a:solidFill>
                  <a:schemeClr val="accent1">
                    <a:lumMod val="75000"/>
                  </a:schemeClr>
                </a:solidFill>
                <a:latin typeface="Comic Sans MS" panose="030F0702030302020204" pitchFamily="66" charset="0"/>
              </a:rPr>
              <a:t>It began when God promised Abraham he would protect him and his descendants and give them the land of Israel. In return for this they promised to obey God.</a:t>
            </a:r>
          </a:p>
          <a:p>
            <a:r>
              <a:rPr lang="en-IE" sz="2400" dirty="0" smtClean="0">
                <a:solidFill>
                  <a:schemeClr val="accent1">
                    <a:lumMod val="75000"/>
                  </a:schemeClr>
                </a:solidFill>
                <a:latin typeface="Comic Sans MS" panose="030F0702030302020204" pitchFamily="66" charset="0"/>
              </a:rPr>
              <a:t>The Torah is the main religious book used by the Jewish people.</a:t>
            </a:r>
          </a:p>
        </p:txBody>
      </p:sp>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2352492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Beliefs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p:txBody>
          <a:bodyPr>
            <a:normAutofit/>
          </a:bodyPr>
          <a:lstStyle/>
          <a:p>
            <a:r>
              <a:rPr lang="en-IE" sz="2400" dirty="0" smtClean="0">
                <a:solidFill>
                  <a:schemeClr val="accent1">
                    <a:lumMod val="75000"/>
                  </a:schemeClr>
                </a:solidFill>
                <a:latin typeface="Comic Sans MS" panose="030F0702030302020204" pitchFamily="66" charset="0"/>
              </a:rPr>
              <a:t>Jews believe that there is only one God and that he created the universe.</a:t>
            </a:r>
          </a:p>
          <a:p>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They believe that everyone can have an individual and personal relationship with God.</a:t>
            </a:r>
          </a:p>
          <a:p>
            <a:endParaRPr lang="en-IE" sz="2400" dirty="0" smtClean="0">
              <a:solidFill>
                <a:schemeClr val="accent1">
                  <a:lumMod val="75000"/>
                </a:schemeClr>
              </a:solidFill>
              <a:latin typeface="Comic Sans MS" panose="030F0702030302020204" pitchFamily="66" charset="0"/>
            </a:endParaRPr>
          </a:p>
          <a:p>
            <a:r>
              <a:rPr lang="en-IE" sz="2400" dirty="0">
                <a:solidFill>
                  <a:schemeClr val="accent1">
                    <a:lumMod val="75000"/>
                  </a:schemeClr>
                </a:solidFill>
                <a:latin typeface="Comic Sans MS" panose="030F0702030302020204" pitchFamily="66" charset="0"/>
              </a:rPr>
              <a:t>They believe that God </a:t>
            </a:r>
            <a:r>
              <a:rPr lang="en-IE" sz="2400" dirty="0" smtClean="0">
                <a:solidFill>
                  <a:schemeClr val="accent1">
                    <a:lumMod val="75000"/>
                  </a:schemeClr>
                </a:solidFill>
                <a:latin typeface="Comic Sans MS" panose="030F0702030302020204" pitchFamily="66" charset="0"/>
              </a:rPr>
              <a:t>continues </a:t>
            </a:r>
            <a:r>
              <a:rPr lang="en-IE" sz="2400" dirty="0">
                <a:solidFill>
                  <a:schemeClr val="accent1">
                    <a:lumMod val="75000"/>
                  </a:schemeClr>
                </a:solidFill>
                <a:latin typeface="Comic Sans MS" panose="030F0702030302020204" pitchFamily="66" charset="0"/>
              </a:rPr>
              <a:t>to work in the world, affecting everything that people do.</a:t>
            </a:r>
            <a:endParaRPr lang="en-IE" sz="2400" dirty="0" smtClean="0">
              <a:solidFill>
                <a:schemeClr val="accent1">
                  <a:lumMod val="75000"/>
                </a:schemeClr>
              </a:solidFill>
              <a:latin typeface="Comic Sans MS" panose="030F0702030302020204" pitchFamily="66" charset="0"/>
            </a:endParaRPr>
          </a:p>
          <a:p>
            <a:endParaRPr lang="en-IE" sz="2400" dirty="0" smtClean="0">
              <a:solidFill>
                <a:schemeClr val="accent1">
                  <a:lumMod val="75000"/>
                </a:schemeClr>
              </a:solidFill>
              <a:latin typeface="Comic Sans MS" panose="030F0702030302020204" pitchFamily="66" charset="0"/>
            </a:endParaRPr>
          </a:p>
        </p:txBody>
      </p:sp>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789937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Important people</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1" y="2057400"/>
            <a:ext cx="5206284" cy="4038600"/>
          </a:xfrm>
        </p:spPr>
        <p:txBody>
          <a:bodyPr>
            <a:normAutofit/>
          </a:bodyPr>
          <a:lstStyle/>
          <a:p>
            <a:r>
              <a:rPr lang="en-IE" sz="2400" dirty="0">
                <a:solidFill>
                  <a:schemeClr val="accent1">
                    <a:lumMod val="75000"/>
                  </a:schemeClr>
                </a:solidFill>
                <a:latin typeface="Comic Sans MS" panose="030F0702030302020204" pitchFamily="66" charset="0"/>
              </a:rPr>
              <a:t>Abraham is the father of the Jewish people. Jews see Abraham as a symbol of trusting and obeying God. Abraham is also important to followers of Christianity and of Islam</a:t>
            </a:r>
            <a:r>
              <a:rPr lang="en-IE" sz="2400" dirty="0" smtClean="0">
                <a:solidFill>
                  <a:schemeClr val="accent1">
                    <a:lumMod val="75000"/>
                  </a:schemeClr>
                </a:solidFill>
                <a:latin typeface="Comic Sans MS" panose="030F0702030302020204" pitchFamily="66" charset="0"/>
              </a:rPr>
              <a:t>.</a:t>
            </a:r>
          </a:p>
          <a:p>
            <a:endParaRPr lang="en-IE" sz="2400" dirty="0">
              <a:solidFill>
                <a:schemeClr val="accent1">
                  <a:lumMod val="75000"/>
                </a:schemeClr>
              </a:solidFill>
              <a:latin typeface="Comic Sans MS" panose="030F0702030302020204" pitchFamily="66" charset="0"/>
            </a:endParaRPr>
          </a:p>
          <a:p>
            <a:r>
              <a:rPr lang="en-IE" sz="2400" dirty="0">
                <a:solidFill>
                  <a:schemeClr val="accent1">
                    <a:lumMod val="75000"/>
                  </a:schemeClr>
                </a:solidFill>
                <a:latin typeface="Comic Sans MS" panose="030F0702030302020204" pitchFamily="66" charset="0"/>
              </a:rPr>
              <a:t>The story of Abraham is told in the Book of </a:t>
            </a:r>
            <a:r>
              <a:rPr lang="en-IE" sz="2400" dirty="0" smtClean="0">
                <a:solidFill>
                  <a:schemeClr val="accent1">
                    <a:lumMod val="75000"/>
                  </a:schemeClr>
                </a:solidFill>
                <a:latin typeface="Comic Sans MS" panose="030F0702030302020204" pitchFamily="66" charset="0"/>
              </a:rPr>
              <a:t>Genesis </a:t>
            </a:r>
            <a:r>
              <a:rPr lang="en-IE" sz="2400" dirty="0">
                <a:solidFill>
                  <a:schemeClr val="accent1">
                    <a:lumMod val="75000"/>
                  </a:schemeClr>
                </a:solidFill>
                <a:latin typeface="Comic Sans MS" panose="030F0702030302020204" pitchFamily="66" charset="0"/>
              </a:rPr>
              <a:t>in chapters 12-25.</a:t>
            </a:r>
          </a:p>
          <a:p>
            <a:endParaRPr lang="en-IE" sz="2400" dirty="0" smtClean="0">
              <a:solidFill>
                <a:schemeClr val="accent1">
                  <a:lumMod val="75000"/>
                </a:schemeClr>
              </a:solidFill>
              <a:latin typeface="Comic Sans MS" panose="030F0702030302020204" pitchFamily="66" charset="0"/>
            </a:endParaRPr>
          </a:p>
        </p:txBody>
      </p:sp>
      <p:pic>
        <p:nvPicPr>
          <p:cNvPr id="1026" name="Picture 2" descr="Image result for abraham jewis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1973" y="795739"/>
            <a:ext cx="3621845" cy="5300261"/>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252337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Important people</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399"/>
            <a:ext cx="5167647" cy="4356279"/>
          </a:xfrm>
        </p:spPr>
        <p:txBody>
          <a:bodyPr>
            <a:normAutofit/>
          </a:bodyPr>
          <a:lstStyle/>
          <a:p>
            <a:r>
              <a:rPr lang="en-IE" sz="2400" dirty="0">
                <a:solidFill>
                  <a:schemeClr val="accent1">
                    <a:lumMod val="75000"/>
                  </a:schemeClr>
                </a:solidFill>
                <a:latin typeface="Comic Sans MS" panose="030F0702030302020204" pitchFamily="66" charset="0"/>
              </a:rPr>
              <a:t>Moses, is also an important figure as he gave the Jews the Torah around 1250 B.C. The Torah contains the laws of God</a:t>
            </a:r>
            <a:r>
              <a:rPr lang="en-IE" sz="2400" dirty="0" smtClean="0">
                <a:solidFill>
                  <a:schemeClr val="accent1">
                    <a:lumMod val="75000"/>
                  </a:schemeClr>
                </a:solidFill>
                <a:latin typeface="Comic Sans MS" panose="030F0702030302020204" pitchFamily="66" charset="0"/>
              </a:rPr>
              <a:t>.</a:t>
            </a:r>
          </a:p>
          <a:p>
            <a:endParaRPr lang="en-IE" sz="2400" dirty="0" smtClean="0">
              <a:solidFill>
                <a:schemeClr val="accent1">
                  <a:lumMod val="75000"/>
                </a:schemeClr>
              </a:solidFill>
              <a:latin typeface="Comic Sans MS" panose="030F0702030302020204" pitchFamily="66" charset="0"/>
            </a:endParaRPr>
          </a:p>
          <a:p>
            <a:r>
              <a:rPr lang="en-IE" sz="2400" dirty="0">
                <a:solidFill>
                  <a:schemeClr val="accent1">
                    <a:lumMod val="75000"/>
                  </a:schemeClr>
                </a:solidFill>
                <a:latin typeface="Comic Sans MS" panose="030F0702030302020204" pitchFamily="66" charset="0"/>
              </a:rPr>
              <a:t>Moses is the leader who freed them from slavery in Egypt. Moses protected the Jews from the wrath of God, and negotiated with God on their behalf. </a:t>
            </a:r>
            <a:endParaRPr lang="en-IE" sz="2400" dirty="0" smtClean="0">
              <a:solidFill>
                <a:schemeClr val="accent1">
                  <a:lumMod val="75000"/>
                </a:schemeClr>
              </a:solidFill>
              <a:latin typeface="Comic Sans MS" panose="030F0702030302020204" pitchFamily="66" charset="0"/>
            </a:endParaRPr>
          </a:p>
        </p:txBody>
      </p:sp>
      <p:pic>
        <p:nvPicPr>
          <p:cNvPr id="2050" name="Picture 2" descr="Image result for moses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8833" y="1383967"/>
            <a:ext cx="3990259" cy="412785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060385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Jewish symbols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400"/>
            <a:ext cx="4510825" cy="4038600"/>
          </a:xfrm>
        </p:spPr>
        <p:txBody>
          <a:bodyPr>
            <a:normAutofit/>
          </a:bodyPr>
          <a:lstStyle/>
          <a:p>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The </a:t>
            </a:r>
            <a:r>
              <a:rPr lang="en-IE" sz="2400" dirty="0">
                <a:solidFill>
                  <a:schemeClr val="accent1">
                    <a:lumMod val="75000"/>
                  </a:schemeClr>
                </a:solidFill>
                <a:latin typeface="Comic Sans MS" panose="030F0702030302020204" pitchFamily="66" charset="0"/>
              </a:rPr>
              <a:t>symbol or emblem of the Jewish people is the Magen David (Shield of David), also known as the Star of David.</a:t>
            </a:r>
            <a:endParaRPr lang="en-IE" sz="2400" dirty="0" smtClean="0">
              <a:solidFill>
                <a:schemeClr val="accent1">
                  <a:lumMod val="75000"/>
                </a:schemeClr>
              </a:solidFill>
              <a:latin typeface="Comic Sans MS" panose="030F0702030302020204" pitchFamily="66" charset="0"/>
            </a:endParaRPr>
          </a:p>
        </p:txBody>
      </p:sp>
      <p:pic>
        <p:nvPicPr>
          <p:cNvPr id="3074" name="Picture 2" descr="Image result for star of dav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760" y="1171296"/>
            <a:ext cx="4628837" cy="461527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2407207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Jewish symbols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400"/>
            <a:ext cx="4510825" cy="4038600"/>
          </a:xfrm>
        </p:spPr>
        <p:txBody>
          <a:bodyPr>
            <a:normAutofit/>
          </a:bodyPr>
          <a:lstStyle/>
          <a:p>
            <a:endParaRPr lang="en-IE" sz="2400" dirty="0" smtClean="0">
              <a:solidFill>
                <a:schemeClr val="accent1">
                  <a:lumMod val="75000"/>
                </a:schemeClr>
              </a:solidFill>
              <a:latin typeface="Comic Sans MS" panose="030F0702030302020204" pitchFamily="66" charset="0"/>
            </a:endParaRPr>
          </a:p>
          <a:p>
            <a:r>
              <a:rPr lang="en-IE" sz="2400" dirty="0">
                <a:solidFill>
                  <a:schemeClr val="accent1">
                    <a:lumMod val="75000"/>
                  </a:schemeClr>
                </a:solidFill>
                <a:latin typeface="Comic Sans MS" panose="030F0702030302020204" pitchFamily="66" charset="0"/>
              </a:rPr>
              <a:t>The Menorah is one of the oldest symbols of the Jewish faith. It is a candelabrum with seven candle holders displayed in Jewish synagogues. It symbolises the burning bush as seen by Moses on Mount Sinai</a:t>
            </a:r>
            <a:r>
              <a:rPr lang="en-IE" sz="2400" dirty="0"/>
              <a:t>.</a:t>
            </a:r>
            <a:endParaRPr lang="en-IE" sz="2400" dirty="0" smtClean="0">
              <a:solidFill>
                <a:schemeClr val="accent1">
                  <a:lumMod val="75000"/>
                </a:schemeClr>
              </a:solidFill>
              <a:latin typeface="Comic Sans MS" panose="030F0702030302020204" pitchFamily="66" charset="0"/>
            </a:endParaRPr>
          </a:p>
        </p:txBody>
      </p:sp>
      <p:pic>
        <p:nvPicPr>
          <p:cNvPr id="4098" name="Picture 2" descr="Image result for menor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3521" y="1481071"/>
            <a:ext cx="3153630" cy="446038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390891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Jewish symbols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400"/>
            <a:ext cx="5103254" cy="4038600"/>
          </a:xfrm>
        </p:spPr>
        <p:txBody>
          <a:bodyPr>
            <a:normAutofit/>
          </a:bodyPr>
          <a:lstStyle/>
          <a:p>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A </a:t>
            </a:r>
            <a:r>
              <a:rPr lang="en-IE" sz="2400" dirty="0">
                <a:solidFill>
                  <a:schemeClr val="accent1">
                    <a:lumMod val="75000"/>
                  </a:schemeClr>
                </a:solidFill>
                <a:latin typeface="Comic Sans MS" panose="030F0702030302020204" pitchFamily="66" charset="0"/>
              </a:rPr>
              <a:t>mezuzah is found on doorposts in Jewish homes</a:t>
            </a:r>
            <a:r>
              <a:rPr lang="en-IE" sz="2400" dirty="0" smtClean="0">
                <a:solidFill>
                  <a:schemeClr val="accent1">
                    <a:lumMod val="75000"/>
                  </a:schemeClr>
                </a:solidFill>
                <a:latin typeface="Comic Sans MS" panose="030F0702030302020204" pitchFamily="66" charset="0"/>
              </a:rPr>
              <a:t>. </a:t>
            </a:r>
            <a:r>
              <a:rPr lang="en-IE" sz="2400" dirty="0">
                <a:solidFill>
                  <a:schemeClr val="accent1">
                    <a:lumMod val="75000"/>
                  </a:schemeClr>
                </a:solidFill>
                <a:latin typeface="Comic Sans MS" panose="030F0702030302020204" pitchFamily="66" charset="0"/>
              </a:rPr>
              <a:t>It is a little case, containing a tiny scroll. The writing on the scroll is from the bible. It is in Hebrew and </a:t>
            </a:r>
            <a:r>
              <a:rPr lang="en-IE" sz="2400" dirty="0" smtClean="0">
                <a:solidFill>
                  <a:schemeClr val="accent1">
                    <a:lumMod val="75000"/>
                  </a:schemeClr>
                </a:solidFill>
                <a:latin typeface="Comic Sans MS" panose="030F0702030302020204" pitchFamily="66" charset="0"/>
              </a:rPr>
              <a:t>it </a:t>
            </a:r>
            <a:r>
              <a:rPr lang="en-IE" sz="2400" dirty="0">
                <a:solidFill>
                  <a:schemeClr val="accent1">
                    <a:lumMod val="75000"/>
                  </a:schemeClr>
                </a:solidFill>
                <a:latin typeface="Comic Sans MS" panose="030F0702030302020204" pitchFamily="66" charset="0"/>
              </a:rPr>
              <a:t>says that Jewish people should love God and keep his rules.</a:t>
            </a:r>
            <a:endParaRPr lang="en-IE" sz="2400" dirty="0" smtClean="0">
              <a:solidFill>
                <a:schemeClr val="accent1">
                  <a:lumMod val="75000"/>
                </a:schemeClr>
              </a:solidFill>
              <a:latin typeface="Comic Sans MS" panose="030F0702030302020204" pitchFamily="66" charset="0"/>
            </a:endParaRPr>
          </a:p>
        </p:txBody>
      </p:sp>
      <p:pic>
        <p:nvPicPr>
          <p:cNvPr id="5122" name="Picture 2" descr="Image result for mezuza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8173" y="1287780"/>
            <a:ext cx="3438319" cy="458442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006697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Where do Jews worship</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399"/>
            <a:ext cx="5167647" cy="4356279"/>
          </a:xfrm>
        </p:spPr>
        <p:txBody>
          <a:bodyPr>
            <a:normAutofit/>
          </a:bodyPr>
          <a:lstStyle/>
          <a:p>
            <a:r>
              <a:rPr lang="en-IE" sz="2400" dirty="0" smtClean="0">
                <a:solidFill>
                  <a:schemeClr val="accent1">
                    <a:lumMod val="75000"/>
                  </a:schemeClr>
                </a:solidFill>
                <a:latin typeface="Comic Sans MS" panose="030F0702030302020204" pitchFamily="66" charset="0"/>
              </a:rPr>
              <a:t>Jews worship in Synagogues.</a:t>
            </a:r>
          </a:p>
          <a:p>
            <a:endParaRPr lang="en-IE" sz="2400" dirty="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Men and women usually sit separately in the Synagogues.</a:t>
            </a:r>
          </a:p>
          <a:p>
            <a:endParaRPr lang="en-IE" sz="2400" dirty="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Men must cover their heads.</a:t>
            </a:r>
          </a:p>
          <a:p>
            <a:endParaRPr lang="en-IE" sz="2400" dirty="0">
              <a:solidFill>
                <a:schemeClr val="accent1">
                  <a:lumMod val="75000"/>
                </a:schemeClr>
              </a:solidFill>
              <a:latin typeface="Comic Sans MS" panose="030F0702030302020204" pitchFamily="66" charset="0"/>
            </a:endParaRPr>
          </a:p>
          <a:p>
            <a:r>
              <a:rPr lang="en-IE" sz="2400" dirty="0">
                <a:solidFill>
                  <a:schemeClr val="accent1">
                    <a:lumMod val="75000"/>
                  </a:schemeClr>
                </a:solidFill>
                <a:latin typeface="Comic Sans MS" panose="030F0702030302020204" pitchFamily="66" charset="0"/>
              </a:rPr>
              <a:t>The Jewish spiritual leaders are called Rabbis</a:t>
            </a:r>
            <a:r>
              <a:rPr lang="en-IE" sz="2400" dirty="0" smtClean="0">
                <a:solidFill>
                  <a:schemeClr val="accent1">
                    <a:lumMod val="75000"/>
                  </a:schemeClr>
                </a:solidFill>
                <a:latin typeface="Comic Sans MS" panose="030F0702030302020204" pitchFamily="66" charset="0"/>
              </a:rPr>
              <a:t>.</a:t>
            </a:r>
          </a:p>
        </p:txBody>
      </p:sp>
      <p:pic>
        <p:nvPicPr>
          <p:cNvPr id="6146" name="Picture 2" descr="Image result for synagog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0196" y="2146264"/>
            <a:ext cx="4477241" cy="2984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90197" y="5131091"/>
            <a:ext cx="4477241" cy="646331"/>
          </a:xfrm>
          <a:prstGeom prst="rect">
            <a:avLst/>
          </a:prstGeom>
          <a:noFill/>
        </p:spPr>
        <p:txBody>
          <a:bodyPr wrap="square" rtlCol="0">
            <a:spAutoFit/>
          </a:bodyPr>
          <a:lstStyle/>
          <a:p>
            <a:r>
              <a:rPr lang="en-IE" dirty="0" smtClean="0">
                <a:latin typeface="Comic Sans MS" panose="030F0702030302020204" pitchFamily="66" charset="0"/>
              </a:rPr>
              <a:t>Barack Obama viewing artefacts in a Synagogue.</a:t>
            </a:r>
            <a:endParaRPr lang="en-IE" dirty="0">
              <a:latin typeface="Comic Sans MS" panose="030F0702030302020204" pitchFamily="66" charset="0"/>
            </a:endParaRPr>
          </a:p>
        </p:txBody>
      </p:sp>
      <p:sp>
        <p:nvSpPr>
          <p:cNvPr id="5" name="Footer Placeholder 4"/>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4076220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The Torah</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1762198"/>
            <a:ext cx="6596270" cy="4718115"/>
          </a:xfrm>
        </p:spPr>
        <p:txBody>
          <a:bodyPr>
            <a:noAutofit/>
          </a:bodyPr>
          <a:lstStyle/>
          <a:p>
            <a:r>
              <a:rPr lang="en-IE" sz="2400" dirty="0">
                <a:solidFill>
                  <a:schemeClr val="accent1">
                    <a:lumMod val="75000"/>
                  </a:schemeClr>
                </a:solidFill>
                <a:latin typeface="Comic Sans MS" panose="030F0702030302020204" pitchFamily="66" charset="0"/>
              </a:rPr>
              <a:t>The most holy Jewish book is the </a:t>
            </a:r>
            <a:r>
              <a:rPr lang="en-IE" sz="2400" i="1" dirty="0">
                <a:solidFill>
                  <a:schemeClr val="accent1">
                    <a:lumMod val="75000"/>
                  </a:schemeClr>
                </a:solidFill>
                <a:latin typeface="Comic Sans MS" panose="030F0702030302020204" pitchFamily="66" charset="0"/>
              </a:rPr>
              <a:t>Torah</a:t>
            </a:r>
            <a:r>
              <a:rPr lang="en-IE" sz="2400" dirty="0">
                <a:solidFill>
                  <a:schemeClr val="accent1">
                    <a:lumMod val="75000"/>
                  </a:schemeClr>
                </a:solidFill>
                <a:latin typeface="Comic Sans MS" panose="030F0702030302020204" pitchFamily="66" charset="0"/>
              </a:rPr>
              <a:t> </a:t>
            </a:r>
            <a:r>
              <a:rPr lang="en-IE" sz="2400" dirty="0" smtClean="0">
                <a:solidFill>
                  <a:schemeClr val="accent1">
                    <a:lumMod val="75000"/>
                  </a:schemeClr>
                </a:solidFill>
                <a:latin typeface="Comic Sans MS" panose="030F0702030302020204" pitchFamily="66" charset="0"/>
              </a:rPr>
              <a:t>which means ‘teachings’.</a:t>
            </a:r>
            <a:endParaRPr lang="en-IE" sz="2400" dirty="0">
              <a:solidFill>
                <a:schemeClr val="accent1">
                  <a:lumMod val="75000"/>
                </a:schemeClr>
              </a:solidFill>
              <a:latin typeface="Comic Sans MS" panose="030F0702030302020204" pitchFamily="66" charset="0"/>
            </a:endParaRPr>
          </a:p>
          <a:p>
            <a:r>
              <a:rPr lang="en-IE" sz="2400" dirty="0">
                <a:solidFill>
                  <a:schemeClr val="accent1">
                    <a:lumMod val="75000"/>
                  </a:schemeClr>
                </a:solidFill>
                <a:latin typeface="Comic Sans MS" panose="030F0702030302020204" pitchFamily="66" charset="0"/>
              </a:rPr>
              <a:t>The </a:t>
            </a:r>
            <a:r>
              <a:rPr lang="en-IE" sz="2400" dirty="0" smtClean="0">
                <a:solidFill>
                  <a:schemeClr val="accent1">
                    <a:lumMod val="75000"/>
                  </a:schemeClr>
                </a:solidFill>
                <a:latin typeface="Comic Sans MS" panose="030F0702030302020204" pitchFamily="66" charset="0"/>
              </a:rPr>
              <a:t>Torah contains </a:t>
            </a:r>
            <a:r>
              <a:rPr lang="en-IE" sz="2400" dirty="0">
                <a:solidFill>
                  <a:schemeClr val="accent1">
                    <a:lumMod val="75000"/>
                  </a:schemeClr>
                </a:solidFill>
                <a:latin typeface="Comic Sans MS" panose="030F0702030302020204" pitchFamily="66" charset="0"/>
              </a:rPr>
              <a:t>the five books revealed to Moses by God on Mount Sinai</a:t>
            </a:r>
            <a:r>
              <a:rPr lang="en-IE" sz="2400" dirty="0" smtClean="0">
                <a:solidFill>
                  <a:schemeClr val="accent1">
                    <a:lumMod val="75000"/>
                  </a:schemeClr>
                </a:solidFill>
                <a:latin typeface="Comic Sans MS" panose="030F0702030302020204" pitchFamily="66" charset="0"/>
              </a:rPr>
              <a:t>.</a:t>
            </a:r>
          </a:p>
          <a:p>
            <a:pPr lvl="1"/>
            <a:r>
              <a:rPr lang="en-IE" sz="2200" dirty="0" smtClean="0">
                <a:solidFill>
                  <a:schemeClr val="accent1">
                    <a:lumMod val="75000"/>
                  </a:schemeClr>
                </a:solidFill>
                <a:latin typeface="Comic Sans MS" panose="030F0702030302020204" pitchFamily="66" charset="0"/>
              </a:rPr>
              <a:t>Genesis</a:t>
            </a:r>
            <a:r>
              <a:rPr lang="en-IE" sz="2200" dirty="0">
                <a:solidFill>
                  <a:schemeClr val="accent1">
                    <a:lumMod val="75000"/>
                  </a:schemeClr>
                </a:solidFill>
                <a:latin typeface="Comic Sans MS" panose="030F0702030302020204" pitchFamily="66" charset="0"/>
              </a:rPr>
              <a:t> </a:t>
            </a:r>
          </a:p>
          <a:p>
            <a:pPr lvl="1"/>
            <a:r>
              <a:rPr lang="en-IE" sz="2200" dirty="0">
                <a:solidFill>
                  <a:schemeClr val="accent1">
                    <a:lumMod val="75000"/>
                  </a:schemeClr>
                </a:solidFill>
                <a:latin typeface="Comic Sans MS" panose="030F0702030302020204" pitchFamily="66" charset="0"/>
              </a:rPr>
              <a:t>Exodus</a:t>
            </a:r>
          </a:p>
          <a:p>
            <a:pPr lvl="1"/>
            <a:r>
              <a:rPr lang="en-IE" sz="2200" dirty="0">
                <a:solidFill>
                  <a:schemeClr val="accent1">
                    <a:lumMod val="75000"/>
                  </a:schemeClr>
                </a:solidFill>
                <a:latin typeface="Comic Sans MS" panose="030F0702030302020204" pitchFamily="66" charset="0"/>
              </a:rPr>
              <a:t>Leviticus</a:t>
            </a:r>
          </a:p>
          <a:p>
            <a:pPr lvl="1"/>
            <a:r>
              <a:rPr lang="en-IE" sz="2200" dirty="0">
                <a:solidFill>
                  <a:schemeClr val="accent1">
                    <a:lumMod val="75000"/>
                  </a:schemeClr>
                </a:solidFill>
                <a:latin typeface="Comic Sans MS" panose="030F0702030302020204" pitchFamily="66" charset="0"/>
              </a:rPr>
              <a:t>Numbers</a:t>
            </a:r>
          </a:p>
          <a:p>
            <a:pPr lvl="1"/>
            <a:r>
              <a:rPr lang="en-IE" sz="2200" dirty="0">
                <a:solidFill>
                  <a:schemeClr val="accent1">
                    <a:lumMod val="75000"/>
                  </a:schemeClr>
                </a:solidFill>
                <a:latin typeface="Comic Sans MS" panose="030F0702030302020204" pitchFamily="66" charset="0"/>
              </a:rPr>
              <a:t>Deuteronomy</a:t>
            </a:r>
          </a:p>
          <a:p>
            <a:r>
              <a:rPr lang="en-IE" sz="2400" dirty="0">
                <a:solidFill>
                  <a:schemeClr val="accent1">
                    <a:lumMod val="75000"/>
                  </a:schemeClr>
                </a:solidFill>
                <a:latin typeface="Comic Sans MS" panose="030F0702030302020204" pitchFamily="66" charset="0"/>
              </a:rPr>
              <a:t>The </a:t>
            </a:r>
            <a:r>
              <a:rPr lang="en-IE" sz="2400" i="1" dirty="0">
                <a:solidFill>
                  <a:schemeClr val="accent1">
                    <a:lumMod val="75000"/>
                  </a:schemeClr>
                </a:solidFill>
                <a:latin typeface="Comic Sans MS" panose="030F0702030302020204" pitchFamily="66" charset="0"/>
              </a:rPr>
              <a:t>Torah</a:t>
            </a:r>
            <a:r>
              <a:rPr lang="en-IE" sz="2400" dirty="0">
                <a:solidFill>
                  <a:schemeClr val="accent1">
                    <a:lumMod val="75000"/>
                  </a:schemeClr>
                </a:solidFill>
                <a:latin typeface="Comic Sans MS" panose="030F0702030302020204" pitchFamily="66" charset="0"/>
              </a:rPr>
              <a:t> is stored inside the </a:t>
            </a:r>
            <a:r>
              <a:rPr lang="en-IE" sz="2400" dirty="0" smtClean="0">
                <a:solidFill>
                  <a:schemeClr val="accent1">
                    <a:lumMod val="75000"/>
                  </a:schemeClr>
                </a:solidFill>
                <a:latin typeface="Comic Sans MS" panose="030F0702030302020204" pitchFamily="66" charset="0"/>
              </a:rPr>
              <a:t>Ark in each Synagogue. This is the holiest place in the Synagogue.</a:t>
            </a:r>
            <a:endParaRPr lang="en-IE" sz="2400" dirty="0">
              <a:solidFill>
                <a:schemeClr val="accent1">
                  <a:lumMod val="75000"/>
                </a:schemeClr>
              </a:solidFill>
              <a:latin typeface="Comic Sans MS" panose="030F0702030302020204" pitchFamily="66" charset="0"/>
            </a:endParaRPr>
          </a:p>
        </p:txBody>
      </p:sp>
      <p:sp>
        <p:nvSpPr>
          <p:cNvPr id="4" name="TextBox 3"/>
          <p:cNvSpPr txBox="1"/>
          <p:nvPr/>
        </p:nvSpPr>
        <p:spPr>
          <a:xfrm>
            <a:off x="8132473" y="5454256"/>
            <a:ext cx="2886047" cy="646331"/>
          </a:xfrm>
          <a:prstGeom prst="rect">
            <a:avLst/>
          </a:prstGeom>
          <a:noFill/>
        </p:spPr>
        <p:txBody>
          <a:bodyPr wrap="square" rtlCol="0">
            <a:spAutoFit/>
          </a:bodyPr>
          <a:lstStyle/>
          <a:p>
            <a:r>
              <a:rPr lang="en-IE" dirty="0" smtClean="0">
                <a:latin typeface="Comic Sans MS" panose="030F0702030302020204" pitchFamily="66" charset="0"/>
              </a:rPr>
              <a:t>Torah Ark in </a:t>
            </a:r>
            <a:r>
              <a:rPr lang="en-IE" dirty="0" err="1" smtClean="0">
                <a:latin typeface="Comic Sans MS" panose="030F0702030302020204" pitchFamily="66" charset="0"/>
              </a:rPr>
              <a:t>Patras</a:t>
            </a:r>
            <a:r>
              <a:rPr lang="en-IE" dirty="0" smtClean="0">
                <a:latin typeface="Comic Sans MS" panose="030F0702030302020204" pitchFamily="66" charset="0"/>
              </a:rPr>
              <a:t> Synagogue.</a:t>
            </a:r>
            <a:endParaRPr lang="en-IE" dirty="0">
              <a:latin typeface="Comic Sans MS" panose="030F0702030302020204" pitchFamily="66" charset="0"/>
            </a:endParaRPr>
          </a:p>
        </p:txBody>
      </p:sp>
      <p:pic>
        <p:nvPicPr>
          <p:cNvPr id="7172" name="Picture 4" descr="Image result for the ark tor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2473" y="1125185"/>
            <a:ext cx="2886047" cy="4329071"/>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8978002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Holy Days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1762198"/>
            <a:ext cx="9875520" cy="4718115"/>
          </a:xfrm>
        </p:spPr>
        <p:txBody>
          <a:bodyPr>
            <a:noAutofit/>
          </a:bodyPr>
          <a:lstStyle/>
          <a:p>
            <a:r>
              <a:rPr lang="en-IE" sz="2400" dirty="0">
                <a:solidFill>
                  <a:schemeClr val="accent1">
                    <a:lumMod val="75000"/>
                  </a:schemeClr>
                </a:solidFill>
                <a:latin typeface="Comic Sans MS" panose="030F0702030302020204" pitchFamily="66" charset="0"/>
              </a:rPr>
              <a:t>The most important day of the week is the Sabbath (Shabbat), which is a day made holy by refraining from weekday work</a:t>
            </a:r>
            <a:r>
              <a:rPr lang="en-IE" sz="2400" dirty="0" smtClean="0">
                <a:solidFill>
                  <a:schemeClr val="accent1">
                    <a:lumMod val="75000"/>
                  </a:schemeClr>
                </a:solidFill>
                <a:latin typeface="Comic Sans MS" panose="030F0702030302020204" pitchFamily="66" charset="0"/>
              </a:rPr>
              <a:t>.</a:t>
            </a:r>
          </a:p>
          <a:p>
            <a:endParaRPr lang="en-IE" sz="2400" dirty="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Sabbath </a:t>
            </a:r>
            <a:r>
              <a:rPr lang="en-IE" sz="2400" dirty="0">
                <a:solidFill>
                  <a:schemeClr val="accent1">
                    <a:lumMod val="75000"/>
                  </a:schemeClr>
                </a:solidFill>
                <a:latin typeface="Comic Sans MS" panose="030F0702030302020204" pitchFamily="66" charset="0"/>
              </a:rPr>
              <a:t>starts at sunset on Friday and continues until sunset on Saturday. During the Sabbath, observant Jews will do nothing that might be counted as work. Among the things that they can't do are driving and cooking</a:t>
            </a:r>
            <a:r>
              <a:rPr lang="en-IE" sz="2400" dirty="0" smtClean="0">
                <a:solidFill>
                  <a:schemeClr val="accent1">
                    <a:lumMod val="75000"/>
                  </a:schemeClr>
                </a:solidFill>
                <a:latin typeface="Comic Sans MS" panose="030F0702030302020204" pitchFamily="66" charset="0"/>
              </a:rPr>
              <a:t>.</a:t>
            </a:r>
          </a:p>
          <a:p>
            <a:endParaRPr lang="en-IE" sz="2400" dirty="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At </a:t>
            </a:r>
            <a:r>
              <a:rPr lang="en-IE" sz="2400" dirty="0">
                <a:solidFill>
                  <a:schemeClr val="accent1">
                    <a:lumMod val="75000"/>
                  </a:schemeClr>
                </a:solidFill>
                <a:latin typeface="Comic Sans MS" panose="030F0702030302020204" pitchFamily="66" charset="0"/>
              </a:rPr>
              <a:t>the beginning of Shabbat Jewish families share a meal. They eat special bread called </a:t>
            </a:r>
            <a:r>
              <a:rPr lang="en-IE" sz="2400" dirty="0" err="1">
                <a:solidFill>
                  <a:schemeClr val="accent1">
                    <a:lumMod val="75000"/>
                  </a:schemeClr>
                </a:solidFill>
                <a:latin typeface="Comic Sans MS" panose="030F0702030302020204" pitchFamily="66" charset="0"/>
              </a:rPr>
              <a:t>hallah</a:t>
            </a:r>
            <a:r>
              <a:rPr lang="en-IE" sz="2400" dirty="0">
                <a:solidFill>
                  <a:schemeClr val="accent1">
                    <a:lumMod val="75000"/>
                  </a:schemeClr>
                </a:solidFill>
                <a:latin typeface="Comic Sans MS" panose="030F0702030302020204" pitchFamily="66" charset="0"/>
              </a:rPr>
              <a:t>. On the Sabbath, Jews attend services at the synagogue, often led by a Rabbi</a:t>
            </a:r>
            <a:r>
              <a:rPr lang="en-IE" sz="2400" dirty="0">
                <a:latin typeface="Comic Sans MS" panose="030F0702030302020204" pitchFamily="66" charset="0"/>
              </a:rPr>
              <a:t>.</a:t>
            </a:r>
          </a:p>
        </p:txBody>
      </p:sp>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6043381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Special clothing</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1762198"/>
            <a:ext cx="5953259" cy="4718115"/>
          </a:xfrm>
        </p:spPr>
        <p:txBody>
          <a:bodyPr>
            <a:noAutofit/>
          </a:bodyPr>
          <a:lstStyle/>
          <a:p>
            <a:r>
              <a:rPr lang="en-IE" sz="2400" dirty="0">
                <a:solidFill>
                  <a:schemeClr val="accent1">
                    <a:lumMod val="75000"/>
                  </a:schemeClr>
                </a:solidFill>
                <a:latin typeface="Comic Sans MS" panose="030F0702030302020204" pitchFamily="66" charset="0"/>
              </a:rPr>
              <a:t>On their heads </a:t>
            </a:r>
            <a:r>
              <a:rPr lang="en-IE" sz="2400" dirty="0" smtClean="0">
                <a:solidFill>
                  <a:schemeClr val="accent1">
                    <a:lumMod val="75000"/>
                  </a:schemeClr>
                </a:solidFill>
                <a:latin typeface="Comic Sans MS" panose="030F0702030302020204" pitchFamily="66" charset="0"/>
              </a:rPr>
              <a:t>Jewish men wear </a:t>
            </a:r>
            <a:r>
              <a:rPr lang="en-IE" sz="2400" dirty="0">
                <a:solidFill>
                  <a:schemeClr val="accent1">
                    <a:lumMod val="75000"/>
                  </a:schemeClr>
                </a:solidFill>
                <a:latin typeface="Comic Sans MS" panose="030F0702030302020204" pitchFamily="66" charset="0"/>
              </a:rPr>
              <a:t>the </a:t>
            </a:r>
            <a:r>
              <a:rPr lang="en-IE" sz="2400" b="1" dirty="0">
                <a:solidFill>
                  <a:schemeClr val="accent1">
                    <a:lumMod val="75000"/>
                  </a:schemeClr>
                </a:solidFill>
                <a:latin typeface="Comic Sans MS" panose="030F0702030302020204" pitchFamily="66" charset="0"/>
              </a:rPr>
              <a:t>Kippah </a:t>
            </a:r>
            <a:r>
              <a:rPr lang="en-IE" sz="2400" dirty="0">
                <a:solidFill>
                  <a:schemeClr val="accent1">
                    <a:lumMod val="75000"/>
                  </a:schemeClr>
                </a:solidFill>
                <a:latin typeface="Comic Sans MS" panose="030F0702030302020204" pitchFamily="66" charset="0"/>
              </a:rPr>
              <a:t>to remind </a:t>
            </a:r>
            <a:r>
              <a:rPr lang="en-IE" sz="2400" dirty="0" smtClean="0">
                <a:solidFill>
                  <a:schemeClr val="accent1">
                    <a:lumMod val="75000"/>
                  </a:schemeClr>
                </a:solidFill>
                <a:latin typeface="Comic Sans MS" panose="030F0702030302020204" pitchFamily="66" charset="0"/>
              </a:rPr>
              <a:t>them </a:t>
            </a:r>
            <a:r>
              <a:rPr lang="en-IE" sz="2400" dirty="0">
                <a:solidFill>
                  <a:schemeClr val="accent1">
                    <a:lumMod val="75000"/>
                  </a:schemeClr>
                </a:solidFill>
                <a:latin typeface="Comic Sans MS" panose="030F0702030302020204" pitchFamily="66" charset="0"/>
              </a:rPr>
              <a:t>that </a:t>
            </a:r>
            <a:r>
              <a:rPr lang="en-IE" sz="2400" dirty="0" smtClean="0">
                <a:solidFill>
                  <a:schemeClr val="accent1">
                    <a:lumMod val="75000"/>
                  </a:schemeClr>
                </a:solidFill>
                <a:latin typeface="Comic Sans MS" panose="030F0702030302020204" pitchFamily="66" charset="0"/>
              </a:rPr>
              <a:t>God is always above them. It is a reminder to always </a:t>
            </a:r>
            <a:r>
              <a:rPr lang="en-IE" sz="2400" dirty="0">
                <a:solidFill>
                  <a:schemeClr val="accent1">
                    <a:lumMod val="75000"/>
                  </a:schemeClr>
                </a:solidFill>
                <a:latin typeface="Comic Sans MS" panose="030F0702030302020204" pitchFamily="66" charset="0"/>
              </a:rPr>
              <a:t>follow the laws of God at all times and in all places</a:t>
            </a:r>
            <a:r>
              <a:rPr lang="en-IE" sz="2400" dirty="0" smtClean="0">
                <a:solidFill>
                  <a:schemeClr val="accent1">
                    <a:lumMod val="75000"/>
                  </a:schemeClr>
                </a:solidFill>
                <a:latin typeface="Comic Sans MS" panose="030F0702030302020204" pitchFamily="66" charset="0"/>
              </a:rPr>
              <a:t>.</a:t>
            </a:r>
          </a:p>
          <a:p>
            <a:endParaRPr lang="en-IE" sz="2400" dirty="0">
              <a:solidFill>
                <a:schemeClr val="accent1">
                  <a:lumMod val="75000"/>
                </a:schemeClr>
              </a:solidFill>
              <a:latin typeface="Comic Sans MS" panose="030F0702030302020204" pitchFamily="66" charset="0"/>
            </a:endParaRPr>
          </a:p>
          <a:p>
            <a:r>
              <a:rPr lang="en-IE" sz="2400" dirty="0">
                <a:solidFill>
                  <a:schemeClr val="accent1">
                    <a:lumMod val="75000"/>
                  </a:schemeClr>
                </a:solidFill>
                <a:latin typeface="Comic Sans MS" panose="030F0702030302020204" pitchFamily="66" charset="0"/>
              </a:rPr>
              <a:t>Before beginning to worship or </a:t>
            </a:r>
            <a:r>
              <a:rPr lang="en-IE" sz="2400" dirty="0" smtClean="0">
                <a:solidFill>
                  <a:schemeClr val="accent1">
                    <a:lumMod val="75000"/>
                  </a:schemeClr>
                </a:solidFill>
                <a:latin typeface="Comic Sans MS" panose="030F0702030302020204" pitchFamily="66" charset="0"/>
              </a:rPr>
              <a:t>pray Jews </a:t>
            </a:r>
            <a:r>
              <a:rPr lang="en-IE" sz="2400" dirty="0">
                <a:solidFill>
                  <a:schemeClr val="accent1">
                    <a:lumMod val="75000"/>
                  </a:schemeClr>
                </a:solidFill>
                <a:latin typeface="Comic Sans MS" panose="030F0702030302020204" pitchFamily="66" charset="0"/>
              </a:rPr>
              <a:t>will often put on a </a:t>
            </a:r>
            <a:r>
              <a:rPr lang="en-IE" sz="2400" b="1" dirty="0">
                <a:solidFill>
                  <a:schemeClr val="accent1">
                    <a:lumMod val="75000"/>
                  </a:schemeClr>
                </a:solidFill>
                <a:latin typeface="Comic Sans MS" panose="030F0702030302020204" pitchFamily="66" charset="0"/>
              </a:rPr>
              <a:t>tallit</a:t>
            </a:r>
            <a:r>
              <a:rPr lang="en-IE" sz="2400" dirty="0">
                <a:solidFill>
                  <a:schemeClr val="accent1">
                    <a:lumMod val="75000"/>
                  </a:schemeClr>
                </a:solidFill>
                <a:latin typeface="Comic Sans MS" panose="030F0702030302020204" pitchFamily="66" charset="0"/>
              </a:rPr>
              <a:t>. The fringes on the shawl remind </a:t>
            </a:r>
            <a:r>
              <a:rPr lang="en-IE" sz="2400" dirty="0" smtClean="0">
                <a:solidFill>
                  <a:schemeClr val="accent1">
                    <a:lumMod val="75000"/>
                  </a:schemeClr>
                </a:solidFill>
                <a:latin typeface="Comic Sans MS" panose="030F0702030302020204" pitchFamily="66" charset="0"/>
              </a:rPr>
              <a:t>them </a:t>
            </a:r>
            <a:r>
              <a:rPr lang="en-IE" sz="2400" dirty="0">
                <a:solidFill>
                  <a:schemeClr val="accent1">
                    <a:lumMod val="75000"/>
                  </a:schemeClr>
                </a:solidFill>
                <a:latin typeface="Comic Sans MS" panose="030F0702030302020204" pitchFamily="66" charset="0"/>
              </a:rPr>
              <a:t>of the many commandments of the Torah.</a:t>
            </a:r>
          </a:p>
        </p:txBody>
      </p:sp>
      <p:pic>
        <p:nvPicPr>
          <p:cNvPr id="8196" name="Picture 4" descr="Image result for kippa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92201" y="1300659"/>
            <a:ext cx="3226319" cy="21508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7792200" y="3735020"/>
            <a:ext cx="3226319" cy="2150518"/>
          </a:xfrm>
          <a:prstGeom prst="rect">
            <a:avLst/>
          </a:prstGeom>
        </p:spPr>
      </p:pic>
      <p:pic>
        <p:nvPicPr>
          <p:cNvPr id="8193" name="Picture 1" descr="kippa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pray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9865582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Special ceremonies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1762198"/>
            <a:ext cx="5953259" cy="4718115"/>
          </a:xfrm>
        </p:spPr>
        <p:txBody>
          <a:bodyPr>
            <a:noAutofit/>
          </a:bodyPr>
          <a:lstStyle/>
          <a:p>
            <a:r>
              <a:rPr lang="en-IE" sz="2400" dirty="0" smtClean="0">
                <a:solidFill>
                  <a:schemeClr val="accent1">
                    <a:lumMod val="75000"/>
                  </a:schemeClr>
                </a:solidFill>
                <a:latin typeface="Comic Sans MS" panose="030F0702030302020204" pitchFamily="66" charset="0"/>
              </a:rPr>
              <a:t>There are two </a:t>
            </a:r>
            <a:r>
              <a:rPr lang="en-IE" sz="2400" dirty="0">
                <a:solidFill>
                  <a:schemeClr val="accent1">
                    <a:lumMod val="75000"/>
                  </a:schemeClr>
                </a:solidFill>
                <a:latin typeface="Comic Sans MS" panose="030F0702030302020204" pitchFamily="66" charset="0"/>
              </a:rPr>
              <a:t>special ceremonies where Jewish boys (aged 13) and girls (aged 12) can become adults in the eyes of the Jewish religion</a:t>
            </a:r>
            <a:r>
              <a:rPr lang="en-IE" sz="2400" dirty="0" smtClean="0">
                <a:solidFill>
                  <a:schemeClr val="accent1">
                    <a:lumMod val="75000"/>
                  </a:schemeClr>
                </a:solidFill>
                <a:latin typeface="Comic Sans MS" panose="030F0702030302020204" pitchFamily="66" charset="0"/>
              </a:rPr>
              <a:t>.</a:t>
            </a:r>
          </a:p>
          <a:p>
            <a:endParaRPr lang="en-IE" sz="2400" dirty="0">
              <a:solidFill>
                <a:schemeClr val="accent1">
                  <a:lumMod val="75000"/>
                </a:schemeClr>
              </a:solidFill>
              <a:latin typeface="Comic Sans MS" panose="030F0702030302020204" pitchFamily="66" charset="0"/>
            </a:endParaRPr>
          </a:p>
          <a:p>
            <a:r>
              <a:rPr lang="en-IE" sz="2400" b="1" dirty="0">
                <a:solidFill>
                  <a:schemeClr val="accent1">
                    <a:lumMod val="75000"/>
                  </a:schemeClr>
                </a:solidFill>
                <a:latin typeface="Comic Sans MS" panose="030F0702030302020204" pitchFamily="66" charset="0"/>
              </a:rPr>
              <a:t>Bar mitzvah </a:t>
            </a:r>
            <a:r>
              <a:rPr lang="en-IE" sz="2400" dirty="0">
                <a:solidFill>
                  <a:schemeClr val="accent1">
                    <a:lumMod val="75000"/>
                  </a:schemeClr>
                </a:solidFill>
                <a:latin typeface="Comic Sans MS" panose="030F0702030302020204" pitchFamily="66" charset="0"/>
              </a:rPr>
              <a:t>is for boys and means Son of the Commandment</a:t>
            </a:r>
            <a:r>
              <a:rPr lang="en-IE" sz="2400" dirty="0" smtClean="0">
                <a:solidFill>
                  <a:schemeClr val="accent1">
                    <a:lumMod val="75000"/>
                  </a:schemeClr>
                </a:solidFill>
                <a:latin typeface="Comic Sans MS" panose="030F0702030302020204" pitchFamily="66" charset="0"/>
              </a:rPr>
              <a:t>.</a:t>
            </a:r>
          </a:p>
          <a:p>
            <a:endParaRPr lang="en-IE" sz="2400" dirty="0">
              <a:solidFill>
                <a:schemeClr val="accent1">
                  <a:lumMod val="75000"/>
                </a:schemeClr>
              </a:solidFill>
              <a:latin typeface="Comic Sans MS" panose="030F0702030302020204" pitchFamily="66" charset="0"/>
            </a:endParaRPr>
          </a:p>
          <a:p>
            <a:r>
              <a:rPr lang="en-IE" sz="2400" b="1" dirty="0">
                <a:solidFill>
                  <a:schemeClr val="accent1">
                    <a:lumMod val="75000"/>
                  </a:schemeClr>
                </a:solidFill>
                <a:latin typeface="Comic Sans MS" panose="030F0702030302020204" pitchFamily="66" charset="0"/>
              </a:rPr>
              <a:t>Bat mitzvah </a:t>
            </a:r>
            <a:r>
              <a:rPr lang="en-IE" sz="2400" dirty="0">
                <a:solidFill>
                  <a:schemeClr val="accent1">
                    <a:lumMod val="75000"/>
                  </a:schemeClr>
                </a:solidFill>
                <a:latin typeface="Comic Sans MS" panose="030F0702030302020204" pitchFamily="66" charset="0"/>
              </a:rPr>
              <a:t>is for girls and means Daughter of the Commandment.</a:t>
            </a:r>
          </a:p>
        </p:txBody>
      </p:sp>
      <p:pic>
        <p:nvPicPr>
          <p:cNvPr id="10245" name="Picture 5" descr="Image result for bar mitzva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9898" y="744614"/>
            <a:ext cx="3122750" cy="2753225"/>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7" descr="Image result for bat mitzva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244" y="3637030"/>
            <a:ext cx="2622058" cy="2843283"/>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1" descr="kippa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2" descr="pray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13501270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341746"/>
            <a:ext cx="9713890"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Who is the founder of Judaism?</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3000"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Moses</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Jesus</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Abraham</a:t>
            </a:r>
            <a:endParaRPr lang="en-IE" sz="4000" dirty="0">
              <a:latin typeface="Comic Sans MS" panose="030F0702030302020204" pitchFamily="66" charset="0"/>
            </a:endParaRPr>
          </a:p>
        </p:txBody>
      </p:sp>
      <p:sp>
        <p:nvSpPr>
          <p:cNvPr id="5" name="Up Arrow 4"/>
          <p:cNvSpPr/>
          <p:nvPr/>
        </p:nvSpPr>
        <p:spPr>
          <a:xfrm>
            <a:off x="5587821" y="4662152"/>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1266" name="Picture 1" descr="kipp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2" descr="pr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127064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341746"/>
            <a:ext cx="9713890"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What is their holy book called?</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3000"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Torah</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Quran</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Bible</a:t>
            </a:r>
            <a:endParaRPr lang="en-IE" sz="4000" dirty="0">
              <a:latin typeface="Comic Sans MS" panose="030F0702030302020204" pitchFamily="66" charset="0"/>
            </a:endParaRPr>
          </a:p>
        </p:txBody>
      </p:sp>
      <p:sp>
        <p:nvSpPr>
          <p:cNvPr id="5" name="Up Arrow 4"/>
          <p:cNvSpPr/>
          <p:nvPr/>
        </p:nvSpPr>
        <p:spPr>
          <a:xfrm>
            <a:off x="2020373" y="4662152"/>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2290" name="Picture 1" descr="kipp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2" descr="pr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86435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341746"/>
            <a:ext cx="9713890"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Who did God give the Torah too?</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3000"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Mary</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Joseph</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Moses</a:t>
            </a:r>
            <a:endParaRPr lang="en-IE" sz="4000" dirty="0">
              <a:latin typeface="Comic Sans MS" panose="030F0702030302020204" pitchFamily="66" charset="0"/>
            </a:endParaRPr>
          </a:p>
        </p:txBody>
      </p:sp>
      <p:sp>
        <p:nvSpPr>
          <p:cNvPr id="5" name="Up Arrow 4"/>
          <p:cNvSpPr/>
          <p:nvPr/>
        </p:nvSpPr>
        <p:spPr>
          <a:xfrm>
            <a:off x="5587821" y="4662152"/>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6386" name="Picture 1" descr="kipp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2" descr="pr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194902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341746"/>
            <a:ext cx="9713890"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Where do Jewish people worship?</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2999" y="3786387"/>
            <a:ext cx="2735687"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Synagogue</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Mosque</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Church</a:t>
            </a:r>
            <a:endParaRPr lang="en-IE" sz="4000" dirty="0">
              <a:latin typeface="Comic Sans MS" panose="030F0702030302020204" pitchFamily="66" charset="0"/>
            </a:endParaRPr>
          </a:p>
        </p:txBody>
      </p:sp>
      <p:sp>
        <p:nvSpPr>
          <p:cNvPr id="5" name="Up Arrow 4"/>
          <p:cNvSpPr/>
          <p:nvPr/>
        </p:nvSpPr>
        <p:spPr>
          <a:xfrm>
            <a:off x="2098718" y="4563173"/>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3314" name="Picture 1" descr="kipp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2" descr="pr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204413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528035" y="2341746"/>
            <a:ext cx="10934162"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Where is the Torah kept in the Synagogue?</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2999" y="3786387"/>
            <a:ext cx="2862331"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Tabernacle</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Ark</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Box</a:t>
            </a:r>
            <a:endParaRPr lang="en-IE" sz="4000" dirty="0">
              <a:latin typeface="Comic Sans MS" panose="030F0702030302020204" pitchFamily="66" charset="0"/>
            </a:endParaRPr>
          </a:p>
        </p:txBody>
      </p:sp>
      <p:sp>
        <p:nvSpPr>
          <p:cNvPr id="5" name="Up Arrow 4"/>
          <p:cNvSpPr/>
          <p:nvPr/>
        </p:nvSpPr>
        <p:spPr>
          <a:xfrm>
            <a:off x="8998576" y="4644917"/>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4338" name="Picture 1" descr="kipp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2" descr="pr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69862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528035" y="2341746"/>
            <a:ext cx="10934162"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Which two items do Jewish people sometimes wear?</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2999" y="3786387"/>
            <a:ext cx="2862331"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Robe</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Kippah</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Tallit</a:t>
            </a:r>
            <a:endParaRPr lang="en-IE" sz="4000" dirty="0">
              <a:latin typeface="Comic Sans MS" panose="030F0702030302020204" pitchFamily="66" charset="0"/>
            </a:endParaRPr>
          </a:p>
        </p:txBody>
      </p:sp>
      <p:sp>
        <p:nvSpPr>
          <p:cNvPr id="5" name="Up Arrow 4"/>
          <p:cNvSpPr/>
          <p:nvPr/>
        </p:nvSpPr>
        <p:spPr>
          <a:xfrm>
            <a:off x="8998576" y="4644917"/>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Up Arrow 8"/>
          <p:cNvSpPr/>
          <p:nvPr/>
        </p:nvSpPr>
        <p:spPr>
          <a:xfrm>
            <a:off x="5668636" y="4644917"/>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5362" name="Picture 1" descr="kipp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2" descr="pr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8926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Further work</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528035" y="2341745"/>
            <a:ext cx="10908404" cy="2178739"/>
          </a:xfrm>
        </p:spPr>
        <p:txBody>
          <a:bodyPr>
            <a:noAutofit/>
          </a:bodyPr>
          <a:lstStyle/>
          <a:p>
            <a:pPr marL="45720" indent="0" algn="ctr">
              <a:buNone/>
            </a:pPr>
            <a:r>
              <a:rPr lang="en-IE" sz="2400" dirty="0" smtClean="0">
                <a:solidFill>
                  <a:schemeClr val="accent1">
                    <a:lumMod val="75000"/>
                  </a:schemeClr>
                </a:solidFill>
                <a:latin typeface="Comic Sans MS" panose="030F0702030302020204" pitchFamily="66" charset="0"/>
              </a:rPr>
              <a:t>Read stories about Abraham and/or Moses in the bible and do an illustration or written recount of the story.</a:t>
            </a:r>
          </a:p>
          <a:p>
            <a:pPr marL="45720" indent="0" algn="ctr">
              <a:buNone/>
            </a:pPr>
            <a:endParaRPr lang="en-IE" sz="2400" dirty="0">
              <a:solidFill>
                <a:schemeClr val="accent1">
                  <a:lumMod val="75000"/>
                </a:schemeClr>
              </a:solidFill>
              <a:latin typeface="Comic Sans MS" panose="030F0702030302020204" pitchFamily="66" charset="0"/>
            </a:endParaRPr>
          </a:p>
          <a:p>
            <a:pPr marL="45720" indent="0" algn="ctr">
              <a:buNone/>
            </a:pPr>
            <a:r>
              <a:rPr lang="en-IE" sz="2400" dirty="0" smtClean="0">
                <a:solidFill>
                  <a:schemeClr val="accent1">
                    <a:lumMod val="75000"/>
                  </a:schemeClr>
                </a:solidFill>
                <a:latin typeface="Comic Sans MS" panose="030F0702030302020204" pitchFamily="66" charset="0"/>
              </a:rPr>
              <a:t>You could also watch the film ‘The Prince of Egypt’ which tells the story of Moses.</a:t>
            </a:r>
            <a:endParaRPr lang="en-IE" sz="2400" dirty="0">
              <a:solidFill>
                <a:schemeClr val="accent1">
                  <a:lumMod val="75000"/>
                </a:schemeClr>
              </a:solidFill>
              <a:latin typeface="Comic Sans MS" panose="030F0702030302020204" pitchFamily="66" charset="0"/>
            </a:endParaRPr>
          </a:p>
        </p:txBody>
      </p:sp>
      <p:pic>
        <p:nvPicPr>
          <p:cNvPr id="17410" name="Picture 1" descr="kipp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15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7411" name="Picture 2" descr="pr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787068060"/>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109</TotalTime>
  <Words>709</Words>
  <Application>Microsoft Office PowerPoint</Application>
  <PresentationFormat>Widescreen</PresentationFormat>
  <Paragraphs>120</Paragraphs>
  <Slides>20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Calibri</vt:lpstr>
      <vt:lpstr>Comic Sans MS</vt:lpstr>
      <vt:lpstr>Corbel</vt:lpstr>
      <vt:lpstr>Basis</vt:lpstr>
      <vt:lpstr>judaism</vt:lpstr>
      <vt:lpstr>History</vt:lpstr>
      <vt:lpstr>Beliefs</vt:lpstr>
      <vt:lpstr>Important people</vt:lpstr>
      <vt:lpstr>Important people</vt:lpstr>
      <vt:lpstr>Jewish symbols</vt:lpstr>
      <vt:lpstr>Jewish symbols</vt:lpstr>
      <vt:lpstr>Jewish symbols</vt:lpstr>
      <vt:lpstr>Where do Jews worship</vt:lpstr>
      <vt:lpstr>The Torah</vt:lpstr>
      <vt:lpstr>Holy Days</vt:lpstr>
      <vt:lpstr>Special clothing</vt:lpstr>
      <vt:lpstr>Special ceremonies</vt:lpstr>
      <vt:lpstr>Quiz</vt:lpstr>
      <vt:lpstr>Quiz</vt:lpstr>
      <vt:lpstr>Quiz</vt:lpstr>
      <vt:lpstr>Quiz</vt:lpstr>
      <vt:lpstr>Quiz</vt:lpstr>
      <vt:lpstr>Quiz</vt:lpstr>
      <vt:lpstr>Further work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judaism</dc:title>
  <dc:creator>Clare Quigley</dc:creator>
  <cp:lastModifiedBy>Clare Quigley</cp:lastModifiedBy>
  <cp:revision>9</cp:revision>
  <dcterms:created xsi:type="dcterms:W3CDTF">2017-11-04T14:06:47Z</dcterms:created>
  <dcterms:modified xsi:type="dcterms:W3CDTF">2017-11-04T15:57:29Z</dcterms:modified>
</cp:coreProperties>
</file>