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19"/>
      <p:bold r:id="rId20"/>
    </p:embeddedFont>
    <p:embeddedFont>
      <p:font typeface="Roboto" panose="020B0604020202020204" charset="0"/>
      <p:regular r:id="rId21"/>
      <p:bold r:id="rId22"/>
      <p:italic r:id="rId23"/>
      <p:boldItalic r:id="rId24"/>
    </p:embeddedFont>
    <p:embeddedFont>
      <p:font typeface="Varela Round" panose="020B0604020202020204" charset="-79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DB7344-DA7D-4D3E-81CE-1AFAF49B9B47}">
  <a:tblStyle styleId="{FADB7344-DA7D-4D3E-81CE-1AFAF49B9B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814049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satschool.ie/en/take-part/questionnaires/phase17-18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satschool.ie/en/take-part/questionnaires/phase17-1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72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72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Teacher guide and measurement guide available on the CensusAtSchool website. See here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http://www.censusatschool.ie/en/take-part/questionnaires/phase17-18</a:t>
            </a:r>
          </a:p>
        </p:txBody>
      </p:sp>
    </p:spTree>
    <p:extLst>
      <p:ext uri="{BB962C8B-B14F-4D97-AF65-F5344CB8AC3E}">
        <p14:creationId xmlns:p14="http://schemas.microsoft.com/office/powerpoint/2010/main" val="1167595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Teacher guide and measurement guide available on the CensusAtSchool website. See here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http://www.censusatschool.ie/en/take-part/questionnaires/phase17-18</a:t>
            </a:r>
            <a:r>
              <a:rPr lang="en-GB"/>
              <a:t>. Teacher can download class data from the questionnaire. In the next lesson, students can analyse the data and use the data to present the data graphically.</a:t>
            </a:r>
          </a:p>
        </p:txBody>
      </p:sp>
    </p:spTree>
    <p:extLst>
      <p:ext uri="{BB962C8B-B14F-4D97-AF65-F5344CB8AC3E}">
        <p14:creationId xmlns:p14="http://schemas.microsoft.com/office/powerpoint/2010/main" val="3868797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9580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782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301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3304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3822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7734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5569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936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255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4174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8661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034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-GB"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http://www.censusatschool.ie/en/take-part/questionnair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://www.censusatschool.ie/en/take-part/questionnaire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uploads/resources/24911/24634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161925" y="1819275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Title: </a:t>
            </a:r>
            <a:r>
              <a:rPr lang="en-GB" b="1"/>
              <a:t>Questionnaires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00"/>
                </a:solidFill>
              </a:rPr>
              <a:t>Take a questionnaire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00"/>
                </a:solidFill>
              </a:rPr>
              <a:t>Features of a good questionnaire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00"/>
                </a:solidFill>
              </a:rPr>
              <a:t>Answer types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00"/>
                </a:solidFill>
              </a:rPr>
              <a:t>Design a questionnaire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00"/>
                </a:solidFill>
              </a:rPr>
              <a:t>How to evaluate a questionnaire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0" name="Shape 70" descr="Free illustration: Questionnaire, Customer, Examining - Free Imag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025" y="962375"/>
            <a:ext cx="3066325" cy="306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1248075" y="1329800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Take a Questionnaire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>
                <a:solidFill>
                  <a:srgbClr val="FFFF00"/>
                </a:solidFill>
              </a:rPr>
              <a:t>A set of questions with a choice of answers, devised to collect information or data from individuals for the purpose of a statistical study.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9" name="Shape 7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CensusAtSchool.ie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59080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75050" y="1900925"/>
            <a:ext cx="5814000" cy="211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>
                <a:latin typeface="Varela Round"/>
                <a:ea typeface="Varela Round"/>
                <a:cs typeface="Varela Round"/>
                <a:sym typeface="Varela Round"/>
              </a:rPr>
              <a:t>The </a:t>
            </a:r>
            <a:r>
              <a:rPr lang="en-GB" sz="1800" u="sng">
                <a:solidFill>
                  <a:srgbClr val="1155CC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CensusAtSchool </a:t>
            </a:r>
            <a:r>
              <a:rPr lang="en-GB" sz="1800">
                <a:latin typeface="Varela Round"/>
                <a:ea typeface="Varela Round"/>
                <a:cs typeface="Varela Round"/>
                <a:sym typeface="Varela Round"/>
              </a:rPr>
              <a:t>website publishes a yearly questionnaire for students in Ireland to complete.</a:t>
            </a: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1800"/>
              <a:t/>
            </a:r>
            <a:br>
              <a:rPr lang="en-GB" sz="1800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pic>
        <p:nvPicPr>
          <p:cNvPr id="87" name="Shape 8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3875" y="1756050"/>
            <a:ext cx="2461875" cy="32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/>
          <p:nvPr/>
        </p:nvSpPr>
        <p:spPr>
          <a:xfrm>
            <a:off x="276225" y="2672125"/>
            <a:ext cx="5616000" cy="21102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000">
                <a:solidFill>
                  <a:schemeClr val="lt1"/>
                </a:solidFill>
              </a:rPr>
              <a:t>Task 1: </a:t>
            </a:r>
            <a:r>
              <a:rPr lang="en-GB" sz="1800">
                <a:solidFill>
                  <a:schemeClr val="lt1"/>
                </a:solidFill>
              </a:rPr>
              <a:t/>
            </a:r>
            <a:br>
              <a:rPr lang="en-GB" sz="1800">
                <a:solidFill>
                  <a:schemeClr val="lt1"/>
                </a:solidFill>
              </a:rPr>
            </a:br>
            <a:r>
              <a:rPr lang="en-GB" sz="1800">
                <a:solidFill>
                  <a:srgbClr val="FFFF00"/>
                </a:solidFill>
              </a:rPr>
              <a:t>Complete this years questionnaire (paper version). </a:t>
            </a:r>
            <a:br>
              <a:rPr lang="en-GB" sz="1800">
                <a:solidFill>
                  <a:srgbClr val="FFFF00"/>
                </a:solidFill>
              </a:rPr>
            </a:br>
            <a:r>
              <a:rPr lang="en-GB" sz="1800">
                <a:solidFill>
                  <a:srgbClr val="FFFF00"/>
                </a:solidFill>
              </a:rPr>
              <a:t>As you complete the questionnaire, focus on the style of questions asked.</a:t>
            </a:r>
            <a:r>
              <a:rPr lang="en-GB"/>
              <a:t/>
            </a:r>
            <a:br>
              <a:rPr lang="en-GB"/>
            </a:b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CensusAtSchool - Be Part of the Study!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59080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214750" y="1826000"/>
            <a:ext cx="8750400" cy="211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latin typeface="Varela Round"/>
                <a:ea typeface="Varela Round"/>
                <a:cs typeface="Varela Round"/>
                <a:sym typeface="Varela Round"/>
              </a:rPr>
              <a:t>The </a:t>
            </a:r>
            <a:r>
              <a:rPr lang="en-GB" sz="1800" u="sng">
                <a:solidFill>
                  <a:srgbClr val="1155CC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CensusAtSchool </a:t>
            </a:r>
            <a:r>
              <a:rPr lang="en-GB" sz="1800">
                <a:latin typeface="Varela Round"/>
                <a:ea typeface="Varela Round"/>
                <a:cs typeface="Varela Round"/>
                <a:sym typeface="Varela Round"/>
              </a:rPr>
              <a:t>website has an online version of the questionnaire which allows instant class collection of answers.</a:t>
            </a:r>
            <a:br>
              <a:rPr lang="en-GB" sz="1800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-GB" sz="1800">
                <a:latin typeface="Varela Round"/>
                <a:ea typeface="Varela Round"/>
                <a:cs typeface="Varela Round"/>
                <a:sym typeface="Varela Round"/>
              </a:rPr>
              <a:t>Additionally, at the end of the school year, the CSO reports the findings from completed online questionnaires.</a:t>
            </a:r>
          </a:p>
        </p:txBody>
      </p:sp>
      <p:sp>
        <p:nvSpPr>
          <p:cNvPr id="96" name="Shape 96"/>
          <p:cNvSpPr/>
          <p:nvPr/>
        </p:nvSpPr>
        <p:spPr>
          <a:xfrm>
            <a:off x="138550" y="3128225"/>
            <a:ext cx="5616000" cy="18918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solidFill>
                  <a:schemeClr val="lt1"/>
                </a:solidFill>
              </a:rPr>
              <a:t>Task 2: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rgbClr val="FFFF00"/>
                </a:solidFill>
              </a:rPr>
              <a:t>Complete the online questionnaire.</a:t>
            </a:r>
            <a:br>
              <a:rPr lang="en-GB" sz="1800">
                <a:solidFill>
                  <a:srgbClr val="FFFF00"/>
                </a:solidFill>
              </a:rPr>
            </a:br>
            <a:r>
              <a:rPr lang="en-GB" sz="1800">
                <a:solidFill>
                  <a:srgbClr val="FFFF00"/>
                </a:solidFill>
              </a:rPr>
              <a:t>As you complete the questionnaire, focus on the format of answers.</a:t>
            </a:r>
            <a:r>
              <a:rPr lang="en-GB" sz="1800">
                <a:solidFill>
                  <a:schemeClr val="lt1"/>
                </a:solidFill>
              </a:rPr>
              <a:t/>
            </a:r>
            <a:br>
              <a:rPr lang="en-GB" sz="1800">
                <a:solidFill>
                  <a:schemeClr val="lt1"/>
                </a:solidFill>
              </a:rPr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97" name="Shape 97"/>
          <p:cNvSpPr/>
          <p:nvPr/>
        </p:nvSpPr>
        <p:spPr>
          <a:xfrm>
            <a:off x="5897238" y="3315875"/>
            <a:ext cx="3170400" cy="1516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8" name="Shape 9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0613" y="3481927"/>
            <a:ext cx="2923625" cy="1184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809225" y="17047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Features of a Questionnaire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222600" y="885200"/>
            <a:ext cx="8698800" cy="588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600">
                <a:solidFill>
                  <a:srgbClr val="FFFF00"/>
                </a:solidFill>
              </a:rPr>
              <a:t>Decide which statements represent features of a </a:t>
            </a:r>
            <a:br>
              <a:rPr lang="en-GB" sz="1600">
                <a:solidFill>
                  <a:srgbClr val="FFFF00"/>
                </a:solidFill>
              </a:rPr>
            </a:br>
            <a:r>
              <a:rPr lang="en-GB" sz="1600">
                <a:solidFill>
                  <a:srgbClr val="FFFF00"/>
                </a:solidFill>
              </a:rPr>
              <a:t>GOOD questionnaire and a BAD questionnaire.</a:t>
            </a:r>
          </a:p>
        </p:txBody>
      </p:sp>
      <p:graphicFrame>
        <p:nvGraphicFramePr>
          <p:cNvPr id="105" name="Shape 105"/>
          <p:cNvGraphicFramePr/>
          <p:nvPr/>
        </p:nvGraphicFramePr>
        <p:xfrm>
          <a:off x="91750" y="1757925"/>
          <a:ext cx="8906300" cy="3214200"/>
        </p:xfrm>
        <a:graphic>
          <a:graphicData uri="http://schemas.openxmlformats.org/drawingml/2006/table">
            <a:tbl>
              <a:tblPr>
                <a:noFill/>
                <a:tableStyleId>{FADB7344-DA7D-4D3E-81CE-1AFAF49B9B47}</a:tableStyleId>
              </a:tblPr>
              <a:tblGrid>
                <a:gridCol w="2226575"/>
                <a:gridCol w="2226575"/>
                <a:gridCol w="2226575"/>
                <a:gridCol w="2226575"/>
              </a:tblGrid>
              <a:tr h="10714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are unambiguous 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</a:t>
                      </a:r>
                      <a:br>
                        <a:rPr lang="en-GB"/>
                      </a:br>
                      <a:r>
                        <a:rPr lang="en-GB"/>
                        <a:t>are personal 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lead to open ended answers. People can write anything.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are short.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4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Lots of </a:t>
                      </a:r>
                      <a:br>
                        <a:rPr lang="en-GB"/>
                      </a:br>
                      <a:r>
                        <a:rPr lang="en-GB"/>
                        <a:t>leading questions included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are offensive / lead to embarrassing answers.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Order of questions - Begin with simple questions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Tick boxes provided for answers. Options cover all possible answers.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4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Answer boxes are clear and don’t have overlaps or gaps.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 Questions are not relevant to what you are investigating.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Questions are unbiased - Don’t encourage people to a given answer.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/>
                      </a:r>
                      <a:br>
                        <a:rPr lang="en-GB"/>
                      </a:br>
                      <a:r>
                        <a:rPr lang="en-GB"/>
                        <a:t>Closed questions used - to restrict answers to certain options.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E9E9E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05975" y="726250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Features of a Questionnaire:</a:t>
            </a:r>
            <a:br>
              <a:rPr lang="en-GB"/>
            </a:br>
            <a:endParaRPr lang="en-GB"/>
          </a:p>
        </p:txBody>
      </p:sp>
      <p:graphicFrame>
        <p:nvGraphicFramePr>
          <p:cNvPr id="111" name="Shape 111"/>
          <p:cNvGraphicFramePr/>
          <p:nvPr/>
        </p:nvGraphicFramePr>
        <p:xfrm>
          <a:off x="1051400" y="1916000"/>
          <a:ext cx="7239000" cy="3047940"/>
        </p:xfrm>
        <a:graphic>
          <a:graphicData uri="http://schemas.openxmlformats.org/drawingml/2006/table">
            <a:tbl>
              <a:tblPr>
                <a:noFill/>
                <a:tableStyleId>{FADB7344-DA7D-4D3E-81CE-1AFAF49B9B47}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/>
                        <a:t>Features of a Good Questionnaire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/>
                        <a:t>Features of a Bad Questionnaire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ctrTitle"/>
          </p:nvPr>
        </p:nvSpPr>
        <p:spPr>
          <a:xfrm>
            <a:off x="1879625" y="1329800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Sample Questions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>
                <a:solidFill>
                  <a:srgbClr val="FFFF00"/>
                </a:solidFill>
              </a:rPr>
              <a:t>Look at the following questions and discuss how each question could be improved.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9" name="Shape 11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71900" y="16904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This is a leading question - the question is encouraging people to answer ‘Agree’.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>When asking questions, try to avoid leading questions or starting questions with:</a:t>
            </a:r>
            <a:br>
              <a:rPr lang="en-GB"/>
            </a:br>
            <a:r>
              <a:rPr lang="en-GB"/>
              <a:t>‘Don’t you agree….?’    or   ‘Don’t you disagree…?’</a:t>
            </a:r>
            <a:br>
              <a:rPr lang="en-GB"/>
            </a:br>
            <a:r>
              <a:rPr lang="en-GB"/>
              <a:t>‘Isn’t it true…?     Or   ‘isn’t it untrue that…?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02450" y="497650"/>
            <a:ext cx="8996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/>
              <a:t>Do you agree that the CensusAtSchool questionnaire contains the best questionnaire questions? :</a:t>
            </a:r>
          </a:p>
        </p:txBody>
      </p:sp>
      <p:sp>
        <p:nvSpPr>
          <p:cNvPr id="126" name="Shape 126"/>
          <p:cNvSpPr/>
          <p:nvPr/>
        </p:nvSpPr>
        <p:spPr>
          <a:xfrm>
            <a:off x="501225" y="4247735"/>
            <a:ext cx="8303147" cy="6354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073763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Comic Sans MS"/>
              </a:rPr>
              <a:t>Can you improve the question?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71900" y="16904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This is an ambiguous question - People may have different ideas / meanings for the word ‘average’. The word ‘Shop’ is vague/ generalised - this could be misinterpreted as shopping online or food shopping or clothes shopping.</a:t>
            </a:r>
            <a:br>
              <a:rPr lang="en-GB"/>
            </a:br>
            <a:r>
              <a:rPr lang="en-GB"/>
              <a:t>There is more than one way to interpret the question. </a:t>
            </a:r>
            <a:br>
              <a:rPr lang="en-GB"/>
            </a:br>
            <a:r>
              <a:rPr lang="en-GB"/>
              <a:t>The question has more than one meaning. </a:t>
            </a:r>
            <a:br>
              <a:rPr lang="en-GB"/>
            </a:br>
            <a:r>
              <a:rPr lang="en-GB"/>
              <a:t>The question is vague or generalised. </a:t>
            </a:r>
            <a:br>
              <a:rPr lang="en-GB"/>
            </a:br>
            <a:r>
              <a:rPr lang="en-GB"/>
              <a:t>The question is unclear.</a:t>
            </a:r>
            <a:br>
              <a:rPr lang="en-GB"/>
            </a:br>
            <a:r>
              <a:rPr lang="en-GB"/>
              <a:t>The question could have multiple answers.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102450" y="497650"/>
            <a:ext cx="8996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/>
              <a:t>On average, how often do you shop? :</a:t>
            </a:r>
          </a:p>
        </p:txBody>
      </p:sp>
      <p:sp>
        <p:nvSpPr>
          <p:cNvPr id="133" name="Shape 133"/>
          <p:cNvSpPr/>
          <p:nvPr/>
        </p:nvSpPr>
        <p:spPr>
          <a:xfrm>
            <a:off x="501225" y="4247735"/>
            <a:ext cx="8303147" cy="6354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073763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Comic Sans MS"/>
              </a:rPr>
              <a:t>Can you improve the question?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71900" y="16904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The tick boxes provided restrict answers - what if your class has more than 20 students? Or less than 3 students? </a:t>
            </a:r>
            <a:br>
              <a:rPr lang="en-GB"/>
            </a:br>
            <a:r>
              <a:rPr lang="en-GB"/>
              <a:t>‘People’ - does this include the teacher?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>There are overlaps within the answer options - which box do you choose if your class has exactly 10 people in the class?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02450" y="497650"/>
            <a:ext cx="8996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/>
              <a:t>How many people are in your maths class? </a:t>
            </a:r>
            <a:br>
              <a:rPr lang="en-GB" sz="2400"/>
            </a:br>
            <a:endParaRPr lang="en-GB" sz="2400"/>
          </a:p>
        </p:txBody>
      </p:sp>
      <p:sp>
        <p:nvSpPr>
          <p:cNvPr id="140" name="Shape 140"/>
          <p:cNvSpPr/>
          <p:nvPr/>
        </p:nvSpPr>
        <p:spPr>
          <a:xfrm>
            <a:off x="501225" y="4247735"/>
            <a:ext cx="8303147" cy="6354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073763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Comic Sans MS"/>
              </a:rPr>
              <a:t>Can you improve the question?</a:t>
            </a:r>
          </a:p>
        </p:txBody>
      </p:sp>
      <p:sp>
        <p:nvSpPr>
          <p:cNvPr id="141" name="Shape 141"/>
          <p:cNvSpPr/>
          <p:nvPr/>
        </p:nvSpPr>
        <p:spPr>
          <a:xfrm>
            <a:off x="942625" y="94262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 txBox="1"/>
          <p:nvPr/>
        </p:nvSpPr>
        <p:spPr>
          <a:xfrm>
            <a:off x="1567650" y="876675"/>
            <a:ext cx="9528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3 - 5</a:t>
            </a:r>
          </a:p>
        </p:txBody>
      </p:sp>
      <p:sp>
        <p:nvSpPr>
          <p:cNvPr id="143" name="Shape 143"/>
          <p:cNvSpPr/>
          <p:nvPr/>
        </p:nvSpPr>
        <p:spPr>
          <a:xfrm>
            <a:off x="2674175" y="99257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 txBox="1"/>
          <p:nvPr/>
        </p:nvSpPr>
        <p:spPr>
          <a:xfrm>
            <a:off x="3299200" y="916375"/>
            <a:ext cx="12399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5 - 10</a:t>
            </a:r>
          </a:p>
        </p:txBody>
      </p:sp>
      <p:sp>
        <p:nvSpPr>
          <p:cNvPr id="145" name="Shape 145"/>
          <p:cNvSpPr/>
          <p:nvPr/>
        </p:nvSpPr>
        <p:spPr>
          <a:xfrm>
            <a:off x="4539100" y="99257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 txBox="1"/>
          <p:nvPr/>
        </p:nvSpPr>
        <p:spPr>
          <a:xfrm>
            <a:off x="5045500" y="916375"/>
            <a:ext cx="12399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10 - 15</a:t>
            </a:r>
          </a:p>
        </p:txBody>
      </p:sp>
      <p:sp>
        <p:nvSpPr>
          <p:cNvPr id="147" name="Shape 147"/>
          <p:cNvSpPr/>
          <p:nvPr/>
        </p:nvSpPr>
        <p:spPr>
          <a:xfrm>
            <a:off x="6361600" y="99257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6906400" y="916375"/>
            <a:ext cx="12399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15 - 20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400"/>
              <a:t>Do you check your social media account...</a:t>
            </a: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The terms ‘Sometimes’ , ‘Occasionally’ and ‘Often’ mean different things to different people.</a:t>
            </a:r>
            <a:br>
              <a:rPr lang="en-GB"/>
            </a:br>
            <a:r>
              <a:rPr lang="en-GB"/>
              <a:t>The question leads to unclear answers.</a:t>
            </a:r>
          </a:p>
        </p:txBody>
      </p:sp>
      <p:sp>
        <p:nvSpPr>
          <p:cNvPr id="155" name="Shape 155"/>
          <p:cNvSpPr/>
          <p:nvPr/>
        </p:nvSpPr>
        <p:spPr>
          <a:xfrm>
            <a:off x="866425" y="109502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 txBox="1"/>
          <p:nvPr/>
        </p:nvSpPr>
        <p:spPr>
          <a:xfrm>
            <a:off x="1567650" y="952875"/>
            <a:ext cx="20184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Sometimes</a:t>
            </a:r>
          </a:p>
        </p:txBody>
      </p:sp>
      <p:sp>
        <p:nvSpPr>
          <p:cNvPr id="157" name="Shape 157"/>
          <p:cNvSpPr/>
          <p:nvPr/>
        </p:nvSpPr>
        <p:spPr>
          <a:xfrm>
            <a:off x="3586050" y="109502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4029900" y="942625"/>
            <a:ext cx="24762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Occasionally</a:t>
            </a:r>
          </a:p>
        </p:txBody>
      </p:sp>
      <p:sp>
        <p:nvSpPr>
          <p:cNvPr id="159" name="Shape 159"/>
          <p:cNvSpPr/>
          <p:nvPr/>
        </p:nvSpPr>
        <p:spPr>
          <a:xfrm>
            <a:off x="6238475" y="1095025"/>
            <a:ext cx="471300" cy="31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 txBox="1"/>
          <p:nvPr/>
        </p:nvSpPr>
        <p:spPr>
          <a:xfrm>
            <a:off x="6693175" y="942625"/>
            <a:ext cx="2476200" cy="31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>
                <a:solidFill>
                  <a:schemeClr val="lt1"/>
                </a:solidFill>
              </a:rPr>
              <a:t>Often</a:t>
            </a:r>
          </a:p>
        </p:txBody>
      </p:sp>
      <p:sp>
        <p:nvSpPr>
          <p:cNvPr id="161" name="Shape 161"/>
          <p:cNvSpPr/>
          <p:nvPr/>
        </p:nvSpPr>
        <p:spPr>
          <a:xfrm>
            <a:off x="501225" y="4247735"/>
            <a:ext cx="8303147" cy="6354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073763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Comic Sans MS"/>
              </a:rPr>
              <a:t>Can you improve the question?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ctrTitle"/>
          </p:nvPr>
        </p:nvSpPr>
        <p:spPr>
          <a:xfrm>
            <a:off x="2762000" y="2272425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FFFF00"/>
                </a:solidFill>
              </a:rPr>
              <a:t>Answer Types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1"/>
          </p:nvPr>
        </p:nvSpPr>
        <p:spPr>
          <a:xfrm>
            <a:off x="5429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69" name="Shape 16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/>
          <p:nvPr/>
        </p:nvSpPr>
        <p:spPr>
          <a:xfrm>
            <a:off x="819200" y="949463"/>
            <a:ext cx="2079900" cy="1268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Radio Button:</a:t>
            </a:r>
            <a:r>
              <a:rPr lang="en-GB"/>
              <a:t/>
            </a:r>
            <a:br>
              <a:rPr lang="en-GB"/>
            </a:br>
            <a:r>
              <a:rPr lang="en-GB" sz="1200"/>
              <a:t>(Can only select one box)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71" name="Shape 171"/>
          <p:cNvSpPr/>
          <p:nvPr/>
        </p:nvSpPr>
        <p:spPr>
          <a:xfrm>
            <a:off x="918275" y="1618875"/>
            <a:ext cx="256200" cy="235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918275" y="1923675"/>
            <a:ext cx="256200" cy="235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/>
          <p:nvPr/>
        </p:nvSpPr>
        <p:spPr>
          <a:xfrm>
            <a:off x="1342825" y="1542675"/>
            <a:ext cx="707100" cy="23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Yes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1342825" y="1847475"/>
            <a:ext cx="707100" cy="23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No</a:t>
            </a:r>
          </a:p>
        </p:txBody>
      </p:sp>
      <p:sp>
        <p:nvSpPr>
          <p:cNvPr id="175" name="Shape 175"/>
          <p:cNvSpPr/>
          <p:nvPr/>
        </p:nvSpPr>
        <p:spPr>
          <a:xfrm>
            <a:off x="3461625" y="927900"/>
            <a:ext cx="2079900" cy="1268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Slide Scale: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pic>
        <p:nvPicPr>
          <p:cNvPr id="176" name="Shape 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025" y="1701975"/>
            <a:ext cx="17430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/>
          <p:nvPr/>
        </p:nvSpPr>
        <p:spPr>
          <a:xfrm>
            <a:off x="6104050" y="927900"/>
            <a:ext cx="2079900" cy="1268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Textbox: </a:t>
            </a:r>
            <a:r>
              <a:rPr lang="en-GB"/>
              <a:t/>
            </a:r>
            <a:br>
              <a:rPr lang="en-GB"/>
            </a:br>
            <a:r>
              <a:rPr lang="en-GB" sz="1200"/>
              <a:t>(Alphanumerical)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78" name="Shape 178"/>
          <p:cNvSpPr/>
          <p:nvPr/>
        </p:nvSpPr>
        <p:spPr>
          <a:xfrm>
            <a:off x="6314050" y="1736625"/>
            <a:ext cx="1659900" cy="30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764575" y="3260575"/>
            <a:ext cx="2079900" cy="165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Ranking:</a:t>
            </a:r>
            <a:r>
              <a:rPr lang="en-GB"/>
              <a:t/>
            </a:r>
            <a:br>
              <a:rPr lang="en-GB"/>
            </a:br>
            <a:r>
              <a:rPr lang="en-GB" sz="1200"/>
              <a:t>1 being most important, </a:t>
            </a:r>
            <a:br>
              <a:rPr lang="en-GB" sz="1200"/>
            </a:br>
            <a:r>
              <a:rPr lang="en-GB" sz="1200"/>
              <a:t>3 being least important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pic>
        <p:nvPicPr>
          <p:cNvPr id="180" name="Shape 1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100" y="4042850"/>
            <a:ext cx="1971675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Shape 181"/>
          <p:cNvSpPr/>
          <p:nvPr/>
        </p:nvSpPr>
        <p:spPr>
          <a:xfrm>
            <a:off x="3444825" y="3282225"/>
            <a:ext cx="2079900" cy="165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Checkboxes:</a:t>
            </a:r>
            <a:r>
              <a:rPr lang="en-GB"/>
              <a:t/>
            </a:r>
            <a:br>
              <a:rPr lang="en-GB"/>
            </a:br>
            <a:r>
              <a:rPr lang="en-GB" sz="1200"/>
              <a:t>(Can tick multiple answers from a list)</a:t>
            </a:r>
            <a:r>
              <a:rPr lang="en-GB"/>
              <a:t/>
            </a:r>
            <a:br>
              <a:rPr lang="en-GB"/>
            </a:br>
            <a:endParaRPr lang="en-GB"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182" name="Shape 182"/>
          <p:cNvSpPr/>
          <p:nvPr/>
        </p:nvSpPr>
        <p:spPr>
          <a:xfrm>
            <a:off x="6125075" y="3282225"/>
            <a:ext cx="2079900" cy="165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7376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Dropdown Menu:</a:t>
            </a:r>
            <a:r>
              <a:rPr lang="en-GB"/>
              <a:t/>
            </a:r>
            <a:br>
              <a:rPr lang="en-GB"/>
            </a:br>
            <a:r>
              <a:rPr lang="en-GB" sz="1200"/>
              <a:t>(Can choose one answer from a list)</a:t>
            </a:r>
            <a:r>
              <a:rPr lang="en-GB"/>
              <a:t/>
            </a:r>
            <a:br>
              <a:rPr lang="en-GB"/>
            </a:br>
            <a:endParaRPr lang="en-GB"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pic>
        <p:nvPicPr>
          <p:cNvPr id="183" name="Shape 1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0029" y="3954250"/>
            <a:ext cx="1535676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0775" y="4123800"/>
            <a:ext cx="1181100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81863" y="4104738"/>
            <a:ext cx="600075" cy="3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ctrTitle"/>
          </p:nvPr>
        </p:nvSpPr>
        <p:spPr>
          <a:xfrm>
            <a:off x="1104475" y="-162850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0B5394"/>
                </a:solidFill>
              </a:rPr>
              <a:t>Design a Questionnaire</a:t>
            </a:r>
          </a:p>
        </p:txBody>
      </p:sp>
      <p:sp>
        <p:nvSpPr>
          <p:cNvPr id="193" name="Shape 193"/>
          <p:cNvSpPr/>
          <p:nvPr/>
        </p:nvSpPr>
        <p:spPr>
          <a:xfrm>
            <a:off x="4291800" y="1633525"/>
            <a:ext cx="3146700" cy="3212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Keep questions short, clear and unambiguous.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Begin with simple questions.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Avoid leading questions.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Ensure questions are relevant to investigation.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Avoid overlaps in answer options.</a:t>
            </a:r>
          </a:p>
          <a:p>
            <a:pPr marL="457200" lvl="0" indent="-228600">
              <a:spcBef>
                <a:spcPts val="0"/>
              </a:spcBef>
              <a:buChar char="●"/>
            </a:pPr>
            <a:r>
              <a:rPr lang="en-GB"/>
              <a:t>Ensure answer options are specific.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 txBox="1"/>
          <p:nvPr/>
        </p:nvSpPr>
        <p:spPr>
          <a:xfrm>
            <a:off x="1075825" y="881150"/>
            <a:ext cx="7038900" cy="55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Create a questionnaire using the following criteria...</a:t>
            </a:r>
          </a:p>
        </p:txBody>
      </p:sp>
      <p:sp>
        <p:nvSpPr>
          <p:cNvPr id="195" name="Shape 195"/>
          <p:cNvSpPr/>
          <p:nvPr/>
        </p:nvSpPr>
        <p:spPr>
          <a:xfrm>
            <a:off x="603225" y="1557325"/>
            <a:ext cx="3094200" cy="3274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/>
              <a:t>The questionnaire must only contain 8 questions using each of the answer types</a:t>
            </a:r>
            <a:br>
              <a:rPr lang="en-GB" sz="1800"/>
            </a:br>
            <a:endParaRPr lang="en-GB" sz="180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Radio Buttons,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Slide Scale,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Textbox,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Ranking,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GB"/>
              <a:t>Checkboxes,</a:t>
            </a:r>
          </a:p>
          <a:p>
            <a:pPr marL="457200" lvl="0" indent="-228600">
              <a:spcBef>
                <a:spcPts val="0"/>
              </a:spcBef>
              <a:buChar char="●"/>
            </a:pPr>
            <a:r>
              <a:rPr lang="en-GB"/>
              <a:t>Dropdown Menu</a:t>
            </a:r>
            <a:br>
              <a:rPr lang="en-GB"/>
            </a:b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0B5394"/>
                </a:solidFill>
              </a:rPr>
              <a:t>Testing your Questionnaire</a:t>
            </a:r>
          </a:p>
        </p:txBody>
      </p:sp>
      <p:sp>
        <p:nvSpPr>
          <p:cNvPr id="203" name="Shape 203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 sz="2200"/>
              <a:t>You need to select ____________ for your sample who will fairly represent the wider _____________. To do this, use the _____________________technique when selecting your ______________ group. The size of the sample is important. What happens if the size of the sample is too small? 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204" name="Shape 204"/>
          <p:cNvSpPr txBox="1"/>
          <p:nvPr/>
        </p:nvSpPr>
        <p:spPr>
          <a:xfrm>
            <a:off x="1744400" y="809425"/>
            <a:ext cx="5472600" cy="432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How to run a pilot questionnaire ...</a:t>
            </a:r>
          </a:p>
        </p:txBody>
      </p:sp>
      <p:sp>
        <p:nvSpPr>
          <p:cNvPr id="205" name="Shape 205"/>
          <p:cNvSpPr/>
          <p:nvPr/>
        </p:nvSpPr>
        <p:spPr>
          <a:xfrm>
            <a:off x="5303950" y="1443500"/>
            <a:ext cx="16869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Representatives</a:t>
            </a:r>
          </a:p>
        </p:txBody>
      </p:sp>
      <p:sp>
        <p:nvSpPr>
          <p:cNvPr id="206" name="Shape 206"/>
          <p:cNvSpPr/>
          <p:nvPr/>
        </p:nvSpPr>
        <p:spPr>
          <a:xfrm>
            <a:off x="3229350" y="1443500"/>
            <a:ext cx="15708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Sample</a:t>
            </a:r>
          </a:p>
        </p:txBody>
      </p:sp>
      <p:sp>
        <p:nvSpPr>
          <p:cNvPr id="207" name="Shape 207"/>
          <p:cNvSpPr/>
          <p:nvPr/>
        </p:nvSpPr>
        <p:spPr>
          <a:xfrm>
            <a:off x="1072500" y="1962125"/>
            <a:ext cx="25845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Simple Random Sample</a:t>
            </a:r>
          </a:p>
        </p:txBody>
      </p:sp>
      <p:sp>
        <p:nvSpPr>
          <p:cNvPr id="208" name="Shape 208"/>
          <p:cNvSpPr/>
          <p:nvPr/>
        </p:nvSpPr>
        <p:spPr>
          <a:xfrm>
            <a:off x="3917000" y="1962125"/>
            <a:ext cx="19191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Random Sample</a:t>
            </a:r>
          </a:p>
        </p:txBody>
      </p:sp>
      <p:sp>
        <p:nvSpPr>
          <p:cNvPr id="209" name="Shape 209"/>
          <p:cNvSpPr/>
          <p:nvPr/>
        </p:nvSpPr>
        <p:spPr>
          <a:xfrm>
            <a:off x="1072500" y="1414125"/>
            <a:ext cx="15708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unbiased</a:t>
            </a:r>
          </a:p>
        </p:txBody>
      </p:sp>
      <p:sp>
        <p:nvSpPr>
          <p:cNvPr id="210" name="Shape 210"/>
          <p:cNvSpPr/>
          <p:nvPr/>
        </p:nvSpPr>
        <p:spPr>
          <a:xfrm>
            <a:off x="6248500" y="1937550"/>
            <a:ext cx="15708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0B5394"/>
                </a:solidFill>
              </a:rPr>
              <a:t>Testing your Questionnaire</a:t>
            </a:r>
          </a:p>
        </p:txBody>
      </p:sp>
      <p:sp>
        <p:nvSpPr>
          <p:cNvPr id="218" name="Shape 218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 sz="2200"/>
              <a:t>You need to select ____________ for your sample who will fairly represent the wider _____________. To do this, use the _____________________technique when selecting your ______________ group. The size of the sample is important. What happens if the size of the sample is too small? 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</p:txBody>
      </p:sp>
      <p:sp>
        <p:nvSpPr>
          <p:cNvPr id="219" name="Shape 219"/>
          <p:cNvSpPr txBox="1"/>
          <p:nvPr/>
        </p:nvSpPr>
        <p:spPr>
          <a:xfrm>
            <a:off x="1744400" y="809425"/>
            <a:ext cx="5472600" cy="432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>
                <a:solidFill>
                  <a:schemeClr val="lt1"/>
                </a:solidFill>
              </a:rPr>
              <a:t>How to run a pilot questionnaire ...</a:t>
            </a:r>
          </a:p>
        </p:txBody>
      </p:sp>
      <p:sp>
        <p:nvSpPr>
          <p:cNvPr id="220" name="Shape 220"/>
          <p:cNvSpPr/>
          <p:nvPr/>
        </p:nvSpPr>
        <p:spPr>
          <a:xfrm>
            <a:off x="3301850" y="2480750"/>
            <a:ext cx="16869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Representatives</a:t>
            </a:r>
          </a:p>
        </p:txBody>
      </p:sp>
      <p:sp>
        <p:nvSpPr>
          <p:cNvPr id="221" name="Shape 221"/>
          <p:cNvSpPr/>
          <p:nvPr/>
        </p:nvSpPr>
        <p:spPr>
          <a:xfrm>
            <a:off x="2051600" y="3210350"/>
            <a:ext cx="25845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Simple Random Sample</a:t>
            </a:r>
          </a:p>
        </p:txBody>
      </p:sp>
      <p:sp>
        <p:nvSpPr>
          <p:cNvPr id="222" name="Shape 222"/>
          <p:cNvSpPr/>
          <p:nvPr/>
        </p:nvSpPr>
        <p:spPr>
          <a:xfrm>
            <a:off x="2802825" y="3586550"/>
            <a:ext cx="19191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Random Sample</a:t>
            </a:r>
          </a:p>
        </p:txBody>
      </p:sp>
      <p:sp>
        <p:nvSpPr>
          <p:cNvPr id="223" name="Shape 223"/>
          <p:cNvSpPr/>
          <p:nvPr/>
        </p:nvSpPr>
        <p:spPr>
          <a:xfrm>
            <a:off x="4721925" y="2933950"/>
            <a:ext cx="1570800" cy="376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Population</a:t>
            </a:r>
          </a:p>
        </p:txBody>
      </p:sp>
      <p:sp>
        <p:nvSpPr>
          <p:cNvPr id="224" name="Shape 224">
            <a:hlinkClick r:id="rId3"/>
          </p:cNvPr>
          <p:cNvSpPr/>
          <p:nvPr/>
        </p:nvSpPr>
        <p:spPr>
          <a:xfrm>
            <a:off x="1500225" y="1394738"/>
            <a:ext cx="5777400" cy="933600"/>
          </a:xfrm>
          <a:prstGeom prst="bevel">
            <a:avLst>
              <a:gd name="adj" fmla="val 12500"/>
            </a:avLst>
          </a:prstGeom>
          <a:solidFill>
            <a:srgbClr val="3C78D8"/>
          </a:solidFill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b="1">
                <a:solidFill>
                  <a:srgbClr val="FFFF00"/>
                </a:solidFill>
              </a:rPr>
              <a:t>Download Activity on the Keywords Associated with Questionnaires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405975" y="726250"/>
            <a:ext cx="8222100" cy="767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Reflect on your learning:</a:t>
            </a:r>
            <a:br>
              <a:rPr lang="en-GB"/>
            </a:br>
            <a:endParaRPr lang="en-GB"/>
          </a:p>
        </p:txBody>
      </p:sp>
      <p:graphicFrame>
        <p:nvGraphicFramePr>
          <p:cNvPr id="230" name="Shape 230"/>
          <p:cNvGraphicFramePr/>
          <p:nvPr/>
        </p:nvGraphicFramePr>
        <p:xfrm>
          <a:off x="601225" y="1894100"/>
          <a:ext cx="7239000" cy="2590620"/>
        </p:xfrm>
        <a:graphic>
          <a:graphicData uri="http://schemas.openxmlformats.org/drawingml/2006/table">
            <a:tbl>
              <a:tblPr>
                <a:noFill/>
                <a:tableStyleId>{FADB7344-DA7D-4D3E-81CE-1AFAF49B9B47}</a:tableStyleId>
              </a:tblPr>
              <a:tblGrid>
                <a:gridCol w="4838650"/>
                <a:gridCol w="842125"/>
                <a:gridCol w="802025"/>
                <a:gridCol w="756200"/>
              </a:tblGrid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What is a Questionnaire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Describe the Features of a Good Questionnaire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Identify the Various Types of Answers Used in Questionnaires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Ability to Design a Questionnaire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/>
                        <a:t>Evaluate the Effectiveness of a Questionnaire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31" name="Shape 231"/>
          <p:cNvSpPr txBox="1"/>
          <p:nvPr/>
        </p:nvSpPr>
        <p:spPr>
          <a:xfrm>
            <a:off x="498150" y="1219775"/>
            <a:ext cx="4488900" cy="400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120275" y="4534975"/>
            <a:ext cx="8880600" cy="5670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Skills I have used: 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2286350" y="45847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800" b="1"/>
              <a:t>Working with others</a:t>
            </a:r>
          </a:p>
        </p:txBody>
      </p:sp>
      <p:sp>
        <p:nvSpPr>
          <p:cNvPr id="234" name="Shape 234"/>
          <p:cNvSpPr/>
          <p:nvPr/>
        </p:nvSpPr>
        <p:spPr>
          <a:xfrm>
            <a:off x="39486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2088225" y="46261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 txBox="1"/>
          <p:nvPr/>
        </p:nvSpPr>
        <p:spPr>
          <a:xfrm>
            <a:off x="4197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 b="1"/>
              <a:t>Managing Information &amp; Thinking </a:t>
            </a:r>
          </a:p>
        </p:txBody>
      </p:sp>
      <p:sp>
        <p:nvSpPr>
          <p:cNvPr id="237" name="Shape 237"/>
          <p:cNvSpPr/>
          <p:nvPr/>
        </p:nvSpPr>
        <p:spPr>
          <a:xfrm>
            <a:off x="62595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 txBox="1"/>
          <p:nvPr/>
        </p:nvSpPr>
        <p:spPr>
          <a:xfrm>
            <a:off x="6483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 b="1"/>
              <a:t>Managing Myself </a:t>
            </a:r>
          </a:p>
        </p:txBody>
      </p:sp>
      <p:sp>
        <p:nvSpPr>
          <p:cNvPr id="239" name="Shape 239"/>
          <p:cNvSpPr/>
          <p:nvPr/>
        </p:nvSpPr>
        <p:spPr>
          <a:xfrm>
            <a:off x="208822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 txBox="1"/>
          <p:nvPr/>
        </p:nvSpPr>
        <p:spPr>
          <a:xfrm>
            <a:off x="2286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 b="1"/>
              <a:t>Staying Well</a:t>
            </a:r>
          </a:p>
        </p:txBody>
      </p:sp>
      <p:sp>
        <p:nvSpPr>
          <p:cNvPr id="241" name="Shape 241"/>
          <p:cNvSpPr/>
          <p:nvPr/>
        </p:nvSpPr>
        <p:spPr>
          <a:xfrm>
            <a:off x="394867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 txBox="1"/>
          <p:nvPr/>
        </p:nvSpPr>
        <p:spPr>
          <a:xfrm>
            <a:off x="4191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 b="1"/>
              <a:t>Communicating</a:t>
            </a:r>
          </a:p>
        </p:txBody>
      </p:sp>
      <p:sp>
        <p:nvSpPr>
          <p:cNvPr id="243" name="Shape 243"/>
          <p:cNvSpPr/>
          <p:nvPr/>
        </p:nvSpPr>
        <p:spPr>
          <a:xfrm>
            <a:off x="6259575" y="49193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4" name="Shape 244"/>
          <p:cNvSpPr txBox="1"/>
          <p:nvPr/>
        </p:nvSpPr>
        <p:spPr>
          <a:xfrm>
            <a:off x="6557500" y="4810925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 b="1"/>
              <a:t>Being Creative</a:t>
            </a:r>
          </a:p>
        </p:txBody>
      </p:sp>
      <p:sp>
        <p:nvSpPr>
          <p:cNvPr id="245" name="Shape 245"/>
          <p:cNvSpPr/>
          <p:nvPr/>
        </p:nvSpPr>
        <p:spPr>
          <a:xfrm>
            <a:off x="5989425" y="647200"/>
            <a:ext cx="764400" cy="3606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5989425" y="129700"/>
            <a:ext cx="764400" cy="360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5989425" y="1164700"/>
            <a:ext cx="764400" cy="3606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 txBox="1"/>
          <p:nvPr/>
        </p:nvSpPr>
        <p:spPr>
          <a:xfrm>
            <a:off x="6842275" y="1186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Confident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6872775" y="650050"/>
            <a:ext cx="2038200" cy="29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Need more practice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6872775" y="11435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chemeClr val="lt1"/>
                </a:solidFill>
              </a:rPr>
              <a:t>Not yet there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</Words>
  <Application>Microsoft Office PowerPoint</Application>
  <PresentationFormat>On-screen Show (16:9)</PresentationFormat>
  <Paragraphs>144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Comic Sans MS</vt:lpstr>
      <vt:lpstr>Roboto</vt:lpstr>
      <vt:lpstr>Arial</vt:lpstr>
      <vt:lpstr>Varela Round</vt:lpstr>
      <vt:lpstr>Material</vt:lpstr>
      <vt:lpstr>Title: Questionnaires</vt:lpstr>
      <vt:lpstr>Take a Questionnaire</vt:lpstr>
      <vt:lpstr>CensusAtSchool.ie</vt:lpstr>
      <vt:lpstr>CensusAtSchool - Be Part of the Study!</vt:lpstr>
      <vt:lpstr>Features of a Questionnaire</vt:lpstr>
      <vt:lpstr>Features of a Questionnaire: </vt:lpstr>
      <vt:lpstr>Sample Questions</vt:lpstr>
      <vt:lpstr>Do you agree that the CensusAtSchool questionnaire contains the best questionnaire questions? :</vt:lpstr>
      <vt:lpstr>On average, how often do you shop? :</vt:lpstr>
      <vt:lpstr>How many people are in your maths class?  </vt:lpstr>
      <vt:lpstr>Do you check your social media account... </vt:lpstr>
      <vt:lpstr>Answer Types</vt:lpstr>
      <vt:lpstr>Design a Questionnaire</vt:lpstr>
      <vt:lpstr>Testing your Questionnaire</vt:lpstr>
      <vt:lpstr>Testing your Questionnaire</vt:lpstr>
      <vt:lpstr>Reflect on your learning: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Questionnaires</dc:title>
  <dc:creator>Aoife McDonnell</dc:creator>
  <cp:lastModifiedBy>Aoife McDonnell</cp:lastModifiedBy>
  <cp:revision>1</cp:revision>
  <dcterms:modified xsi:type="dcterms:W3CDTF">2017-11-06T18:01:21Z</dcterms:modified>
</cp:coreProperties>
</file>