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7AD3A2-D99E-4777-B5D8-6131E3BD273E}">
  <a:tblStyle styleId="{6C7AD3A2-D99E-4777-B5D8-6131E3BD27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atholiceducation.org/en/culture/catholic-contributions/the-history-of-the-advent-wreath.html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atholiceducation.org/en/culture/catholic-contributions/the-history-of-the-advent-wreath.html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0e118e2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0e118e2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b0e118e2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b0e118e2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br>
              <a:rPr lang="en-GB"/>
            </a:br>
            <a:r>
              <a:rPr lang="en-GB"/>
              <a:t>Content Reference - World Book Online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b0e118e25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b0e118e25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0e118e2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b0e118e2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 reference -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https://www.catholiceducation.org/en/culture/catholic-contributions/the-history-of-the-advent-wreath.html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b0e118e25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b0e118e25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br>
              <a:rPr lang="en-GB"/>
            </a:br>
            <a:r>
              <a:rPr lang="en-GB"/>
              <a:t>Content reference - WorldBook Online Article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0e118e2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b0e118e2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0e118e2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0e118e2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 Content reference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https://www.catholiceducation.org/en/culture/catholic-contributions/the-history-of-the-advent-wreath.html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b0e118e25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b0e118e25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0e118e25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b0e118e25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 worksheet. Print Slide for students to complete the task.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s://pixabay.com/en/candle-blue-cake-birthday-flame-1069509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hyperlink" Target="http://www.catholicculture.org/culture/liturgicalyear/activities/view.cfm?id=954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solidFill>
            <a:srgbClr val="D9EAD3"/>
          </a:solidFill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150" y="2083600"/>
            <a:ext cx="2588486" cy="22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188025" y="355200"/>
            <a:ext cx="67221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85200C"/>
                </a:solidFill>
              </a:rPr>
              <a:t>Title:</a:t>
            </a:r>
            <a:r>
              <a:rPr b="1" lang="en-GB" sz="3600">
                <a:solidFill>
                  <a:srgbClr val="85200C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-GB" sz="2400">
                <a:latin typeface="Comic Sans MS"/>
                <a:ea typeface="Comic Sans MS"/>
                <a:cs typeface="Comic Sans MS"/>
                <a:sym typeface="Comic Sans MS"/>
              </a:rPr>
              <a:t>The Advent Wreath</a:t>
            </a:r>
            <a:br>
              <a:rPr b="1" lang="en-GB" sz="36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GB" sz="1800">
                <a:solidFill>
                  <a:srgbClr val="85200C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Intentions:</a:t>
            </a:r>
            <a:br>
              <a:rPr b="1" lang="en-GB" sz="1800">
                <a:solidFill>
                  <a:srgbClr val="85200C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To describe advent and the advent wreath. </a:t>
            </a:r>
            <a:b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To explain the meaning behind the advent wreath.</a:t>
            </a:r>
            <a:b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To design and create a classroom advent wreath.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7000" y="2083600"/>
            <a:ext cx="2440575" cy="22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6418500" y="4906775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nick macneill, Geograph</a:t>
            </a:r>
            <a:endParaRPr sz="700"/>
          </a:p>
        </p:txBody>
      </p:sp>
      <p:sp>
        <p:nvSpPr>
          <p:cNvPr id="63" name="Google Shape;63;p13"/>
          <p:cNvSpPr txBox="1"/>
          <p:nvPr/>
        </p:nvSpPr>
        <p:spPr>
          <a:xfrm>
            <a:off x="776525" y="4906775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John Perry, Flickr</a:t>
            </a:r>
            <a:endParaRPr sz="700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7586" y="4498000"/>
            <a:ext cx="946114" cy="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767275" y="612850"/>
            <a:ext cx="35556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738650" y="1202600"/>
            <a:ext cx="7797600" cy="2198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Advent is the season that marks the beginning of the Christian church year. It starts on the _________nearest St. Andrew's Day (__________________), and it continues until Christmas Eve (_______________). The term comes from the Latin word </a:t>
            </a:r>
            <a:r>
              <a:rPr i="1" lang="en-GB" sz="1800">
                <a:solidFill>
                  <a:schemeClr val="dk1"/>
                </a:solidFill>
              </a:rPr>
              <a:t>adventus,</a:t>
            </a:r>
            <a:r>
              <a:rPr lang="en-GB" sz="1800">
                <a:solidFill>
                  <a:schemeClr val="dk1"/>
                </a:solidFill>
              </a:rPr>
              <a:t> which means </a:t>
            </a:r>
            <a:r>
              <a:rPr i="1" lang="en-GB" sz="1800">
                <a:solidFill>
                  <a:schemeClr val="dk1"/>
                </a:solidFill>
              </a:rPr>
              <a:t>coming</a:t>
            </a:r>
            <a:r>
              <a:rPr lang="en-GB" sz="1800">
                <a:solidFill>
                  <a:schemeClr val="dk1"/>
                </a:solidFill>
              </a:rPr>
              <a:t> or </a:t>
            </a:r>
            <a:r>
              <a:rPr i="1" lang="en-GB" sz="1800">
                <a:solidFill>
                  <a:schemeClr val="dk1"/>
                </a:solidFill>
              </a:rPr>
              <a:t>__________.</a:t>
            </a:r>
            <a:r>
              <a:rPr lang="en-GB" sz="1800">
                <a:solidFill>
                  <a:schemeClr val="dk1"/>
                </a:solidFill>
              </a:rPr>
              <a:t> The season is thus one of preparation for the celebration of the feast of the Nativity of Jesus Christ on Christmas Day.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471525" y="423900"/>
            <a:ext cx="58059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latin typeface="Comic Sans MS"/>
                <a:ea typeface="Comic Sans MS"/>
                <a:cs typeface="Comic Sans MS"/>
                <a:sym typeface="Comic Sans MS"/>
              </a:rPr>
              <a:t>When is Advent?</a:t>
            </a:r>
            <a:endParaRPr b="1"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2786275" y="3836450"/>
            <a:ext cx="1671900" cy="463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24th December</a:t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767275" y="3809225"/>
            <a:ext cx="1671900" cy="463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Sunday</a:t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4805275" y="3836450"/>
            <a:ext cx="1671900" cy="463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arrival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6824275" y="3836450"/>
            <a:ext cx="1671900" cy="463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29th November</a:t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1191825" y="1929700"/>
            <a:ext cx="1671900" cy="259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29th November</a:t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2347575" y="1641325"/>
            <a:ext cx="1068600" cy="259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Sunday</a:t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1012125" y="2189500"/>
            <a:ext cx="1671900" cy="259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24</a:t>
            </a:r>
            <a:r>
              <a:rPr lang="en-GB"/>
              <a:t>th December</a:t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2717550" y="2441850"/>
            <a:ext cx="1068600" cy="2598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arrival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6438100" y="4870650"/>
            <a:ext cx="27081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Pixabay and Public Domain</a:t>
            </a:r>
            <a:endParaRPr sz="700"/>
          </a:p>
        </p:txBody>
      </p:sp>
      <p:sp>
        <p:nvSpPr>
          <p:cNvPr id="95" name="Google Shape;95;p15"/>
          <p:cNvSpPr/>
          <p:nvPr/>
        </p:nvSpPr>
        <p:spPr>
          <a:xfrm>
            <a:off x="1846000" y="4151350"/>
            <a:ext cx="5502300" cy="554400"/>
          </a:xfrm>
          <a:prstGeom prst="rect">
            <a:avLst/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Hint:</a:t>
            </a:r>
            <a:br>
              <a:rPr lang="en-GB"/>
            </a:br>
            <a:r>
              <a:rPr lang="en-GB"/>
              <a:t>Nearest Sunday to 30th November until Christmas Eve.</a:t>
            </a:r>
            <a:endParaRPr/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4">
            <a:alphaModFix/>
          </a:blip>
          <a:srcRect b="0" l="49675" r="0" t="70328"/>
          <a:stretch/>
        </p:blipFill>
        <p:spPr>
          <a:xfrm>
            <a:off x="4523350" y="933325"/>
            <a:ext cx="4031276" cy="166874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/>
        </p:nvSpPr>
        <p:spPr>
          <a:xfrm>
            <a:off x="492425" y="423900"/>
            <a:ext cx="80622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Comic Sans MS"/>
                <a:ea typeface="Comic Sans MS"/>
                <a:cs typeface="Comic Sans MS"/>
                <a:sym typeface="Comic Sans MS"/>
              </a:rPr>
              <a:t>Mark the celebration of advent on the calendars?</a:t>
            </a:r>
            <a:endParaRPr b="1"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 rotWithShape="1">
          <a:blip r:embed="rId5">
            <a:alphaModFix/>
          </a:blip>
          <a:srcRect b="0" l="49731" r="0" t="70506"/>
          <a:stretch/>
        </p:blipFill>
        <p:spPr>
          <a:xfrm>
            <a:off x="790175" y="973099"/>
            <a:ext cx="3309476" cy="14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6">
            <a:alphaModFix/>
          </a:blip>
          <a:srcRect b="0" l="49839" r="0" t="67038"/>
          <a:stretch/>
        </p:blipFill>
        <p:spPr>
          <a:xfrm>
            <a:off x="1815075" y="2534575"/>
            <a:ext cx="2775189" cy="157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/>
          <p:nvPr/>
        </p:nvSpPr>
        <p:spPr>
          <a:xfrm>
            <a:off x="4752375" y="2628325"/>
            <a:ext cx="2988900" cy="1292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</a:t>
            </a:r>
            <a:br>
              <a:rPr lang="en-GB"/>
            </a:br>
            <a:r>
              <a:rPr lang="en-GB"/>
              <a:t>Look at your classroom calendar. </a:t>
            </a:r>
            <a:br>
              <a:rPr lang="en-GB"/>
            </a:br>
            <a:r>
              <a:rPr lang="en-GB"/>
              <a:t>Mark the beginning of advent and the end date for advent.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0325" y="1058992"/>
            <a:ext cx="2623400" cy="199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767275" y="612850"/>
            <a:ext cx="35556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492425" y="423900"/>
            <a:ext cx="80622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Comic Sans MS"/>
                <a:ea typeface="Comic Sans MS"/>
                <a:cs typeface="Comic Sans MS"/>
                <a:sym typeface="Comic Sans MS"/>
              </a:rPr>
              <a:t>Spot the difference:</a:t>
            </a:r>
            <a:endParaRPr b="1"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3850" y="1059000"/>
            <a:ext cx="2440575" cy="19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793725" y="4878300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John Perry, Flickr</a:t>
            </a:r>
            <a:endParaRPr sz="700"/>
          </a:p>
        </p:txBody>
      </p:sp>
      <p:sp>
        <p:nvSpPr>
          <p:cNvPr id="115" name="Google Shape;115;p16"/>
          <p:cNvSpPr txBox="1"/>
          <p:nvPr/>
        </p:nvSpPr>
        <p:spPr>
          <a:xfrm>
            <a:off x="6623650" y="4954500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nick macneill, Geograph</a:t>
            </a:r>
            <a:endParaRPr sz="700"/>
          </a:p>
        </p:txBody>
      </p:sp>
      <p:sp>
        <p:nvSpPr>
          <p:cNvPr id="116" name="Google Shape;116;p16"/>
          <p:cNvSpPr/>
          <p:nvPr/>
        </p:nvSpPr>
        <p:spPr>
          <a:xfrm>
            <a:off x="683575" y="3303550"/>
            <a:ext cx="7797600" cy="129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First picture: </a:t>
            </a: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4 candles - 3 purple and 1 Rose.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Second picture:</a:t>
            </a: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 5 candles - 3 purple, 1 rose and 1 white.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The white candle in the middle is a modern day adaptation and represents Christ. It is lit on Christmas Eve.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0325" y="1058992"/>
            <a:ext cx="2623400" cy="199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/>
          <p:nvPr/>
        </p:nvSpPr>
        <p:spPr>
          <a:xfrm>
            <a:off x="767275" y="612850"/>
            <a:ext cx="35556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492425" y="423900"/>
            <a:ext cx="80622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Comic Sans MS"/>
                <a:ea typeface="Comic Sans MS"/>
                <a:cs typeface="Comic Sans MS"/>
                <a:sym typeface="Comic Sans MS"/>
              </a:rPr>
              <a:t>Spot the difference:</a:t>
            </a:r>
            <a:endParaRPr b="1"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3850" y="1059000"/>
            <a:ext cx="2440575" cy="199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793725" y="4878300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John Perry, Flickr</a:t>
            </a:r>
            <a:endParaRPr sz="700"/>
          </a:p>
        </p:txBody>
      </p:sp>
      <p:sp>
        <p:nvSpPr>
          <p:cNvPr id="131" name="Google Shape;131;p17"/>
          <p:cNvSpPr txBox="1"/>
          <p:nvPr/>
        </p:nvSpPr>
        <p:spPr>
          <a:xfrm>
            <a:off x="6623650" y="4954500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Picture Credit : nick macneill, Geograph</a:t>
            </a:r>
            <a:endParaRPr sz="700"/>
          </a:p>
        </p:txBody>
      </p:sp>
      <p:sp>
        <p:nvSpPr>
          <p:cNvPr id="132" name="Google Shape;132;p17"/>
          <p:cNvSpPr/>
          <p:nvPr/>
        </p:nvSpPr>
        <p:spPr>
          <a:xfrm>
            <a:off x="683575" y="3303550"/>
            <a:ext cx="7797600" cy="12927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Did you know? 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Beginning in the 500’s, the advent season lasted six weeks.</a:t>
            </a:r>
            <a:b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The advent season was gradually reduced to four weeks.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358175" y="207725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4975" y="614738"/>
            <a:ext cx="4555224" cy="330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/>
          <p:nvPr/>
        </p:nvSpPr>
        <p:spPr>
          <a:xfrm>
            <a:off x="719750" y="1015675"/>
            <a:ext cx="27543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Keep the middle candle white</a:t>
            </a:r>
            <a:r>
              <a:rPr lang="en-GB"/>
              <a:t>.</a:t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719750" y="1627425"/>
            <a:ext cx="27543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Colour two candles purple</a:t>
            </a:r>
            <a:r>
              <a:rPr lang="en-GB"/>
              <a:t>.</a:t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719750" y="2239175"/>
            <a:ext cx="27543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Colour third candle pink.</a:t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699800" y="2850925"/>
            <a:ext cx="27543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Colour the fourth candle purple.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588950" y="3462675"/>
            <a:ext cx="30159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Colour in the Holly. (Green &amp; Red)</a:t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552525" y="4074425"/>
            <a:ext cx="3052200" cy="514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Add pine, cedar tree leaves, laurel leaves or nuts to the wreath.</a:t>
            </a:r>
            <a:endParaRPr/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790" y="4380075"/>
            <a:ext cx="1473426" cy="29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6767650" y="4471638"/>
            <a:ext cx="19068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Picture Credit : Pixabay</a:t>
            </a:r>
            <a:endParaRPr sz="1000"/>
          </a:p>
        </p:txBody>
      </p:sp>
      <p:sp>
        <p:nvSpPr>
          <p:cNvPr id="151" name="Google Shape;151;p18"/>
          <p:cNvSpPr txBox="1"/>
          <p:nvPr/>
        </p:nvSpPr>
        <p:spPr>
          <a:xfrm>
            <a:off x="673950" y="337925"/>
            <a:ext cx="4719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alibri"/>
                <a:ea typeface="Calibri"/>
                <a:cs typeface="Calibri"/>
                <a:sym typeface="Calibri"/>
              </a:rPr>
              <a:t>Instructions for colouring </a:t>
            </a:r>
            <a:br>
              <a:rPr b="1" lang="en-GB" sz="1800">
                <a:latin typeface="Calibri"/>
                <a:ea typeface="Calibri"/>
                <a:cs typeface="Calibri"/>
                <a:sym typeface="Calibri"/>
              </a:rPr>
            </a:br>
            <a:r>
              <a:rPr b="1" lang="en-GB" sz="1800">
                <a:latin typeface="Calibri"/>
                <a:ea typeface="Calibri"/>
                <a:cs typeface="Calibri"/>
                <a:sym typeface="Calibri"/>
              </a:rPr>
              <a:t>in your Advent wreath.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 txBox="1"/>
          <p:nvPr/>
        </p:nvSpPr>
        <p:spPr>
          <a:xfrm>
            <a:off x="5622700" y="4866700"/>
            <a:ext cx="2725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Picture Credit : </a:t>
            </a:r>
            <a:r>
              <a:rPr lang="en-GB" sz="1000" u="sng">
                <a:solidFill>
                  <a:schemeClr val="hlink"/>
                </a:solidFill>
                <a:hlinkClick r:id="rId4"/>
              </a:rPr>
              <a:t>Anerma</a:t>
            </a:r>
            <a:r>
              <a:rPr lang="en-GB" sz="1000"/>
              <a:t>, Pixabay</a:t>
            </a:r>
            <a:endParaRPr sz="1000"/>
          </a:p>
        </p:txBody>
      </p:sp>
      <p:sp>
        <p:nvSpPr>
          <p:cNvPr id="162" name="Google Shape;162;p19"/>
          <p:cNvSpPr txBox="1"/>
          <p:nvPr/>
        </p:nvSpPr>
        <p:spPr>
          <a:xfrm>
            <a:off x="767275" y="612850"/>
            <a:ext cx="35556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9605" y="3811050"/>
            <a:ext cx="298021" cy="596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" name="Google Shape;164;p19"/>
          <p:cNvGraphicFramePr/>
          <p:nvPr/>
        </p:nvGraphicFramePr>
        <p:xfrm>
          <a:off x="964325" y="12988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{6C7AD3A2-D99E-4777-B5D8-6131E3BD273E}</a:tableStyleId>
              </a:tblPr>
              <a:tblGrid>
                <a:gridCol w="2323300"/>
                <a:gridCol w="1018275"/>
                <a:gridCol w="3628300"/>
              </a:tblGrid>
              <a:tr h="543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Evergreen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/>
                        <a:t>Continuous Life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598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Wreath Shape: Circle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/>
                        <a:t>No beginning or end.</a:t>
                      </a:r>
                      <a:br>
                        <a:rPr lang="en-GB" sz="1000"/>
                      </a:br>
                      <a:r>
                        <a:rPr lang="en-GB" sz="1000"/>
                        <a:t>Eternity of God.</a:t>
                      </a:r>
                      <a:br>
                        <a:rPr lang="en-GB" sz="1000"/>
                      </a:br>
                      <a:r>
                        <a:rPr lang="en-GB" sz="1000"/>
                        <a:t>Immortality of the soul.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53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Holly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/>
                        <a:t>Immortality.</a:t>
                      </a:r>
                      <a:br>
                        <a:rPr lang="en-GB" sz="1000"/>
                      </a:br>
                      <a:r>
                        <a:rPr lang="en-GB" sz="1000"/>
                        <a:t>Prickly leaves are a reminder of the crown of thorns.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510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Pines/ nuts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/>
                        <a:t>Life and resurrection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61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Candles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/>
                        <a:t>Each week a candle is lit to represent the expectation and hope of the Lord’s first coming into the world.</a:t>
                      </a:r>
                      <a:br>
                        <a:rPr lang="en-GB" sz="1000"/>
                      </a:br>
                      <a:r>
                        <a:rPr lang="en-GB" sz="1000"/>
                        <a:t>Each week represents 1,000 years to sum 4,000 years from Adam and Eve until Birth of our Saviour.</a:t>
                      </a:r>
                      <a:br>
                        <a:rPr lang="en-GB" sz="1000"/>
                      </a:br>
                      <a:r>
                        <a:rPr lang="en-GB" sz="1000"/>
                        <a:t>Purple = Prayer, penance and preparation.</a:t>
                      </a:r>
                      <a:br>
                        <a:rPr lang="en-GB" sz="1000"/>
                      </a:br>
                      <a:r>
                        <a:rPr lang="en-GB" sz="1000"/>
                        <a:t>Rose = Rejoicing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5" name="Google Shape;165;p19"/>
          <p:cNvSpPr txBox="1"/>
          <p:nvPr/>
        </p:nvSpPr>
        <p:spPr>
          <a:xfrm>
            <a:off x="492425" y="423900"/>
            <a:ext cx="8062200" cy="6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Comic Sans MS"/>
                <a:ea typeface="Comic Sans MS"/>
                <a:cs typeface="Comic Sans MS"/>
                <a:sym typeface="Comic Sans MS"/>
              </a:rPr>
              <a:t>Write a paragraph on the meaning of the Advent wreath. Use the following as a guide...</a:t>
            </a:r>
            <a:endParaRPr b="1"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6" name="Google Shape;16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2623" y="1325873"/>
            <a:ext cx="690011" cy="45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/>
          <p:nvPr/>
        </p:nvSpPr>
        <p:spPr>
          <a:xfrm>
            <a:off x="3575625" y="1909475"/>
            <a:ext cx="504000" cy="4179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44">
            <a:off x="3678096" y="2497519"/>
            <a:ext cx="485086" cy="440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53596" y="3041275"/>
            <a:ext cx="426019" cy="41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5630" y="3811050"/>
            <a:ext cx="298021" cy="5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0805" y="3811050"/>
            <a:ext cx="298021" cy="5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83825" y="3853450"/>
            <a:ext cx="276825" cy="55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/>
          <p:nvPr/>
        </p:nvSpPr>
        <p:spPr>
          <a:xfrm>
            <a:off x="1897100" y="406725"/>
            <a:ext cx="5036700" cy="42657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2691125" y="996650"/>
            <a:ext cx="3521100" cy="3038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3544275" y="1952675"/>
            <a:ext cx="19065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Design your own advent wreath using this template.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6796475" y="3968125"/>
            <a:ext cx="1797900" cy="624000"/>
          </a:xfrm>
          <a:prstGeom prst="bevel">
            <a:avLst>
              <a:gd fmla="val 12500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Teacher Reference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/>
          <p:nvPr/>
        </p:nvSpPr>
        <p:spPr>
          <a:xfrm>
            <a:off x="340975" y="227300"/>
            <a:ext cx="8482800" cy="4577100"/>
          </a:xfrm>
          <a:prstGeom prst="rect">
            <a:avLst/>
          </a:prstGeom>
          <a:noFill/>
          <a:ln cap="flat" cmpd="sng" w="152400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11578">
            <a:off x="-96147" y="-63623"/>
            <a:ext cx="1280040" cy="116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749" y="-128238"/>
            <a:ext cx="1422200" cy="1292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12239">
            <a:off x="-110120" y="3984348"/>
            <a:ext cx="1280039" cy="116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478695">
            <a:off x="7958211" y="3927676"/>
            <a:ext cx="1280034" cy="11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 txBox="1"/>
          <p:nvPr/>
        </p:nvSpPr>
        <p:spPr>
          <a:xfrm>
            <a:off x="1406413" y="374325"/>
            <a:ext cx="6191100" cy="10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latin typeface="Comic Sans MS"/>
                <a:ea typeface="Comic Sans MS"/>
                <a:cs typeface="Comic Sans MS"/>
                <a:sym typeface="Comic Sans MS"/>
              </a:rPr>
              <a:t>Two Stars and a Wish</a:t>
            </a:r>
            <a:br>
              <a:rPr b="1" lang="en-GB" sz="30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GB" sz="1200">
                <a:latin typeface="Comic Sans MS"/>
                <a:ea typeface="Comic Sans MS"/>
                <a:cs typeface="Comic Sans MS"/>
                <a:sym typeface="Comic Sans MS"/>
              </a:rPr>
              <a:t>Record two positives on what you now know.</a:t>
            </a:r>
            <a:br>
              <a:rPr b="1" lang="en-GB" sz="12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GB" sz="1200">
                <a:latin typeface="Comic Sans MS"/>
                <a:ea typeface="Comic Sans MS"/>
                <a:cs typeface="Comic Sans MS"/>
                <a:sym typeface="Comic Sans MS"/>
              </a:rPr>
              <a:t>Record a wish for what you want to know.</a:t>
            </a:r>
            <a:endParaRPr b="1"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681375" y="1372950"/>
            <a:ext cx="2461800" cy="29601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430413" y="1372950"/>
            <a:ext cx="2461800" cy="29601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6105025" y="1405125"/>
            <a:ext cx="2461800" cy="2960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/>
          <p:nvPr/>
        </p:nvSpPr>
        <p:spPr>
          <a:xfrm>
            <a:off x="773000" y="1521975"/>
            <a:ext cx="543900" cy="509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3507700" y="1521975"/>
            <a:ext cx="543900" cy="509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>
            <a:off x="6292600" y="1590525"/>
            <a:ext cx="572700" cy="4122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