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EA0BEB1-DDA6-45A3-B22E-C7A701663DDB}">
  <a:tblStyle styleId="{9EA0BEB1-DDA6-45A3-B22E-C7A701663DD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0" d="100"/>
          <a:sy n="140" d="100"/>
        </p:scale>
        <p:origin x="16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buChar char="●"/>
              <a:defRPr sz="1100"/>
            </a:lvl1pPr>
            <a:lvl2pPr lvl="1">
              <a:spcBef>
                <a:spcPts val="0"/>
              </a:spcBef>
              <a:buSzPct val="100000"/>
              <a:buChar char="○"/>
              <a:defRPr sz="1100"/>
            </a:lvl2pPr>
            <a:lvl3pPr lvl="2">
              <a:spcBef>
                <a:spcPts val="0"/>
              </a:spcBef>
              <a:buSzPct val="100000"/>
              <a:buChar char="■"/>
              <a:defRPr sz="1100"/>
            </a:lvl3pPr>
            <a:lvl4pPr lvl="3">
              <a:spcBef>
                <a:spcPts val="0"/>
              </a:spcBef>
              <a:buSzPct val="100000"/>
              <a:buChar char="●"/>
              <a:defRPr sz="1100"/>
            </a:lvl4pPr>
            <a:lvl5pPr lvl="4">
              <a:spcBef>
                <a:spcPts val="0"/>
              </a:spcBef>
              <a:buSzPct val="100000"/>
              <a:buChar char="○"/>
              <a:defRPr sz="1100"/>
            </a:lvl5pPr>
            <a:lvl6pPr lvl="5">
              <a:spcBef>
                <a:spcPts val="0"/>
              </a:spcBef>
              <a:buSzPct val="100000"/>
              <a:buChar char="■"/>
              <a:defRPr sz="1100"/>
            </a:lvl6pPr>
            <a:lvl7pPr lvl="6">
              <a:spcBef>
                <a:spcPts val="0"/>
              </a:spcBef>
              <a:buSzPct val="100000"/>
              <a:buChar char="●"/>
              <a:defRPr sz="1100"/>
            </a:lvl7pPr>
            <a:lvl8pPr lvl="7">
              <a:spcBef>
                <a:spcPts val="0"/>
              </a:spcBef>
              <a:buSzPct val="100000"/>
              <a:buChar char="○"/>
              <a:defRPr sz="1100"/>
            </a:lvl8pPr>
            <a:lvl9pPr lvl="8">
              <a:spcBef>
                <a:spcPts val="0"/>
              </a:spcBef>
              <a:buSzPct val="1000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32704004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546100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400962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502718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994459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706837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253798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597158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Shape 13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049337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35412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Char char="●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-GB" sz="1000">
                <a:solidFill>
                  <a:schemeClr val="dk2"/>
                </a:solidFill>
              </a:rPr>
              <a:t>‹#›</a:t>
            </a:fld>
            <a:endParaRPr lang="en-GB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worldbookonline.com/kids/home#article/ar831984" TargetMode="Externa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s://www.scoilnet.ie/search/resource/entity/show/Lre/24641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scoilnet.ie/search/resource/entity/show/Lre/24648/" TargetMode="External"/><Relationship Id="rId5" Type="http://schemas.openxmlformats.org/officeDocument/2006/relationships/hyperlink" Target="https://www.scoilnet.ie/search/resource/entity/show/Lre/24651/" TargetMode="Externa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scoilnet.ie/search/resource/entity/show/Lre/24640/" TargetMode="Externa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s://www.scoilnet.ie/search/resource/entity/show/Lre/24642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scoilnet.ie/search/resource/entity/show/Lre/24638/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99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55" name="Shape 55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16926" y="4289799"/>
            <a:ext cx="1033926" cy="206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Shape 56" descr="Scary, People - Free pictures on Pixabay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55149" y="1739675"/>
            <a:ext cx="2338774" cy="240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Shape 57" descr="Figure - Free vector graphics on Pixabay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06775" y="1764450"/>
            <a:ext cx="2432774" cy="237340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Shape 58"/>
          <p:cNvSpPr/>
          <p:nvPr/>
        </p:nvSpPr>
        <p:spPr>
          <a:xfrm>
            <a:off x="1574600" y="511125"/>
            <a:ext cx="5954700" cy="1134600"/>
          </a:xfrm>
          <a:prstGeom prst="rect">
            <a:avLst/>
          </a:prstGeom>
          <a:solidFill>
            <a:srgbClr val="990000"/>
          </a:solidFill>
          <a:ln w="9525" cap="flat" cmpd="sng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9" name="Shape 59"/>
          <p:cNvSpPr/>
          <p:nvPr/>
        </p:nvSpPr>
        <p:spPr>
          <a:xfrm>
            <a:off x="2777485" y="612400"/>
            <a:ext cx="3548919" cy="62285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lt2"/>
                </a:solidFill>
                <a:latin typeface="Arial"/>
              </a:rPr>
              <a:t>Skeletons</a:t>
            </a:r>
          </a:p>
        </p:txBody>
      </p:sp>
      <p:sp>
        <p:nvSpPr>
          <p:cNvPr id="60" name="Shape 60"/>
          <p:cNvSpPr txBox="1"/>
          <p:nvPr/>
        </p:nvSpPr>
        <p:spPr>
          <a:xfrm>
            <a:off x="1717750" y="1301275"/>
            <a:ext cx="5725800" cy="320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>
                <a:solidFill>
                  <a:schemeClr val="lt1"/>
                </a:solidFill>
              </a:rPr>
              <a:t>List 10 things you already know about skeletons. (Think-Pair-Share)</a:t>
            </a:r>
          </a:p>
        </p:txBody>
      </p:sp>
      <p:sp>
        <p:nvSpPr>
          <p:cNvPr id="61" name="Shape 61"/>
          <p:cNvSpPr txBox="1"/>
          <p:nvPr/>
        </p:nvSpPr>
        <p:spPr>
          <a:xfrm>
            <a:off x="3337375" y="4486875"/>
            <a:ext cx="3312900" cy="206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800"/>
              <a:t>Human Life - Explore &amp; Investigate How People Move.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/>
          <p:nvPr/>
        </p:nvSpPr>
        <p:spPr>
          <a:xfrm>
            <a:off x="535825" y="2832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99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67" name="Shape 67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7077" y="4455974"/>
            <a:ext cx="1010025" cy="2013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8" name="Shape 68"/>
          <p:cNvGraphicFramePr/>
          <p:nvPr/>
        </p:nvGraphicFramePr>
        <p:xfrm>
          <a:off x="1227350" y="633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{9EA0BEB1-DDA6-45A3-B22E-C7A701663DDB}</a:tableStyleId>
              </a:tblPr>
              <a:tblGrid>
                <a:gridCol w="2413000"/>
                <a:gridCol w="2498900"/>
                <a:gridCol w="2327100"/>
              </a:tblGrid>
              <a:tr h="381000"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GB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My Ideas</a:t>
                      </a:r>
                      <a:br>
                        <a:rPr lang="en-GB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</a:br>
                      <a:r>
                        <a:rPr lang="en-GB"/>
                        <a:t/>
                      </a:r>
                      <a:br>
                        <a:rPr lang="en-GB"/>
                      </a:br>
                      <a:r>
                        <a:rPr lang="en-GB" sz="900" i="1"/>
                        <a:t>Write your list of ideas here.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GB"/>
                        <a:t>My Partner's Ideas</a:t>
                      </a:r>
                      <a:br>
                        <a:rPr lang="en-GB"/>
                      </a:br>
                      <a:r>
                        <a:rPr lang="en-GB"/>
                        <a:t/>
                      </a:r>
                      <a:br>
                        <a:rPr lang="en-GB"/>
                      </a:br>
                      <a:r>
                        <a:rPr lang="en-GB" sz="900" i="1"/>
                        <a:t>Listen to your partner and write their ideas here.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/>
                        <a:t>What We Are Sharing</a:t>
                      </a:r>
                      <a:br>
                        <a:rPr lang="en-GB"/>
                      </a:br>
                      <a:endParaRPr lang="en-GB"/>
                    </a:p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900" i="1"/>
                        <a:t>Talk with your partner and decide which points you will share with the class.</a:t>
                      </a:r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/>
          <p:nvPr/>
        </p:nvSpPr>
        <p:spPr>
          <a:xfrm>
            <a:off x="330600" y="244475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99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74" name="Shape 74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16826" y="4432024"/>
            <a:ext cx="1130274" cy="2253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5" name="Shape 75"/>
          <p:cNvGraphicFramePr/>
          <p:nvPr/>
        </p:nvGraphicFramePr>
        <p:xfrm>
          <a:off x="2149150" y="447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{9EA0BEB1-DDA6-45A3-B22E-C7A701663DDB}</a:tableStyleId>
              </a:tblPr>
              <a:tblGrid>
                <a:gridCol w="3198525"/>
                <a:gridCol w="3287950"/>
              </a:tblGrid>
              <a:tr h="376450"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GB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10 Points from the Class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GB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10 Points from the Teacher</a:t>
                      </a:r>
                    </a:p>
                  </a:txBody>
                  <a:tcPr marL="91425" marR="91425" marT="91425" marB="91425"/>
                </a:tc>
              </a:tr>
              <a:tr h="35085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 sz="1100"/>
                    </a:p>
                  </a:txBody>
                  <a:tcPr marL="91425" marR="91425" marT="91425" marB="91425"/>
                </a:tc>
              </a:tr>
              <a:tr h="35085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 sz="1100"/>
                    </a:p>
                  </a:txBody>
                  <a:tcPr marL="91425" marR="91425" marT="91425" marB="91425"/>
                </a:tc>
              </a:tr>
              <a:tr h="35085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 sz="1100"/>
                    </a:p>
                  </a:txBody>
                  <a:tcPr marL="91425" marR="91425" marT="91425" marB="91425"/>
                </a:tc>
              </a:tr>
              <a:tr h="35085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 sz="1100"/>
                    </a:p>
                  </a:txBody>
                  <a:tcPr marL="91425" marR="91425" marT="91425" marB="91425"/>
                </a:tc>
              </a:tr>
              <a:tr h="35085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 sz="1100"/>
                    </a:p>
                  </a:txBody>
                  <a:tcPr marL="91425" marR="91425" marT="91425" marB="91425"/>
                </a:tc>
              </a:tr>
              <a:tr h="35085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 sz="1100"/>
                    </a:p>
                  </a:txBody>
                  <a:tcPr marL="91425" marR="91425" marT="91425" marB="91425"/>
                </a:tc>
              </a:tr>
              <a:tr h="35085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 sz="1100"/>
                    </a:p>
                  </a:txBody>
                  <a:tcPr marL="91425" marR="91425" marT="91425" marB="91425"/>
                </a:tc>
              </a:tr>
              <a:tr h="35085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 sz="1100"/>
                    </a:p>
                  </a:txBody>
                  <a:tcPr marL="91425" marR="91425" marT="91425" marB="91425"/>
                </a:tc>
              </a:tr>
              <a:tr h="35085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 sz="1100"/>
                    </a:p>
                  </a:txBody>
                  <a:tcPr marL="91425" marR="91425" marT="91425" marB="91425"/>
                </a:tc>
              </a:tr>
              <a:tr h="35085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 sz="1100"/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  <p:sp>
        <p:nvSpPr>
          <p:cNvPr id="76" name="Shape 76"/>
          <p:cNvSpPr/>
          <p:nvPr/>
        </p:nvSpPr>
        <p:spPr>
          <a:xfrm>
            <a:off x="475250" y="447875"/>
            <a:ext cx="1591800" cy="1134600"/>
          </a:xfrm>
          <a:prstGeom prst="rect">
            <a:avLst/>
          </a:prstGeom>
          <a:solidFill>
            <a:srgbClr val="990000"/>
          </a:solidFill>
          <a:ln w="9525" cap="flat" cmpd="sng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>
                <a:solidFill>
                  <a:schemeClr val="lt1"/>
                </a:solidFill>
              </a:rPr>
              <a:t>Record 10 points about skeletons from the class.</a:t>
            </a:r>
          </a:p>
        </p:txBody>
      </p:sp>
      <p:sp>
        <p:nvSpPr>
          <p:cNvPr id="77" name="Shape 77"/>
          <p:cNvSpPr/>
          <p:nvPr/>
        </p:nvSpPr>
        <p:spPr>
          <a:xfrm>
            <a:off x="475250" y="1892212"/>
            <a:ext cx="1591800" cy="1134600"/>
          </a:xfrm>
          <a:prstGeom prst="rect">
            <a:avLst/>
          </a:prstGeom>
          <a:solidFill>
            <a:srgbClr val="990000"/>
          </a:solidFill>
          <a:ln w="9525" cap="flat" cmpd="sng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>
                <a:solidFill>
                  <a:schemeClr val="lt1"/>
                </a:solidFill>
              </a:rPr>
              <a:t>The teacher’s 10 points will be given at the of the class.</a:t>
            </a:r>
          </a:p>
        </p:txBody>
      </p:sp>
      <p:sp>
        <p:nvSpPr>
          <p:cNvPr id="78" name="Shape 78"/>
          <p:cNvSpPr/>
          <p:nvPr/>
        </p:nvSpPr>
        <p:spPr>
          <a:xfrm>
            <a:off x="475250" y="3336575"/>
            <a:ext cx="1591800" cy="1275600"/>
          </a:xfrm>
          <a:prstGeom prst="rect">
            <a:avLst/>
          </a:prstGeom>
          <a:solidFill>
            <a:srgbClr val="990000"/>
          </a:solidFill>
          <a:ln w="9525" cap="flat" cmpd="sng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>
                <a:solidFill>
                  <a:schemeClr val="lt1"/>
                </a:solidFill>
              </a:rPr>
              <a:t>At the end of the lesson, compare what you already knew to the new points from the teacher.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99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84" name="Shape 84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86740" y="4480274"/>
            <a:ext cx="1000974" cy="19952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Shape 85"/>
          <p:cNvSpPr txBox="1"/>
          <p:nvPr/>
        </p:nvSpPr>
        <p:spPr>
          <a:xfrm>
            <a:off x="2701250" y="1254650"/>
            <a:ext cx="5331600" cy="2931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6" name="Shape 86"/>
          <p:cNvSpPr/>
          <p:nvPr/>
        </p:nvSpPr>
        <p:spPr>
          <a:xfrm>
            <a:off x="399050" y="447875"/>
            <a:ext cx="3716100" cy="464100"/>
          </a:xfrm>
          <a:prstGeom prst="rect">
            <a:avLst/>
          </a:prstGeom>
          <a:solidFill>
            <a:srgbClr val="990000"/>
          </a:solidFill>
          <a:ln w="9525" cap="flat" cmpd="sng">
            <a:solidFill>
              <a:srgbClr val="99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1800">
                <a:solidFill>
                  <a:schemeClr val="lt1"/>
                </a:solidFill>
              </a:rPr>
              <a:t>WHAT IF….?</a:t>
            </a:r>
          </a:p>
        </p:txBody>
      </p:sp>
      <p:pic>
        <p:nvPicPr>
          <p:cNvPr id="87" name="Shape 87" descr="Human Skeleton Free Stock Photo - Public Domain Picture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51874" y="413500"/>
            <a:ext cx="1070700" cy="4008249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Shape 88"/>
          <p:cNvSpPr txBox="1"/>
          <p:nvPr/>
        </p:nvSpPr>
        <p:spPr>
          <a:xfrm>
            <a:off x="480975" y="957750"/>
            <a:ext cx="4483200" cy="343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1200" i="1"/>
              <a:t>Read the article from World Book Online </a:t>
            </a:r>
            <a:r>
              <a:rPr lang="en-GB" sz="1200" i="1" u="sng">
                <a:solidFill>
                  <a:schemeClr val="hlink"/>
                </a:solidFill>
                <a:hlinkClick r:id="rId5"/>
              </a:rPr>
              <a:t>(here)</a:t>
            </a:r>
            <a:r>
              <a:rPr lang="en-GB" sz="1200" i="1"/>
              <a:t>.</a:t>
            </a:r>
            <a:br>
              <a:rPr lang="en-GB" sz="1200" i="1"/>
            </a:br>
            <a:r>
              <a:rPr lang="en-GB" sz="1200" i="1"/>
              <a:t>Using the article information, discuss the following questions</a:t>
            </a:r>
            <a:br>
              <a:rPr lang="en-GB" sz="1200" i="1"/>
            </a:br>
            <a:endParaRPr lang="en-GB" sz="1200" i="1"/>
          </a:p>
        </p:txBody>
      </p:sp>
      <p:sp>
        <p:nvSpPr>
          <p:cNvPr id="89" name="Shape 89"/>
          <p:cNvSpPr txBox="1"/>
          <p:nvPr/>
        </p:nvSpPr>
        <p:spPr>
          <a:xfrm>
            <a:off x="471325" y="1490225"/>
            <a:ext cx="3830400" cy="429300"/>
          </a:xfrm>
          <a:prstGeom prst="rect">
            <a:avLst/>
          </a:prstGeom>
          <a:solidFill>
            <a:srgbClr val="F4CCCC"/>
          </a:solidFill>
          <a:ln w="9525" cap="flat" cmpd="sng">
            <a:solidFill>
              <a:srgbClr val="99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1200" b="1"/>
              <a:t>What would happen if humans didn’t have bones?</a:t>
            </a:r>
          </a:p>
        </p:txBody>
      </p:sp>
      <p:sp>
        <p:nvSpPr>
          <p:cNvPr id="90" name="Shape 90"/>
          <p:cNvSpPr txBox="1"/>
          <p:nvPr/>
        </p:nvSpPr>
        <p:spPr>
          <a:xfrm>
            <a:off x="471325" y="2005162"/>
            <a:ext cx="3120600" cy="429300"/>
          </a:xfrm>
          <a:prstGeom prst="rect">
            <a:avLst/>
          </a:prstGeom>
          <a:solidFill>
            <a:srgbClr val="F4CCCC"/>
          </a:solidFill>
          <a:ln w="9525" cap="flat" cmpd="sng">
            <a:solidFill>
              <a:srgbClr val="99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1200" b="1"/>
              <a:t>Could you walk or stand without bones?</a:t>
            </a:r>
          </a:p>
        </p:txBody>
      </p:sp>
      <p:sp>
        <p:nvSpPr>
          <p:cNvPr id="91" name="Shape 91"/>
          <p:cNvSpPr txBox="1"/>
          <p:nvPr/>
        </p:nvSpPr>
        <p:spPr>
          <a:xfrm>
            <a:off x="471325" y="2556550"/>
            <a:ext cx="6433800" cy="429300"/>
          </a:xfrm>
          <a:prstGeom prst="rect">
            <a:avLst/>
          </a:prstGeom>
          <a:solidFill>
            <a:srgbClr val="F4CCCC"/>
          </a:solidFill>
          <a:ln w="9525" cap="flat" cmpd="sng">
            <a:solidFill>
              <a:srgbClr val="99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1200" b="1"/>
              <a:t>What would happen to humans heart/ lungs/ brain if humans didn’t have bones?</a:t>
            </a:r>
          </a:p>
        </p:txBody>
      </p:sp>
      <p:sp>
        <p:nvSpPr>
          <p:cNvPr id="92" name="Shape 92"/>
          <p:cNvSpPr txBox="1"/>
          <p:nvPr/>
        </p:nvSpPr>
        <p:spPr>
          <a:xfrm>
            <a:off x="471325" y="3138375"/>
            <a:ext cx="5403300" cy="429300"/>
          </a:xfrm>
          <a:prstGeom prst="rect">
            <a:avLst/>
          </a:prstGeom>
          <a:solidFill>
            <a:srgbClr val="F4CCCC"/>
          </a:solidFill>
          <a:ln w="9525" cap="flat" cmpd="sng">
            <a:solidFill>
              <a:srgbClr val="99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1200" b="1"/>
              <a:t>What would happen if you had more than 206 bones in your body?</a:t>
            </a:r>
          </a:p>
        </p:txBody>
      </p:sp>
      <p:sp>
        <p:nvSpPr>
          <p:cNvPr id="93" name="Shape 93"/>
          <p:cNvSpPr txBox="1"/>
          <p:nvPr/>
        </p:nvSpPr>
        <p:spPr>
          <a:xfrm>
            <a:off x="471325" y="3720200"/>
            <a:ext cx="5952900" cy="429300"/>
          </a:xfrm>
          <a:prstGeom prst="rect">
            <a:avLst/>
          </a:prstGeom>
          <a:solidFill>
            <a:srgbClr val="F4CCCC"/>
          </a:solidFill>
          <a:ln w="9525" cap="flat" cmpd="sng">
            <a:solidFill>
              <a:srgbClr val="99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1200" b="1"/>
              <a:t>Would you be able to move if you had bones but no muscles/ joints/ tendons?</a:t>
            </a:r>
          </a:p>
        </p:txBody>
      </p:sp>
      <p:sp>
        <p:nvSpPr>
          <p:cNvPr id="94" name="Shape 94"/>
          <p:cNvSpPr txBox="1"/>
          <p:nvPr/>
        </p:nvSpPr>
        <p:spPr>
          <a:xfrm>
            <a:off x="471325" y="4250500"/>
            <a:ext cx="5952900" cy="429300"/>
          </a:xfrm>
          <a:prstGeom prst="rect">
            <a:avLst/>
          </a:prstGeom>
          <a:solidFill>
            <a:srgbClr val="F4CCCC"/>
          </a:solidFill>
          <a:ln w="9525" cap="flat" cmpd="sng">
            <a:solidFill>
              <a:srgbClr val="99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1200" b="1"/>
              <a:t>What would happen if humans were invertebrates?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99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00" name="Shape 100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55379" y="4542049"/>
            <a:ext cx="746724" cy="148849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Shape 101"/>
          <p:cNvSpPr txBox="1"/>
          <p:nvPr/>
        </p:nvSpPr>
        <p:spPr>
          <a:xfrm>
            <a:off x="2735600" y="1243200"/>
            <a:ext cx="5331600" cy="2931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02" name="Shape 102"/>
          <p:cNvSpPr/>
          <p:nvPr/>
        </p:nvSpPr>
        <p:spPr>
          <a:xfrm>
            <a:off x="399050" y="447875"/>
            <a:ext cx="3716100" cy="464100"/>
          </a:xfrm>
          <a:prstGeom prst="rect">
            <a:avLst/>
          </a:prstGeom>
          <a:solidFill>
            <a:srgbClr val="990000"/>
          </a:solidFill>
          <a:ln w="9525" cap="flat" cmpd="sng">
            <a:solidFill>
              <a:srgbClr val="99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1800">
                <a:solidFill>
                  <a:schemeClr val="lt1"/>
                </a:solidFill>
              </a:rPr>
              <a:t>Can You Name the Skeleton?</a:t>
            </a:r>
          </a:p>
        </p:txBody>
      </p:sp>
      <p:pic>
        <p:nvPicPr>
          <p:cNvPr id="103" name="Shape 103" descr="Human Skeleton Free Stock Photo - Public Domain Picture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71425" y="567625"/>
            <a:ext cx="1482949" cy="4008249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Shape 104"/>
          <p:cNvSpPr txBox="1"/>
          <p:nvPr/>
        </p:nvSpPr>
        <p:spPr>
          <a:xfrm>
            <a:off x="492425" y="952025"/>
            <a:ext cx="3779100" cy="406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1200"/>
              <a:t>Trace your partner onto giant poster paper.</a:t>
            </a:r>
            <a:br>
              <a:rPr lang="en-GB" sz="1200"/>
            </a:br>
            <a:r>
              <a:rPr lang="en-GB" sz="1200"/>
              <a:t>Put the skeleton together with this worksheet. </a:t>
            </a:r>
            <a:r>
              <a:rPr lang="en-GB" sz="1200" u="sng">
                <a:solidFill>
                  <a:schemeClr val="hlink"/>
                </a:solidFill>
                <a:hlinkClick r:id="rId5"/>
              </a:rPr>
              <a:t>(Here)</a:t>
            </a:r>
          </a:p>
        </p:txBody>
      </p:sp>
      <p:sp>
        <p:nvSpPr>
          <p:cNvPr id="105" name="Shape 105"/>
          <p:cNvSpPr/>
          <p:nvPr/>
        </p:nvSpPr>
        <p:spPr>
          <a:xfrm>
            <a:off x="652750" y="1473050"/>
            <a:ext cx="3149100" cy="3069000"/>
          </a:xfrm>
          <a:prstGeom prst="rect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b="1"/>
              <a:t/>
            </a:r>
            <a:br>
              <a:rPr lang="en-GB" b="1"/>
            </a:br>
            <a:r>
              <a:rPr lang="en-GB" b="1" u="sng"/>
              <a:t>Extension Questions:</a:t>
            </a:r>
            <a:r>
              <a:rPr lang="en-GB" b="1"/>
              <a:t/>
            </a:r>
            <a:br>
              <a:rPr lang="en-GB" b="1"/>
            </a:br>
            <a:r>
              <a:rPr lang="en-GB" sz="1200"/>
              <a:t/>
            </a:r>
            <a:br>
              <a:rPr lang="en-GB" sz="1200"/>
            </a:br>
            <a:r>
              <a:rPr lang="en-GB" sz="1200"/>
              <a:t>1. Locate the longest bone in the body.</a:t>
            </a:r>
          </a:p>
          <a:p>
            <a:pPr lvl="0">
              <a:spcBef>
                <a:spcPts val="0"/>
              </a:spcBef>
              <a:buNone/>
            </a:pPr>
            <a:r>
              <a:rPr lang="en-GB" sz="1200"/>
              <a:t>2. What is the part of the skeleton that protects the head?</a:t>
            </a:r>
          </a:p>
          <a:p>
            <a:pPr lvl="0">
              <a:spcBef>
                <a:spcPts val="0"/>
              </a:spcBef>
              <a:buNone/>
            </a:pPr>
            <a:r>
              <a:rPr lang="en-GB" sz="1200"/>
              <a:t>3. What is the part of the skeleton that protects the heart &amp; lungs?</a:t>
            </a:r>
          </a:p>
          <a:p>
            <a:pPr lvl="0">
              <a:spcBef>
                <a:spcPts val="0"/>
              </a:spcBef>
              <a:buNone/>
            </a:pPr>
            <a:r>
              <a:rPr lang="en-GB" sz="1200"/>
              <a:t>4. What do you call the place where bones join together?</a:t>
            </a:r>
          </a:p>
          <a:p>
            <a:pPr lvl="0">
              <a:spcBef>
                <a:spcPts val="0"/>
              </a:spcBef>
              <a:buNone/>
            </a:pPr>
            <a:r>
              <a:rPr lang="en-GB" sz="1200"/>
              <a:t>5. What do you call the stuff in the middle of the bones?</a:t>
            </a:r>
            <a:br>
              <a:rPr lang="en-GB" sz="1200"/>
            </a:br>
            <a:r>
              <a:rPr lang="en-GB" sz="1200"/>
              <a:t>6. How many bones are in the body?</a:t>
            </a:r>
          </a:p>
          <a:p>
            <a:pPr lvl="0">
              <a:spcBef>
                <a:spcPts val="0"/>
              </a:spcBef>
              <a:buNone/>
            </a:pPr>
            <a:r>
              <a:rPr lang="en-GB" sz="1200"/>
              <a:t>7. Locate the smallest bone in the body.</a:t>
            </a:r>
            <a:br>
              <a:rPr lang="en-GB" sz="1200"/>
            </a:br>
            <a:r>
              <a:rPr lang="en-GB" sz="1200"/>
              <a:t>8. Is there bones in your nose?</a:t>
            </a:r>
            <a:r>
              <a:rPr lang="en-GB"/>
              <a:t/>
            </a:r>
            <a:br>
              <a:rPr lang="en-GB"/>
            </a:br>
            <a:r>
              <a:rPr lang="en-GB"/>
              <a:t/>
            </a:r>
            <a:br>
              <a:rPr lang="en-GB"/>
            </a:br>
            <a:endParaRPr lang="en-GB"/>
          </a:p>
        </p:txBody>
      </p:sp>
      <p:sp>
        <p:nvSpPr>
          <p:cNvPr id="106" name="Shape 106"/>
          <p:cNvSpPr/>
          <p:nvPr/>
        </p:nvSpPr>
        <p:spPr>
          <a:xfrm>
            <a:off x="6189575" y="1518850"/>
            <a:ext cx="2120700" cy="1709700"/>
          </a:xfrm>
          <a:prstGeom prst="rect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b="1"/>
              <a:t/>
            </a:r>
            <a:br>
              <a:rPr lang="en-GB" b="1"/>
            </a:br>
            <a:r>
              <a:rPr lang="en-GB" b="1"/>
              <a:t>Challenge:</a:t>
            </a:r>
            <a:r>
              <a:rPr lang="en-GB"/>
              <a:t/>
            </a:r>
            <a:br>
              <a:rPr lang="en-GB"/>
            </a:br>
            <a:r>
              <a:rPr lang="en-GB"/>
              <a:t>Without looking at your skeleton, name all the parts of the skeleton.</a:t>
            </a:r>
            <a:br>
              <a:rPr lang="en-GB"/>
            </a:br>
            <a:r>
              <a:rPr lang="en-GB"/>
              <a:t/>
            </a:r>
            <a:br>
              <a:rPr lang="en-GB"/>
            </a:br>
            <a:r>
              <a:rPr lang="en-GB" u="sng">
                <a:solidFill>
                  <a:schemeClr val="hlink"/>
                </a:solidFill>
                <a:hlinkClick r:id="rId6"/>
              </a:rPr>
              <a:t>Access online quiz here</a:t>
            </a:r>
            <a:r>
              <a:rPr lang="en-GB"/>
              <a:t> </a:t>
            </a:r>
            <a:r>
              <a:rPr lang="en-GB" u="sng">
                <a:solidFill>
                  <a:schemeClr val="hlink"/>
                </a:solidFill>
                <a:hlinkClick r:id="rId7"/>
              </a:rPr>
              <a:t>or here</a:t>
            </a:r>
            <a:r>
              <a:rPr lang="en-GB"/>
              <a:t>.</a:t>
            </a:r>
            <a:br>
              <a:rPr lang="en-GB"/>
            </a:br>
            <a:r>
              <a:rPr lang="en-GB"/>
              <a:t/>
            </a:r>
            <a:br>
              <a:rPr lang="en-GB"/>
            </a:b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99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12" name="Shape 112"/>
          <p:cNvSpPr/>
          <p:nvPr/>
        </p:nvSpPr>
        <p:spPr>
          <a:xfrm>
            <a:off x="399050" y="447875"/>
            <a:ext cx="5034600" cy="464100"/>
          </a:xfrm>
          <a:prstGeom prst="rect">
            <a:avLst/>
          </a:prstGeom>
          <a:solidFill>
            <a:srgbClr val="990000"/>
          </a:solidFill>
          <a:ln w="9525" cap="flat" cmpd="sng">
            <a:solidFill>
              <a:srgbClr val="99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1800">
                <a:solidFill>
                  <a:schemeClr val="lt1"/>
                </a:solidFill>
              </a:rPr>
              <a:t>Do You Know Someone Who Broke a Bone?</a:t>
            </a:r>
          </a:p>
        </p:txBody>
      </p:sp>
      <p:sp>
        <p:nvSpPr>
          <p:cNvPr id="113" name="Shape 113"/>
          <p:cNvSpPr txBox="1"/>
          <p:nvPr/>
        </p:nvSpPr>
        <p:spPr>
          <a:xfrm>
            <a:off x="687125" y="1753625"/>
            <a:ext cx="4895400" cy="412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i="1"/>
              <a:t>Ask someone who broke a bone…</a:t>
            </a:r>
            <a:br>
              <a:rPr lang="en-GB" i="1"/>
            </a:br>
            <a:r>
              <a:rPr lang="en-GB" i="1"/>
              <a:t>On a scale of 1 - 10, how sore was it?</a:t>
            </a:r>
            <a:br>
              <a:rPr lang="en-GB" i="1"/>
            </a:br>
            <a:r>
              <a:rPr lang="en-GB" i="1"/>
              <a:t>How could you have prevented the break?</a:t>
            </a:r>
            <a:br>
              <a:rPr lang="en-GB" i="1"/>
            </a:br>
            <a:r>
              <a:rPr lang="en-GB" i="1"/>
              <a:t>Who helped you with the break?</a:t>
            </a:r>
            <a:br>
              <a:rPr lang="en-GB" i="1"/>
            </a:br>
            <a:r>
              <a:rPr lang="en-GB" i="1"/>
              <a:t>Did you need to get an X-Ray?</a:t>
            </a:r>
            <a:br>
              <a:rPr lang="en-GB" i="1"/>
            </a:br>
            <a:r>
              <a:rPr lang="en-GB" i="1"/>
              <a:t>What was it like getting an X-Ray?</a:t>
            </a:r>
            <a:br>
              <a:rPr lang="en-GB" i="1"/>
            </a:br>
            <a:r>
              <a:rPr lang="en-GB" i="1"/>
              <a:t>How long did it take you to recover?</a:t>
            </a:r>
          </a:p>
        </p:txBody>
      </p:sp>
      <p:pic>
        <p:nvPicPr>
          <p:cNvPr id="114" name="Shape 114" descr="Trauma - Free pictures on Pixabay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82524" y="911975"/>
            <a:ext cx="2336200" cy="350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Shape 115" descr="scoilnet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16826" y="4432024"/>
            <a:ext cx="1130274" cy="2253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Shape 116"/>
          <p:cNvSpPr txBox="1"/>
          <p:nvPr/>
        </p:nvSpPr>
        <p:spPr>
          <a:xfrm>
            <a:off x="5605525" y="4441625"/>
            <a:ext cx="3166200" cy="206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900" u="sng">
                <a:solidFill>
                  <a:schemeClr val="hlink"/>
                </a:solidFill>
                <a:hlinkClick r:id="rId5"/>
              </a:rPr>
              <a:t>Learn more about broken bones here. Flash required.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99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22" name="Shape 122"/>
          <p:cNvSpPr/>
          <p:nvPr/>
        </p:nvSpPr>
        <p:spPr>
          <a:xfrm>
            <a:off x="399050" y="447875"/>
            <a:ext cx="5034600" cy="464100"/>
          </a:xfrm>
          <a:prstGeom prst="rect">
            <a:avLst/>
          </a:prstGeom>
          <a:solidFill>
            <a:srgbClr val="990000"/>
          </a:solidFill>
          <a:ln w="9525" cap="flat" cmpd="sng">
            <a:solidFill>
              <a:srgbClr val="99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1800">
                <a:solidFill>
                  <a:schemeClr val="lt1"/>
                </a:solidFill>
              </a:rPr>
              <a:t>Can You See Your Bones?</a:t>
            </a:r>
          </a:p>
        </p:txBody>
      </p:sp>
      <p:pic>
        <p:nvPicPr>
          <p:cNvPr id="123" name="Shape 123" descr="X, Ray - Free pictures on Pixabay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8226" y="2016000"/>
            <a:ext cx="1719175" cy="234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Shape 124" descr="X, Ray - Free pictures on Pixabay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702" y="1722950"/>
            <a:ext cx="2247624" cy="2706175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Shape 125"/>
          <p:cNvSpPr/>
          <p:nvPr/>
        </p:nvSpPr>
        <p:spPr>
          <a:xfrm>
            <a:off x="5536800" y="923375"/>
            <a:ext cx="2937300" cy="3505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b="1" u="sng"/>
              <a:t>Record your observation:</a:t>
            </a:r>
            <a:br>
              <a:rPr lang="en-GB" b="1" u="sng"/>
            </a:br>
            <a:r>
              <a:rPr lang="en-GB"/>
              <a:t/>
            </a:r>
            <a:br>
              <a:rPr lang="en-GB"/>
            </a:br>
            <a:r>
              <a:rPr lang="en-GB"/>
              <a:t/>
            </a:r>
            <a:br>
              <a:rPr lang="en-GB"/>
            </a:br>
            <a:r>
              <a:rPr lang="en-GB"/>
              <a:t/>
            </a:r>
            <a:br>
              <a:rPr lang="en-GB"/>
            </a:br>
            <a:r>
              <a:rPr lang="en-GB"/>
              <a:t/>
            </a:r>
            <a:br>
              <a:rPr lang="en-GB"/>
            </a:br>
            <a:r>
              <a:rPr lang="en-GB"/>
              <a:t/>
            </a:r>
            <a:br>
              <a:rPr lang="en-GB"/>
            </a:br>
            <a:r>
              <a:rPr lang="en-GB"/>
              <a:t/>
            </a:r>
            <a:br>
              <a:rPr lang="en-GB"/>
            </a:br>
            <a:r>
              <a:rPr lang="en-GB"/>
              <a:t/>
            </a:r>
            <a:br>
              <a:rPr lang="en-GB"/>
            </a:br>
            <a:r>
              <a:rPr lang="en-GB"/>
              <a:t/>
            </a:r>
            <a:br>
              <a:rPr lang="en-GB"/>
            </a:br>
            <a:r>
              <a:rPr lang="en-GB"/>
              <a:t/>
            </a:r>
            <a:br>
              <a:rPr lang="en-GB"/>
            </a:br>
            <a:r>
              <a:rPr lang="en-GB"/>
              <a:t/>
            </a:r>
            <a:br>
              <a:rPr lang="en-GB"/>
            </a:br>
            <a:r>
              <a:rPr lang="en-GB"/>
              <a:t/>
            </a:r>
            <a:br>
              <a:rPr lang="en-GB"/>
            </a:br>
            <a:r>
              <a:rPr lang="en-GB"/>
              <a:t/>
            </a:r>
            <a:br>
              <a:rPr lang="en-GB"/>
            </a:br>
            <a:r>
              <a:rPr lang="en-GB"/>
              <a:t/>
            </a:r>
            <a:br>
              <a:rPr lang="en-GB"/>
            </a:br>
            <a:r>
              <a:rPr lang="en-GB"/>
              <a:t/>
            </a:r>
            <a:br>
              <a:rPr lang="en-GB"/>
            </a:br>
            <a:endParaRPr lang="en-GB"/>
          </a:p>
        </p:txBody>
      </p:sp>
      <p:sp>
        <p:nvSpPr>
          <p:cNvPr id="126" name="Shape 126"/>
          <p:cNvSpPr txBox="1"/>
          <p:nvPr/>
        </p:nvSpPr>
        <p:spPr>
          <a:xfrm>
            <a:off x="584050" y="952025"/>
            <a:ext cx="4809600" cy="606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Darken the room, place the palm of your hand over the flashlight...can you see the bones and joints? </a:t>
            </a:r>
          </a:p>
        </p:txBody>
      </p:sp>
      <p:pic>
        <p:nvPicPr>
          <p:cNvPr id="127" name="Shape 127" descr="scoilnet log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16826" y="4432024"/>
            <a:ext cx="1130274" cy="22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/>
          <p:nvPr/>
        </p:nvSpPr>
        <p:spPr>
          <a:xfrm>
            <a:off x="330600" y="244475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99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graphicFrame>
        <p:nvGraphicFramePr>
          <p:cNvPr id="133" name="Shape 133"/>
          <p:cNvGraphicFramePr/>
          <p:nvPr/>
        </p:nvGraphicFramePr>
        <p:xfrm>
          <a:off x="2149150" y="473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{9EA0BEB1-DDA6-45A3-B22E-C7A701663DDB}</a:tableStyleId>
              </a:tblPr>
              <a:tblGrid>
                <a:gridCol w="2557250"/>
                <a:gridCol w="3929225"/>
              </a:tblGrid>
              <a:tr h="37645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10 Points from the Class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10 Points from the Teacher</a:t>
                      </a:r>
                    </a:p>
                  </a:txBody>
                  <a:tcPr marL="91425" marR="91425" marT="91425" marB="91425"/>
                </a:tc>
              </a:tr>
              <a:tr h="35085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GB" sz="900"/>
                        <a:t>The function of the skeleton is for shape, support and protecting organs.  </a:t>
                      </a:r>
                    </a:p>
                  </a:txBody>
                  <a:tcPr marL="91425" marR="91425" marT="91425" marB="91425"/>
                </a:tc>
              </a:tr>
              <a:tr h="35085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GB" sz="900"/>
                        <a:t>Bone marrow is the soft spongy part inside many bones. It produces white blood cells, red blood cells and platelets. </a:t>
                      </a:r>
                    </a:p>
                  </a:txBody>
                  <a:tcPr marL="91425" marR="91425" marT="91425" marB="91425"/>
                </a:tc>
              </a:tr>
              <a:tr h="35085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GB" sz="900"/>
                        <a:t>A child has more bones than an adult. An adult has only 206 bones.</a:t>
                      </a:r>
                    </a:p>
                  </a:txBody>
                  <a:tcPr marL="91425" marR="91425" marT="91425" marB="91425"/>
                </a:tc>
              </a:tr>
              <a:tr h="35085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GB" sz="900"/>
                        <a:t>Bones are joined to other bones at joints. Some joints move, others do not move.</a:t>
                      </a:r>
                    </a:p>
                  </a:txBody>
                  <a:tcPr marL="91425" marR="91425" marT="91425" marB="91425"/>
                </a:tc>
              </a:tr>
              <a:tr h="35085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GB" sz="900"/>
                        <a:t>The longest bone in the body is the Femur in the thigh. The smallest bone is the stirrup in the ear.</a:t>
                      </a:r>
                    </a:p>
                  </a:txBody>
                  <a:tcPr marL="91425" marR="91425" marT="91425" marB="91425"/>
                </a:tc>
              </a:tr>
              <a:tr h="35085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GB" sz="900"/>
                        <a:t>The skull protects the brain.</a:t>
                      </a:r>
                    </a:p>
                  </a:txBody>
                  <a:tcPr marL="91425" marR="91425" marT="91425" marB="91425"/>
                </a:tc>
              </a:tr>
              <a:tr h="35085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GB" sz="900"/>
                        <a:t>The sternum and rib-cage protect the heart &amp; lungs.</a:t>
                      </a:r>
                    </a:p>
                  </a:txBody>
                  <a:tcPr marL="91425" marR="91425" marT="91425" marB="91425"/>
                </a:tc>
              </a:tr>
              <a:tr h="35085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GB" sz="900"/>
                        <a:t>We need calcium and Vitamin D for healthy bones.</a:t>
                      </a:r>
                    </a:p>
                  </a:txBody>
                  <a:tcPr marL="91425" marR="91425" marT="91425" marB="91425"/>
                </a:tc>
              </a:tr>
              <a:tr h="35085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GB" sz="900"/>
                        <a:t>We get calcium from dairy products and sunlight is needed for Vitamin D</a:t>
                      </a:r>
                    </a:p>
                  </a:txBody>
                  <a:tcPr marL="91425" marR="91425" marT="91425" marB="91425"/>
                </a:tc>
              </a:tr>
              <a:tr h="35085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GB" sz="900"/>
                        <a:t>Osteoporosis is a condition where your bones become fragile</a:t>
                      </a:r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  <p:sp>
        <p:nvSpPr>
          <p:cNvPr id="134" name="Shape 134"/>
          <p:cNvSpPr/>
          <p:nvPr/>
        </p:nvSpPr>
        <p:spPr>
          <a:xfrm>
            <a:off x="475250" y="1613125"/>
            <a:ext cx="1591800" cy="1275600"/>
          </a:xfrm>
          <a:prstGeom prst="rect">
            <a:avLst/>
          </a:prstGeom>
          <a:solidFill>
            <a:srgbClr val="990000"/>
          </a:solidFill>
          <a:ln w="9525" cap="flat" cmpd="sng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>
                <a:solidFill>
                  <a:schemeClr val="lt1"/>
                </a:solidFill>
              </a:rPr>
              <a:t>How many points did you know and how many points are new?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/>
          <p:nvPr/>
        </p:nvSpPr>
        <p:spPr>
          <a:xfrm>
            <a:off x="398250" y="20655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99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40" name="Shape 140"/>
          <p:cNvSpPr/>
          <p:nvPr/>
        </p:nvSpPr>
        <p:spPr>
          <a:xfrm>
            <a:off x="1177750" y="826050"/>
            <a:ext cx="7244700" cy="3338100"/>
          </a:xfrm>
          <a:prstGeom prst="rect">
            <a:avLst/>
          </a:prstGeom>
          <a:solidFill>
            <a:srgbClr val="990000"/>
          </a:solidFill>
          <a:ln w="9525" cap="flat" cmpd="sng">
            <a:solidFill>
              <a:srgbClr val="99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</a:endParaRPr>
          </a:p>
        </p:txBody>
      </p:sp>
      <p:pic>
        <p:nvPicPr>
          <p:cNvPr id="141" name="Shape 141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16826" y="4432024"/>
            <a:ext cx="1130274" cy="2253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Shape 142"/>
          <p:cNvSpPr/>
          <p:nvPr/>
        </p:nvSpPr>
        <p:spPr>
          <a:xfrm>
            <a:off x="2748098" y="921600"/>
            <a:ext cx="3867729" cy="61275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lt2"/>
                </a:solidFill>
                <a:latin typeface="Arial"/>
              </a:rPr>
              <a:t>Homework</a:t>
            </a:r>
          </a:p>
        </p:txBody>
      </p:sp>
      <p:pic>
        <p:nvPicPr>
          <p:cNvPr id="143" name="Shape 143" descr="File:Skeleton hand pointing.svg - Wikimedia Common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800" y="322219"/>
            <a:ext cx="1696075" cy="456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Shape 144" descr="Dead, Animal - Free pictures on Pixabay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27948" y="3603550"/>
            <a:ext cx="1255349" cy="956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Shape 145" descr="Dead, Animal - Free pictures on Pixabay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7634463">
            <a:off x="987348" y="3549825"/>
            <a:ext cx="1255350" cy="956449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Shape 146"/>
          <p:cNvSpPr txBox="1"/>
          <p:nvPr/>
        </p:nvSpPr>
        <p:spPr>
          <a:xfrm>
            <a:off x="1849425" y="1873050"/>
            <a:ext cx="6115200" cy="1365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buClr>
                <a:schemeClr val="lt1"/>
              </a:buClr>
              <a:buAutoNum type="arabicPeriod"/>
            </a:pPr>
            <a:r>
              <a:rPr lang="en-GB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Reflect on your learning by completing this worksheet. </a:t>
            </a:r>
            <a:r>
              <a:rPr lang="en-GB" u="sng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  <a:hlinkClick r:id="rId6"/>
              </a:rPr>
              <a:t>(Here)</a:t>
            </a:r>
            <a:r>
              <a:rPr lang="en-GB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/>
            </a:r>
            <a:br>
              <a:rPr lang="en-GB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GB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/>
            </a:r>
            <a:br>
              <a:rPr lang="en-GB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endParaRPr lang="en-GB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228600">
              <a:spcBef>
                <a:spcPts val="0"/>
              </a:spcBef>
              <a:buClr>
                <a:schemeClr val="lt1"/>
              </a:buClr>
              <a:buFont typeface="Comic Sans MS"/>
              <a:buAutoNum type="arabicPeriod"/>
            </a:pPr>
            <a:r>
              <a:rPr lang="en-GB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Project work - Research the skeleton of an animal of your choice.</a:t>
            </a:r>
            <a:br>
              <a:rPr lang="en-GB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GB" u="sng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  <a:hlinkClick r:id="rId7"/>
              </a:rPr>
              <a:t>(Use the following link to help you choose your skeleton)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420</Words>
  <Application>Microsoft Office PowerPoint</Application>
  <PresentationFormat>On-screen Show (16:9)</PresentationFormat>
  <Paragraphs>61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Comic Sans MS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Aoife McDonnell</dc:creator>
  <cp:lastModifiedBy>Aoife McDonnell</cp:lastModifiedBy>
  <cp:revision>1</cp:revision>
  <dcterms:modified xsi:type="dcterms:W3CDTF">2017-11-23T16:43:31Z</dcterms:modified>
</cp:coreProperties>
</file>