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80" r:id="rId2"/>
    <p:sldId id="282" r:id="rId3"/>
    <p:sldId id="281" r:id="rId4"/>
    <p:sldId id="256" r:id="rId5"/>
    <p:sldId id="257" r:id="rId6"/>
    <p:sldId id="258" r:id="rId7"/>
    <p:sldId id="260" r:id="rId8"/>
    <p:sldId id="261" r:id="rId9"/>
    <p:sldId id="279" r:id="rId10"/>
    <p:sldId id="262" r:id="rId11"/>
    <p:sldId id="263" r:id="rId12"/>
    <p:sldId id="272" r:id="rId13"/>
    <p:sldId id="274" r:id="rId14"/>
    <p:sldId id="265" r:id="rId15"/>
    <p:sldId id="275" r:id="rId16"/>
    <p:sldId id="266" r:id="rId17"/>
    <p:sldId id="267" r:id="rId18"/>
    <p:sldId id="268" r:id="rId19"/>
    <p:sldId id="269" r:id="rId20"/>
    <p:sldId id="276" r:id="rId21"/>
    <p:sldId id="277" r:id="rId22"/>
    <p:sldId id="270" r:id="rId23"/>
    <p:sldId id="278" r:id="rId24"/>
    <p:sldId id="273" r:id="rId25"/>
    <p:sldId id="271" r:id="rId26"/>
    <p:sldId id="259" r:id="rId27"/>
    <p:sldId id="283"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92" autoAdjust="0"/>
    <p:restoredTop sz="94660"/>
  </p:normalViewPr>
  <p:slideViewPr>
    <p:cSldViewPr>
      <p:cViewPr>
        <p:scale>
          <a:sx n="66" d="100"/>
          <a:sy n="66" d="100"/>
        </p:scale>
        <p:origin x="-61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D38F74-10C9-4767-8C2D-80BE21FF72C6}" type="datetimeFigureOut">
              <a:rPr lang="en-GB" smtClean="0"/>
              <a:pPr/>
              <a:t>05/02/2018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317767-5F9E-493D-923D-E6914B18A9BB}"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6F317767-5F9E-493D-923D-E6914B18A9BB}" type="slidenum">
              <a:rPr lang="en-GB" smtClean="0"/>
              <a:pPr/>
              <a:t>19</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9B0F9EC-FE2A-4D34-BF0E-CC30526E4C92}" type="datetimeFigureOut">
              <a:rPr lang="en-GB" smtClean="0"/>
              <a:pPr/>
              <a:t>05/02/2018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0ED73-4984-4146-9CB4-3B15C816B62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9B0F9EC-FE2A-4D34-BF0E-CC30526E4C92}" type="datetimeFigureOut">
              <a:rPr lang="en-GB" smtClean="0"/>
              <a:pPr/>
              <a:t>05/02/2018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0ED73-4984-4146-9CB4-3B15C816B629}"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B0F9EC-FE2A-4D34-BF0E-CC30526E4C92}" type="datetimeFigureOut">
              <a:rPr lang="en-GB" smtClean="0"/>
              <a:pPr/>
              <a:t>05/02/2018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0ED73-4984-4146-9CB4-3B15C816B629}"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9B0F9EC-FE2A-4D34-BF0E-CC30526E4C92}" type="datetimeFigureOut">
              <a:rPr lang="en-GB" smtClean="0"/>
              <a:pPr/>
              <a:t>05/02/2018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D0ED73-4984-4146-9CB4-3B15C816B629}"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9B0F9EC-FE2A-4D34-BF0E-CC30526E4C92}" type="datetimeFigureOut">
              <a:rPr lang="en-GB" smtClean="0"/>
              <a:pPr/>
              <a:t>05/02/2018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AD0ED73-4984-4146-9CB4-3B15C816B629}"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9B0F9EC-FE2A-4D34-BF0E-CC30526E4C92}" type="datetimeFigureOut">
              <a:rPr lang="en-GB" smtClean="0"/>
              <a:pPr/>
              <a:t>05/02/2018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AD0ED73-4984-4146-9CB4-3B15C816B629}"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B0F9EC-FE2A-4D34-BF0E-CC30526E4C92}" type="datetimeFigureOut">
              <a:rPr lang="en-GB" smtClean="0"/>
              <a:pPr/>
              <a:t>05/02/2018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D0ED73-4984-4146-9CB4-3B15C816B62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B0F9EC-FE2A-4D34-BF0E-CC30526E4C92}" type="datetimeFigureOut">
              <a:rPr lang="en-GB" smtClean="0"/>
              <a:pPr/>
              <a:t>05/02/2018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D0ED73-4984-4146-9CB4-3B15C816B62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B0F9EC-FE2A-4D34-BF0E-CC30526E4C92}" type="datetimeFigureOut">
              <a:rPr lang="en-GB" smtClean="0"/>
              <a:pPr/>
              <a:t>05/02/2018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D0ED73-4984-4146-9CB4-3B15C816B629}"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9B0F9EC-FE2A-4D34-BF0E-CC30526E4C92}" type="datetimeFigureOut">
              <a:rPr lang="en-GB" smtClean="0"/>
              <a:pPr/>
              <a:t>05/02/2018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0ED73-4984-4146-9CB4-3B15C816B62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9B0F9EC-FE2A-4D34-BF0E-CC30526E4C92}" type="datetimeFigureOut">
              <a:rPr lang="en-GB" smtClean="0"/>
              <a:pPr/>
              <a:t>05/02/2018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0ED73-4984-4146-9CB4-3B15C816B62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B0F9EC-FE2A-4D34-BF0E-CC30526E4C92}" type="datetimeFigureOut">
              <a:rPr lang="en-GB" smtClean="0"/>
              <a:pPr/>
              <a:t>05/02/2018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D0ED73-4984-4146-9CB4-3B15C816B62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ie/url?sa=i&amp;rct=j&amp;q=&amp;esrc=s&amp;source=images&amp;cd=&amp;cad=rja&amp;uact=8&amp;ved=0ahUKEwj17Zecy9rNAhVIAcAKHSSdBxoQjRwIBw&amp;url=http://www.ashireporter.org/HomeInspection/Articles/Social-Media-Writing-for-Your-Audience/2376&amp;bvm=bv.126130881,d.ZGg&amp;psig=AFQjCNF5sAgehiYhlOPfq0enz7tCxCtaUQ&amp;ust=1467748423852640"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www.dreamstime.com/royalty-free-stock-photography-mobile-phone-blank-screen-hand-holding-white-front-view-isolated-white-background-image32845887" TargetMode="External"/><Relationship Id="rId2" Type="http://schemas.openxmlformats.org/officeDocument/2006/relationships/hyperlink" Target="http://www.themexpert.com/blog/best-twitter-extension-for-joomla" TargetMode="External"/><Relationship Id="rId1" Type="http://schemas.openxmlformats.org/officeDocument/2006/relationships/slideLayout" Target="../slideLayouts/slideLayout2.xml"/><Relationship Id="rId6" Type="http://schemas.openxmlformats.org/officeDocument/2006/relationships/hyperlink" Target="https://en.wikipedia.org/wiki/Hamlet" TargetMode="External"/><Relationship Id="rId5" Type="http://schemas.openxmlformats.org/officeDocument/2006/relationships/hyperlink" Target="http://villains.wikia.com/wiki/King_Claudius" TargetMode="External"/><Relationship Id="rId4" Type="http://schemas.openxmlformats.org/officeDocument/2006/relationships/hyperlink" Target="http://www.twitter.com/"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404664"/>
            <a:ext cx="7772400" cy="1470025"/>
          </a:xfrm>
        </p:spPr>
        <p:txBody>
          <a:bodyPr/>
          <a:lstStyle/>
          <a:p>
            <a:r>
              <a:rPr lang="en-GB" dirty="0" smtClean="0"/>
              <a:t>Introduction to Shakespeare’s “Hamlet”</a:t>
            </a:r>
            <a:endParaRPr lang="en-GB" dirty="0"/>
          </a:p>
        </p:txBody>
      </p:sp>
      <p:pic>
        <p:nvPicPr>
          <p:cNvPr id="4" name="Picture 3" descr="Hamlet.jpg"/>
          <p:cNvPicPr>
            <a:picLocks noChangeAspect="1"/>
          </p:cNvPicPr>
          <p:nvPr/>
        </p:nvPicPr>
        <p:blipFill>
          <a:blip r:embed="rId2" cstate="print"/>
          <a:stretch>
            <a:fillRect/>
          </a:stretch>
        </p:blipFill>
        <p:spPr>
          <a:xfrm>
            <a:off x="2627784" y="2204864"/>
            <a:ext cx="3622288" cy="408580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683568" y="836712"/>
            <a:ext cx="7920880" cy="4802088"/>
          </a:xfrm>
        </p:spPr>
        <p:txBody>
          <a:bodyPr>
            <a:normAutofit fontScale="92500" lnSpcReduction="10000"/>
          </a:bodyPr>
          <a:lstStyle/>
          <a:p>
            <a:r>
              <a:rPr lang="en-GB" b="1" dirty="0" smtClean="0"/>
              <a:t>full title </a:t>
            </a:r>
            <a:r>
              <a:rPr lang="en-GB" dirty="0" smtClean="0"/>
              <a:t> ·  </a:t>
            </a:r>
            <a:r>
              <a:rPr lang="en-GB" i="1" dirty="0" smtClean="0"/>
              <a:t>The Tragedy of Hamlet, Prince of Denmark</a:t>
            </a:r>
            <a:r>
              <a:rPr lang="en-GB" dirty="0" smtClean="0"/>
              <a:t> </a:t>
            </a:r>
          </a:p>
          <a:p>
            <a:r>
              <a:rPr lang="en-GB" b="1" dirty="0" smtClean="0"/>
              <a:t>Themes </a:t>
            </a:r>
            <a:r>
              <a:rPr lang="en-GB" dirty="0" smtClean="0"/>
              <a:t> · jealousy, revenge, power, love, murder...and even moments of comedy.</a:t>
            </a:r>
          </a:p>
          <a:p>
            <a:r>
              <a:rPr lang="en-GB" b="1" dirty="0" smtClean="0"/>
              <a:t>time and place written </a:t>
            </a:r>
            <a:r>
              <a:rPr lang="en-GB" dirty="0" smtClean="0"/>
              <a:t> · London, England, early seventeenth century (probably 1600–1602)</a:t>
            </a:r>
          </a:p>
          <a:p>
            <a:r>
              <a:rPr lang="en-GB" dirty="0" smtClean="0"/>
              <a:t/>
            </a:r>
            <a:br>
              <a:rPr lang="en-GB" dirty="0" smtClean="0"/>
            </a:br>
            <a:endParaRPr lang="en-GB" dirty="0" smtClean="0"/>
          </a:p>
          <a:p>
            <a:r>
              <a:rPr lang="en-GB" i="1" dirty="0" smtClean="0"/>
              <a:t>It is Shakespeare’s longest play</a:t>
            </a:r>
          </a:p>
          <a:p>
            <a:r>
              <a:rPr lang="en-GB" i="1" dirty="0" smtClean="0"/>
              <a:t>Disney’s “The Lion King” is based on it</a:t>
            </a:r>
          </a:p>
          <a:p>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60648"/>
            <a:ext cx="7772400" cy="1080121"/>
          </a:xfrm>
        </p:spPr>
        <p:txBody>
          <a:bodyPr/>
          <a:lstStyle/>
          <a:p>
            <a:r>
              <a:rPr lang="en-GB" dirty="0" smtClean="0"/>
              <a:t>Learning outcomes</a:t>
            </a:r>
            <a:endParaRPr lang="en-GB" dirty="0"/>
          </a:p>
        </p:txBody>
      </p:sp>
      <p:sp>
        <p:nvSpPr>
          <p:cNvPr id="3" name="Subtitle 2"/>
          <p:cNvSpPr>
            <a:spLocks noGrp="1"/>
          </p:cNvSpPr>
          <p:nvPr>
            <p:ph type="subTitle" idx="1"/>
          </p:nvPr>
        </p:nvSpPr>
        <p:spPr>
          <a:xfrm>
            <a:off x="611560" y="1340768"/>
            <a:ext cx="7776864" cy="4968552"/>
          </a:xfrm>
        </p:spPr>
        <p:txBody>
          <a:bodyPr>
            <a:normAutofit/>
          </a:bodyPr>
          <a:lstStyle/>
          <a:p>
            <a:pPr algn="l"/>
            <a:r>
              <a:rPr lang="en-GB" dirty="0" smtClean="0"/>
              <a:t>Learners will: </a:t>
            </a:r>
          </a:p>
          <a:p>
            <a:pPr algn="l">
              <a:buFont typeface="Arial" pitchFamily="34" charset="0"/>
              <a:buChar char="•"/>
            </a:pPr>
            <a:r>
              <a:rPr lang="en-GB" dirty="0" smtClean="0"/>
              <a:t>Determine the introduction to the storyline of Hamlet. </a:t>
            </a:r>
          </a:p>
          <a:p>
            <a:pPr algn="l">
              <a:buFont typeface="Arial" pitchFamily="34" charset="0"/>
              <a:buChar char="•"/>
            </a:pPr>
            <a:r>
              <a:rPr lang="en-GB" dirty="0" smtClean="0"/>
              <a:t>Introduce themes pertaining to the events that take place at this time</a:t>
            </a:r>
          </a:p>
          <a:p>
            <a:pPr algn="l">
              <a:buFont typeface="Arial" pitchFamily="34" charset="0"/>
              <a:buChar char="•"/>
            </a:pPr>
            <a:r>
              <a:rPr lang="en-GB" dirty="0" smtClean="0"/>
              <a:t>Recognise the links between Shakespearean language and modern day English vocabulary. </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620689"/>
            <a:ext cx="7772400" cy="1152128"/>
          </a:xfrm>
        </p:spPr>
        <p:txBody>
          <a:bodyPr/>
          <a:lstStyle/>
          <a:p>
            <a:r>
              <a:rPr lang="en-GB" dirty="0" smtClean="0"/>
              <a:t>Do you know what Twitter is?</a:t>
            </a:r>
            <a:endParaRPr lang="en-GB" dirty="0"/>
          </a:p>
        </p:txBody>
      </p:sp>
      <p:sp>
        <p:nvSpPr>
          <p:cNvPr id="3" name="Subtitle 2"/>
          <p:cNvSpPr>
            <a:spLocks noGrp="1"/>
          </p:cNvSpPr>
          <p:nvPr>
            <p:ph type="subTitle" idx="1"/>
          </p:nvPr>
        </p:nvSpPr>
        <p:spPr>
          <a:xfrm>
            <a:off x="1371600" y="5085184"/>
            <a:ext cx="6400800" cy="936104"/>
          </a:xfrm>
        </p:spPr>
        <p:txBody>
          <a:bodyPr>
            <a:normAutofit fontScale="70000" lnSpcReduction="20000"/>
          </a:bodyPr>
          <a:lstStyle/>
          <a:p>
            <a:r>
              <a:rPr lang="en-GB" dirty="0">
                <a:solidFill>
                  <a:schemeClr val="tx1"/>
                </a:solidFill>
              </a:rPr>
              <a:t>Twitter </a:t>
            </a:r>
            <a:r>
              <a:rPr lang="en-GB" dirty="0" smtClean="0">
                <a:solidFill>
                  <a:schemeClr val="tx1"/>
                </a:solidFill>
              </a:rPr>
              <a:t>is a website that </a:t>
            </a:r>
            <a:r>
              <a:rPr lang="en-GB" dirty="0">
                <a:solidFill>
                  <a:schemeClr val="tx1"/>
                </a:solidFill>
              </a:rPr>
              <a:t>enables users to send and read </a:t>
            </a:r>
            <a:r>
              <a:rPr lang="en-GB" dirty="0" smtClean="0">
                <a:solidFill>
                  <a:schemeClr val="tx1"/>
                </a:solidFill>
              </a:rPr>
              <a:t>updates </a:t>
            </a:r>
            <a:r>
              <a:rPr lang="en-GB" dirty="0">
                <a:solidFill>
                  <a:schemeClr val="tx1"/>
                </a:solidFill>
              </a:rPr>
              <a:t>called "</a:t>
            </a:r>
            <a:r>
              <a:rPr lang="en-GB" dirty="0" smtClean="0">
                <a:solidFill>
                  <a:schemeClr val="tx1"/>
                </a:solidFill>
              </a:rPr>
              <a:t>tweets“ to the people who subscribe to their Twitter account. </a:t>
            </a:r>
            <a:endParaRPr lang="en-GB" dirty="0">
              <a:solidFill>
                <a:schemeClr val="tx1"/>
              </a:solidFill>
            </a:endParaRPr>
          </a:p>
        </p:txBody>
      </p:sp>
      <p:pic>
        <p:nvPicPr>
          <p:cNvPr id="4" name="Picture 3" descr="twitter.png"/>
          <p:cNvPicPr>
            <a:picLocks noChangeAspect="1"/>
          </p:cNvPicPr>
          <p:nvPr/>
        </p:nvPicPr>
        <p:blipFill>
          <a:blip r:embed="rId2" cstate="print"/>
          <a:stretch>
            <a:fillRect/>
          </a:stretch>
        </p:blipFill>
        <p:spPr>
          <a:xfrm>
            <a:off x="1547664" y="1628800"/>
            <a:ext cx="5934152" cy="324036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witter phone.png"/>
          <p:cNvPicPr>
            <a:picLocks noChangeAspect="1"/>
          </p:cNvPicPr>
          <p:nvPr/>
        </p:nvPicPr>
        <p:blipFill>
          <a:blip r:embed="rId2" cstate="print"/>
          <a:stretch>
            <a:fillRect/>
          </a:stretch>
        </p:blipFill>
        <p:spPr>
          <a:xfrm>
            <a:off x="1373722" y="980728"/>
            <a:ext cx="6366629" cy="532859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88640"/>
            <a:ext cx="8229600" cy="6192688"/>
          </a:xfrm>
        </p:spPr>
        <p:txBody>
          <a:bodyPr>
            <a:normAutofit/>
          </a:bodyPr>
          <a:lstStyle/>
          <a:p>
            <a:r>
              <a:rPr lang="en-GB" dirty="0" smtClean="0"/>
              <a:t>In this class, we are going to Tweet responses to the following scenario. </a:t>
            </a:r>
            <a:br>
              <a:rPr lang="en-GB" dirty="0" smtClean="0"/>
            </a:br>
            <a:r>
              <a:rPr lang="en-GB" dirty="0" smtClean="0"/>
              <a:t>When indicated, you quickly write down your immediate response in the form of a tweet. </a:t>
            </a:r>
            <a:endParaRPr lang="en-GB" dirty="0"/>
          </a:p>
        </p:txBody>
      </p:sp>
      <p:pic>
        <p:nvPicPr>
          <p:cNvPr id="1026" name="Picture 2"/>
          <p:cNvPicPr>
            <a:picLocks noChangeAspect="1" noChangeArrowheads="1"/>
          </p:cNvPicPr>
          <p:nvPr/>
        </p:nvPicPr>
        <p:blipFill>
          <a:blip r:embed="rId2" cstate="print"/>
          <a:srcRect/>
          <a:stretch>
            <a:fillRect/>
          </a:stretch>
        </p:blipFill>
        <p:spPr bwMode="auto">
          <a:xfrm>
            <a:off x="3563888" y="5445224"/>
            <a:ext cx="1438275" cy="1123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548680"/>
            <a:ext cx="7772400" cy="1470025"/>
          </a:xfrm>
        </p:spPr>
        <p:txBody>
          <a:bodyPr/>
          <a:lstStyle/>
          <a:p>
            <a:r>
              <a:rPr lang="en-GB" dirty="0" smtClean="0"/>
              <a:t>Ready???</a:t>
            </a:r>
            <a:endParaRPr lang="en-GB" dirty="0"/>
          </a:p>
        </p:txBody>
      </p:sp>
      <p:sp>
        <p:nvSpPr>
          <p:cNvPr id="3" name="Subtitle 2"/>
          <p:cNvSpPr>
            <a:spLocks noGrp="1"/>
          </p:cNvSpPr>
          <p:nvPr>
            <p:ph type="subTitle" idx="1"/>
          </p:nvPr>
        </p:nvSpPr>
        <p:spPr>
          <a:xfrm>
            <a:off x="1331640" y="5661248"/>
            <a:ext cx="6400800" cy="648072"/>
          </a:xfrm>
        </p:spPr>
        <p:txBody>
          <a:bodyPr/>
          <a:lstStyle/>
          <a:p>
            <a:r>
              <a:rPr lang="en-GB" dirty="0" smtClean="0">
                <a:solidFill>
                  <a:schemeClr val="tx1"/>
                </a:solidFill>
              </a:rPr>
              <a:t>Off we go......</a:t>
            </a:r>
            <a:endParaRPr lang="en-GB" dirty="0">
              <a:solidFill>
                <a:schemeClr val="tx1"/>
              </a:solidFill>
            </a:endParaRPr>
          </a:p>
        </p:txBody>
      </p:sp>
      <p:pic>
        <p:nvPicPr>
          <p:cNvPr id="2050" name="Picture 2" descr="http://www.ashireporter.org/photos/thumbnails/2012_08/Tweet-Fotolia.jpg">
            <a:hlinkClick r:id="rId2"/>
          </p:cNvPr>
          <p:cNvPicPr>
            <a:picLocks noChangeAspect="1" noChangeArrowheads="1"/>
          </p:cNvPicPr>
          <p:nvPr/>
        </p:nvPicPr>
        <p:blipFill>
          <a:blip r:embed="rId3" cstate="print"/>
          <a:srcRect/>
          <a:stretch>
            <a:fillRect/>
          </a:stretch>
        </p:blipFill>
        <p:spPr bwMode="auto">
          <a:xfrm>
            <a:off x="2339752" y="1700808"/>
            <a:ext cx="4514701" cy="403244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332656"/>
            <a:ext cx="8229600" cy="2232248"/>
          </a:xfrm>
        </p:spPr>
        <p:txBody>
          <a:bodyPr>
            <a:normAutofit/>
          </a:bodyPr>
          <a:lstStyle/>
          <a:p>
            <a:r>
              <a:rPr lang="en-GB" dirty="0" smtClean="0"/>
              <a:t>You are away at college....it’s your final year. Everything is going well. Life is good!</a:t>
            </a:r>
            <a:endParaRPr lang="en-GB" dirty="0"/>
          </a:p>
        </p:txBody>
      </p:sp>
      <p:pic>
        <p:nvPicPr>
          <p:cNvPr id="1026" name="Picture 2"/>
          <p:cNvPicPr>
            <a:picLocks noChangeAspect="1" noChangeArrowheads="1"/>
          </p:cNvPicPr>
          <p:nvPr/>
        </p:nvPicPr>
        <p:blipFill>
          <a:blip r:embed="rId2" cstate="print"/>
          <a:srcRect/>
          <a:stretch>
            <a:fillRect/>
          </a:stretch>
        </p:blipFill>
        <p:spPr bwMode="auto">
          <a:xfrm>
            <a:off x="2411760" y="2492896"/>
            <a:ext cx="4248472" cy="38568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hat's your tweet.png"/>
          <p:cNvPicPr>
            <a:picLocks noChangeAspect="1"/>
          </p:cNvPicPr>
          <p:nvPr/>
        </p:nvPicPr>
        <p:blipFill>
          <a:blip r:embed="rId2" cstate="print"/>
          <a:stretch>
            <a:fillRect/>
          </a:stretch>
        </p:blipFill>
        <p:spPr>
          <a:xfrm>
            <a:off x="1043608" y="476672"/>
            <a:ext cx="7344816" cy="56955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764704"/>
            <a:ext cx="7772400" cy="1470025"/>
          </a:xfrm>
        </p:spPr>
        <p:txBody>
          <a:bodyPr/>
          <a:lstStyle/>
          <a:p>
            <a:r>
              <a:rPr lang="en-GB" dirty="0" smtClean="0"/>
              <a:t>Monday night... 2am. Your mother sends you a text!</a:t>
            </a:r>
            <a:endParaRPr lang="en-GB" dirty="0"/>
          </a:p>
        </p:txBody>
      </p:sp>
      <p:pic>
        <p:nvPicPr>
          <p:cNvPr id="4" name="Picture 3" descr="mobile phone message.png"/>
          <p:cNvPicPr>
            <a:picLocks noChangeAspect="1"/>
          </p:cNvPicPr>
          <p:nvPr/>
        </p:nvPicPr>
        <p:blipFill>
          <a:blip r:embed="rId2" cstate="print"/>
          <a:stretch>
            <a:fillRect/>
          </a:stretch>
        </p:blipFill>
        <p:spPr>
          <a:xfrm>
            <a:off x="2051720" y="2276872"/>
            <a:ext cx="5256584" cy="4134012"/>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866330"/>
          </a:xfrm>
        </p:spPr>
        <p:txBody>
          <a:bodyPr>
            <a:normAutofit fontScale="90000"/>
          </a:bodyPr>
          <a:lstStyle/>
          <a:p>
            <a:r>
              <a:rPr lang="en-GB" dirty="0" smtClean="0"/>
              <a:t>Half asleep, you ring her back. She is sobbing so hard, you can barely make out what she is saying. Eventually, she blurts out, “Your father is dead.”</a:t>
            </a:r>
            <a:endParaRPr lang="en-GB" dirty="0"/>
          </a:p>
        </p:txBody>
      </p:sp>
      <p:pic>
        <p:nvPicPr>
          <p:cNvPr id="6" name="Picture 5" descr="shock.jpg"/>
          <p:cNvPicPr>
            <a:picLocks noChangeAspect="1"/>
          </p:cNvPicPr>
          <p:nvPr/>
        </p:nvPicPr>
        <p:blipFill>
          <a:blip r:embed="rId2" cstate="print"/>
          <a:stretch>
            <a:fillRect/>
          </a:stretch>
        </p:blipFill>
        <p:spPr>
          <a:xfrm>
            <a:off x="2771800" y="3068960"/>
            <a:ext cx="3068960" cy="306896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hat's your tweet.png"/>
          <p:cNvPicPr>
            <a:picLocks noChangeAspect="1"/>
          </p:cNvPicPr>
          <p:nvPr/>
        </p:nvPicPr>
        <p:blipFill>
          <a:blip r:embed="rId2" cstate="print"/>
          <a:stretch>
            <a:fillRect/>
          </a:stretch>
        </p:blipFill>
        <p:spPr>
          <a:xfrm>
            <a:off x="1259632" y="424542"/>
            <a:ext cx="6329100" cy="5740761"/>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404664"/>
            <a:ext cx="8280920" cy="4536504"/>
          </a:xfrm>
        </p:spPr>
        <p:txBody>
          <a:bodyPr>
            <a:normAutofit/>
          </a:bodyPr>
          <a:lstStyle/>
          <a:p>
            <a:r>
              <a:rPr lang="en-GB" dirty="0" smtClean="0">
                <a:solidFill>
                  <a:schemeClr val="tx1"/>
                </a:solidFill>
              </a:rPr>
              <a:t>Unfortunately, this semester you have a lot of work to do, there’s constant reading, </a:t>
            </a:r>
            <a:r>
              <a:rPr lang="en-GB" dirty="0" smtClean="0">
                <a:solidFill>
                  <a:schemeClr val="tx1"/>
                </a:solidFill>
              </a:rPr>
              <a:t>lots </a:t>
            </a:r>
            <a:r>
              <a:rPr lang="en-GB" dirty="0" smtClean="0">
                <a:solidFill>
                  <a:schemeClr val="tx1"/>
                </a:solidFill>
              </a:rPr>
              <a:t>of assignments </a:t>
            </a:r>
            <a:r>
              <a:rPr lang="en-GB" dirty="0" smtClean="0">
                <a:solidFill>
                  <a:schemeClr val="tx1"/>
                </a:solidFill>
              </a:rPr>
              <a:t>pending. When </a:t>
            </a:r>
            <a:r>
              <a:rPr lang="en-GB" dirty="0" smtClean="0">
                <a:solidFill>
                  <a:schemeClr val="tx1"/>
                </a:solidFill>
              </a:rPr>
              <a:t>you tell </a:t>
            </a:r>
            <a:r>
              <a:rPr lang="en-GB" dirty="0" smtClean="0">
                <a:solidFill>
                  <a:schemeClr val="tx1"/>
                </a:solidFill>
              </a:rPr>
              <a:t>university that </a:t>
            </a:r>
            <a:r>
              <a:rPr lang="en-GB" dirty="0" smtClean="0">
                <a:solidFill>
                  <a:schemeClr val="tx1"/>
                </a:solidFill>
              </a:rPr>
              <a:t>your father has died, you are told you have to show evidence of illness, submit the death notice, and you still need to attend the onsite, or if you miss that you have to repeat the course...</a:t>
            </a:r>
            <a:endParaRPr lang="en-GB" dirty="0">
              <a:solidFill>
                <a:schemeClr val="tx1"/>
              </a:solidFill>
            </a:endParaRPr>
          </a:p>
        </p:txBody>
      </p:sp>
      <p:pic>
        <p:nvPicPr>
          <p:cNvPr id="5" name="Picture 4" descr="chill out.jpg"/>
          <p:cNvPicPr>
            <a:picLocks noChangeAspect="1"/>
          </p:cNvPicPr>
          <p:nvPr/>
        </p:nvPicPr>
        <p:blipFill>
          <a:blip r:embed="rId2" cstate="print"/>
          <a:stretch>
            <a:fillRect/>
          </a:stretch>
        </p:blipFill>
        <p:spPr>
          <a:xfrm>
            <a:off x="3203848" y="4869160"/>
            <a:ext cx="2590800" cy="1762125"/>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You have no choice..... You are forced to miss your Dad’s funeral</a:t>
            </a:r>
            <a:endParaRPr lang="en-GB" dirty="0"/>
          </a:p>
        </p:txBody>
      </p:sp>
      <p:pic>
        <p:nvPicPr>
          <p:cNvPr id="5" name="Picture 4" descr="professor.jpg"/>
          <p:cNvPicPr>
            <a:picLocks noChangeAspect="1"/>
          </p:cNvPicPr>
          <p:nvPr/>
        </p:nvPicPr>
        <p:blipFill>
          <a:blip r:embed="rId2" cstate="print"/>
          <a:stretch>
            <a:fillRect/>
          </a:stretch>
        </p:blipFill>
        <p:spPr>
          <a:xfrm>
            <a:off x="1835696" y="1556792"/>
            <a:ext cx="5446796" cy="4538997"/>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hat's your tweet.png"/>
          <p:cNvPicPr>
            <a:picLocks noGrp="1" noChangeAspect="1"/>
          </p:cNvPicPr>
          <p:nvPr>
            <p:ph idx="1"/>
          </p:nvPr>
        </p:nvPicPr>
        <p:blipFill>
          <a:blip r:embed="rId2" cstate="print"/>
          <a:stretch>
            <a:fillRect/>
          </a:stretch>
        </p:blipFill>
        <p:spPr>
          <a:xfrm>
            <a:off x="997202" y="620688"/>
            <a:ext cx="7319214" cy="5544616"/>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514402"/>
          </a:xfrm>
        </p:spPr>
        <p:txBody>
          <a:bodyPr/>
          <a:lstStyle/>
          <a:p>
            <a:r>
              <a:rPr lang="en-GB" dirty="0" smtClean="0"/>
              <a:t>The semester’s over. You pass.... just about. It’s time to head home. It’s been 2 weeks since your father’s death, and you are just gutted. </a:t>
            </a:r>
            <a:endParaRPr lang="en-GB" dirty="0"/>
          </a:p>
        </p:txBody>
      </p:sp>
      <p:pic>
        <p:nvPicPr>
          <p:cNvPr id="6" name="Picture 5" descr="grief.jpg"/>
          <p:cNvPicPr>
            <a:picLocks noChangeAspect="1"/>
          </p:cNvPicPr>
          <p:nvPr/>
        </p:nvPicPr>
        <p:blipFill>
          <a:blip r:embed="rId2" cstate="print"/>
          <a:stretch>
            <a:fillRect/>
          </a:stretch>
        </p:blipFill>
        <p:spPr>
          <a:xfrm>
            <a:off x="2987824" y="3717032"/>
            <a:ext cx="3161928" cy="284573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normAutofit/>
          </a:bodyPr>
          <a:lstStyle/>
          <a:p>
            <a:pPr>
              <a:buNone/>
            </a:pPr>
            <a:r>
              <a:rPr lang="en-GB" sz="3600" dirty="0" smtClean="0"/>
              <a:t>So you load up the car and head home.....</a:t>
            </a:r>
            <a:endParaRPr lang="en-GB" sz="3600" dirty="0"/>
          </a:p>
        </p:txBody>
      </p:sp>
      <p:pic>
        <p:nvPicPr>
          <p:cNvPr id="4" name="Picture 3" descr="car full of books.png"/>
          <p:cNvPicPr>
            <a:picLocks noChangeAspect="1"/>
          </p:cNvPicPr>
          <p:nvPr/>
        </p:nvPicPr>
        <p:blipFill>
          <a:blip r:embed="rId2" cstate="print"/>
          <a:stretch>
            <a:fillRect/>
          </a:stretch>
        </p:blipFill>
        <p:spPr>
          <a:xfrm>
            <a:off x="1763688" y="1196752"/>
            <a:ext cx="4968552" cy="5312001"/>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3312368"/>
          </a:xfrm>
        </p:spPr>
        <p:txBody>
          <a:bodyPr>
            <a:normAutofit fontScale="90000"/>
          </a:bodyPr>
          <a:lstStyle/>
          <a:p>
            <a:r>
              <a:rPr lang="en-GB" dirty="0" smtClean="0"/>
              <a:t>When you get home, you hug your mother for ages.... But you immediately sense a strange vibe from her... She’s not upset... Or maybe, it’s she’s not upset enough.......</a:t>
            </a:r>
            <a:endParaRPr lang="en-GB" dirty="0"/>
          </a:p>
        </p:txBody>
      </p:sp>
      <p:pic>
        <p:nvPicPr>
          <p:cNvPr id="6" name="Picture 5" descr="mother.png"/>
          <p:cNvPicPr>
            <a:picLocks noChangeAspect="1"/>
          </p:cNvPicPr>
          <p:nvPr/>
        </p:nvPicPr>
        <p:blipFill>
          <a:blip r:embed="rId2" cstate="print"/>
          <a:stretch>
            <a:fillRect/>
          </a:stretch>
        </p:blipFill>
        <p:spPr>
          <a:xfrm>
            <a:off x="3203848" y="3933056"/>
            <a:ext cx="2982267" cy="2228852"/>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edding ring.jpg"/>
          <p:cNvPicPr>
            <a:picLocks noChangeAspect="1"/>
          </p:cNvPicPr>
          <p:nvPr/>
        </p:nvPicPr>
        <p:blipFill>
          <a:blip r:embed="rId3" cstate="print"/>
          <a:stretch>
            <a:fillRect/>
          </a:stretch>
        </p:blipFill>
        <p:spPr>
          <a:xfrm>
            <a:off x="2051720" y="1556792"/>
            <a:ext cx="4680520" cy="4680520"/>
          </a:xfrm>
          <a:prstGeom prst="rect">
            <a:avLst/>
          </a:prstGeom>
        </p:spPr>
      </p:pic>
      <p:sp>
        <p:nvSpPr>
          <p:cNvPr id="8" name="TextBox 7"/>
          <p:cNvSpPr txBox="1"/>
          <p:nvPr/>
        </p:nvSpPr>
        <p:spPr>
          <a:xfrm>
            <a:off x="683568" y="260648"/>
            <a:ext cx="7920880" cy="954107"/>
          </a:xfrm>
          <a:prstGeom prst="rect">
            <a:avLst/>
          </a:prstGeom>
          <a:noFill/>
        </p:spPr>
        <p:txBody>
          <a:bodyPr wrap="square" rtlCol="0">
            <a:spAutoFit/>
          </a:bodyPr>
          <a:lstStyle/>
          <a:p>
            <a:r>
              <a:rPr lang="en-GB" sz="2800" dirty="0" smtClean="0"/>
              <a:t>Then you notice she’s wearing a wedding ring on her finger..... A bright, shining, new, wedding ring..... </a:t>
            </a:r>
            <a:endParaRPr lang="en-GB"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hat's your tweet.png"/>
          <p:cNvPicPr>
            <a:picLocks noGrp="1" noChangeAspect="1"/>
          </p:cNvPicPr>
          <p:nvPr>
            <p:ph idx="1"/>
          </p:nvPr>
        </p:nvPicPr>
        <p:blipFill>
          <a:blip r:embed="rId2" cstate="print"/>
          <a:stretch>
            <a:fillRect/>
          </a:stretch>
        </p:blipFill>
        <p:spPr>
          <a:xfrm>
            <a:off x="1619672" y="404664"/>
            <a:ext cx="6202196" cy="5625654"/>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476672"/>
            <a:ext cx="7772400" cy="1368152"/>
          </a:xfrm>
        </p:spPr>
        <p:txBody>
          <a:bodyPr>
            <a:normAutofit/>
          </a:bodyPr>
          <a:lstStyle/>
          <a:p>
            <a:r>
              <a:rPr lang="en-GB" sz="3000" dirty="0" err="1" smtClean="0">
                <a:latin typeface="+mn-lt"/>
                <a:ea typeface="+mn-ea"/>
                <a:cs typeface="+mn-cs"/>
              </a:rPr>
              <a:t>Mam</a:t>
            </a:r>
            <a:r>
              <a:rPr lang="en-GB" sz="3000" dirty="0" smtClean="0">
                <a:latin typeface="+mn-lt"/>
                <a:ea typeface="+mn-ea"/>
                <a:cs typeface="+mn-cs"/>
              </a:rPr>
              <a:t> tells you she has great news. She has remarried your father’s brother, Uncle Claudius. </a:t>
            </a:r>
          </a:p>
        </p:txBody>
      </p:sp>
      <p:sp>
        <p:nvSpPr>
          <p:cNvPr id="3" name="Subtitle 2"/>
          <p:cNvSpPr>
            <a:spLocks noGrp="1"/>
          </p:cNvSpPr>
          <p:nvPr>
            <p:ph type="subTitle" idx="1"/>
          </p:nvPr>
        </p:nvSpPr>
        <p:spPr>
          <a:xfrm>
            <a:off x="611560" y="4149080"/>
            <a:ext cx="8064896" cy="2376264"/>
          </a:xfrm>
        </p:spPr>
        <p:txBody>
          <a:bodyPr>
            <a:normAutofit fontScale="92500" lnSpcReduction="10000"/>
          </a:bodyPr>
          <a:lstStyle/>
          <a:p>
            <a:r>
              <a:rPr lang="en-GB" dirty="0" smtClean="0">
                <a:solidFill>
                  <a:schemeClr val="tx1"/>
                </a:solidFill>
              </a:rPr>
              <a:t>You never liked Uncle Claudius. He was a smarmy git, and always appeared jealous of your Dad for taking over the family business. He always complained about his own job. He seemed to look at your </a:t>
            </a:r>
            <a:r>
              <a:rPr lang="en-GB" dirty="0" err="1" smtClean="0">
                <a:solidFill>
                  <a:schemeClr val="tx1"/>
                </a:solidFill>
              </a:rPr>
              <a:t>Mam</a:t>
            </a:r>
            <a:r>
              <a:rPr lang="en-GB" dirty="0" smtClean="0">
                <a:solidFill>
                  <a:schemeClr val="tx1"/>
                </a:solidFill>
              </a:rPr>
              <a:t> in a way that freaked you out. </a:t>
            </a:r>
            <a:endParaRPr lang="en-GB" dirty="0">
              <a:solidFill>
                <a:schemeClr val="tx1"/>
              </a:solidFill>
            </a:endParaRPr>
          </a:p>
        </p:txBody>
      </p:sp>
      <p:pic>
        <p:nvPicPr>
          <p:cNvPr id="8" name="Picture 7" descr="claudius.png"/>
          <p:cNvPicPr>
            <a:picLocks noChangeAspect="1"/>
          </p:cNvPicPr>
          <p:nvPr/>
        </p:nvPicPr>
        <p:blipFill>
          <a:blip r:embed="rId2" cstate="print"/>
          <a:stretch>
            <a:fillRect/>
          </a:stretch>
        </p:blipFill>
        <p:spPr>
          <a:xfrm>
            <a:off x="2987824" y="1628801"/>
            <a:ext cx="3351591" cy="252028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hat's your tweet.png"/>
          <p:cNvPicPr>
            <a:picLocks noChangeAspect="1"/>
          </p:cNvPicPr>
          <p:nvPr/>
        </p:nvPicPr>
        <p:blipFill>
          <a:blip r:embed="rId2" cstate="print"/>
          <a:stretch>
            <a:fillRect/>
          </a:stretch>
        </p:blipFill>
        <p:spPr>
          <a:xfrm>
            <a:off x="1043608" y="228600"/>
            <a:ext cx="7416824" cy="6152728"/>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46250"/>
          </a:xfrm>
        </p:spPr>
        <p:txBody>
          <a:bodyPr>
            <a:normAutofit fontScale="90000"/>
          </a:bodyPr>
          <a:lstStyle/>
          <a:p>
            <a:r>
              <a:rPr lang="en-GB" dirty="0" smtClean="0"/>
              <a:t>One night, your father’s ghost comes to you in a dream.   He tells you he was murdered by your Uncle Claudius. </a:t>
            </a:r>
            <a:endParaRPr lang="en-GB" dirty="0"/>
          </a:p>
        </p:txBody>
      </p:sp>
      <p:pic>
        <p:nvPicPr>
          <p:cNvPr id="3" name="Picture 2" descr="poison.jpg"/>
          <p:cNvPicPr>
            <a:picLocks noChangeAspect="1"/>
          </p:cNvPicPr>
          <p:nvPr/>
        </p:nvPicPr>
        <p:blipFill>
          <a:blip r:embed="rId2" cstate="print"/>
          <a:stretch>
            <a:fillRect/>
          </a:stretch>
        </p:blipFill>
        <p:spPr>
          <a:xfrm>
            <a:off x="1835696" y="2348880"/>
            <a:ext cx="5620948" cy="3744416"/>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 wants you to avenge him. </a:t>
            </a:r>
            <a:endParaRPr lang="en-GB" dirty="0"/>
          </a:p>
        </p:txBody>
      </p:sp>
      <p:sp>
        <p:nvSpPr>
          <p:cNvPr id="6" name="TextBox 5"/>
          <p:cNvSpPr txBox="1"/>
          <p:nvPr/>
        </p:nvSpPr>
        <p:spPr>
          <a:xfrm>
            <a:off x="1043608" y="1340768"/>
            <a:ext cx="7272808" cy="1446550"/>
          </a:xfrm>
          <a:prstGeom prst="rect">
            <a:avLst/>
          </a:prstGeom>
          <a:noFill/>
        </p:spPr>
        <p:txBody>
          <a:bodyPr wrap="square" rtlCol="0">
            <a:spAutoFit/>
          </a:bodyPr>
          <a:lstStyle/>
          <a:p>
            <a:r>
              <a:rPr lang="en-GB" sz="4400" dirty="0" smtClean="0"/>
              <a:t>Was the dream real???? Will you kill your uncle????</a:t>
            </a:r>
            <a:endParaRPr lang="en-GB" sz="4400" dirty="0"/>
          </a:p>
        </p:txBody>
      </p:sp>
      <p:pic>
        <p:nvPicPr>
          <p:cNvPr id="7" name="Picture 6" descr="hamlet.png"/>
          <p:cNvPicPr>
            <a:picLocks noChangeAspect="1"/>
          </p:cNvPicPr>
          <p:nvPr/>
        </p:nvPicPr>
        <p:blipFill>
          <a:blip r:embed="rId2" cstate="print"/>
          <a:stretch>
            <a:fillRect/>
          </a:stretch>
        </p:blipFill>
        <p:spPr>
          <a:xfrm>
            <a:off x="2555776" y="2636912"/>
            <a:ext cx="4581142" cy="3734409"/>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hat's your tweet now.png"/>
          <p:cNvPicPr>
            <a:picLocks noChangeAspect="1"/>
          </p:cNvPicPr>
          <p:nvPr/>
        </p:nvPicPr>
        <p:blipFill>
          <a:blip r:embed="rId2" cstate="print"/>
          <a:stretch>
            <a:fillRect/>
          </a:stretch>
        </p:blipFill>
        <p:spPr>
          <a:xfrm>
            <a:off x="827584" y="214955"/>
            <a:ext cx="7488832" cy="595035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Webography</a:t>
            </a:r>
            <a:endParaRPr lang="en-GB" dirty="0"/>
          </a:p>
        </p:txBody>
      </p:sp>
      <p:sp>
        <p:nvSpPr>
          <p:cNvPr id="3" name="Content Placeholder 2"/>
          <p:cNvSpPr>
            <a:spLocks noGrp="1"/>
          </p:cNvSpPr>
          <p:nvPr>
            <p:ph idx="1"/>
          </p:nvPr>
        </p:nvSpPr>
        <p:spPr>
          <a:xfrm>
            <a:off x="457200" y="1268760"/>
            <a:ext cx="8229600" cy="4857403"/>
          </a:xfrm>
        </p:spPr>
        <p:txBody>
          <a:bodyPr>
            <a:normAutofit fontScale="55000" lnSpcReduction="20000"/>
          </a:bodyPr>
          <a:lstStyle/>
          <a:p>
            <a:pPr>
              <a:buNone/>
            </a:pPr>
            <a:r>
              <a:rPr lang="en-GB" dirty="0" smtClean="0">
                <a:hlinkClick r:id="rId2"/>
              </a:rPr>
              <a:t>http://www.amodelrecommends.com/2011/04/18/shock-horror-the-no-gym-experiment/</a:t>
            </a:r>
          </a:p>
          <a:p>
            <a:pPr>
              <a:buNone/>
            </a:pPr>
            <a:r>
              <a:rPr lang="en-GB" dirty="0" smtClean="0">
                <a:hlinkClick r:id="rId2"/>
              </a:rPr>
              <a:t>http://www.ashireporter.org/HomeInspection/Articles/Social-Media-Writing-for-Your-Audience/2376</a:t>
            </a:r>
          </a:p>
          <a:p>
            <a:pPr>
              <a:buNone/>
            </a:pPr>
            <a:r>
              <a:rPr lang="en-GB" dirty="0" smtClean="0">
                <a:hlinkClick r:id="rId3"/>
              </a:rPr>
              <a:t>https://www.dreamstime.com/royalty-free-stock-photography-mobile-phone-blank-screen-hand-holding-white-front-view-isolated-white-background-image32845887</a:t>
            </a:r>
            <a:endParaRPr lang="en-GB" dirty="0" smtClean="0"/>
          </a:p>
          <a:p>
            <a:pPr>
              <a:buNone/>
            </a:pPr>
            <a:r>
              <a:rPr lang="en-GB" dirty="0" smtClean="0">
                <a:hlinkClick r:id="rId2"/>
              </a:rPr>
              <a:t>http://nepalnewslive.com/-9071.html</a:t>
            </a:r>
          </a:p>
          <a:p>
            <a:pPr>
              <a:buNone/>
            </a:pPr>
            <a:r>
              <a:rPr lang="en-GB" dirty="0" smtClean="0">
                <a:hlinkClick r:id="rId2"/>
              </a:rPr>
              <a:t>https://pixabay.com/en/photos/grief/ </a:t>
            </a:r>
          </a:p>
          <a:p>
            <a:pPr>
              <a:buNone/>
            </a:pPr>
            <a:r>
              <a:rPr lang="en-GB" dirty="0" smtClean="0">
                <a:hlinkClick r:id="rId2"/>
              </a:rPr>
              <a:t>http://richmondsfblog.com/images/hamlet.jpg</a:t>
            </a:r>
          </a:p>
          <a:p>
            <a:pPr>
              <a:buNone/>
            </a:pPr>
            <a:r>
              <a:rPr lang="en-GB" dirty="0" smtClean="0">
                <a:hlinkClick r:id="rId2"/>
              </a:rPr>
              <a:t>http://shakespeare.mit.edu/hamlet/full.html</a:t>
            </a:r>
          </a:p>
          <a:p>
            <a:pPr>
              <a:buNone/>
            </a:pPr>
            <a:r>
              <a:rPr lang="en-GB" dirty="0" smtClean="0">
                <a:hlinkClick r:id="rId2"/>
              </a:rPr>
              <a:t>http://theaporetic.com/?p=4460 </a:t>
            </a:r>
          </a:p>
          <a:p>
            <a:pPr>
              <a:buNone/>
            </a:pPr>
            <a:r>
              <a:rPr lang="en-GB" dirty="0" smtClean="0">
                <a:hlinkClick r:id="rId2"/>
              </a:rPr>
              <a:t>https://tagul.com/cloud/2</a:t>
            </a:r>
          </a:p>
          <a:p>
            <a:pPr>
              <a:buNone/>
            </a:pPr>
            <a:r>
              <a:rPr lang="en-GB" dirty="0" smtClean="0">
                <a:hlinkClick r:id="rId2"/>
              </a:rPr>
              <a:t>www.themexpert.com/blog/best-twitter-extension-for-joomla</a:t>
            </a:r>
            <a:endParaRPr lang="en-GB" dirty="0" smtClean="0"/>
          </a:p>
          <a:p>
            <a:pPr>
              <a:buNone/>
            </a:pPr>
            <a:r>
              <a:rPr lang="en-GB" dirty="0" smtClean="0">
                <a:hlinkClick r:id="rId4"/>
              </a:rPr>
              <a:t>https://thewhyaboutthis.com/tag/unrequited-love/ </a:t>
            </a:r>
          </a:p>
          <a:p>
            <a:pPr>
              <a:buNone/>
            </a:pPr>
            <a:r>
              <a:rPr lang="en-GB" dirty="0" smtClean="0">
                <a:hlinkClick r:id="rId4"/>
              </a:rPr>
              <a:t>www.twitter.com</a:t>
            </a:r>
            <a:endParaRPr lang="en-GB" dirty="0" smtClean="0"/>
          </a:p>
          <a:p>
            <a:pPr>
              <a:buNone/>
            </a:pPr>
            <a:r>
              <a:rPr lang="en-GB" dirty="0" smtClean="0">
                <a:hlinkClick r:id="rId5"/>
              </a:rPr>
              <a:t>http://villains.wikia.com/wiki/King_Claudius</a:t>
            </a:r>
            <a:endParaRPr lang="en-GB" dirty="0" smtClean="0"/>
          </a:p>
          <a:p>
            <a:pPr>
              <a:buNone/>
            </a:pPr>
            <a:r>
              <a:rPr lang="en-GB" dirty="0" smtClean="0">
                <a:hlinkClick r:id="rId6"/>
              </a:rPr>
              <a:t>https://en.wikipedia.org/wiki/Hamlet</a:t>
            </a:r>
            <a:endParaRPr lang="en-GB" dirty="0" smtClean="0"/>
          </a:p>
          <a:p>
            <a:pPr>
              <a:buNone/>
            </a:pPr>
            <a:endParaRPr lang="en-GB" dirty="0" smtClean="0"/>
          </a:p>
          <a:p>
            <a:pPr>
              <a:buNone/>
            </a:pPr>
            <a:endParaRPr lang="en-GB" dirty="0" smtClean="0"/>
          </a:p>
          <a:p>
            <a:pPr>
              <a:buNone/>
            </a:pP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outcomes</a:t>
            </a:r>
            <a:endParaRPr lang="en-GB" dirty="0"/>
          </a:p>
        </p:txBody>
      </p:sp>
      <p:sp>
        <p:nvSpPr>
          <p:cNvPr id="3" name="Content Placeholder 2"/>
          <p:cNvSpPr>
            <a:spLocks noGrp="1"/>
          </p:cNvSpPr>
          <p:nvPr>
            <p:ph idx="1"/>
          </p:nvPr>
        </p:nvSpPr>
        <p:spPr/>
        <p:txBody>
          <a:bodyPr/>
          <a:lstStyle/>
          <a:p>
            <a:r>
              <a:rPr lang="en-GB" dirty="0" smtClean="0"/>
              <a:t>Learners will have:</a:t>
            </a:r>
          </a:p>
          <a:p>
            <a:r>
              <a:rPr lang="en-GB" dirty="0" smtClean="0"/>
              <a:t>Determined the introduction to the storyline of Hamlet. </a:t>
            </a:r>
          </a:p>
          <a:p>
            <a:r>
              <a:rPr lang="en-GB" dirty="0" smtClean="0"/>
              <a:t>Introduced themes relating to the events that take place at this time</a:t>
            </a:r>
          </a:p>
          <a:p>
            <a:r>
              <a:rPr lang="en-GB" smtClean="0"/>
              <a:t>Recognised </a:t>
            </a:r>
            <a:r>
              <a:rPr lang="en-GB" dirty="0" smtClean="0"/>
              <a:t>the links between Shakespearean language and modern day English vocabulary. </a:t>
            </a:r>
          </a:p>
          <a:p>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TotalTime>
  <Words>543</Words>
  <Application>Microsoft Office PowerPoint</Application>
  <PresentationFormat>On-screen Show (4:3)</PresentationFormat>
  <Paragraphs>54</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Introduction to Shakespeare’s “Hamlet”</vt:lpstr>
      <vt:lpstr>Slide 2</vt:lpstr>
      <vt:lpstr>Learning outcomes</vt:lpstr>
      <vt:lpstr>Do you know what Twitter is?</vt:lpstr>
      <vt:lpstr>Slide 5</vt:lpstr>
      <vt:lpstr>In this class, we are going to Tweet responses to the following scenario.  When indicated, you quickly write down your immediate response in the form of a tweet. </vt:lpstr>
      <vt:lpstr>Ready???</vt:lpstr>
      <vt:lpstr>You are away at college....it’s your final year. Everything is going well. Life is good!</vt:lpstr>
      <vt:lpstr>Slide 9</vt:lpstr>
      <vt:lpstr>Monday night... 2am. Your mother sends you a text!</vt:lpstr>
      <vt:lpstr>Half asleep, you ring her back. She is sobbing so hard, you can barely make out what she is saying. Eventually, she blurts out, “Your father is dead.”</vt:lpstr>
      <vt:lpstr>Slide 12</vt:lpstr>
      <vt:lpstr>Slide 13</vt:lpstr>
      <vt:lpstr>You have no choice..... You are forced to miss your Dad’s funeral</vt:lpstr>
      <vt:lpstr>Slide 15</vt:lpstr>
      <vt:lpstr>The semester’s over. You pass.... just about. It’s time to head home. It’s been 2 weeks since your father’s death, and you are just gutted. </vt:lpstr>
      <vt:lpstr>Slide 17</vt:lpstr>
      <vt:lpstr>When you get home, you hug your mother for ages.... But you immediately sense a strange vibe from her... She’s not upset... Or maybe, it’s she’s not upset enough.......</vt:lpstr>
      <vt:lpstr>Slide 19</vt:lpstr>
      <vt:lpstr>Slide 20</vt:lpstr>
      <vt:lpstr>Mam tells you she has great news. She has remarried your father’s brother, Uncle Claudius. </vt:lpstr>
      <vt:lpstr>Slide 22</vt:lpstr>
      <vt:lpstr>One night, your father’s ghost comes to you in a dream.   He tells you he was murdered by your Uncle Claudius. </vt:lpstr>
      <vt:lpstr>He wants you to avenge him. </vt:lpstr>
      <vt:lpstr>Slide 25</vt:lpstr>
      <vt:lpstr>Webography</vt:lpstr>
      <vt:lpstr>Learning outcomes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you know what Twitter is?</dc:title>
  <dc:creator>User</dc:creator>
  <cp:lastModifiedBy>User</cp:lastModifiedBy>
  <cp:revision>76</cp:revision>
  <dcterms:created xsi:type="dcterms:W3CDTF">2016-07-04T19:25:09Z</dcterms:created>
  <dcterms:modified xsi:type="dcterms:W3CDTF">2018-02-05T14:16:14Z</dcterms:modified>
</cp:coreProperties>
</file>