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9" r:id="rId4"/>
    <p:sldId id="260" r:id="rId5"/>
    <p:sldId id="261" r:id="rId6"/>
    <p:sldId id="263" r:id="rId7"/>
    <p:sldId id="262" r:id="rId8"/>
    <p:sldId id="270" r:id="rId9"/>
    <p:sldId id="272" r:id="rId10"/>
    <p:sldId id="265" r:id="rId11"/>
    <p:sldId id="279" r:id="rId12"/>
    <p:sldId id="264" r:id="rId13"/>
    <p:sldId id="276" r:id="rId14"/>
    <p:sldId id="266" r:id="rId15"/>
    <p:sldId id="278"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e O’Mahony" initials="DO" lastIdx="21" clrIdx="0">
    <p:extLst>
      <p:ext uri="{19B8F6BF-5375-455C-9EA6-DF929625EA0E}">
        <p15:presenceInfo xmlns:p15="http://schemas.microsoft.com/office/powerpoint/2012/main" userId="Dave O’Mahony" providerId="None"/>
      </p:ext>
    </p:extLst>
  </p:cmAuthor>
  <p:cmAuthor id="2" name="Michael Murphy" initials="MM" lastIdx="13" clrIdx="1">
    <p:extLst>
      <p:ext uri="{19B8F6BF-5375-455C-9EA6-DF929625EA0E}">
        <p15:presenceInfo xmlns:p15="http://schemas.microsoft.com/office/powerpoint/2012/main" userId="S-1-5-21-357141301-2473926752-1161019083-11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34" autoAdjust="0"/>
    <p:restoredTop sz="94660"/>
  </p:normalViewPr>
  <p:slideViewPr>
    <p:cSldViewPr snapToGrid="0">
      <p:cViewPr varScale="1">
        <p:scale>
          <a:sx n="88" d="100"/>
          <a:sy n="88" d="100"/>
        </p:scale>
        <p:origin x="108"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DA7E14-754E-49D0-BDDA-8DEAA56DFF52}" type="datetimeFigureOut">
              <a:rPr lang="en-IE" smtClean="0"/>
              <a:t>21/11/2019</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2DCA1-66D8-46C4-80C2-EED8242D7509}" type="slidenum">
              <a:rPr lang="en-IE" smtClean="0"/>
              <a:t>‹#›</a:t>
            </a:fld>
            <a:endParaRPr lang="en-IE"/>
          </a:p>
        </p:txBody>
      </p:sp>
    </p:spTree>
    <p:extLst>
      <p:ext uri="{BB962C8B-B14F-4D97-AF65-F5344CB8AC3E}">
        <p14:creationId xmlns:p14="http://schemas.microsoft.com/office/powerpoint/2010/main" val="3887927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EC2DCA1-66D8-46C4-80C2-EED8242D7509}" type="slidenum">
              <a:rPr lang="en-IE" smtClean="0"/>
              <a:t>15</a:t>
            </a:fld>
            <a:endParaRPr lang="en-IE"/>
          </a:p>
        </p:txBody>
      </p:sp>
    </p:spTree>
    <p:extLst>
      <p:ext uri="{BB962C8B-B14F-4D97-AF65-F5344CB8AC3E}">
        <p14:creationId xmlns:p14="http://schemas.microsoft.com/office/powerpoint/2010/main" val="2613889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412D7335-EFE2-45D1-94E6-5FB0D78E9666}" type="datetimeFigureOut">
              <a:rPr lang="en-IE" smtClean="0"/>
              <a:t>21/11/2019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1485707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12D7335-EFE2-45D1-94E6-5FB0D78E9666}" type="datetimeFigureOut">
              <a:rPr lang="en-IE" smtClean="0"/>
              <a:t>21/11/2019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2802579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D7335-EFE2-45D1-94E6-5FB0D78E9666}" type="datetimeFigureOut">
              <a:rPr lang="en-IE" smtClean="0"/>
              <a:t>21/11/2019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198728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412D7335-EFE2-45D1-94E6-5FB0D78E9666}" type="datetimeFigureOut">
              <a:rPr lang="en-IE" smtClean="0"/>
              <a:t>21/11/2019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1314302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412D7335-EFE2-45D1-94E6-5FB0D78E9666}" type="datetimeFigureOut">
              <a:rPr lang="en-IE" smtClean="0"/>
              <a:t>21/11/2019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1227967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412D7335-EFE2-45D1-94E6-5FB0D78E9666}" type="datetimeFigureOut">
              <a:rPr lang="en-IE" smtClean="0"/>
              <a:t>21/11/2019</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2158577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D7335-EFE2-45D1-94E6-5FB0D78E9666}" type="datetimeFigureOut">
              <a:rPr lang="en-IE" smtClean="0"/>
              <a:t>21/11/2019</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258537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D7335-EFE2-45D1-94E6-5FB0D78E9666}" type="datetimeFigureOut">
              <a:rPr lang="en-IE" smtClean="0"/>
              <a:t>21/11/2019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1437513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D7335-EFE2-45D1-94E6-5FB0D78E9666}" type="datetimeFigureOut">
              <a:rPr lang="en-IE" smtClean="0"/>
              <a:t>21/11/2019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3490380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12D7335-EFE2-45D1-94E6-5FB0D78E9666}" type="datetimeFigureOut">
              <a:rPr lang="en-IE" smtClean="0"/>
              <a:t>21/11/2019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3144197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12D7335-EFE2-45D1-94E6-5FB0D78E9666}" type="datetimeFigureOut">
              <a:rPr lang="en-IE" smtClean="0"/>
              <a:t>21/11/2019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5CAD76B-479C-4A76-8013-41450E245D2F}" type="slidenum">
              <a:rPr lang="en-IE" smtClean="0"/>
              <a:t>‹#›</a:t>
            </a:fld>
            <a:endParaRPr lang="en-IE"/>
          </a:p>
        </p:txBody>
      </p:sp>
    </p:spTree>
    <p:extLst>
      <p:ext uri="{BB962C8B-B14F-4D97-AF65-F5344CB8AC3E}">
        <p14:creationId xmlns:p14="http://schemas.microsoft.com/office/powerpoint/2010/main" val="444518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1000">
              <a:schemeClr val="accent3">
                <a:lumMod val="0"/>
                <a:lumOff val="100000"/>
              </a:schemeClr>
            </a:gs>
            <a:gs pos="0">
              <a:schemeClr val="accent3">
                <a:lumMod val="0"/>
                <a:lumOff val="100000"/>
              </a:schemeClr>
            </a:gs>
            <a:gs pos="97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D7335-EFE2-45D1-94E6-5FB0D78E9666}" type="datetimeFigureOut">
              <a:rPr lang="en-IE" smtClean="0"/>
              <a:t>21/11/2019</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AD76B-479C-4A76-8013-41450E245D2F}" type="slidenum">
              <a:rPr lang="en-IE" smtClean="0"/>
              <a:t>‹#›</a:t>
            </a:fld>
            <a:endParaRPr lang="en-IE"/>
          </a:p>
        </p:txBody>
      </p:sp>
    </p:spTree>
    <p:extLst>
      <p:ext uri="{BB962C8B-B14F-4D97-AF65-F5344CB8AC3E}">
        <p14:creationId xmlns:p14="http://schemas.microsoft.com/office/powerpoint/2010/main" val="3920991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468" y="1284446"/>
            <a:ext cx="7890354" cy="2387600"/>
          </a:xfrm>
        </p:spPr>
        <p:txBody>
          <a:bodyPr anchor="t">
            <a:normAutofit/>
          </a:bodyPr>
          <a:lstStyle/>
          <a:p>
            <a:r>
              <a:rPr lang="en-IE" sz="8000" dirty="0">
                <a:latin typeface="Helvetica" panose="020B0604020202020204" pitchFamily="34" charset="0"/>
                <a:cs typeface="Helvetica" panose="020B0604020202020204" pitchFamily="34" charset="0"/>
              </a:rPr>
              <a:t>The Famine </a:t>
            </a:r>
            <a:br>
              <a:rPr lang="en-IE" sz="8000" dirty="0">
                <a:latin typeface="Helvetica" panose="020B0604020202020204" pitchFamily="34" charset="0"/>
                <a:cs typeface="Helvetica" panose="020B0604020202020204" pitchFamily="34" charset="0"/>
              </a:rPr>
            </a:br>
            <a:r>
              <a:rPr lang="en-IE" sz="8000" dirty="0">
                <a:latin typeface="Helvetica" panose="020B0604020202020204" pitchFamily="34" charset="0"/>
                <a:cs typeface="Helvetica" panose="020B0604020202020204" pitchFamily="34" charset="0"/>
              </a:rPr>
              <a:t> An Gorta Mór</a:t>
            </a:r>
          </a:p>
        </p:txBody>
      </p:sp>
      <p:sp>
        <p:nvSpPr>
          <p:cNvPr id="3" name="Subtitle 2"/>
          <p:cNvSpPr>
            <a:spLocks noGrp="1"/>
          </p:cNvSpPr>
          <p:nvPr>
            <p:ph type="subTitle" idx="1"/>
          </p:nvPr>
        </p:nvSpPr>
        <p:spPr>
          <a:xfrm>
            <a:off x="294468" y="3672046"/>
            <a:ext cx="7527678" cy="654781"/>
          </a:xfrm>
        </p:spPr>
        <p:txBody>
          <a:bodyPr>
            <a:noAutofit/>
          </a:bodyPr>
          <a:lstStyle/>
          <a:p>
            <a:r>
              <a:rPr lang="en-IE" sz="6000" dirty="0">
                <a:latin typeface="Helvetica" panose="020B0604020202020204" pitchFamily="34" charset="0"/>
                <a:cs typeface="Helvetica" panose="020B0604020202020204" pitchFamily="34" charset="0"/>
              </a:rPr>
              <a:t>1845 - </a:t>
            </a:r>
            <a:r>
              <a:rPr lang="en-IE" sz="6000" dirty="0" smtClean="0">
                <a:latin typeface="Helvetica" panose="020B0604020202020204" pitchFamily="34" charset="0"/>
                <a:cs typeface="Helvetica" panose="020B0604020202020204" pitchFamily="34" charset="0"/>
              </a:rPr>
              <a:t>1852</a:t>
            </a:r>
            <a:endParaRPr lang="en-IE" sz="6000" dirty="0">
              <a:latin typeface="Helvetica" panose="020B0604020202020204" pitchFamily="34" charset="0"/>
              <a:cs typeface="Helvetica"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2146" y="757769"/>
            <a:ext cx="3459816" cy="5019547"/>
          </a:xfrm>
          <a:prstGeom prst="rect">
            <a:avLst/>
          </a:prstGeom>
        </p:spPr>
      </p:pic>
    </p:spTree>
    <p:extLst>
      <p:ext uri="{BB962C8B-B14F-4D97-AF65-F5344CB8AC3E}">
        <p14:creationId xmlns:p14="http://schemas.microsoft.com/office/powerpoint/2010/main" val="273352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306" y="-8216"/>
            <a:ext cx="10515600" cy="1325563"/>
          </a:xfrm>
        </p:spPr>
        <p:txBody>
          <a:bodyPr/>
          <a:lstStyle/>
          <a:p>
            <a:r>
              <a:rPr lang="en-IE" dirty="0">
                <a:latin typeface="+mn-lt"/>
              </a:rPr>
              <a:t/>
            </a:r>
            <a:br>
              <a:rPr lang="en-IE" dirty="0">
                <a:latin typeface="+mn-lt"/>
              </a:rPr>
            </a:br>
            <a:r>
              <a:rPr lang="en-IE" dirty="0">
                <a:latin typeface="Helvetica" panose="020B0604020202020204" pitchFamily="34" charset="0"/>
                <a:cs typeface="Helvetica" panose="020B0604020202020204" pitchFamily="34" charset="0"/>
              </a:rPr>
              <a:t>Famine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6" name="TextBox 5"/>
          <p:cNvSpPr txBox="1"/>
          <p:nvPr/>
        </p:nvSpPr>
        <p:spPr>
          <a:xfrm>
            <a:off x="7425709" y="5591333"/>
            <a:ext cx="3297518" cy="415498"/>
          </a:xfrm>
          <a:prstGeom prst="rect">
            <a:avLst/>
          </a:prstGeom>
          <a:noFill/>
        </p:spPr>
        <p:txBody>
          <a:bodyPr wrap="square" rtlCol="0">
            <a:spAutoFit/>
          </a:bodyPr>
          <a:lstStyle/>
          <a:p>
            <a:r>
              <a:rPr lang="en-US" sz="1050" dirty="0"/>
              <a:t>Famine Memorial on Custom House Quay, </a:t>
            </a:r>
            <a:r>
              <a:rPr lang="en-US" sz="1050" dirty="0" smtClean="0"/>
              <a:t>Dublin </a:t>
            </a:r>
            <a:r>
              <a:rPr lang="en-IE" sz="1050" i="1" dirty="0" smtClean="0"/>
              <a:t>Sculptor </a:t>
            </a:r>
            <a:r>
              <a:rPr lang="en-IE" sz="1050" i="1" dirty="0"/>
              <a:t>Rowan Gillespie</a:t>
            </a:r>
          </a:p>
        </p:txBody>
      </p:sp>
      <p:sp>
        <p:nvSpPr>
          <p:cNvPr id="3" name="TextBox 2"/>
          <p:cNvSpPr txBox="1"/>
          <p:nvPr/>
        </p:nvSpPr>
        <p:spPr>
          <a:xfrm>
            <a:off x="474306" y="1611144"/>
            <a:ext cx="6585642" cy="3416320"/>
          </a:xfrm>
          <a:prstGeom prst="rect">
            <a:avLst/>
          </a:prstGeom>
          <a:noFill/>
        </p:spPr>
        <p:txBody>
          <a:bodyPr wrap="square" rtlCol="0">
            <a:spAutoFit/>
          </a:bodyPr>
          <a:lstStyle/>
          <a:p>
            <a:r>
              <a:rPr lang="en-IE" i="1" dirty="0"/>
              <a:t>The Great Famine </a:t>
            </a:r>
            <a:r>
              <a:rPr lang="en-IE" dirty="0"/>
              <a:t>or </a:t>
            </a:r>
            <a:r>
              <a:rPr lang="en-IE" i="1" dirty="0"/>
              <a:t>an Gorta Mór </a:t>
            </a:r>
            <a:r>
              <a:rPr lang="en-IE" dirty="0"/>
              <a:t>was a time of mass starvation, disease and emigration in Ireland between 1845 and 1852. </a:t>
            </a:r>
          </a:p>
          <a:p>
            <a:endParaRPr lang="en-IE" dirty="0"/>
          </a:p>
          <a:p>
            <a:r>
              <a:rPr lang="en-IE" dirty="0"/>
              <a:t>During the Famine, approximately one million people died and a million more emigrated from Ireland. Before the Famine, Ireland’s population was estimated to be over 8.5 million. By the end of the Famine a quarter of the population had either died or emigrated.</a:t>
            </a:r>
          </a:p>
          <a:p>
            <a:endParaRPr lang="en-IE" dirty="0"/>
          </a:p>
          <a:p>
            <a:r>
              <a:rPr lang="en-IE" dirty="0"/>
              <a:t>Of the one million people who died, some died of starvation while others perished from hunger related diseases and fevers. A further one million people emigrated to Britain, the United States, Canada, Australia and elsewhere.</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8430" t="-11" r="5024" b="11421"/>
          <a:stretch/>
        </p:blipFill>
        <p:spPr>
          <a:xfrm>
            <a:off x="7498081" y="301674"/>
            <a:ext cx="4089862" cy="5289659"/>
          </a:xfrm>
          <a:prstGeom prst="rect">
            <a:avLst/>
          </a:prstGeom>
        </p:spPr>
      </p:pic>
    </p:spTree>
    <p:extLst>
      <p:ext uri="{BB962C8B-B14F-4D97-AF65-F5344CB8AC3E}">
        <p14:creationId xmlns:p14="http://schemas.microsoft.com/office/powerpoint/2010/main" val="47405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21" y="-18661"/>
            <a:ext cx="10515600" cy="1325563"/>
          </a:xfrm>
        </p:spPr>
        <p:txBody>
          <a:bodyPr/>
          <a:lstStyle/>
          <a:p>
            <a:r>
              <a:rPr lang="en-IE" dirty="0">
                <a:latin typeface="Helvetica" panose="020B0604020202020204" pitchFamily="34" charset="0"/>
                <a:cs typeface="Helvetica" panose="020B0604020202020204" pitchFamily="34" charset="0"/>
              </a:rPr>
              <a:t>What caused the famine?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7147249" y="5285498"/>
            <a:ext cx="3377848" cy="369332"/>
          </a:xfrm>
          <a:prstGeom prst="rect">
            <a:avLst/>
          </a:prstGeom>
          <a:noFill/>
        </p:spPr>
        <p:txBody>
          <a:bodyPr wrap="none" rtlCol="0">
            <a:spAutoFit/>
          </a:bodyPr>
          <a:lstStyle/>
          <a:p>
            <a:r>
              <a:rPr lang="en-IE" i="1" dirty="0">
                <a:latin typeface="Helvetica" panose="020B0604020202020204" pitchFamily="34" charset="0"/>
              </a:rPr>
              <a:t>Spread of Blight across Europe</a:t>
            </a:r>
          </a:p>
        </p:txBody>
      </p:sp>
      <p:sp>
        <p:nvSpPr>
          <p:cNvPr id="8" name="TextBox 7"/>
          <p:cNvSpPr txBox="1"/>
          <p:nvPr/>
        </p:nvSpPr>
        <p:spPr>
          <a:xfrm>
            <a:off x="539621" y="1122348"/>
            <a:ext cx="6411686" cy="3970318"/>
          </a:xfrm>
          <a:prstGeom prst="rect">
            <a:avLst/>
          </a:prstGeom>
          <a:noFill/>
        </p:spPr>
        <p:txBody>
          <a:bodyPr wrap="square" rtlCol="0">
            <a:spAutoFit/>
          </a:bodyPr>
          <a:lstStyle/>
          <a:p>
            <a:r>
              <a:rPr lang="en-IE" dirty="0"/>
              <a:t>The potato was originally brought to Europe from South America by the Spanish. In 1845, about one third of the population was dependent on the potato as their main source of food. Potatoes can feed six times more people than most other crops. </a:t>
            </a:r>
          </a:p>
          <a:p>
            <a:endParaRPr lang="en-IE" dirty="0"/>
          </a:p>
          <a:p>
            <a:endParaRPr lang="en-IE" dirty="0">
              <a:solidFill>
                <a:schemeClr val="accent1">
                  <a:lumMod val="40000"/>
                  <a:lumOff val="60000"/>
                </a:schemeClr>
              </a:solidFill>
            </a:endParaRPr>
          </a:p>
          <a:p>
            <a:r>
              <a:rPr lang="en-IE" dirty="0"/>
              <a:t>The potato was vulnerable to </a:t>
            </a:r>
            <a:r>
              <a:rPr lang="en-IE" dirty="0" smtClean="0"/>
              <a:t>disease because it is not a local species. </a:t>
            </a:r>
            <a:r>
              <a:rPr lang="en-IE" dirty="0"/>
              <a:t>In 1845 the crop was infected by Potato blight. This is a disease which causes potatoes to rot in the ground. </a:t>
            </a:r>
          </a:p>
          <a:p>
            <a:endParaRPr lang="en-IE" dirty="0"/>
          </a:p>
          <a:p>
            <a:endParaRPr lang="en-IE" dirty="0"/>
          </a:p>
          <a:p>
            <a:r>
              <a:rPr lang="en-IE" dirty="0"/>
              <a:t>When the potato crop failed, the poorer people in Ireland were left with nothing to eat, neither could they afford to buy other types of food.</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7249" y="362123"/>
            <a:ext cx="4880252" cy="4923375"/>
          </a:xfrm>
          <a:prstGeom prst="rect">
            <a:avLst/>
          </a:prstGeom>
        </p:spPr>
      </p:pic>
    </p:spTree>
    <p:extLst>
      <p:ext uri="{BB962C8B-B14F-4D97-AF65-F5344CB8AC3E}">
        <p14:creationId xmlns:p14="http://schemas.microsoft.com/office/powerpoint/2010/main" val="135003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265" y="-9331"/>
            <a:ext cx="10515600" cy="1325563"/>
          </a:xfrm>
        </p:spPr>
        <p:txBody>
          <a:bodyPr/>
          <a:lstStyle/>
          <a:p>
            <a:r>
              <a:rPr lang="en-IE" dirty="0">
                <a:latin typeface="Helvetica" panose="020B0604020202020204" pitchFamily="34" charset="0"/>
                <a:cs typeface="Helvetica" panose="020B0604020202020204" pitchFamily="34" charset="0"/>
              </a:rPr>
              <a:t>Rural Poor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6321098" y="5257620"/>
            <a:ext cx="3526928" cy="307777"/>
          </a:xfrm>
          <a:prstGeom prst="rect">
            <a:avLst/>
          </a:prstGeom>
          <a:noFill/>
        </p:spPr>
        <p:txBody>
          <a:bodyPr wrap="none" rtlCol="0">
            <a:spAutoFit/>
          </a:bodyPr>
          <a:lstStyle/>
          <a:p>
            <a:r>
              <a:rPr lang="en-IE" sz="1400" i="1" dirty="0">
                <a:latin typeface="Helvetica" panose="020B0604020202020204" pitchFamily="34" charset="0"/>
              </a:rPr>
              <a:t>Mud Cabins (c. 1880</a:t>
            </a:r>
            <a:r>
              <a:rPr lang="en-IE" sz="1400" i="1" dirty="0" smtClean="0">
                <a:latin typeface="Helvetica" panose="020B0604020202020204" pitchFamily="34" charset="0"/>
              </a:rPr>
              <a:t>) Fourth Class House</a:t>
            </a:r>
            <a:endParaRPr lang="en-IE" sz="1400" i="1" dirty="0">
              <a:latin typeface="Helvetica" panose="020B0604020202020204" pitchFamily="34" charset="0"/>
            </a:endParaRPr>
          </a:p>
        </p:txBody>
      </p:sp>
      <p:sp>
        <p:nvSpPr>
          <p:cNvPr id="6" name="TextBox 5"/>
          <p:cNvSpPr txBox="1"/>
          <p:nvPr/>
        </p:nvSpPr>
        <p:spPr>
          <a:xfrm>
            <a:off x="614265" y="1174492"/>
            <a:ext cx="5769429" cy="5078313"/>
          </a:xfrm>
          <a:prstGeom prst="rect">
            <a:avLst/>
          </a:prstGeom>
          <a:noFill/>
        </p:spPr>
        <p:txBody>
          <a:bodyPr wrap="square" rtlCol="0">
            <a:spAutoFit/>
          </a:bodyPr>
          <a:lstStyle/>
          <a:p>
            <a:r>
              <a:rPr lang="en-IE" dirty="0"/>
              <a:t>When the potato blight struck in 1845, over two million people in Ireland were living in mud cabins, which were classified as fourth class houses. The Government put houses into four classes.</a:t>
            </a:r>
          </a:p>
          <a:p>
            <a:endParaRPr lang="en-IE" dirty="0"/>
          </a:p>
          <a:p>
            <a:r>
              <a:rPr lang="en-IE" b="1" dirty="0"/>
              <a:t>FIRST</a:t>
            </a:r>
            <a:r>
              <a:rPr lang="en-IE" dirty="0"/>
              <a:t> a solid house with more than five front windows </a:t>
            </a:r>
          </a:p>
          <a:p>
            <a:r>
              <a:rPr lang="en-IE" b="1" dirty="0"/>
              <a:t>SECOND</a:t>
            </a:r>
            <a:r>
              <a:rPr lang="en-IE" dirty="0"/>
              <a:t> a solid house with up to five front windows </a:t>
            </a:r>
          </a:p>
          <a:p>
            <a:r>
              <a:rPr lang="en-IE" b="1" dirty="0"/>
              <a:t>THIRD</a:t>
            </a:r>
            <a:r>
              <a:rPr lang="en-IE" dirty="0"/>
              <a:t> a cottage (often with thatch roof) </a:t>
            </a:r>
          </a:p>
          <a:p>
            <a:r>
              <a:rPr lang="en-IE" b="1" dirty="0"/>
              <a:t>FOURTH </a:t>
            </a:r>
            <a:r>
              <a:rPr lang="en-IE" dirty="0"/>
              <a:t> a single room, built of organic material like sods, wood and so on (see picture right), some lived in even worse accommodation or had no dwelling at all. </a:t>
            </a:r>
          </a:p>
          <a:p>
            <a:endParaRPr lang="en-IE" dirty="0"/>
          </a:p>
          <a:p>
            <a:r>
              <a:rPr lang="en-IE" dirty="0"/>
              <a:t>Poor people were almost totally </a:t>
            </a:r>
            <a:r>
              <a:rPr lang="en-IE" dirty="0" smtClean="0"/>
              <a:t>depended </a:t>
            </a:r>
            <a:r>
              <a:rPr lang="en-IE" dirty="0"/>
              <a:t>on the potato </a:t>
            </a:r>
            <a:r>
              <a:rPr lang="en-IE" dirty="0" smtClean="0"/>
              <a:t>for food</a:t>
            </a:r>
            <a:r>
              <a:rPr lang="en-IE" dirty="0"/>
              <a:t>. They also used the potato to </a:t>
            </a:r>
            <a:r>
              <a:rPr lang="en-IE" dirty="0" smtClean="0"/>
              <a:t>swap for </a:t>
            </a:r>
            <a:r>
              <a:rPr lang="en-IE" dirty="0"/>
              <a:t>other goods. When the potato crop failed due to blight, hunger and famine were inevitable.</a:t>
            </a:r>
          </a:p>
          <a:p>
            <a:endParaRPr lang="en-IE" dirty="0"/>
          </a:p>
          <a:p>
            <a:endParaRPr lang="en-IE"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694" y="1079130"/>
            <a:ext cx="5673583" cy="4168192"/>
          </a:xfrm>
          <a:prstGeom prst="rect">
            <a:avLst/>
          </a:prstGeom>
        </p:spPr>
      </p:pic>
      <p:sp>
        <p:nvSpPr>
          <p:cNvPr id="8" name="TextBox 7"/>
          <p:cNvSpPr txBox="1"/>
          <p:nvPr/>
        </p:nvSpPr>
        <p:spPr>
          <a:xfrm>
            <a:off x="9284530" y="812435"/>
            <a:ext cx="2772747" cy="276999"/>
          </a:xfrm>
          <a:prstGeom prst="rect">
            <a:avLst/>
          </a:prstGeom>
          <a:noFill/>
        </p:spPr>
        <p:txBody>
          <a:bodyPr wrap="none" rtlCol="0">
            <a:spAutoFit/>
          </a:bodyPr>
          <a:lstStyle/>
          <a:p>
            <a:r>
              <a:rPr lang="en-IE" sz="1200" i="1" dirty="0"/>
              <a:t>Picture courtesy of Louth County Museum</a:t>
            </a:r>
          </a:p>
        </p:txBody>
      </p:sp>
    </p:spTree>
    <p:extLst>
      <p:ext uri="{BB962C8B-B14F-4D97-AF65-F5344CB8AC3E}">
        <p14:creationId xmlns:p14="http://schemas.microsoft.com/office/powerpoint/2010/main" val="426848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196" y="-4207"/>
            <a:ext cx="10515600" cy="1325563"/>
          </a:xfrm>
        </p:spPr>
        <p:txBody>
          <a:bodyPr/>
          <a:lstStyle/>
          <a:p>
            <a:r>
              <a:rPr lang="en-IE" dirty="0">
                <a:latin typeface="Helvetica" panose="020B0604020202020204" pitchFamily="34" charset="0"/>
              </a:rPr>
              <a:t>Landlords and Tenants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6" name="TextBox 5"/>
          <p:cNvSpPr txBox="1"/>
          <p:nvPr/>
        </p:nvSpPr>
        <p:spPr>
          <a:xfrm>
            <a:off x="6269165" y="5665276"/>
            <a:ext cx="3145413" cy="338554"/>
          </a:xfrm>
          <a:prstGeom prst="rect">
            <a:avLst/>
          </a:prstGeom>
          <a:noFill/>
        </p:spPr>
        <p:txBody>
          <a:bodyPr wrap="none" rtlCol="0">
            <a:spAutoFit/>
          </a:bodyPr>
          <a:lstStyle/>
          <a:p>
            <a:r>
              <a:rPr lang="en-IE" sz="1600" i="1" dirty="0"/>
              <a:t>Landlord </a:t>
            </a:r>
            <a:r>
              <a:rPr lang="en-IE" sz="1600" i="1" dirty="0" smtClean="0"/>
              <a:t>House </a:t>
            </a:r>
            <a:r>
              <a:rPr lang="en-IE" sz="1600" i="1" dirty="0" smtClean="0">
                <a:latin typeface="Helvetica" panose="020B0604020202020204" pitchFamily="34" charset="0"/>
              </a:rPr>
              <a:t>First </a:t>
            </a:r>
            <a:r>
              <a:rPr lang="en-IE" sz="1600" i="1" dirty="0">
                <a:latin typeface="Helvetica" panose="020B0604020202020204" pitchFamily="34" charset="0"/>
              </a:rPr>
              <a:t>Class House</a:t>
            </a:r>
            <a:endParaRPr lang="en-IE" sz="1600" i="1" dirty="0"/>
          </a:p>
        </p:txBody>
      </p:sp>
      <p:sp>
        <p:nvSpPr>
          <p:cNvPr id="3" name="TextBox 2"/>
          <p:cNvSpPr txBox="1"/>
          <p:nvPr/>
        </p:nvSpPr>
        <p:spPr>
          <a:xfrm>
            <a:off x="705196" y="1181576"/>
            <a:ext cx="5368705" cy="3416320"/>
          </a:xfrm>
          <a:prstGeom prst="rect">
            <a:avLst/>
          </a:prstGeom>
          <a:noFill/>
        </p:spPr>
        <p:txBody>
          <a:bodyPr wrap="square" rtlCol="0">
            <a:spAutoFit/>
          </a:bodyPr>
          <a:lstStyle/>
          <a:p>
            <a:r>
              <a:rPr lang="en-IE" dirty="0"/>
              <a:t>Around 80% of Irish people did not own the land they lived on. Instead it was owned by landlords, some of </a:t>
            </a:r>
            <a:r>
              <a:rPr lang="en-IE" dirty="0" smtClean="0"/>
              <a:t>whom </a:t>
            </a:r>
            <a:r>
              <a:rPr lang="en-IE" dirty="0"/>
              <a:t>lived in England. Many landlords hired middlemen to collect the rent from their Irish tenants. The landlords who did not live in Ireland were known as </a:t>
            </a:r>
            <a:r>
              <a:rPr lang="en-IE" i="1" dirty="0"/>
              <a:t>absentee landlords </a:t>
            </a:r>
            <a:r>
              <a:rPr lang="en-IE" dirty="0"/>
              <a:t>because they were rarely in Ireland.</a:t>
            </a:r>
          </a:p>
          <a:p>
            <a:endParaRPr lang="en-IE" dirty="0"/>
          </a:p>
          <a:p>
            <a:r>
              <a:rPr lang="en-IE" dirty="0"/>
              <a:t>About </a:t>
            </a:r>
            <a:r>
              <a:rPr lang="en-IE" dirty="0" smtClean="0"/>
              <a:t>one </a:t>
            </a:r>
            <a:r>
              <a:rPr lang="en-IE" dirty="0"/>
              <a:t>third of the Landlords were very good to their tenants and treated them fairly, doing all they could for the poor, but many landlords, middlemen and farmers treated the Irish Catholic tenants very poorly.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549" y="1316751"/>
            <a:ext cx="5584767" cy="4348525"/>
          </a:xfrm>
          <a:prstGeom prst="rect">
            <a:avLst/>
          </a:prstGeom>
        </p:spPr>
      </p:pic>
    </p:spTree>
    <p:extLst>
      <p:ext uri="{BB962C8B-B14F-4D97-AF65-F5344CB8AC3E}">
        <p14:creationId xmlns:p14="http://schemas.microsoft.com/office/powerpoint/2010/main" val="138305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632" y="0"/>
            <a:ext cx="10515600" cy="1325563"/>
          </a:xfrm>
        </p:spPr>
        <p:txBody>
          <a:bodyPr/>
          <a:lstStyle/>
          <a:p>
            <a:r>
              <a:rPr lang="en-IE" dirty="0">
                <a:latin typeface="Helvetica" panose="020B0604020202020204" pitchFamily="34" charset="0"/>
              </a:rPr>
              <a:t>Local </a:t>
            </a:r>
            <a:r>
              <a:rPr lang="en-IE" dirty="0" smtClean="0">
                <a:latin typeface="Helvetica" panose="020B0604020202020204" pitchFamily="34" charset="0"/>
              </a:rPr>
              <a:t>Responses </a:t>
            </a:r>
            <a:endParaRPr lang="en-IE" dirty="0">
              <a:latin typeface="Helvetica"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6" name="TextBox 5"/>
          <p:cNvSpPr txBox="1"/>
          <p:nvPr/>
        </p:nvSpPr>
        <p:spPr>
          <a:xfrm>
            <a:off x="838200" y="1690688"/>
            <a:ext cx="4925085" cy="2308324"/>
          </a:xfrm>
          <a:prstGeom prst="rect">
            <a:avLst/>
          </a:prstGeom>
          <a:noFill/>
        </p:spPr>
        <p:txBody>
          <a:bodyPr wrap="square" rtlCol="0">
            <a:spAutoFit/>
          </a:bodyPr>
          <a:lstStyle/>
          <a:p>
            <a:r>
              <a:rPr lang="en-IE" dirty="0"/>
              <a:t>The situation got very serious in 1846.  The first response was the setting up of Soup Kitchens to feed the poor by </a:t>
            </a:r>
            <a:r>
              <a:rPr lang="en-US" dirty="0"/>
              <a:t>the Society of friends, (also known as Quakers or friends).</a:t>
            </a:r>
          </a:p>
          <a:p>
            <a:endParaRPr lang="en-US" dirty="0"/>
          </a:p>
          <a:p>
            <a:r>
              <a:rPr lang="en-US" dirty="0"/>
              <a:t>Many local landowners, </a:t>
            </a:r>
            <a:r>
              <a:rPr lang="en-US" dirty="0" smtClean="0"/>
              <a:t>clergy</a:t>
            </a:r>
            <a:r>
              <a:rPr lang="en-US" dirty="0"/>
              <a:t>, p</a:t>
            </a:r>
            <a:r>
              <a:rPr lang="en-US" dirty="0" smtClean="0"/>
              <a:t>olice </a:t>
            </a:r>
            <a:r>
              <a:rPr lang="en-US" dirty="0"/>
              <a:t>and others also tried to do what they could to help the starving</a:t>
            </a:r>
            <a:r>
              <a:rPr lang="en-IE" dirty="0"/>
              <a: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5020" y="394713"/>
            <a:ext cx="6376727" cy="5499436"/>
          </a:xfrm>
          <a:prstGeom prst="rect">
            <a:avLst/>
          </a:prstGeom>
        </p:spPr>
      </p:pic>
    </p:spTree>
    <p:extLst>
      <p:ext uri="{BB962C8B-B14F-4D97-AF65-F5344CB8AC3E}">
        <p14:creationId xmlns:p14="http://schemas.microsoft.com/office/powerpoint/2010/main" val="329126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444" y="0"/>
            <a:ext cx="10515600" cy="1325563"/>
          </a:xfrm>
        </p:spPr>
        <p:txBody>
          <a:bodyPr/>
          <a:lstStyle/>
          <a:p>
            <a:r>
              <a:rPr lang="en-IE" dirty="0">
                <a:latin typeface="Helvetica" panose="020B0604020202020204" pitchFamily="34" charset="0"/>
              </a:rPr>
              <a:t>British Government </a:t>
            </a:r>
            <a:r>
              <a:rPr lang="en-IE" dirty="0" smtClean="0">
                <a:latin typeface="Helvetica" panose="020B0604020202020204" pitchFamily="34" charset="0"/>
              </a:rPr>
              <a:t>Responses</a:t>
            </a:r>
            <a:endParaRPr lang="en-IE" dirty="0">
              <a:latin typeface="Helvetica"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3131" y="1690688"/>
            <a:ext cx="5870669" cy="3902038"/>
          </a:xfrm>
          <a:prstGeom prst="rect">
            <a:avLst/>
          </a:prstGeom>
        </p:spPr>
      </p:pic>
      <p:sp>
        <p:nvSpPr>
          <p:cNvPr id="5" name="TextBox 4"/>
          <p:cNvSpPr txBox="1"/>
          <p:nvPr/>
        </p:nvSpPr>
        <p:spPr>
          <a:xfrm>
            <a:off x="5740006" y="5587085"/>
            <a:ext cx="1120820" cy="369332"/>
          </a:xfrm>
          <a:prstGeom prst="rect">
            <a:avLst/>
          </a:prstGeom>
          <a:noFill/>
        </p:spPr>
        <p:txBody>
          <a:bodyPr wrap="none" rtlCol="0">
            <a:spAutoFit/>
          </a:bodyPr>
          <a:lstStyle/>
          <a:p>
            <a:r>
              <a:rPr lang="en-IE" i="1" dirty="0">
                <a:latin typeface="Helvetica" panose="020B0604020202020204" pitchFamily="34" charset="0"/>
              </a:rPr>
              <a:t>Black </a:t>
            </a:r>
            <a:r>
              <a:rPr lang="en-IE" i="1" dirty="0" smtClean="0">
                <a:latin typeface="Helvetica" panose="020B0604020202020204" pitchFamily="34" charset="0"/>
              </a:rPr>
              <a:t>’47</a:t>
            </a:r>
            <a:endParaRPr lang="en-IE" i="1" dirty="0">
              <a:solidFill>
                <a:srgbClr val="FF0000"/>
              </a:solidFill>
              <a:latin typeface="Helvetica" panose="020B0604020202020204" pitchFamily="34" charset="0"/>
            </a:endParaRPr>
          </a:p>
        </p:txBody>
      </p:sp>
      <p:sp>
        <p:nvSpPr>
          <p:cNvPr id="6" name="TextBox 5"/>
          <p:cNvSpPr txBox="1"/>
          <p:nvPr/>
        </p:nvSpPr>
        <p:spPr>
          <a:xfrm>
            <a:off x="685988" y="1092807"/>
            <a:ext cx="4601072" cy="5909310"/>
          </a:xfrm>
          <a:prstGeom prst="rect">
            <a:avLst/>
          </a:prstGeom>
          <a:noFill/>
        </p:spPr>
        <p:txBody>
          <a:bodyPr wrap="square" rtlCol="0">
            <a:spAutoFit/>
          </a:bodyPr>
          <a:lstStyle/>
          <a:p>
            <a:r>
              <a:rPr lang="en-IE" dirty="0"/>
              <a:t>The initial government response to the potato crop failure was quick and generally successful. The British Prime Minister, Robert Peel, purchased £100,000 worth of maize and cornmeal however it didn’t arrive in Ireland until February 1846 due to bad weather. The maize and cornmeal was very tough to eat and digest and was very unpopular.</a:t>
            </a:r>
          </a:p>
          <a:p>
            <a:endParaRPr lang="en-IE" dirty="0"/>
          </a:p>
          <a:p>
            <a:r>
              <a:rPr lang="en-IE" dirty="0"/>
              <a:t>A new Prime Minister, Lord John Russell, came into power in 1846. Russell believed that the government was not responsible for the crisis and was reluctant to intervene in its alleviation</a:t>
            </a:r>
            <a:r>
              <a:rPr lang="en-IE" dirty="0" smtClean="0"/>
              <a:t>.</a:t>
            </a:r>
          </a:p>
          <a:p>
            <a:r>
              <a:rPr lang="en-IE" dirty="0"/>
              <a:t>Sir Charles Wood, the Chancellor of the Exchequer and Charles Trevelyan, Assistant Secretary to the Treasury who were in charge of the administration of government relief, limited the government's food aid programme. Trevelyan believed that </a:t>
            </a:r>
            <a:r>
              <a:rPr lang="en-IE" i="1" dirty="0"/>
              <a:t>"the judgement of God sent the calamity to teach the Irish a lesson".</a:t>
            </a:r>
          </a:p>
          <a:p>
            <a:endParaRPr lang="en-IE" dirty="0"/>
          </a:p>
        </p:txBody>
      </p:sp>
    </p:spTree>
    <p:extLst>
      <p:ext uri="{BB962C8B-B14F-4D97-AF65-F5344CB8AC3E}">
        <p14:creationId xmlns:p14="http://schemas.microsoft.com/office/powerpoint/2010/main" val="377439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IE" dirty="0">
                <a:latin typeface="Helvetica" panose="020B0604020202020204" pitchFamily="34" charset="0"/>
              </a:rPr>
              <a:t>British Government Response</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8314070" y="5768924"/>
            <a:ext cx="3236784" cy="369332"/>
          </a:xfrm>
          <a:prstGeom prst="rect">
            <a:avLst/>
          </a:prstGeom>
          <a:noFill/>
        </p:spPr>
        <p:txBody>
          <a:bodyPr wrap="none" rtlCol="0">
            <a:spAutoFit/>
          </a:bodyPr>
          <a:lstStyle/>
          <a:p>
            <a:r>
              <a:rPr lang="en-IE" i="1" dirty="0">
                <a:latin typeface="Helvetica" panose="020B0604020202020204" pitchFamily="34" charset="0"/>
              </a:rPr>
              <a:t>Road cutting Fermoy Co Cork</a:t>
            </a:r>
          </a:p>
        </p:txBody>
      </p:sp>
      <p:sp>
        <p:nvSpPr>
          <p:cNvPr id="6" name="TextBox 5"/>
          <p:cNvSpPr txBox="1"/>
          <p:nvPr/>
        </p:nvSpPr>
        <p:spPr>
          <a:xfrm>
            <a:off x="754225" y="1252149"/>
            <a:ext cx="5048059" cy="2862322"/>
          </a:xfrm>
          <a:prstGeom prst="rect">
            <a:avLst/>
          </a:prstGeom>
          <a:noFill/>
        </p:spPr>
        <p:txBody>
          <a:bodyPr wrap="square" rtlCol="0">
            <a:spAutoFit/>
          </a:bodyPr>
          <a:lstStyle/>
          <a:p>
            <a:r>
              <a:rPr lang="en-IE" dirty="0"/>
              <a:t>Eventually Russell's government did introduce a new programme of public works such as building roads, harbour piers, etc. By the end of December 1846 they employed half a million people. The </a:t>
            </a:r>
            <a:r>
              <a:rPr lang="en-IE" dirty="0" smtClean="0"/>
              <a:t>starving poor, </a:t>
            </a:r>
            <a:r>
              <a:rPr lang="en-IE" dirty="0"/>
              <a:t>often entire families, had to </a:t>
            </a:r>
            <a:r>
              <a:rPr lang="en-IE" dirty="0" smtClean="0"/>
              <a:t>work for </a:t>
            </a:r>
            <a:r>
              <a:rPr lang="en-IE" dirty="0"/>
              <a:t>12 hour days. However, most of these people were too hungry, weak and feeble to work and so large numbers died on the works. </a:t>
            </a:r>
          </a:p>
          <a:p>
            <a:endParaRPr lang="en-IE" dirty="0"/>
          </a:p>
          <a:p>
            <a:endParaRPr lang="en-IE"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080" y="1319551"/>
            <a:ext cx="4527943" cy="4410273"/>
          </a:xfrm>
          <a:prstGeom prst="rect">
            <a:avLst/>
          </a:prstGeom>
        </p:spPr>
      </p:pic>
    </p:spTree>
    <p:extLst>
      <p:ext uri="{BB962C8B-B14F-4D97-AF65-F5344CB8AC3E}">
        <p14:creationId xmlns:p14="http://schemas.microsoft.com/office/powerpoint/2010/main" val="418221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486" y="-132813"/>
            <a:ext cx="10515600" cy="1325563"/>
          </a:xfrm>
        </p:spPr>
        <p:txBody>
          <a:bodyPr>
            <a:normAutofit/>
          </a:bodyPr>
          <a:lstStyle/>
          <a:p>
            <a:r>
              <a:rPr lang="en-IE" dirty="0">
                <a:latin typeface="Helvetica" panose="020B0604020202020204" pitchFamily="34" charset="0"/>
              </a:rPr>
              <a:t>British Government Response</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8897744" y="4637211"/>
            <a:ext cx="2210862" cy="369332"/>
          </a:xfrm>
          <a:prstGeom prst="rect">
            <a:avLst/>
          </a:prstGeom>
          <a:noFill/>
        </p:spPr>
        <p:txBody>
          <a:bodyPr wrap="none" rtlCol="0">
            <a:spAutoFit/>
          </a:bodyPr>
          <a:lstStyle/>
          <a:p>
            <a:r>
              <a:rPr lang="en-IE" i="1" dirty="0">
                <a:latin typeface="Helvetica" panose="020B0604020202020204" pitchFamily="34" charset="0"/>
              </a:rPr>
              <a:t>Soup Kitchen Boiler</a:t>
            </a:r>
          </a:p>
        </p:txBody>
      </p:sp>
      <p:sp>
        <p:nvSpPr>
          <p:cNvPr id="6" name="TextBox 5"/>
          <p:cNvSpPr txBox="1"/>
          <p:nvPr/>
        </p:nvSpPr>
        <p:spPr>
          <a:xfrm>
            <a:off x="648760" y="1103607"/>
            <a:ext cx="6354824" cy="4801314"/>
          </a:xfrm>
          <a:prstGeom prst="rect">
            <a:avLst/>
          </a:prstGeom>
          <a:noFill/>
        </p:spPr>
        <p:txBody>
          <a:bodyPr wrap="square" rtlCol="0">
            <a:spAutoFit/>
          </a:bodyPr>
          <a:lstStyle/>
          <a:p>
            <a:r>
              <a:rPr lang="en-IE" dirty="0"/>
              <a:t>In January 1847, the government abandoned the public works programme, realising that it had failed. Instead they provided relief though outdoor direct relief in the form of soup kitchens which directly fed the poor. By the summer of 1847 it is estimated that over three million people were being fed. </a:t>
            </a:r>
          </a:p>
          <a:p>
            <a:endParaRPr lang="en-IE" dirty="0"/>
          </a:p>
          <a:p>
            <a:r>
              <a:rPr lang="en-IE" dirty="0"/>
              <a:t>However by the end of the summer, the Government decided to withdraw support for the system believing that it was costing too much and that the new potato crop was healthy (which it was not) and in general, people should be left to their own means.</a:t>
            </a:r>
          </a:p>
          <a:p>
            <a:endParaRPr lang="en-IE" dirty="0"/>
          </a:p>
          <a:p>
            <a:r>
              <a:rPr lang="en-IE" dirty="0"/>
              <a:t>Landlords/farmers were compelled to support the </a:t>
            </a:r>
            <a:r>
              <a:rPr lang="en-IE" dirty="0" smtClean="0"/>
              <a:t>workhouses (which were set up before the Famine) </a:t>
            </a:r>
            <a:r>
              <a:rPr lang="en-IE" dirty="0"/>
              <a:t>and local relief schemes. They also became responsible for paying the rates for the poorer tenants.  Some tried to get out of paying by evicting these poorer tenants. As a result hundreds of thousands of people were driven off the land.</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1658" y="1645084"/>
            <a:ext cx="3863035" cy="2885353"/>
          </a:xfrm>
          <a:prstGeom prst="rect">
            <a:avLst/>
          </a:prstGeom>
        </p:spPr>
      </p:pic>
    </p:spTree>
    <p:extLst>
      <p:ext uri="{BB962C8B-B14F-4D97-AF65-F5344CB8AC3E}">
        <p14:creationId xmlns:p14="http://schemas.microsoft.com/office/powerpoint/2010/main" val="366329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78" y="0"/>
            <a:ext cx="10515600" cy="1325563"/>
          </a:xfrm>
        </p:spPr>
        <p:txBody>
          <a:bodyPr/>
          <a:lstStyle/>
          <a:p>
            <a:r>
              <a:rPr lang="en-IE" dirty="0">
                <a:latin typeface="Helvetica" panose="020B0604020202020204" pitchFamily="34" charset="0"/>
              </a:rPr>
              <a:t>Land Evictions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7790233" y="5399396"/>
            <a:ext cx="2593980" cy="523220"/>
          </a:xfrm>
          <a:prstGeom prst="rect">
            <a:avLst/>
          </a:prstGeom>
          <a:noFill/>
        </p:spPr>
        <p:txBody>
          <a:bodyPr wrap="none" rtlCol="0">
            <a:spAutoFit/>
          </a:bodyPr>
          <a:lstStyle/>
          <a:p>
            <a:pPr algn="ctr"/>
            <a:r>
              <a:rPr lang="en-IE" i="1" dirty="0">
                <a:latin typeface="Helvetica" panose="020B0604020202020204" pitchFamily="34" charset="0"/>
              </a:rPr>
              <a:t>Eviction </a:t>
            </a:r>
          </a:p>
          <a:p>
            <a:pPr algn="ctr"/>
            <a:r>
              <a:rPr lang="en-IE" sz="1000" i="1" dirty="0">
                <a:latin typeface="Helvetica" panose="020B0604020202020204" pitchFamily="34" charset="0"/>
              </a:rPr>
              <a:t>(London Illustrated news December 1848) </a:t>
            </a:r>
          </a:p>
        </p:txBody>
      </p:sp>
      <p:sp>
        <p:nvSpPr>
          <p:cNvPr id="6" name="TextBox 5"/>
          <p:cNvSpPr txBox="1"/>
          <p:nvPr/>
        </p:nvSpPr>
        <p:spPr>
          <a:xfrm>
            <a:off x="558282" y="1494745"/>
            <a:ext cx="5290996" cy="2862322"/>
          </a:xfrm>
          <a:prstGeom prst="rect">
            <a:avLst/>
          </a:prstGeom>
          <a:noFill/>
        </p:spPr>
        <p:txBody>
          <a:bodyPr wrap="square" rtlCol="0">
            <a:spAutoFit/>
          </a:bodyPr>
          <a:lstStyle/>
          <a:p>
            <a:endParaRPr lang="en-IE" dirty="0">
              <a:solidFill>
                <a:schemeClr val="accent1"/>
              </a:solidFill>
            </a:endParaRPr>
          </a:p>
          <a:p>
            <a:r>
              <a:rPr lang="en-IE" dirty="0"/>
              <a:t>Evictions were widespread as many poor people couldn’t afford to pay their rent. It is estimated that over half a million people were evicted from the land between 1847 and 1852. This meant that they had no means of producing their own food or raising their own animals and were forced to roam the countryside in search of food and work</a:t>
            </a:r>
            <a:r>
              <a:rPr lang="en-IE" dirty="0" smtClean="0"/>
              <a:t>. Many dying on the ‘side of the road’.</a:t>
            </a:r>
            <a:endParaRPr lang="en-IE" dirty="0"/>
          </a:p>
          <a:p>
            <a:endParaRPr lang="en-IE"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339099"/>
            <a:ext cx="5982446" cy="3925980"/>
          </a:xfrm>
          <a:prstGeom prst="rect">
            <a:avLst/>
          </a:prstGeom>
        </p:spPr>
      </p:pic>
    </p:spTree>
    <p:extLst>
      <p:ext uri="{BB962C8B-B14F-4D97-AF65-F5344CB8AC3E}">
        <p14:creationId xmlns:p14="http://schemas.microsoft.com/office/powerpoint/2010/main" val="254731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380514" y="834763"/>
            <a:ext cx="4607045" cy="5827392"/>
          </a:xfrm>
        </p:spPr>
      </p:pic>
      <p:sp>
        <p:nvSpPr>
          <p:cNvPr id="4" name="Title 1"/>
          <p:cNvSpPr txBox="1">
            <a:spLocks/>
          </p:cNvSpPr>
          <p:nvPr/>
        </p:nvSpPr>
        <p:spPr>
          <a:xfrm>
            <a:off x="110822" y="-137823"/>
            <a:ext cx="11049000" cy="1150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dirty="0">
                <a:latin typeface="Helvetica" panose="020B0604020202020204" pitchFamily="34" charset="0"/>
              </a:rPr>
              <a:t>Poor Law Unions and Workhouses</a:t>
            </a:r>
          </a:p>
        </p:txBody>
      </p:sp>
      <p:sp>
        <p:nvSpPr>
          <p:cNvPr id="6" name="TextBox 5"/>
          <p:cNvSpPr txBox="1"/>
          <p:nvPr/>
        </p:nvSpPr>
        <p:spPr>
          <a:xfrm>
            <a:off x="194798" y="742597"/>
            <a:ext cx="6943120" cy="4524315"/>
          </a:xfrm>
          <a:prstGeom prst="rect">
            <a:avLst/>
          </a:prstGeom>
          <a:noFill/>
        </p:spPr>
        <p:txBody>
          <a:bodyPr wrap="square" rtlCol="0">
            <a:spAutoFit/>
          </a:bodyPr>
          <a:lstStyle/>
          <a:p>
            <a:r>
              <a:rPr lang="en-IE" dirty="0"/>
              <a:t>Poor law union areas were set up in the 1830s to provide support for the destitute. At the centre was a Workhouse located </a:t>
            </a:r>
            <a:r>
              <a:rPr lang="en-IE" dirty="0" smtClean="0"/>
              <a:t>close to </a:t>
            </a:r>
            <a:r>
              <a:rPr lang="en-IE" dirty="0"/>
              <a:t>a town which was positioned roughly in the middle of the Union. They were run by a locally elected board and depended on the local wealthy for support.</a:t>
            </a:r>
          </a:p>
          <a:p>
            <a:endParaRPr lang="en-IE" dirty="0"/>
          </a:p>
          <a:p>
            <a:r>
              <a:rPr lang="en-IE" dirty="0"/>
              <a:t>Over 130 poor law unions were set up before the famine. When the famine struck, the system became totally </a:t>
            </a:r>
            <a:r>
              <a:rPr lang="en-IE" dirty="0" smtClean="0"/>
              <a:t>overwhelmed </a:t>
            </a:r>
            <a:r>
              <a:rPr lang="en-IE" dirty="0"/>
              <a:t>and couldn’t cope with the huge numbers looking for relief. Many workhouses set up extra auxiliary workhouses next to the main house but even these were unable to cope.</a:t>
            </a:r>
          </a:p>
          <a:p>
            <a:endParaRPr lang="en-IE" dirty="0"/>
          </a:p>
          <a:p>
            <a:r>
              <a:rPr lang="en-IE" dirty="0"/>
              <a:t>When a family entered a workhouse the men, women and children would be separated and put in different sections. Life in the workhouse was harsh and frequently cruel. There were many rules, the food was poor and disease was rampant.</a:t>
            </a:r>
          </a:p>
          <a:p>
            <a:endParaRPr lang="en-IE"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4926" y="4721289"/>
            <a:ext cx="3266461" cy="1940865"/>
          </a:xfrm>
          <a:prstGeom prst="rect">
            <a:avLst/>
          </a:prstGeom>
        </p:spPr>
      </p:pic>
    </p:spTree>
    <p:extLst>
      <p:ext uri="{BB962C8B-B14F-4D97-AF65-F5344CB8AC3E}">
        <p14:creationId xmlns:p14="http://schemas.microsoft.com/office/powerpoint/2010/main" val="192176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4" y="0"/>
            <a:ext cx="10515600" cy="1325563"/>
          </a:xfrm>
        </p:spPr>
        <p:txBody>
          <a:bodyPr/>
          <a:lstStyle/>
          <a:p>
            <a:r>
              <a:rPr lang="en-IE" dirty="0">
                <a:latin typeface="Helvetica" panose="020B0604020202020204" pitchFamily="34" charset="0"/>
              </a:rPr>
              <a:t>Irish Food Exports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6" name="TextBox 5"/>
          <p:cNvSpPr txBox="1"/>
          <p:nvPr/>
        </p:nvSpPr>
        <p:spPr>
          <a:xfrm>
            <a:off x="754224" y="1207026"/>
            <a:ext cx="4844143" cy="2862322"/>
          </a:xfrm>
          <a:prstGeom prst="rect">
            <a:avLst/>
          </a:prstGeom>
          <a:noFill/>
        </p:spPr>
        <p:txBody>
          <a:bodyPr wrap="square" rtlCol="0">
            <a:spAutoFit/>
          </a:bodyPr>
          <a:lstStyle/>
          <a:p>
            <a:r>
              <a:rPr lang="en-IE" dirty="0"/>
              <a:t>Records show that during the Famine, large quantities of food </a:t>
            </a:r>
            <a:r>
              <a:rPr lang="en-IE" dirty="0" smtClean="0"/>
              <a:t>were </a:t>
            </a:r>
            <a:r>
              <a:rPr lang="en-IE" dirty="0"/>
              <a:t>being exported from Ireland. Despite all this food production, the country could not produce enough to feed everyone, the loss of the potato was so great. The food that was available was beyond the reach of the poor, who couldn’t afford to purchase it.</a:t>
            </a:r>
          </a:p>
          <a:p>
            <a:endParaRPr lang="en-IE" dirty="0"/>
          </a:p>
          <a:p>
            <a:r>
              <a:rPr lang="en-IE" dirty="0"/>
              <a:t>Food was purchased abroad and shipped to Ireland. But </a:t>
            </a:r>
            <a:r>
              <a:rPr lang="en-IE" dirty="0" smtClean="0"/>
              <a:t>not near enough to feed everyone.</a:t>
            </a:r>
            <a:endParaRPr lang="en-IE"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8485" y="921656"/>
            <a:ext cx="6294835" cy="3890558"/>
          </a:xfrm>
          <a:prstGeom prst="rect">
            <a:avLst/>
          </a:prstGeom>
        </p:spPr>
      </p:pic>
    </p:spTree>
    <p:extLst>
      <p:ext uri="{BB962C8B-B14F-4D97-AF65-F5344CB8AC3E}">
        <p14:creationId xmlns:p14="http://schemas.microsoft.com/office/powerpoint/2010/main" val="421023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832" y="0"/>
            <a:ext cx="10515600" cy="1325563"/>
          </a:xfrm>
        </p:spPr>
        <p:txBody>
          <a:bodyPr/>
          <a:lstStyle/>
          <a:p>
            <a:r>
              <a:rPr lang="en-IE" dirty="0">
                <a:latin typeface="Helvetica" panose="020B0604020202020204" pitchFamily="34" charset="0"/>
              </a:rPr>
              <a:t>International Response </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8467369" y="4698818"/>
            <a:ext cx="2852063" cy="830997"/>
          </a:xfrm>
          <a:prstGeom prst="rect">
            <a:avLst/>
          </a:prstGeom>
          <a:noFill/>
        </p:spPr>
        <p:txBody>
          <a:bodyPr wrap="none" rtlCol="0">
            <a:spAutoFit/>
          </a:bodyPr>
          <a:lstStyle/>
          <a:p>
            <a:r>
              <a:rPr lang="en-IE" i="1" dirty="0">
                <a:latin typeface="Helvetica" panose="020B0604020202020204" pitchFamily="34" charset="0"/>
              </a:rPr>
              <a:t>Thank you monument</a:t>
            </a:r>
          </a:p>
          <a:p>
            <a:r>
              <a:rPr lang="en-IE" i="1" dirty="0">
                <a:latin typeface="Helvetica" panose="020B0604020202020204" pitchFamily="34" charset="0"/>
              </a:rPr>
              <a:t>dedicated to the Choctaw</a:t>
            </a:r>
          </a:p>
          <a:p>
            <a:pPr algn="ctr"/>
            <a:r>
              <a:rPr lang="en-IE" sz="1200" i="1" dirty="0">
                <a:latin typeface="Helvetica" panose="020B0604020202020204" pitchFamily="34" charset="0"/>
              </a:rPr>
              <a:t>(Photo by John Crowley)</a:t>
            </a:r>
          </a:p>
        </p:txBody>
      </p:sp>
      <p:sp>
        <p:nvSpPr>
          <p:cNvPr id="6" name="TextBox 5"/>
          <p:cNvSpPr txBox="1"/>
          <p:nvPr/>
        </p:nvSpPr>
        <p:spPr>
          <a:xfrm>
            <a:off x="846243" y="1373817"/>
            <a:ext cx="7039778" cy="4247317"/>
          </a:xfrm>
          <a:prstGeom prst="rect">
            <a:avLst/>
          </a:prstGeom>
          <a:noFill/>
        </p:spPr>
        <p:txBody>
          <a:bodyPr wrap="square" rtlCol="0">
            <a:spAutoFit/>
          </a:bodyPr>
          <a:lstStyle/>
          <a:p>
            <a:r>
              <a:rPr lang="en-IE" dirty="0"/>
              <a:t>Large sums of money were donated by various people, charities and organisations around the world. Calcutta is credited with making the first donation of £14,000. Pope Pius IX and Russian Tsar Alexander II sent funds and Queen Victoria donated £2,000. U.S. President James K. Polk donated $50 and Congressman Abraham Lincoln donated $10.</a:t>
            </a:r>
          </a:p>
          <a:p>
            <a:endParaRPr lang="en-IE" dirty="0"/>
          </a:p>
          <a:p>
            <a:r>
              <a:rPr lang="en-IE" dirty="0"/>
              <a:t>Thousands of dollars were raised in the United States, including $170 collected from a group of Native American Choctaws in 1847. This is a remarkable donation due to the fact that it had only been 16 years since the Native American Choctaws faced famine themselves.</a:t>
            </a:r>
          </a:p>
          <a:p>
            <a:endParaRPr lang="en-IE" dirty="0"/>
          </a:p>
          <a:p>
            <a:r>
              <a:rPr lang="en-IE" dirty="0"/>
              <a:t>The British Relief Association raised money throughout England, America, and Australia. Their funding drive was benefited by a "Queen's Letter", a letter from Queen Victoria appealing for money to relieve the distress in Ireland. In total, they raised £171,533(£14.5 million current value).</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176" y="1373818"/>
            <a:ext cx="4237591" cy="3177560"/>
          </a:xfrm>
          <a:prstGeom prst="rect">
            <a:avLst/>
          </a:prstGeom>
        </p:spPr>
      </p:pic>
    </p:spTree>
    <p:extLst>
      <p:ext uri="{BB962C8B-B14F-4D97-AF65-F5344CB8AC3E}">
        <p14:creationId xmlns:p14="http://schemas.microsoft.com/office/powerpoint/2010/main" val="44056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886" y="-128645"/>
            <a:ext cx="10515600" cy="1325563"/>
          </a:xfrm>
        </p:spPr>
        <p:txBody>
          <a:bodyPr/>
          <a:lstStyle/>
          <a:p>
            <a:r>
              <a:rPr lang="en-IE" dirty="0">
                <a:latin typeface="Helvetica" panose="020B0604020202020204" pitchFamily="34" charset="0"/>
              </a:rPr>
              <a:t>Emigration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701" y="1027906"/>
            <a:ext cx="3502099" cy="4518837"/>
          </a:xfrm>
          <a:prstGeom prst="rect">
            <a:avLst/>
          </a:prstGeom>
        </p:spPr>
      </p:pic>
      <p:sp>
        <p:nvSpPr>
          <p:cNvPr id="6" name="TextBox 5"/>
          <p:cNvSpPr txBox="1"/>
          <p:nvPr/>
        </p:nvSpPr>
        <p:spPr>
          <a:xfrm>
            <a:off x="8862804" y="5546743"/>
            <a:ext cx="1479892" cy="369332"/>
          </a:xfrm>
          <a:prstGeom prst="rect">
            <a:avLst/>
          </a:prstGeom>
          <a:noFill/>
        </p:spPr>
        <p:txBody>
          <a:bodyPr wrap="none" rtlCol="0">
            <a:spAutoFit/>
          </a:bodyPr>
          <a:lstStyle/>
          <a:p>
            <a:r>
              <a:rPr lang="en-IE" i="1" dirty="0">
                <a:latin typeface="Helvetica" panose="020B0604020202020204" pitchFamily="34" charset="0"/>
              </a:rPr>
              <a:t>Famine Ship</a:t>
            </a:r>
          </a:p>
        </p:txBody>
      </p:sp>
      <p:sp>
        <p:nvSpPr>
          <p:cNvPr id="7" name="TextBox 6"/>
          <p:cNvSpPr txBox="1"/>
          <p:nvPr/>
        </p:nvSpPr>
        <p:spPr>
          <a:xfrm>
            <a:off x="592264" y="1027906"/>
            <a:ext cx="6753886" cy="4524315"/>
          </a:xfrm>
          <a:prstGeom prst="rect">
            <a:avLst/>
          </a:prstGeom>
          <a:noFill/>
        </p:spPr>
        <p:txBody>
          <a:bodyPr wrap="square" rtlCol="0">
            <a:spAutoFit/>
          </a:bodyPr>
          <a:lstStyle/>
          <a:p>
            <a:r>
              <a:rPr lang="en-IE" dirty="0"/>
              <a:t>A lot of people were left with no choice but to emigrate (if they could afford it). Irish migrants had to cross oceans on ships that were often in very poor condition (known as </a:t>
            </a:r>
            <a:r>
              <a:rPr lang="en-IE" i="1" dirty="0"/>
              <a:t>coffin ships)</a:t>
            </a:r>
            <a:r>
              <a:rPr lang="en-IE" dirty="0"/>
              <a:t> and many did not survive the journey.</a:t>
            </a:r>
          </a:p>
          <a:p>
            <a:endParaRPr lang="en-IE" dirty="0"/>
          </a:p>
          <a:p>
            <a:r>
              <a:rPr lang="en-IE" dirty="0"/>
              <a:t>During the Famine years, Irish people emigrated to the UK, Canada, the USA, and Australia as well as other parts of the world. </a:t>
            </a:r>
          </a:p>
          <a:p>
            <a:r>
              <a:rPr lang="en-IE" dirty="0"/>
              <a:t>As the emigrants became established they often sent money home so that another member of their family could emigrate. It is estimated that over 2.5 million people had emigrated from Ireland by 1855.</a:t>
            </a:r>
          </a:p>
          <a:p>
            <a:endParaRPr lang="en-IE" dirty="0"/>
          </a:p>
          <a:p>
            <a:r>
              <a:rPr lang="en-IE" dirty="0"/>
              <a:t>The Famine marked a depopulation of Ireland. The population continued to fall until 1914 when it remained relatively unchanged until it started increasing again in the 1970s.</a:t>
            </a:r>
          </a:p>
          <a:p>
            <a:endParaRPr lang="en-IE" dirty="0"/>
          </a:p>
          <a:p>
            <a:endParaRPr lang="en-IE" dirty="0">
              <a:solidFill>
                <a:srgbClr val="FF0000"/>
              </a:solidFill>
            </a:endParaRPr>
          </a:p>
        </p:txBody>
      </p:sp>
    </p:spTree>
    <p:extLst>
      <p:ext uri="{BB962C8B-B14F-4D97-AF65-F5344CB8AC3E}">
        <p14:creationId xmlns:p14="http://schemas.microsoft.com/office/powerpoint/2010/main" val="169856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500"/>
                                        <p:tgtEl>
                                          <p:spTgt spid="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fade">
                                      <p:cBhvr>
                                        <p:cTn id="30"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616" y="0"/>
            <a:ext cx="10515600" cy="1325563"/>
          </a:xfrm>
        </p:spPr>
        <p:txBody>
          <a:bodyPr/>
          <a:lstStyle/>
          <a:p>
            <a:r>
              <a:rPr lang="en-IE" dirty="0">
                <a:latin typeface="Helvetica" panose="020B0604020202020204" pitchFamily="34" charset="0"/>
              </a:rPr>
              <a:t>Memorials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5814173" y="5513819"/>
            <a:ext cx="5404043" cy="369332"/>
          </a:xfrm>
          <a:prstGeom prst="rect">
            <a:avLst/>
          </a:prstGeom>
          <a:noFill/>
        </p:spPr>
        <p:txBody>
          <a:bodyPr wrap="none" rtlCol="0">
            <a:spAutoFit/>
          </a:bodyPr>
          <a:lstStyle/>
          <a:p>
            <a:r>
              <a:rPr lang="en-IE" i="1" dirty="0">
                <a:latin typeface="Helvetica" panose="020B0604020202020204" pitchFamily="34" charset="0"/>
              </a:rPr>
              <a:t>Hyde Park Barrack &amp; Famine Monument in Sydney</a:t>
            </a:r>
          </a:p>
        </p:txBody>
      </p:sp>
      <p:sp>
        <p:nvSpPr>
          <p:cNvPr id="6" name="TextBox 5"/>
          <p:cNvSpPr txBox="1"/>
          <p:nvPr/>
        </p:nvSpPr>
        <p:spPr>
          <a:xfrm>
            <a:off x="702616" y="1210150"/>
            <a:ext cx="4182701" cy="4801314"/>
          </a:xfrm>
          <a:prstGeom prst="rect">
            <a:avLst/>
          </a:prstGeom>
          <a:noFill/>
        </p:spPr>
        <p:txBody>
          <a:bodyPr wrap="square" rtlCol="0">
            <a:spAutoFit/>
          </a:bodyPr>
          <a:lstStyle/>
          <a:p>
            <a:r>
              <a:rPr lang="en-IE" dirty="0"/>
              <a:t>The Irish Famine is remembered in many places throughout the world. The monuments include Famine sculptures at Custom House Quay in Dublin, the Irish Famine Memorial in New York and The Irish Famine Memorial Park in Boston.</a:t>
            </a:r>
          </a:p>
          <a:p>
            <a:endParaRPr lang="en-IE" dirty="0"/>
          </a:p>
          <a:p>
            <a:r>
              <a:rPr lang="en-IE" dirty="0"/>
              <a:t>There is also a Famine Walk from Doolough to Louisburgh in Mayo. This has been attended by Archbishop Desmond Tutu and the Choctaw Nation of Oklahoma.</a:t>
            </a:r>
          </a:p>
          <a:p>
            <a:endParaRPr lang="en-IE" dirty="0"/>
          </a:p>
          <a:p>
            <a:r>
              <a:rPr lang="en-IE" dirty="0"/>
              <a:t>Over two hundred sites in total have been established to remember </a:t>
            </a:r>
            <a:r>
              <a:rPr lang="en-IE" i="1" dirty="0">
                <a:cs typeface="Calibri" panose="020F0502020204030204" pitchFamily="34" charset="0"/>
              </a:rPr>
              <a:t>An Gorta Mór</a:t>
            </a:r>
          </a:p>
          <a:p>
            <a:r>
              <a:rPr lang="en-IE" dirty="0">
                <a:cs typeface="Calibri" panose="020F0502020204030204" pitchFamily="34" charset="0"/>
              </a:rPr>
              <a:t>(The Great Hunger as the Famine is often referred to).</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3767" y="922336"/>
            <a:ext cx="6624856" cy="4451177"/>
          </a:xfrm>
          <a:prstGeom prst="rect">
            <a:avLst/>
          </a:prstGeom>
        </p:spPr>
      </p:pic>
    </p:spTree>
    <p:extLst>
      <p:ext uri="{BB962C8B-B14F-4D97-AF65-F5344CB8AC3E}">
        <p14:creationId xmlns:p14="http://schemas.microsoft.com/office/powerpoint/2010/main" val="329620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145" y="0"/>
            <a:ext cx="10515600" cy="1325563"/>
          </a:xfrm>
        </p:spPr>
        <p:txBody>
          <a:bodyPr/>
          <a:lstStyle/>
          <a:p>
            <a:r>
              <a:rPr lang="en-IE" dirty="0">
                <a:latin typeface="Helvetica" panose="020B0604020202020204" pitchFamily="34" charset="0"/>
              </a:rPr>
              <a:t>In Summary</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325" y="6191250"/>
            <a:ext cx="2733675" cy="666750"/>
          </a:xfrm>
        </p:spPr>
      </p:pic>
      <p:sp>
        <p:nvSpPr>
          <p:cNvPr id="5" name="TextBox 4"/>
          <p:cNvSpPr txBox="1"/>
          <p:nvPr/>
        </p:nvSpPr>
        <p:spPr>
          <a:xfrm>
            <a:off x="5469358" y="5393546"/>
            <a:ext cx="6650438" cy="553998"/>
          </a:xfrm>
          <a:prstGeom prst="rect">
            <a:avLst/>
          </a:prstGeom>
          <a:noFill/>
        </p:spPr>
        <p:txBody>
          <a:bodyPr wrap="square" rtlCol="0">
            <a:spAutoFit/>
          </a:bodyPr>
          <a:lstStyle/>
          <a:p>
            <a:pPr algn="ctr"/>
            <a:r>
              <a:rPr lang="en-IE" i="1" dirty="0">
                <a:latin typeface="Helvetica" panose="020B0604020202020204" pitchFamily="34" charset="0"/>
              </a:rPr>
              <a:t>Lest We Forget </a:t>
            </a:r>
          </a:p>
          <a:p>
            <a:pPr algn="ctr"/>
            <a:r>
              <a:rPr lang="en-IE" sz="1200" i="1" dirty="0">
                <a:latin typeface="Helvetica" panose="020B0604020202020204" pitchFamily="34" charset="0"/>
              </a:rPr>
              <a:t>President Higgins at the 2018 Famine Commemoration at University College Cork</a:t>
            </a:r>
          </a:p>
        </p:txBody>
      </p:sp>
      <p:sp>
        <p:nvSpPr>
          <p:cNvPr id="6" name="TextBox 5"/>
          <p:cNvSpPr txBox="1"/>
          <p:nvPr/>
        </p:nvSpPr>
        <p:spPr>
          <a:xfrm>
            <a:off x="309145" y="1279925"/>
            <a:ext cx="4991878" cy="5355312"/>
          </a:xfrm>
          <a:prstGeom prst="rect">
            <a:avLst/>
          </a:prstGeom>
          <a:noFill/>
        </p:spPr>
        <p:txBody>
          <a:bodyPr wrap="square" rtlCol="0">
            <a:spAutoFit/>
          </a:bodyPr>
          <a:lstStyle/>
          <a:p>
            <a:r>
              <a:rPr lang="en-IE" dirty="0"/>
              <a:t>It is often quoted that one million Irish people died and one million Irish people emigrated during the Famine however no one can be absolutely sure of the exact figures.</a:t>
            </a:r>
          </a:p>
          <a:p>
            <a:endParaRPr lang="en-IE" dirty="0"/>
          </a:p>
          <a:p>
            <a:r>
              <a:rPr lang="en-IE" dirty="0"/>
              <a:t>The (British) Government initially supported relief measures, importing food, setting up work schemes supporting the Poor Law Unions and Workhouses.</a:t>
            </a:r>
          </a:p>
          <a:p>
            <a:r>
              <a:rPr lang="en-IE" dirty="0"/>
              <a:t>By late Summer 1847 Ireland was pretty much left to its own resources to sustain the population.</a:t>
            </a:r>
          </a:p>
          <a:p>
            <a:endParaRPr lang="en-IE" dirty="0"/>
          </a:p>
          <a:p>
            <a:r>
              <a:rPr lang="en-IE" dirty="0"/>
              <a:t>Across the world, new Irish communities became established, many of which trace their roots back to these tragic times.</a:t>
            </a:r>
          </a:p>
          <a:p>
            <a:endParaRPr lang="en-IE" dirty="0"/>
          </a:p>
          <a:p>
            <a:r>
              <a:rPr lang="en-US" dirty="0"/>
              <a:t>Ireland has a reputation globally as a leader in helping those most in need around the world. As a nation we spend more than 800 million euro per annum on foreign aid. </a:t>
            </a:r>
            <a:endParaRPr lang="en-IE" dirty="0"/>
          </a:p>
        </p:txBody>
      </p:sp>
      <p:pic>
        <p:nvPicPr>
          <p:cNvPr id="7" name="Content Placeholder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010102" y="810573"/>
            <a:ext cx="6109694" cy="4582973"/>
          </a:xfrm>
          <a:prstGeom prst="rect">
            <a:avLst/>
          </a:prstGeom>
        </p:spPr>
      </p:pic>
    </p:spTree>
    <p:extLst>
      <p:ext uri="{BB962C8B-B14F-4D97-AF65-F5344CB8AC3E}">
        <p14:creationId xmlns:p14="http://schemas.microsoft.com/office/powerpoint/2010/main" val="202642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2758</TotalTime>
  <Words>1871</Words>
  <Application>Microsoft Office PowerPoint</Application>
  <PresentationFormat>Widescreen</PresentationFormat>
  <Paragraphs>106</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Helvetica</vt:lpstr>
      <vt:lpstr>Office Theme</vt:lpstr>
      <vt:lpstr>The Famine   An Gorta Mór</vt:lpstr>
      <vt:lpstr> Famine</vt:lpstr>
      <vt:lpstr>What caused the famine?</vt:lpstr>
      <vt:lpstr>Rural Poor</vt:lpstr>
      <vt:lpstr>Landlords and Tenants</vt:lpstr>
      <vt:lpstr>Local Responses </vt:lpstr>
      <vt:lpstr>British Government Responses</vt:lpstr>
      <vt:lpstr>British Government Response</vt:lpstr>
      <vt:lpstr>British Government Response</vt:lpstr>
      <vt:lpstr>Land Evictions</vt:lpstr>
      <vt:lpstr>PowerPoint Presentation</vt:lpstr>
      <vt:lpstr>Irish Food Exports</vt:lpstr>
      <vt:lpstr>International Response </vt:lpstr>
      <vt:lpstr>Emigration</vt:lpstr>
      <vt:lpstr>Memorials</vt:lpstr>
      <vt:lpstr>In Summary</vt:lpstr>
    </vt:vector>
  </TitlesOfParts>
  <Company>PDST Technology in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O’Mahony</dc:creator>
  <cp:lastModifiedBy>Aoife McDonnell</cp:lastModifiedBy>
  <cp:revision>206</cp:revision>
  <dcterms:created xsi:type="dcterms:W3CDTF">2018-01-30T10:56:29Z</dcterms:created>
  <dcterms:modified xsi:type="dcterms:W3CDTF">2019-11-21T14:01:28Z</dcterms:modified>
</cp:coreProperties>
</file>