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Lst>
  <p:notesMasterIdLst>
    <p:notesMasterId r:id="rId24"/>
  </p:notesMasterIdLst>
  <p:sldIdLst>
    <p:sldId id="259" r:id="rId2"/>
    <p:sldId id="279" r:id="rId3"/>
    <p:sldId id="256" r:id="rId4"/>
    <p:sldId id="261" r:id="rId5"/>
    <p:sldId id="285" r:id="rId6"/>
    <p:sldId id="264" r:id="rId7"/>
    <p:sldId id="278" r:id="rId8"/>
    <p:sldId id="263" r:id="rId9"/>
    <p:sldId id="265" r:id="rId10"/>
    <p:sldId id="273" r:id="rId11"/>
    <p:sldId id="274" r:id="rId12"/>
    <p:sldId id="276" r:id="rId13"/>
    <p:sldId id="275" r:id="rId14"/>
    <p:sldId id="266" r:id="rId15"/>
    <p:sldId id="277" r:id="rId16"/>
    <p:sldId id="257" r:id="rId17"/>
    <p:sldId id="281" r:id="rId18"/>
    <p:sldId id="282" r:id="rId19"/>
    <p:sldId id="283" r:id="rId20"/>
    <p:sldId id="280" r:id="rId21"/>
    <p:sldId id="284" r:id="rId22"/>
    <p:sldId id="258"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15"/>
  </p:normalViewPr>
  <p:slideViewPr>
    <p:cSldViewPr snapToGrid="0" snapToObjects="1">
      <p:cViewPr varScale="1">
        <p:scale>
          <a:sx n="141" d="100"/>
          <a:sy n="141"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6D94E6-A054-744C-8146-45BC32BA5741}" type="doc">
      <dgm:prSet loTypeId="urn:microsoft.com/office/officeart/2005/8/layout/venn1" loCatId="" qsTypeId="urn:microsoft.com/office/officeart/2005/8/quickstyle/simple1" qsCatId="simple" csTypeId="urn:microsoft.com/office/officeart/2005/8/colors/accent2_1" csCatId="accent2" phldr="1"/>
      <dgm:spPr/>
    </dgm:pt>
    <dgm:pt modelId="{20337C3E-E863-EB46-85BE-727A48A5656C}">
      <dgm:prSet phldrT="[Text]"/>
      <dgm:spPr>
        <a:solidFill>
          <a:schemeClr val="lt1">
            <a:hueOff val="0"/>
            <a:satOff val="0"/>
            <a:lumOff val="0"/>
          </a:schemeClr>
        </a:solidFill>
      </dgm:spPr>
      <dgm:t>
        <a:bodyPr/>
        <a:lstStyle/>
        <a:p>
          <a:endParaRPr lang="en-US" dirty="0"/>
        </a:p>
      </dgm:t>
    </dgm:pt>
    <dgm:pt modelId="{DE8D4428-570E-4944-A7DE-DB2650959913}" type="parTrans" cxnId="{25BBBB5D-61E5-9C47-A590-F7A4DB88D212}">
      <dgm:prSet/>
      <dgm:spPr/>
      <dgm:t>
        <a:bodyPr/>
        <a:lstStyle/>
        <a:p>
          <a:endParaRPr lang="en-US"/>
        </a:p>
      </dgm:t>
    </dgm:pt>
    <dgm:pt modelId="{4E87D62E-2DAA-9240-B39A-E0301907F7FB}" type="sibTrans" cxnId="{25BBBB5D-61E5-9C47-A590-F7A4DB88D212}">
      <dgm:prSet/>
      <dgm:spPr/>
      <dgm:t>
        <a:bodyPr/>
        <a:lstStyle/>
        <a:p>
          <a:endParaRPr lang="en-US"/>
        </a:p>
      </dgm:t>
    </dgm:pt>
    <dgm:pt modelId="{A736BC8A-93B6-BA4B-BBC2-63054C688A2F}">
      <dgm:prSet phldrT="[Text]" custT="1"/>
      <dgm:spPr>
        <a:solidFill>
          <a:schemeClr val="lt1">
            <a:hueOff val="0"/>
            <a:satOff val="0"/>
            <a:lumOff val="0"/>
            <a:alpha val="57000"/>
          </a:schemeClr>
        </a:solidFill>
      </dgm:spPr>
      <dgm:t>
        <a:bodyPr/>
        <a:lstStyle/>
        <a:p>
          <a:endParaRPr lang="en-US" sz="1400" dirty="0"/>
        </a:p>
      </dgm:t>
    </dgm:pt>
    <dgm:pt modelId="{D4E8F784-EDD7-6148-B377-1062254B7CE4}" type="parTrans" cxnId="{07EEFC62-516E-2A4E-82F3-0C013ED09B6D}">
      <dgm:prSet/>
      <dgm:spPr/>
      <dgm:t>
        <a:bodyPr/>
        <a:lstStyle/>
        <a:p>
          <a:endParaRPr lang="en-US"/>
        </a:p>
      </dgm:t>
    </dgm:pt>
    <dgm:pt modelId="{4C7D1F6E-A82A-6B42-BD07-60F1BBE38C91}" type="sibTrans" cxnId="{07EEFC62-516E-2A4E-82F3-0C013ED09B6D}">
      <dgm:prSet/>
      <dgm:spPr/>
      <dgm:t>
        <a:bodyPr/>
        <a:lstStyle/>
        <a:p>
          <a:endParaRPr lang="en-US"/>
        </a:p>
      </dgm:t>
    </dgm:pt>
    <dgm:pt modelId="{1139241A-49C9-A343-8314-693F4AE69CE3}" type="pres">
      <dgm:prSet presAssocID="{AC6D94E6-A054-744C-8146-45BC32BA5741}" presName="compositeShape" presStyleCnt="0">
        <dgm:presLayoutVars>
          <dgm:chMax val="7"/>
          <dgm:dir/>
          <dgm:resizeHandles val="exact"/>
        </dgm:presLayoutVars>
      </dgm:prSet>
      <dgm:spPr/>
    </dgm:pt>
    <dgm:pt modelId="{3D59F228-6FDB-FE49-9BF1-6BBC95557564}" type="pres">
      <dgm:prSet presAssocID="{20337C3E-E863-EB46-85BE-727A48A5656C}" presName="circ1" presStyleLbl="vennNode1" presStyleIdx="0" presStyleCnt="2"/>
      <dgm:spPr/>
      <dgm:t>
        <a:bodyPr/>
        <a:lstStyle/>
        <a:p>
          <a:endParaRPr lang="en-US"/>
        </a:p>
      </dgm:t>
    </dgm:pt>
    <dgm:pt modelId="{950829BC-AE55-5B47-816B-929F80004519}" type="pres">
      <dgm:prSet presAssocID="{20337C3E-E863-EB46-85BE-727A48A5656C}" presName="circ1Tx" presStyleLbl="revTx" presStyleIdx="0" presStyleCnt="0">
        <dgm:presLayoutVars>
          <dgm:chMax val="0"/>
          <dgm:chPref val="0"/>
          <dgm:bulletEnabled val="1"/>
        </dgm:presLayoutVars>
      </dgm:prSet>
      <dgm:spPr/>
      <dgm:t>
        <a:bodyPr/>
        <a:lstStyle/>
        <a:p>
          <a:endParaRPr lang="en-US"/>
        </a:p>
      </dgm:t>
    </dgm:pt>
    <dgm:pt modelId="{4F1620A1-BFCA-D440-84A9-45F2B0595C1D}" type="pres">
      <dgm:prSet presAssocID="{A736BC8A-93B6-BA4B-BBC2-63054C688A2F}" presName="circ2" presStyleLbl="vennNode1" presStyleIdx="1" presStyleCnt="2" custLinFactNeighborX="-22587" custLinFactNeighborY="274"/>
      <dgm:spPr/>
      <dgm:t>
        <a:bodyPr/>
        <a:lstStyle/>
        <a:p>
          <a:endParaRPr lang="en-US"/>
        </a:p>
      </dgm:t>
    </dgm:pt>
    <dgm:pt modelId="{291F9B80-E7D8-EC40-B06C-EDDE56ACEAB3}" type="pres">
      <dgm:prSet presAssocID="{A736BC8A-93B6-BA4B-BBC2-63054C688A2F}" presName="circ2Tx" presStyleLbl="revTx" presStyleIdx="0" presStyleCnt="0">
        <dgm:presLayoutVars>
          <dgm:chMax val="0"/>
          <dgm:chPref val="0"/>
          <dgm:bulletEnabled val="1"/>
        </dgm:presLayoutVars>
      </dgm:prSet>
      <dgm:spPr/>
      <dgm:t>
        <a:bodyPr/>
        <a:lstStyle/>
        <a:p>
          <a:endParaRPr lang="en-US"/>
        </a:p>
      </dgm:t>
    </dgm:pt>
  </dgm:ptLst>
  <dgm:cxnLst>
    <dgm:cxn modelId="{13038041-68AE-344D-96FA-4C1784F0CB63}" type="presOf" srcId="{20337C3E-E863-EB46-85BE-727A48A5656C}" destId="{950829BC-AE55-5B47-816B-929F80004519}" srcOrd="1" destOrd="0" presId="urn:microsoft.com/office/officeart/2005/8/layout/venn1"/>
    <dgm:cxn modelId="{07EEFC62-516E-2A4E-82F3-0C013ED09B6D}" srcId="{AC6D94E6-A054-744C-8146-45BC32BA5741}" destId="{A736BC8A-93B6-BA4B-BBC2-63054C688A2F}" srcOrd="1" destOrd="0" parTransId="{D4E8F784-EDD7-6148-B377-1062254B7CE4}" sibTransId="{4C7D1F6E-A82A-6B42-BD07-60F1BBE38C91}"/>
    <dgm:cxn modelId="{690B4049-6F09-544A-82AE-2859BB824BBC}" type="presOf" srcId="{A736BC8A-93B6-BA4B-BBC2-63054C688A2F}" destId="{291F9B80-E7D8-EC40-B06C-EDDE56ACEAB3}" srcOrd="1" destOrd="0" presId="urn:microsoft.com/office/officeart/2005/8/layout/venn1"/>
    <dgm:cxn modelId="{EE644533-F2A0-3946-8609-3F99E862059F}" type="presOf" srcId="{20337C3E-E863-EB46-85BE-727A48A5656C}" destId="{3D59F228-6FDB-FE49-9BF1-6BBC95557564}" srcOrd="0" destOrd="0" presId="urn:microsoft.com/office/officeart/2005/8/layout/venn1"/>
    <dgm:cxn modelId="{69F4F442-2737-3345-A20A-228BF1906B1A}" type="presOf" srcId="{AC6D94E6-A054-744C-8146-45BC32BA5741}" destId="{1139241A-49C9-A343-8314-693F4AE69CE3}" srcOrd="0" destOrd="0" presId="urn:microsoft.com/office/officeart/2005/8/layout/venn1"/>
    <dgm:cxn modelId="{B03F4309-E1D3-3247-B9B6-941D30A39341}" type="presOf" srcId="{A736BC8A-93B6-BA4B-BBC2-63054C688A2F}" destId="{4F1620A1-BFCA-D440-84A9-45F2B0595C1D}" srcOrd="0" destOrd="0" presId="urn:microsoft.com/office/officeart/2005/8/layout/venn1"/>
    <dgm:cxn modelId="{25BBBB5D-61E5-9C47-A590-F7A4DB88D212}" srcId="{AC6D94E6-A054-744C-8146-45BC32BA5741}" destId="{20337C3E-E863-EB46-85BE-727A48A5656C}" srcOrd="0" destOrd="0" parTransId="{DE8D4428-570E-4944-A7DE-DB2650959913}" sibTransId="{4E87D62E-2DAA-9240-B39A-E0301907F7FB}"/>
    <dgm:cxn modelId="{B5E8A1C2-C67C-DE47-92DA-423E81A9693F}" type="presParOf" srcId="{1139241A-49C9-A343-8314-693F4AE69CE3}" destId="{3D59F228-6FDB-FE49-9BF1-6BBC95557564}" srcOrd="0" destOrd="0" presId="urn:microsoft.com/office/officeart/2005/8/layout/venn1"/>
    <dgm:cxn modelId="{E66912F5-A114-814C-8837-0B8CB3094368}" type="presParOf" srcId="{1139241A-49C9-A343-8314-693F4AE69CE3}" destId="{950829BC-AE55-5B47-816B-929F80004519}" srcOrd="1" destOrd="0" presId="urn:microsoft.com/office/officeart/2005/8/layout/venn1"/>
    <dgm:cxn modelId="{B95C26F7-32E5-D040-92FE-08D533CA92F5}" type="presParOf" srcId="{1139241A-49C9-A343-8314-693F4AE69CE3}" destId="{4F1620A1-BFCA-D440-84A9-45F2B0595C1D}" srcOrd="2" destOrd="0" presId="urn:microsoft.com/office/officeart/2005/8/layout/venn1"/>
    <dgm:cxn modelId="{3C7DB04B-9D2A-D947-9B08-07CB9B17B469}" type="presParOf" srcId="{1139241A-49C9-A343-8314-693F4AE69CE3}" destId="{291F9B80-E7D8-EC40-B06C-EDDE56ACEAB3}"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59F228-6FDB-FE49-9BF1-6BBC95557564}">
      <dsp:nvSpPr>
        <dsp:cNvPr id="0" name=""/>
        <dsp:cNvSpPr/>
      </dsp:nvSpPr>
      <dsp:spPr>
        <a:xfrm>
          <a:off x="944750" y="11242"/>
          <a:ext cx="4110920" cy="4110920"/>
        </a:xfrm>
        <a:prstGeom prst="ellipse">
          <a:avLst/>
        </a:prstGeom>
        <a:solidFill>
          <a:schemeClr val="lt1">
            <a:hueOff val="0"/>
            <a:satOff val="0"/>
            <a:lum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518798" y="496008"/>
        <a:ext cx="2370260" cy="3141388"/>
      </dsp:txXfrm>
    </dsp:sp>
    <dsp:sp modelId="{4F1620A1-BFCA-D440-84A9-45F2B0595C1D}">
      <dsp:nvSpPr>
        <dsp:cNvPr id="0" name=""/>
        <dsp:cNvSpPr/>
      </dsp:nvSpPr>
      <dsp:spPr>
        <a:xfrm>
          <a:off x="2979042" y="22485"/>
          <a:ext cx="4110920" cy="4110920"/>
        </a:xfrm>
        <a:prstGeom prst="ellipse">
          <a:avLst/>
        </a:prstGeom>
        <a:solidFill>
          <a:schemeClr val="lt1">
            <a:hueOff val="0"/>
            <a:satOff val="0"/>
            <a:lumOff val="0"/>
            <a:alpha val="57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a:off x="4145655" y="507251"/>
        <a:ext cx="2370260" cy="314138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1pPr>
            <a:lvl2pPr marL="914400" marR="0" lvl="1"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L="1371600" marR="0" lvl="2"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L="1828800" marR="0" lvl="3"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6pPr>
            <a:lvl7pPr marL="3200400" marR="0" lvl="6"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7pPr>
            <a:lvl8pPr marL="3657600" marR="0" lvl="7"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8pPr>
            <a:lvl9pPr marL="4114800" marR="0" lvl="8"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Shape 52"/>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https://</a:t>
            </a:r>
            <a:r>
              <a:rPr lang="en-US" dirty="0" err="1" smtClean="0"/>
              <a:t>www.youtube.com</a:t>
            </a:r>
            <a:r>
              <a:rPr lang="en-US" dirty="0" smtClean="0"/>
              <a:t>/</a:t>
            </a:r>
            <a:r>
              <a:rPr lang="en-US" dirty="0" err="1" smtClean="0"/>
              <a:t>watch?time_continue</a:t>
            </a:r>
            <a:r>
              <a:rPr lang="en-US" dirty="0" smtClean="0"/>
              <a:t>=29&amp;v=</a:t>
            </a:r>
            <a:r>
              <a:rPr lang="en-US" dirty="0" err="1" smtClean="0"/>
              <a:t>XGPLHwARPSY</a:t>
            </a:r>
            <a:endParaRPr lang="en-US" dirty="0" smtClean="0"/>
          </a:p>
          <a:p>
            <a:endParaRPr lang="en-US" dirty="0"/>
          </a:p>
        </p:txBody>
      </p:sp>
    </p:spTree>
    <p:extLst>
      <p:ext uri="{BB962C8B-B14F-4D97-AF65-F5344CB8AC3E}">
        <p14:creationId xmlns:p14="http://schemas.microsoft.com/office/powerpoint/2010/main" val="458669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https://</a:t>
            </a:r>
            <a:r>
              <a:rPr lang="en-US" dirty="0" err="1" smtClean="0"/>
              <a:t>www.youtube.com</a:t>
            </a:r>
            <a:r>
              <a:rPr lang="en-US" dirty="0" smtClean="0"/>
              <a:t>/</a:t>
            </a:r>
            <a:r>
              <a:rPr lang="en-US" dirty="0" err="1" smtClean="0"/>
              <a:t>watch?time_continue</a:t>
            </a:r>
            <a:r>
              <a:rPr lang="en-US" dirty="0" smtClean="0"/>
              <a:t>=29&amp;v=</a:t>
            </a:r>
            <a:r>
              <a:rPr lang="en-US" dirty="0" err="1" smtClean="0"/>
              <a:t>XGPLHwARPSY</a:t>
            </a:r>
            <a:endParaRPr lang="en-US" dirty="0" smtClean="0"/>
          </a:p>
          <a:p>
            <a:endParaRPr lang="en-US" dirty="0"/>
          </a:p>
        </p:txBody>
      </p:sp>
    </p:spTree>
    <p:extLst>
      <p:ext uri="{BB962C8B-B14F-4D97-AF65-F5344CB8AC3E}">
        <p14:creationId xmlns:p14="http://schemas.microsoft.com/office/powerpoint/2010/main" val="116971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http://</a:t>
            </a:r>
            <a:r>
              <a:rPr lang="en-US" dirty="0" err="1" smtClean="0"/>
              <a:t>www.bbc.com</a:t>
            </a:r>
            <a:r>
              <a:rPr lang="en-US" dirty="0" smtClean="0"/>
              <a:t>/weather/feeds/20992173</a:t>
            </a:r>
            <a:endParaRPr lang="en-US" dirty="0"/>
          </a:p>
        </p:txBody>
      </p:sp>
    </p:spTree>
    <p:extLst>
      <p:ext uri="{BB962C8B-B14F-4D97-AF65-F5344CB8AC3E}">
        <p14:creationId xmlns:p14="http://schemas.microsoft.com/office/powerpoint/2010/main" val="341347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http://</a:t>
            </a:r>
            <a:r>
              <a:rPr lang="en-US" dirty="0" err="1" smtClean="0"/>
              <a:t>www.bbc.com</a:t>
            </a:r>
            <a:r>
              <a:rPr lang="en-US" dirty="0" smtClean="0"/>
              <a:t>/weather/feeds/20992173</a:t>
            </a:r>
            <a:endParaRPr lang="en-US" dirty="0"/>
          </a:p>
        </p:txBody>
      </p:sp>
    </p:spTree>
    <p:extLst>
      <p:ext uri="{BB962C8B-B14F-4D97-AF65-F5344CB8AC3E}">
        <p14:creationId xmlns:p14="http://schemas.microsoft.com/office/powerpoint/2010/main" val="2035273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http://</a:t>
            </a:r>
            <a:r>
              <a:rPr lang="en-US" dirty="0" err="1" smtClean="0"/>
              <a:t>www.bbc.com</a:t>
            </a:r>
            <a:r>
              <a:rPr lang="en-US" dirty="0" smtClean="0"/>
              <a:t>/weather/feeds/20992173</a:t>
            </a:r>
            <a:endParaRPr lang="en-US" dirty="0"/>
          </a:p>
        </p:txBody>
      </p:sp>
    </p:spTree>
    <p:extLst>
      <p:ext uri="{BB962C8B-B14F-4D97-AF65-F5344CB8AC3E}">
        <p14:creationId xmlns:p14="http://schemas.microsoft.com/office/powerpoint/2010/main" val="1625085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Shape 6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Shape 6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1526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Shape 6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48205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Shape 6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933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 name="Shape 6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
        <p:cNvGrpSpPr/>
        <p:nvPr/>
      </p:nvGrpSpPr>
      <p:grpSpPr>
        <a:xfrm>
          <a:off x="0" y="0"/>
          <a:ext cx="0" cy="0"/>
          <a:chOff x="0" y="0"/>
          <a:chExt cx="0" cy="0"/>
        </a:xfrm>
      </p:grpSpPr>
      <p:sp>
        <p:nvSpPr>
          <p:cNvPr id="10" name="Shape 10"/>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Shape 1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accent1"/>
              </a:buClr>
              <a:buSzPts val="3600"/>
              <a:buFont typeface="PT Sans Narrow"/>
              <a:buNone/>
              <a:defRPr sz="3600" b="1" i="0" u="none" strike="noStrike" cap="none">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12" name="Shape 12"/>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dk2"/>
              </a:buClr>
              <a:buSzPts val="1800"/>
              <a:buFont typeface="Open Sans"/>
              <a:buChar char="●"/>
              <a:defRPr sz="1800" b="0" i="0" u="none" strike="noStrike" cap="none">
                <a:solidFill>
                  <a:schemeClr val="dk2"/>
                </a:solidFill>
                <a:latin typeface="Open Sans"/>
                <a:ea typeface="Open Sans"/>
                <a:cs typeface="Open Sans"/>
                <a:sym typeface="Open Sans"/>
              </a:defRPr>
            </a:lvl1pPr>
            <a:lvl2pPr marL="914400" marR="0" lvl="1"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2pPr>
            <a:lvl3pPr marL="1371600" marR="0" lvl="2"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3pPr>
            <a:lvl4pPr marL="1828800" marR="0" lvl="3"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4pPr>
            <a:lvl5pPr marL="2286000" marR="0" lvl="4"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5pPr>
            <a:lvl6pPr marL="2743200" marR="0" lvl="5"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6pPr>
            <a:lvl7pPr marL="3200400" marR="0" lvl="6"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7pPr>
            <a:lvl8pPr marL="3657600" marR="0" lvl="7"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8pPr>
            <a:lvl9pPr marL="4114800" marR="0" lvl="8" indent="-317500" algn="l" rtl="0">
              <a:lnSpc>
                <a:spcPct val="115000"/>
              </a:lnSpc>
              <a:spcBef>
                <a:spcPts val="1600"/>
              </a:spcBef>
              <a:spcAft>
                <a:spcPts val="160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9pPr>
          </a:lstStyle>
          <a:p>
            <a:endParaRPr/>
          </a:p>
        </p:txBody>
      </p:sp>
      <p:sp>
        <p:nvSpPr>
          <p:cNvPr id="13" name="Shape 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Shape 15"/>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Shape 16"/>
          <p:cNvSpPr txBox="1">
            <a:spLocks noGrp="1"/>
          </p:cNvSpPr>
          <p:nvPr>
            <p:ph type="title"/>
          </p:nvPr>
        </p:nvSpPr>
        <p:spPr>
          <a:xfrm>
            <a:off x="311700" y="814800"/>
            <a:ext cx="8571300" cy="9420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chemeClr val="accent1"/>
              </a:buClr>
              <a:buSzPts val="3600"/>
              <a:buFont typeface="PT Sans Narrow"/>
              <a:buNone/>
              <a:defRPr sz="3600" b="1" i="0" u="none" strike="noStrike" cap="none">
                <a:solidFill>
                  <a:schemeClr val="accent1"/>
                </a:solidFill>
                <a:latin typeface="PT Sans Narrow"/>
                <a:ea typeface="PT Sans Narrow"/>
                <a:cs typeface="PT Sans Narrow"/>
                <a:sym typeface="PT Sans Narrow"/>
              </a:defRPr>
            </a:lvl1pPr>
            <a:lvl2pPr lvl="1" algn="ctr">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lgn="ctr">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lgn="ctr">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lgn="ctr">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lgn="ctr">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lgn="ctr">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lgn="ctr">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lgn="ctr">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17" name="Shape 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accent1"/>
              </a:buClr>
              <a:buSzPts val="3600"/>
              <a:buFont typeface="PT Sans Narrow"/>
              <a:buNone/>
              <a:defRPr sz="3600" b="1" i="0" u="none" strike="noStrike" cap="none">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20" name="Shape 20"/>
          <p:cNvSpPr txBox="1">
            <a:spLocks noGrp="1"/>
          </p:cNvSpPr>
          <p:nvPr>
            <p:ph type="body" idx="1"/>
          </p:nvPr>
        </p:nvSpPr>
        <p:spPr>
          <a:xfrm>
            <a:off x="311700" y="1266175"/>
            <a:ext cx="3999900" cy="3302700"/>
          </a:xfrm>
          <a:prstGeom prst="rect">
            <a:avLst/>
          </a:prstGeom>
          <a:noFill/>
          <a:ln>
            <a:noFill/>
          </a:ln>
        </p:spPr>
        <p:txBody>
          <a:bodyPr spcFirstLastPara="1" wrap="square" lIns="91425" tIns="91425" rIns="91425" bIns="91425" anchor="t" anchorCtr="0"/>
          <a:lstStyle>
            <a:lvl1pPr marL="457200" marR="0" lvl="0" indent="-317500" algn="l" rtl="0">
              <a:lnSpc>
                <a:spcPct val="115000"/>
              </a:lnSpc>
              <a:spcBef>
                <a:spcPts val="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1pPr>
            <a:lvl2pPr marL="914400" marR="0" lvl="1"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2pPr>
            <a:lvl3pPr marL="1371600" marR="0" lvl="2"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3pPr>
            <a:lvl4pPr marL="1828800" marR="0" lvl="3"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4pPr>
            <a:lvl5pPr marL="2286000" marR="0" lvl="4"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5pPr>
            <a:lvl6pPr marL="2743200" marR="0" lvl="5"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6pPr>
            <a:lvl7pPr marL="3200400" marR="0" lvl="6"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7pPr>
            <a:lvl8pPr marL="3657600" marR="0" lvl="7"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8pPr>
            <a:lvl9pPr marL="4114800" marR="0" lvl="8" indent="-304800" algn="l" rtl="0">
              <a:lnSpc>
                <a:spcPct val="115000"/>
              </a:lnSpc>
              <a:spcBef>
                <a:spcPts val="1600"/>
              </a:spcBef>
              <a:spcAft>
                <a:spcPts val="160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9pPr>
          </a:lstStyle>
          <a:p>
            <a:endParaRPr/>
          </a:p>
        </p:txBody>
      </p:sp>
      <p:sp>
        <p:nvSpPr>
          <p:cNvPr id="21" name="Shape 21"/>
          <p:cNvSpPr txBox="1">
            <a:spLocks noGrp="1"/>
          </p:cNvSpPr>
          <p:nvPr>
            <p:ph type="body" idx="2"/>
          </p:nvPr>
        </p:nvSpPr>
        <p:spPr>
          <a:xfrm>
            <a:off x="4832400" y="1266175"/>
            <a:ext cx="3999900" cy="3302700"/>
          </a:xfrm>
          <a:prstGeom prst="rect">
            <a:avLst/>
          </a:prstGeom>
          <a:noFill/>
          <a:ln>
            <a:noFill/>
          </a:ln>
        </p:spPr>
        <p:txBody>
          <a:bodyPr spcFirstLastPara="1" wrap="square" lIns="91425" tIns="91425" rIns="91425" bIns="91425" anchor="t" anchorCtr="0"/>
          <a:lstStyle>
            <a:lvl1pPr marL="457200" marR="0" lvl="0" indent="-317500" algn="l" rtl="0">
              <a:lnSpc>
                <a:spcPct val="115000"/>
              </a:lnSpc>
              <a:spcBef>
                <a:spcPts val="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1pPr>
            <a:lvl2pPr marL="914400" marR="0" lvl="1"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2pPr>
            <a:lvl3pPr marL="1371600" marR="0" lvl="2"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3pPr>
            <a:lvl4pPr marL="1828800" marR="0" lvl="3"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4pPr>
            <a:lvl5pPr marL="2286000" marR="0" lvl="4"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5pPr>
            <a:lvl6pPr marL="2743200" marR="0" lvl="5"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6pPr>
            <a:lvl7pPr marL="3200400" marR="0" lvl="6"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7pPr>
            <a:lvl8pPr marL="3657600" marR="0" lvl="7"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8pPr>
            <a:lvl9pPr marL="4114800" marR="0" lvl="8" indent="-304800" algn="l" rtl="0">
              <a:lnSpc>
                <a:spcPct val="115000"/>
              </a:lnSpc>
              <a:spcBef>
                <a:spcPts val="1600"/>
              </a:spcBef>
              <a:spcAft>
                <a:spcPts val="160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9pPr>
          </a:lstStyle>
          <a:p>
            <a:endParaRPr/>
          </a:p>
        </p:txBody>
      </p:sp>
      <p:sp>
        <p:nvSpPr>
          <p:cNvPr id="22" name="Shape 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accent1"/>
              </a:buClr>
              <a:buSzPts val="3600"/>
              <a:buFont typeface="PT Sans Narrow"/>
              <a:buNone/>
              <a:defRPr sz="3600" b="1" i="0" u="none" strike="noStrike" cap="none">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25" name="Shape 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accent1"/>
              </a:buClr>
              <a:buSzPts val="2400"/>
              <a:buFont typeface="PT Sans Narrow"/>
              <a:buNone/>
              <a:defRPr sz="2400" b="1" i="0" u="none" strike="noStrike" cap="none">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2400"/>
              <a:buFont typeface="PT Sans Narrow"/>
              <a:buNone/>
              <a:defRPr sz="24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2400"/>
              <a:buFont typeface="PT Sans Narrow"/>
              <a:buNone/>
              <a:defRPr sz="24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2400"/>
              <a:buFont typeface="PT Sans Narrow"/>
              <a:buNone/>
              <a:defRPr sz="24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2400"/>
              <a:buFont typeface="PT Sans Narrow"/>
              <a:buNone/>
              <a:defRPr sz="24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2400"/>
              <a:buFont typeface="PT Sans Narrow"/>
              <a:buNone/>
              <a:defRPr sz="24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2400"/>
              <a:buFont typeface="PT Sans Narrow"/>
              <a:buNone/>
              <a:defRPr sz="24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2400"/>
              <a:buFont typeface="PT Sans Narrow"/>
              <a:buNone/>
              <a:defRPr sz="24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2400"/>
              <a:buFont typeface="PT Sans Narrow"/>
              <a:buNone/>
              <a:defRPr sz="2400" b="1">
                <a:solidFill>
                  <a:schemeClr val="accent1"/>
                </a:solidFill>
                <a:latin typeface="PT Sans Narrow"/>
                <a:ea typeface="PT Sans Narrow"/>
                <a:cs typeface="PT Sans Narrow"/>
                <a:sym typeface="PT Sans Narrow"/>
              </a:defRPr>
            </a:lvl9pPr>
          </a:lstStyle>
          <a:p>
            <a:endParaRPr/>
          </a:p>
        </p:txBody>
      </p:sp>
      <p:sp>
        <p:nvSpPr>
          <p:cNvPr id="28" name="Shape 2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lstStyle>
            <a:lvl1pPr marL="457200" marR="0" lvl="0" indent="-304800" algn="l" rtl="0">
              <a:lnSpc>
                <a:spcPct val="115000"/>
              </a:lnSpc>
              <a:spcBef>
                <a:spcPts val="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1pPr>
            <a:lvl2pPr marL="914400" marR="0" lvl="1"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2pPr>
            <a:lvl3pPr marL="1371600" marR="0" lvl="2"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3pPr>
            <a:lvl4pPr marL="1828800" marR="0" lvl="3"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4pPr>
            <a:lvl5pPr marL="2286000" marR="0" lvl="4"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5pPr>
            <a:lvl6pPr marL="2743200" marR="0" lvl="5"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6pPr>
            <a:lvl7pPr marL="3200400" marR="0" lvl="6"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7pPr>
            <a:lvl8pPr marL="3657600" marR="0" lvl="7" indent="-304800" algn="l" rtl="0">
              <a:lnSpc>
                <a:spcPct val="115000"/>
              </a:lnSpc>
              <a:spcBef>
                <a:spcPts val="1600"/>
              </a:spcBef>
              <a:spcAft>
                <a:spcPts val="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8pPr>
            <a:lvl9pPr marL="4114800" marR="0" lvl="8" indent="-304800" algn="l" rtl="0">
              <a:lnSpc>
                <a:spcPct val="115000"/>
              </a:lnSpc>
              <a:spcBef>
                <a:spcPts val="1600"/>
              </a:spcBef>
              <a:spcAft>
                <a:spcPts val="1600"/>
              </a:spcAft>
              <a:buClr>
                <a:schemeClr val="dk2"/>
              </a:buClr>
              <a:buSzPts val="1200"/>
              <a:buFont typeface="Open Sans"/>
              <a:buChar char="■"/>
              <a:defRPr sz="1200" b="0" i="0" u="none" strike="noStrike" cap="none">
                <a:solidFill>
                  <a:schemeClr val="dk2"/>
                </a:solidFill>
                <a:latin typeface="Open Sans"/>
                <a:ea typeface="Open Sans"/>
                <a:cs typeface="Open Sans"/>
                <a:sym typeface="Open Sans"/>
              </a:defRPr>
            </a:lvl9pPr>
          </a:lstStyle>
          <a:p>
            <a:endParaRPr/>
          </a:p>
        </p:txBody>
      </p:sp>
      <p:sp>
        <p:nvSpPr>
          <p:cNvPr id="29" name="Shape 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6"/>
        </a:solidFill>
        <a:effectLst/>
      </p:bgPr>
    </p:bg>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90250" y="526350"/>
            <a:ext cx="5613600" cy="40908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chemeClr val="dk2"/>
              </a:buClr>
              <a:buSzPts val="5400"/>
              <a:buFont typeface="PT Sans Narrow"/>
              <a:buNone/>
              <a:defRPr sz="5400" b="0" i="0" u="none" strike="noStrike" cap="none">
                <a:solidFill>
                  <a:schemeClr val="dk2"/>
                </a:solidFill>
                <a:latin typeface="PT Sans Narrow"/>
                <a:ea typeface="PT Sans Narrow"/>
                <a:cs typeface="PT Sans Narrow"/>
                <a:sym typeface="PT Sans Narrow"/>
              </a:defRPr>
            </a:lvl1pPr>
            <a:lvl2pPr lvl="1">
              <a:spcBef>
                <a:spcPts val="0"/>
              </a:spcBef>
              <a:spcAft>
                <a:spcPts val="0"/>
              </a:spcAft>
              <a:buClr>
                <a:schemeClr val="dk2"/>
              </a:buClr>
              <a:buSzPts val="5400"/>
              <a:buFont typeface="PT Sans Narrow"/>
              <a:buNone/>
              <a:defRPr sz="5400" b="0">
                <a:solidFill>
                  <a:schemeClr val="dk2"/>
                </a:solidFill>
                <a:latin typeface="PT Sans Narrow"/>
                <a:ea typeface="PT Sans Narrow"/>
                <a:cs typeface="PT Sans Narrow"/>
                <a:sym typeface="PT Sans Narrow"/>
              </a:defRPr>
            </a:lvl2pPr>
            <a:lvl3pPr lvl="2">
              <a:spcBef>
                <a:spcPts val="0"/>
              </a:spcBef>
              <a:spcAft>
                <a:spcPts val="0"/>
              </a:spcAft>
              <a:buClr>
                <a:schemeClr val="dk2"/>
              </a:buClr>
              <a:buSzPts val="5400"/>
              <a:buFont typeface="PT Sans Narrow"/>
              <a:buNone/>
              <a:defRPr sz="5400" b="0">
                <a:solidFill>
                  <a:schemeClr val="dk2"/>
                </a:solidFill>
                <a:latin typeface="PT Sans Narrow"/>
                <a:ea typeface="PT Sans Narrow"/>
                <a:cs typeface="PT Sans Narrow"/>
                <a:sym typeface="PT Sans Narrow"/>
              </a:defRPr>
            </a:lvl3pPr>
            <a:lvl4pPr lvl="3">
              <a:spcBef>
                <a:spcPts val="0"/>
              </a:spcBef>
              <a:spcAft>
                <a:spcPts val="0"/>
              </a:spcAft>
              <a:buClr>
                <a:schemeClr val="dk2"/>
              </a:buClr>
              <a:buSzPts val="5400"/>
              <a:buFont typeface="PT Sans Narrow"/>
              <a:buNone/>
              <a:defRPr sz="5400" b="0">
                <a:solidFill>
                  <a:schemeClr val="dk2"/>
                </a:solidFill>
                <a:latin typeface="PT Sans Narrow"/>
                <a:ea typeface="PT Sans Narrow"/>
                <a:cs typeface="PT Sans Narrow"/>
                <a:sym typeface="PT Sans Narrow"/>
              </a:defRPr>
            </a:lvl4pPr>
            <a:lvl5pPr lvl="4">
              <a:spcBef>
                <a:spcPts val="0"/>
              </a:spcBef>
              <a:spcAft>
                <a:spcPts val="0"/>
              </a:spcAft>
              <a:buClr>
                <a:schemeClr val="dk2"/>
              </a:buClr>
              <a:buSzPts val="5400"/>
              <a:buFont typeface="PT Sans Narrow"/>
              <a:buNone/>
              <a:defRPr sz="5400" b="0">
                <a:solidFill>
                  <a:schemeClr val="dk2"/>
                </a:solidFill>
                <a:latin typeface="PT Sans Narrow"/>
                <a:ea typeface="PT Sans Narrow"/>
                <a:cs typeface="PT Sans Narrow"/>
                <a:sym typeface="PT Sans Narrow"/>
              </a:defRPr>
            </a:lvl5pPr>
            <a:lvl6pPr lvl="5">
              <a:spcBef>
                <a:spcPts val="0"/>
              </a:spcBef>
              <a:spcAft>
                <a:spcPts val="0"/>
              </a:spcAft>
              <a:buClr>
                <a:schemeClr val="dk2"/>
              </a:buClr>
              <a:buSzPts val="5400"/>
              <a:buFont typeface="PT Sans Narrow"/>
              <a:buNone/>
              <a:defRPr sz="5400" b="0">
                <a:solidFill>
                  <a:schemeClr val="dk2"/>
                </a:solidFill>
                <a:latin typeface="PT Sans Narrow"/>
                <a:ea typeface="PT Sans Narrow"/>
                <a:cs typeface="PT Sans Narrow"/>
                <a:sym typeface="PT Sans Narrow"/>
              </a:defRPr>
            </a:lvl6pPr>
            <a:lvl7pPr lvl="6">
              <a:spcBef>
                <a:spcPts val="0"/>
              </a:spcBef>
              <a:spcAft>
                <a:spcPts val="0"/>
              </a:spcAft>
              <a:buClr>
                <a:schemeClr val="dk2"/>
              </a:buClr>
              <a:buSzPts val="5400"/>
              <a:buFont typeface="PT Sans Narrow"/>
              <a:buNone/>
              <a:defRPr sz="5400" b="0">
                <a:solidFill>
                  <a:schemeClr val="dk2"/>
                </a:solidFill>
                <a:latin typeface="PT Sans Narrow"/>
                <a:ea typeface="PT Sans Narrow"/>
                <a:cs typeface="PT Sans Narrow"/>
                <a:sym typeface="PT Sans Narrow"/>
              </a:defRPr>
            </a:lvl7pPr>
            <a:lvl8pPr lvl="7">
              <a:spcBef>
                <a:spcPts val="0"/>
              </a:spcBef>
              <a:spcAft>
                <a:spcPts val="0"/>
              </a:spcAft>
              <a:buClr>
                <a:schemeClr val="dk2"/>
              </a:buClr>
              <a:buSzPts val="5400"/>
              <a:buFont typeface="PT Sans Narrow"/>
              <a:buNone/>
              <a:defRPr sz="5400" b="0">
                <a:solidFill>
                  <a:schemeClr val="dk2"/>
                </a:solidFill>
                <a:latin typeface="PT Sans Narrow"/>
                <a:ea typeface="PT Sans Narrow"/>
                <a:cs typeface="PT Sans Narrow"/>
                <a:sym typeface="PT Sans Narrow"/>
              </a:defRPr>
            </a:lvl8pPr>
            <a:lvl9pPr lvl="8">
              <a:spcBef>
                <a:spcPts val="0"/>
              </a:spcBef>
              <a:spcAft>
                <a:spcPts val="0"/>
              </a:spcAft>
              <a:buClr>
                <a:schemeClr val="dk2"/>
              </a:buClr>
              <a:buSzPts val="5400"/>
              <a:buFont typeface="PT Sans Narrow"/>
              <a:buNone/>
              <a:defRPr sz="5400" b="0">
                <a:solidFill>
                  <a:schemeClr val="dk2"/>
                </a:solidFill>
                <a:latin typeface="PT Sans Narrow"/>
                <a:ea typeface="PT Sans Narrow"/>
                <a:cs typeface="PT Sans Narrow"/>
                <a:sym typeface="PT Sans Narrow"/>
              </a:defRPr>
            </a:lvl9pPr>
          </a:lstStyle>
          <a:p>
            <a:endParaRPr/>
          </a:p>
        </p:txBody>
      </p:sp>
      <p:sp>
        <p:nvSpPr>
          <p:cNvPr id="32" name="Shape 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3"/>
        <p:cNvGrpSpPr/>
        <p:nvPr/>
      </p:nvGrpSpPr>
      <p:grpSpPr>
        <a:xfrm>
          <a:off x="0" y="0"/>
          <a:ext cx="0" cy="0"/>
          <a:chOff x="0" y="0"/>
          <a:chExt cx="0" cy="0"/>
        </a:xfrm>
      </p:grpSpPr>
      <p:sp>
        <p:nvSpPr>
          <p:cNvPr id="34" name="Shape 34"/>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5" name="Shape 35"/>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6" name="Shape 36"/>
          <p:cNvSpPr txBox="1">
            <a:spLocks noGrp="1"/>
          </p:cNvSpPr>
          <p:nvPr>
            <p:ph type="title"/>
          </p:nvPr>
        </p:nvSpPr>
        <p:spPr>
          <a:xfrm>
            <a:off x="265500" y="1039675"/>
            <a:ext cx="4045200" cy="1675800"/>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chemeClr val="accent1"/>
              </a:buClr>
              <a:buSzPts val="4200"/>
              <a:buFont typeface="PT Sans Narrow"/>
              <a:buNone/>
              <a:defRPr sz="4200" b="1" i="0" u="none" strike="noStrike" cap="none">
                <a:solidFill>
                  <a:schemeClr val="accent1"/>
                </a:solidFill>
                <a:latin typeface="PT Sans Narrow"/>
                <a:ea typeface="PT Sans Narrow"/>
                <a:cs typeface="PT Sans Narrow"/>
                <a:sym typeface="PT Sans Narrow"/>
              </a:defRPr>
            </a:lvl1pPr>
            <a:lvl2pPr lvl="1" algn="ctr">
              <a:spcBef>
                <a:spcPts val="0"/>
              </a:spcBef>
              <a:spcAft>
                <a:spcPts val="0"/>
              </a:spcAft>
              <a:buClr>
                <a:schemeClr val="accent1"/>
              </a:buClr>
              <a:buSzPts val="4200"/>
              <a:buFont typeface="PT Sans Narrow"/>
              <a:buNone/>
              <a:defRPr sz="4200" b="1">
                <a:solidFill>
                  <a:schemeClr val="accent1"/>
                </a:solidFill>
                <a:latin typeface="PT Sans Narrow"/>
                <a:ea typeface="PT Sans Narrow"/>
                <a:cs typeface="PT Sans Narrow"/>
                <a:sym typeface="PT Sans Narrow"/>
              </a:defRPr>
            </a:lvl2pPr>
            <a:lvl3pPr lvl="2" algn="ctr">
              <a:spcBef>
                <a:spcPts val="0"/>
              </a:spcBef>
              <a:spcAft>
                <a:spcPts val="0"/>
              </a:spcAft>
              <a:buClr>
                <a:schemeClr val="accent1"/>
              </a:buClr>
              <a:buSzPts val="4200"/>
              <a:buFont typeface="PT Sans Narrow"/>
              <a:buNone/>
              <a:defRPr sz="4200" b="1">
                <a:solidFill>
                  <a:schemeClr val="accent1"/>
                </a:solidFill>
                <a:latin typeface="PT Sans Narrow"/>
                <a:ea typeface="PT Sans Narrow"/>
                <a:cs typeface="PT Sans Narrow"/>
                <a:sym typeface="PT Sans Narrow"/>
              </a:defRPr>
            </a:lvl3pPr>
            <a:lvl4pPr lvl="3" algn="ctr">
              <a:spcBef>
                <a:spcPts val="0"/>
              </a:spcBef>
              <a:spcAft>
                <a:spcPts val="0"/>
              </a:spcAft>
              <a:buClr>
                <a:schemeClr val="accent1"/>
              </a:buClr>
              <a:buSzPts val="4200"/>
              <a:buFont typeface="PT Sans Narrow"/>
              <a:buNone/>
              <a:defRPr sz="4200" b="1">
                <a:solidFill>
                  <a:schemeClr val="accent1"/>
                </a:solidFill>
                <a:latin typeface="PT Sans Narrow"/>
                <a:ea typeface="PT Sans Narrow"/>
                <a:cs typeface="PT Sans Narrow"/>
                <a:sym typeface="PT Sans Narrow"/>
              </a:defRPr>
            </a:lvl4pPr>
            <a:lvl5pPr lvl="4" algn="ctr">
              <a:spcBef>
                <a:spcPts val="0"/>
              </a:spcBef>
              <a:spcAft>
                <a:spcPts val="0"/>
              </a:spcAft>
              <a:buClr>
                <a:schemeClr val="accent1"/>
              </a:buClr>
              <a:buSzPts val="4200"/>
              <a:buFont typeface="PT Sans Narrow"/>
              <a:buNone/>
              <a:defRPr sz="4200" b="1">
                <a:solidFill>
                  <a:schemeClr val="accent1"/>
                </a:solidFill>
                <a:latin typeface="PT Sans Narrow"/>
                <a:ea typeface="PT Sans Narrow"/>
                <a:cs typeface="PT Sans Narrow"/>
                <a:sym typeface="PT Sans Narrow"/>
              </a:defRPr>
            </a:lvl5pPr>
            <a:lvl6pPr lvl="5" algn="ctr">
              <a:spcBef>
                <a:spcPts val="0"/>
              </a:spcBef>
              <a:spcAft>
                <a:spcPts val="0"/>
              </a:spcAft>
              <a:buClr>
                <a:schemeClr val="accent1"/>
              </a:buClr>
              <a:buSzPts val="4200"/>
              <a:buFont typeface="PT Sans Narrow"/>
              <a:buNone/>
              <a:defRPr sz="4200" b="1">
                <a:solidFill>
                  <a:schemeClr val="accent1"/>
                </a:solidFill>
                <a:latin typeface="PT Sans Narrow"/>
                <a:ea typeface="PT Sans Narrow"/>
                <a:cs typeface="PT Sans Narrow"/>
                <a:sym typeface="PT Sans Narrow"/>
              </a:defRPr>
            </a:lvl6pPr>
            <a:lvl7pPr lvl="6" algn="ctr">
              <a:spcBef>
                <a:spcPts val="0"/>
              </a:spcBef>
              <a:spcAft>
                <a:spcPts val="0"/>
              </a:spcAft>
              <a:buClr>
                <a:schemeClr val="accent1"/>
              </a:buClr>
              <a:buSzPts val="4200"/>
              <a:buFont typeface="PT Sans Narrow"/>
              <a:buNone/>
              <a:defRPr sz="4200" b="1">
                <a:solidFill>
                  <a:schemeClr val="accent1"/>
                </a:solidFill>
                <a:latin typeface="PT Sans Narrow"/>
                <a:ea typeface="PT Sans Narrow"/>
                <a:cs typeface="PT Sans Narrow"/>
                <a:sym typeface="PT Sans Narrow"/>
              </a:defRPr>
            </a:lvl7pPr>
            <a:lvl8pPr lvl="7" algn="ctr">
              <a:spcBef>
                <a:spcPts val="0"/>
              </a:spcBef>
              <a:spcAft>
                <a:spcPts val="0"/>
              </a:spcAft>
              <a:buClr>
                <a:schemeClr val="accent1"/>
              </a:buClr>
              <a:buSzPts val="4200"/>
              <a:buFont typeface="PT Sans Narrow"/>
              <a:buNone/>
              <a:defRPr sz="4200" b="1">
                <a:solidFill>
                  <a:schemeClr val="accent1"/>
                </a:solidFill>
                <a:latin typeface="PT Sans Narrow"/>
                <a:ea typeface="PT Sans Narrow"/>
                <a:cs typeface="PT Sans Narrow"/>
                <a:sym typeface="PT Sans Narrow"/>
              </a:defRPr>
            </a:lvl8pPr>
            <a:lvl9pPr lvl="8" algn="ctr">
              <a:spcBef>
                <a:spcPts val="0"/>
              </a:spcBef>
              <a:spcAft>
                <a:spcPts val="0"/>
              </a:spcAft>
              <a:buClr>
                <a:schemeClr val="accent1"/>
              </a:buClr>
              <a:buSzPts val="4200"/>
              <a:buFont typeface="PT Sans Narrow"/>
              <a:buNone/>
              <a:defRPr sz="4200" b="1">
                <a:solidFill>
                  <a:schemeClr val="accent1"/>
                </a:solidFill>
                <a:latin typeface="PT Sans Narrow"/>
                <a:ea typeface="PT Sans Narrow"/>
                <a:cs typeface="PT Sans Narrow"/>
                <a:sym typeface="PT Sans Narrow"/>
              </a:defRPr>
            </a:lvl9pPr>
          </a:lstStyle>
          <a:p>
            <a:endParaRPr/>
          </a:p>
        </p:txBody>
      </p:sp>
      <p:sp>
        <p:nvSpPr>
          <p:cNvPr id="37" name="Shape 37"/>
          <p:cNvSpPr txBox="1">
            <a:spLocks noGrp="1"/>
          </p:cNvSpPr>
          <p:nvPr>
            <p:ph type="subTitle" idx="1"/>
          </p:nvPr>
        </p:nvSpPr>
        <p:spPr>
          <a:xfrm>
            <a:off x="265500" y="2726875"/>
            <a:ext cx="4045200" cy="1235100"/>
          </a:xfrm>
          <a:prstGeom prst="rect">
            <a:avLst/>
          </a:prstGeom>
          <a:noFill/>
          <a:ln>
            <a:noFill/>
          </a:ln>
        </p:spPr>
        <p:txBody>
          <a:bodyPr spcFirstLastPara="1" wrap="square" lIns="91425" tIns="91425" rIns="91425" bIns="91425" anchor="t" anchorCtr="0"/>
          <a:lstStyle>
            <a:lvl1pPr marR="0" lvl="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1pPr>
            <a:lvl2pPr marR="0" lvl="1"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2pPr>
            <a:lvl3pPr marR="0" lvl="2"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3pPr>
            <a:lvl4pPr marR="0" lvl="3"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4pPr>
            <a:lvl5pPr marR="0" lvl="4"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5pPr>
            <a:lvl6pPr marR="0" lvl="5"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6pPr>
            <a:lvl7pPr marR="0" lvl="6"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7pPr>
            <a:lvl8pPr marR="0" lvl="7"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8pPr>
            <a:lvl9pPr marR="0" lvl="8"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9pPr>
          </a:lstStyle>
          <a:p>
            <a:endParaRPr/>
          </a:p>
        </p:txBody>
      </p:sp>
      <p:sp>
        <p:nvSpPr>
          <p:cNvPr id="38" name="Shape 38"/>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lstStyle>
            <a:lvl1pPr marL="457200" marR="0" lvl="0" indent="-342900" algn="l" rtl="0">
              <a:lnSpc>
                <a:spcPct val="115000"/>
              </a:lnSpc>
              <a:spcBef>
                <a:spcPts val="0"/>
              </a:spcBef>
              <a:spcAft>
                <a:spcPts val="0"/>
              </a:spcAft>
              <a:buClr>
                <a:schemeClr val="lt1"/>
              </a:buClr>
              <a:buSzPts val="1800"/>
              <a:buFont typeface="Open Sans"/>
              <a:buChar char="●"/>
              <a:defRPr sz="1800" b="0" i="0" u="none" strike="noStrike" cap="none">
                <a:solidFill>
                  <a:schemeClr val="lt1"/>
                </a:solidFill>
                <a:latin typeface="Open Sans"/>
                <a:ea typeface="Open Sans"/>
                <a:cs typeface="Open Sans"/>
                <a:sym typeface="Open Sans"/>
              </a:defRPr>
            </a:lvl1pPr>
            <a:lvl2pPr marL="914400" marR="0" lvl="1"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2pPr>
            <a:lvl3pPr marL="1371600" marR="0" lvl="2"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3pPr>
            <a:lvl4pPr marL="1828800" marR="0" lvl="3"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4pPr>
            <a:lvl5pPr marL="2286000" marR="0" lvl="4"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5pPr>
            <a:lvl6pPr marL="2743200" marR="0" lvl="5"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6pPr>
            <a:lvl7pPr marL="3200400" marR="0" lvl="6"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7pPr>
            <a:lvl8pPr marL="3657600" marR="0" lvl="7"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8pPr>
            <a:lvl9pPr marL="4114800" marR="0" lvl="8" indent="-317500" algn="l" rtl="0">
              <a:lnSpc>
                <a:spcPct val="115000"/>
              </a:lnSpc>
              <a:spcBef>
                <a:spcPts val="1600"/>
              </a:spcBef>
              <a:spcAft>
                <a:spcPts val="160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9pPr>
          </a:lstStyle>
          <a:p>
            <a:endParaRPr/>
          </a:p>
        </p:txBody>
      </p:sp>
      <p:sp>
        <p:nvSpPr>
          <p:cNvPr id="39" name="Shape 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0"/>
        <p:cNvGrpSpPr/>
        <p:nvPr/>
      </p:nvGrpSpPr>
      <p:grpSpPr>
        <a:xfrm>
          <a:off x="0" y="0"/>
          <a:ext cx="0" cy="0"/>
          <a:chOff x="0" y="0"/>
          <a:chExt cx="0" cy="0"/>
        </a:xfrm>
      </p:grpSpPr>
      <p:sp>
        <p:nvSpPr>
          <p:cNvPr id="41" name="Shape 41"/>
          <p:cNvSpPr txBox="1">
            <a:spLocks noGrp="1"/>
          </p:cNvSpPr>
          <p:nvPr>
            <p:ph type="body" idx="1"/>
          </p:nvPr>
        </p:nvSpPr>
        <p:spPr>
          <a:xfrm>
            <a:off x="311700" y="4230725"/>
            <a:ext cx="5998800" cy="598800"/>
          </a:xfrm>
          <a:prstGeom prst="rect">
            <a:avLst/>
          </a:prstGeom>
          <a:noFill/>
          <a:ln>
            <a:noFill/>
          </a:ln>
        </p:spPr>
        <p:txBody>
          <a:bodyPr spcFirstLastPara="1" wrap="square" lIns="91425" tIns="91425" rIns="91425" bIns="91425" anchor="ctr" anchorCtr="0"/>
          <a:lstStyle>
            <a:lvl1pPr marL="457200" marR="0" lvl="0" indent="-228600" algn="l" rtl="0">
              <a:lnSpc>
                <a:spcPct val="100000"/>
              </a:lnSpc>
              <a:spcBef>
                <a:spcPts val="0"/>
              </a:spcBef>
              <a:spcAft>
                <a:spcPts val="0"/>
              </a:spcAft>
              <a:buClr>
                <a:schemeClr val="dk2"/>
              </a:buClr>
              <a:buSzPts val="2400"/>
              <a:buFont typeface="PT Sans Narrow"/>
              <a:buNone/>
              <a:defRPr sz="2400" b="0" i="0" u="none" strike="noStrike" cap="none">
                <a:solidFill>
                  <a:schemeClr val="dk2"/>
                </a:solidFill>
                <a:latin typeface="PT Sans Narrow"/>
                <a:ea typeface="PT Sans Narrow"/>
                <a:cs typeface="PT Sans Narrow"/>
                <a:sym typeface="PT Sans Narrow"/>
              </a:defRPr>
            </a:lvl1pPr>
            <a:lvl2pPr marL="914400" marR="0" lvl="1" indent="-317500" algn="l" rtl="0">
              <a:lnSpc>
                <a:spcPct val="115000"/>
              </a:lnSpc>
              <a:spcBef>
                <a:spcPts val="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2pPr>
            <a:lvl3pPr marL="1371600" marR="0" lvl="2"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3pPr>
            <a:lvl4pPr marL="1828800" marR="0" lvl="3"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4pPr>
            <a:lvl5pPr marL="2286000" marR="0" lvl="4"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5pPr>
            <a:lvl6pPr marL="2743200" marR="0" lvl="5"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6pPr>
            <a:lvl7pPr marL="3200400" marR="0" lvl="6"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7pPr>
            <a:lvl8pPr marL="3657600" marR="0" lvl="7"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8pPr>
            <a:lvl9pPr marL="4114800" marR="0" lvl="8" indent="-317500" algn="l" rtl="0">
              <a:lnSpc>
                <a:spcPct val="115000"/>
              </a:lnSpc>
              <a:spcBef>
                <a:spcPts val="1600"/>
              </a:spcBef>
              <a:spcAft>
                <a:spcPts val="160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9pPr>
          </a:lstStyle>
          <a:p>
            <a:endParaRPr/>
          </a:p>
        </p:txBody>
      </p:sp>
      <p:sp>
        <p:nvSpPr>
          <p:cNvPr id="42" name="Shape 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3"/>
        <p:cNvGrpSpPr/>
        <p:nvPr/>
      </p:nvGrpSpPr>
      <p:grpSpPr>
        <a:xfrm>
          <a:off x="0" y="0"/>
          <a:ext cx="0" cy="0"/>
          <a:chOff x="0" y="0"/>
          <a:chExt cx="0" cy="0"/>
        </a:xfrm>
      </p:grpSpPr>
      <p:sp>
        <p:nvSpPr>
          <p:cNvPr id="44" name="Shape 44"/>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Shape 45"/>
          <p:cNvSpPr txBox="1">
            <a:spLocks noGrp="1"/>
          </p:cNvSpPr>
          <p:nvPr>
            <p:ph type="title"/>
          </p:nvPr>
        </p:nvSpPr>
        <p:spPr>
          <a:xfrm>
            <a:off x="311700" y="1304850"/>
            <a:ext cx="8520600" cy="15384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chemeClr val="accent3"/>
              </a:buClr>
              <a:buSzPts val="13000"/>
              <a:buFont typeface="PT Sans Narrow"/>
              <a:buNone/>
              <a:defRPr sz="13000" b="1" i="0" u="none" strike="noStrike" cap="none">
                <a:solidFill>
                  <a:schemeClr val="accent3"/>
                </a:solidFill>
                <a:latin typeface="PT Sans Narrow"/>
                <a:ea typeface="PT Sans Narrow"/>
                <a:cs typeface="PT Sans Narrow"/>
                <a:sym typeface="PT Sans Narrow"/>
              </a:defRPr>
            </a:lvl1pPr>
            <a:lvl2pPr lvl="1" algn="ctr">
              <a:spcBef>
                <a:spcPts val="0"/>
              </a:spcBef>
              <a:spcAft>
                <a:spcPts val="0"/>
              </a:spcAft>
              <a:buClr>
                <a:schemeClr val="accent3"/>
              </a:buClr>
              <a:buSzPts val="13000"/>
              <a:buFont typeface="PT Sans Narrow"/>
              <a:buNone/>
              <a:defRPr sz="13000" b="1">
                <a:solidFill>
                  <a:schemeClr val="accent3"/>
                </a:solidFill>
                <a:latin typeface="PT Sans Narrow"/>
                <a:ea typeface="PT Sans Narrow"/>
                <a:cs typeface="PT Sans Narrow"/>
                <a:sym typeface="PT Sans Narrow"/>
              </a:defRPr>
            </a:lvl2pPr>
            <a:lvl3pPr lvl="2" algn="ctr">
              <a:spcBef>
                <a:spcPts val="0"/>
              </a:spcBef>
              <a:spcAft>
                <a:spcPts val="0"/>
              </a:spcAft>
              <a:buClr>
                <a:schemeClr val="accent3"/>
              </a:buClr>
              <a:buSzPts val="13000"/>
              <a:buFont typeface="PT Sans Narrow"/>
              <a:buNone/>
              <a:defRPr sz="13000" b="1">
                <a:solidFill>
                  <a:schemeClr val="accent3"/>
                </a:solidFill>
                <a:latin typeface="PT Sans Narrow"/>
                <a:ea typeface="PT Sans Narrow"/>
                <a:cs typeface="PT Sans Narrow"/>
                <a:sym typeface="PT Sans Narrow"/>
              </a:defRPr>
            </a:lvl3pPr>
            <a:lvl4pPr lvl="3" algn="ctr">
              <a:spcBef>
                <a:spcPts val="0"/>
              </a:spcBef>
              <a:spcAft>
                <a:spcPts val="0"/>
              </a:spcAft>
              <a:buClr>
                <a:schemeClr val="accent3"/>
              </a:buClr>
              <a:buSzPts val="13000"/>
              <a:buFont typeface="PT Sans Narrow"/>
              <a:buNone/>
              <a:defRPr sz="13000" b="1">
                <a:solidFill>
                  <a:schemeClr val="accent3"/>
                </a:solidFill>
                <a:latin typeface="PT Sans Narrow"/>
                <a:ea typeface="PT Sans Narrow"/>
                <a:cs typeface="PT Sans Narrow"/>
                <a:sym typeface="PT Sans Narrow"/>
              </a:defRPr>
            </a:lvl4pPr>
            <a:lvl5pPr lvl="4" algn="ctr">
              <a:spcBef>
                <a:spcPts val="0"/>
              </a:spcBef>
              <a:spcAft>
                <a:spcPts val="0"/>
              </a:spcAft>
              <a:buClr>
                <a:schemeClr val="accent3"/>
              </a:buClr>
              <a:buSzPts val="13000"/>
              <a:buFont typeface="PT Sans Narrow"/>
              <a:buNone/>
              <a:defRPr sz="13000" b="1">
                <a:solidFill>
                  <a:schemeClr val="accent3"/>
                </a:solidFill>
                <a:latin typeface="PT Sans Narrow"/>
                <a:ea typeface="PT Sans Narrow"/>
                <a:cs typeface="PT Sans Narrow"/>
                <a:sym typeface="PT Sans Narrow"/>
              </a:defRPr>
            </a:lvl5pPr>
            <a:lvl6pPr lvl="5" algn="ctr">
              <a:spcBef>
                <a:spcPts val="0"/>
              </a:spcBef>
              <a:spcAft>
                <a:spcPts val="0"/>
              </a:spcAft>
              <a:buClr>
                <a:schemeClr val="accent3"/>
              </a:buClr>
              <a:buSzPts val="13000"/>
              <a:buFont typeface="PT Sans Narrow"/>
              <a:buNone/>
              <a:defRPr sz="13000" b="1">
                <a:solidFill>
                  <a:schemeClr val="accent3"/>
                </a:solidFill>
                <a:latin typeface="PT Sans Narrow"/>
                <a:ea typeface="PT Sans Narrow"/>
                <a:cs typeface="PT Sans Narrow"/>
                <a:sym typeface="PT Sans Narrow"/>
              </a:defRPr>
            </a:lvl6pPr>
            <a:lvl7pPr lvl="6" algn="ctr">
              <a:spcBef>
                <a:spcPts val="0"/>
              </a:spcBef>
              <a:spcAft>
                <a:spcPts val="0"/>
              </a:spcAft>
              <a:buClr>
                <a:schemeClr val="accent3"/>
              </a:buClr>
              <a:buSzPts val="13000"/>
              <a:buFont typeface="PT Sans Narrow"/>
              <a:buNone/>
              <a:defRPr sz="13000" b="1">
                <a:solidFill>
                  <a:schemeClr val="accent3"/>
                </a:solidFill>
                <a:latin typeface="PT Sans Narrow"/>
                <a:ea typeface="PT Sans Narrow"/>
                <a:cs typeface="PT Sans Narrow"/>
                <a:sym typeface="PT Sans Narrow"/>
              </a:defRPr>
            </a:lvl7pPr>
            <a:lvl8pPr lvl="7" algn="ctr">
              <a:spcBef>
                <a:spcPts val="0"/>
              </a:spcBef>
              <a:spcAft>
                <a:spcPts val="0"/>
              </a:spcAft>
              <a:buClr>
                <a:schemeClr val="accent3"/>
              </a:buClr>
              <a:buSzPts val="13000"/>
              <a:buFont typeface="PT Sans Narrow"/>
              <a:buNone/>
              <a:defRPr sz="13000" b="1">
                <a:solidFill>
                  <a:schemeClr val="accent3"/>
                </a:solidFill>
                <a:latin typeface="PT Sans Narrow"/>
                <a:ea typeface="PT Sans Narrow"/>
                <a:cs typeface="PT Sans Narrow"/>
                <a:sym typeface="PT Sans Narrow"/>
              </a:defRPr>
            </a:lvl8pPr>
            <a:lvl9pPr lvl="8" algn="ctr">
              <a:spcBef>
                <a:spcPts val="0"/>
              </a:spcBef>
              <a:spcAft>
                <a:spcPts val="0"/>
              </a:spcAft>
              <a:buClr>
                <a:schemeClr val="accent3"/>
              </a:buClr>
              <a:buSzPts val="13000"/>
              <a:buFont typeface="PT Sans Narrow"/>
              <a:buNone/>
              <a:defRPr sz="13000" b="1">
                <a:solidFill>
                  <a:schemeClr val="accent3"/>
                </a:solidFill>
                <a:latin typeface="PT Sans Narrow"/>
                <a:ea typeface="PT Sans Narrow"/>
                <a:cs typeface="PT Sans Narrow"/>
                <a:sym typeface="PT Sans Narrow"/>
              </a:defRPr>
            </a:lvl9pPr>
          </a:lstStyle>
          <a:p>
            <a:endParaRPr/>
          </a:p>
        </p:txBody>
      </p:sp>
      <p:sp>
        <p:nvSpPr>
          <p:cNvPr id="46" name="Shape 46"/>
          <p:cNvSpPr txBox="1">
            <a:spLocks noGrp="1"/>
          </p:cNvSpPr>
          <p:nvPr>
            <p:ph type="body" idx="1"/>
          </p:nvPr>
        </p:nvSpPr>
        <p:spPr>
          <a:xfrm>
            <a:off x="311700" y="2995650"/>
            <a:ext cx="8520600" cy="1071600"/>
          </a:xfrm>
          <a:prstGeom prst="rect">
            <a:avLst/>
          </a:prstGeom>
          <a:noFill/>
          <a:ln>
            <a:noFill/>
          </a:ln>
        </p:spPr>
        <p:txBody>
          <a:bodyPr spcFirstLastPara="1" wrap="square" lIns="91425" tIns="91425" rIns="91425" bIns="91425" anchor="t" anchorCtr="0"/>
          <a:lstStyle>
            <a:lvl1pPr marL="457200" marR="0" lvl="0" indent="-342900" algn="ctr" rtl="0">
              <a:lnSpc>
                <a:spcPct val="115000"/>
              </a:lnSpc>
              <a:spcBef>
                <a:spcPts val="0"/>
              </a:spcBef>
              <a:spcAft>
                <a:spcPts val="0"/>
              </a:spcAft>
              <a:buClr>
                <a:schemeClr val="dk2"/>
              </a:buClr>
              <a:buSzPts val="1800"/>
              <a:buFont typeface="Open Sans"/>
              <a:buChar char="●"/>
              <a:defRPr sz="18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9pPr>
          </a:lstStyle>
          <a:p>
            <a:endParaRPr/>
          </a:p>
        </p:txBody>
      </p:sp>
      <p:sp>
        <p:nvSpPr>
          <p:cNvPr id="47" name="Shape 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accent1"/>
              </a:buClr>
              <a:buSzPts val="3600"/>
              <a:buFont typeface="PT Sans Narrow"/>
              <a:buNone/>
              <a:defRPr sz="3600" b="1" i="0" u="none" strike="noStrike" cap="none">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Shape 7"/>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dk2"/>
              </a:buClr>
              <a:buSzPts val="1800"/>
              <a:buFont typeface="Open Sans"/>
              <a:buChar char="●"/>
              <a:defRPr sz="1800" b="0" i="0" u="none" strike="noStrike" cap="none">
                <a:solidFill>
                  <a:schemeClr val="dk2"/>
                </a:solidFill>
                <a:latin typeface="Open Sans"/>
                <a:ea typeface="Open Sans"/>
                <a:cs typeface="Open Sans"/>
                <a:sym typeface="Open Sans"/>
              </a:defRPr>
            </a:lvl1pPr>
            <a:lvl2pPr marL="914400" marR="0" lvl="1"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2pPr>
            <a:lvl3pPr marL="1371600" marR="0" lvl="2"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3pPr>
            <a:lvl4pPr marL="1828800" marR="0" lvl="3"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4pPr>
            <a:lvl5pPr marL="2286000" marR="0" lvl="4"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5pPr>
            <a:lvl6pPr marL="2743200" marR="0" lvl="5"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6pPr>
            <a:lvl7pPr marL="3200400" marR="0" lvl="6"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7pPr>
            <a:lvl8pPr marL="3657600" marR="0" lvl="7"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8pPr>
            <a:lvl9pPr marL="4114800" marR="0" lvl="8" indent="-317500" algn="l" rtl="0">
              <a:lnSpc>
                <a:spcPct val="115000"/>
              </a:lnSpc>
              <a:spcBef>
                <a:spcPts val="1600"/>
              </a:spcBef>
              <a:spcAft>
                <a:spcPts val="160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chemeClr val="dk2"/>
              </a:buClr>
              <a:buSzPts val="1000"/>
              <a:buFont typeface="Open Sans"/>
              <a:buNone/>
              <a:defRPr sz="1000" b="0" i="0" u="none" strike="noStrike" cap="none">
                <a:solidFill>
                  <a:schemeClr val="dk2"/>
                </a:solidFill>
                <a:latin typeface="Open Sans"/>
                <a:ea typeface="Open Sans"/>
                <a:cs typeface="Open Sans"/>
                <a:sym typeface="Open Sans"/>
              </a:defRPr>
            </a:lvl1pPr>
            <a:lvl2pPr marL="0" marR="0" lvl="1" indent="0" algn="r" rtl="0">
              <a:lnSpc>
                <a:spcPct val="100000"/>
              </a:lnSpc>
              <a:spcBef>
                <a:spcPts val="0"/>
              </a:spcBef>
              <a:spcAft>
                <a:spcPts val="0"/>
              </a:spcAft>
              <a:buClr>
                <a:schemeClr val="dk2"/>
              </a:buClr>
              <a:buSzPts val="1000"/>
              <a:buFont typeface="Open Sans"/>
              <a:buNone/>
              <a:defRPr sz="1000" b="0" i="0" u="none" strike="noStrike" cap="none">
                <a:solidFill>
                  <a:schemeClr val="dk2"/>
                </a:solidFill>
                <a:latin typeface="Open Sans"/>
                <a:ea typeface="Open Sans"/>
                <a:cs typeface="Open Sans"/>
                <a:sym typeface="Open Sans"/>
              </a:defRPr>
            </a:lvl2pPr>
            <a:lvl3pPr marL="0" marR="0" lvl="2" indent="0" algn="r" rtl="0">
              <a:lnSpc>
                <a:spcPct val="100000"/>
              </a:lnSpc>
              <a:spcBef>
                <a:spcPts val="0"/>
              </a:spcBef>
              <a:spcAft>
                <a:spcPts val="0"/>
              </a:spcAft>
              <a:buClr>
                <a:schemeClr val="dk2"/>
              </a:buClr>
              <a:buSzPts val="1000"/>
              <a:buFont typeface="Open Sans"/>
              <a:buNone/>
              <a:defRPr sz="1000" b="0" i="0" u="none" strike="noStrike" cap="none">
                <a:solidFill>
                  <a:schemeClr val="dk2"/>
                </a:solidFill>
                <a:latin typeface="Open Sans"/>
                <a:ea typeface="Open Sans"/>
                <a:cs typeface="Open Sans"/>
                <a:sym typeface="Open Sans"/>
              </a:defRPr>
            </a:lvl3pPr>
            <a:lvl4pPr marL="0" marR="0" lvl="3" indent="0" algn="r" rtl="0">
              <a:lnSpc>
                <a:spcPct val="100000"/>
              </a:lnSpc>
              <a:spcBef>
                <a:spcPts val="0"/>
              </a:spcBef>
              <a:spcAft>
                <a:spcPts val="0"/>
              </a:spcAft>
              <a:buClr>
                <a:schemeClr val="dk2"/>
              </a:buClr>
              <a:buSzPts val="1000"/>
              <a:buFont typeface="Open Sans"/>
              <a:buNone/>
              <a:defRPr sz="1000" b="0" i="0" u="none" strike="noStrike" cap="none">
                <a:solidFill>
                  <a:schemeClr val="dk2"/>
                </a:solidFill>
                <a:latin typeface="Open Sans"/>
                <a:ea typeface="Open Sans"/>
                <a:cs typeface="Open Sans"/>
                <a:sym typeface="Open Sans"/>
              </a:defRPr>
            </a:lvl4pPr>
            <a:lvl5pPr marL="0" marR="0" lvl="4" indent="0" algn="r" rtl="0">
              <a:lnSpc>
                <a:spcPct val="100000"/>
              </a:lnSpc>
              <a:spcBef>
                <a:spcPts val="0"/>
              </a:spcBef>
              <a:spcAft>
                <a:spcPts val="0"/>
              </a:spcAft>
              <a:buClr>
                <a:schemeClr val="dk2"/>
              </a:buClr>
              <a:buSzPts val="1000"/>
              <a:buFont typeface="Open Sans"/>
              <a:buNone/>
              <a:defRPr sz="1000" b="0" i="0" u="none" strike="noStrike" cap="none">
                <a:solidFill>
                  <a:schemeClr val="dk2"/>
                </a:solidFill>
                <a:latin typeface="Open Sans"/>
                <a:ea typeface="Open Sans"/>
                <a:cs typeface="Open Sans"/>
                <a:sym typeface="Open Sans"/>
              </a:defRPr>
            </a:lvl5pPr>
            <a:lvl6pPr marL="0" marR="0" lvl="5" indent="0" algn="r" rtl="0">
              <a:lnSpc>
                <a:spcPct val="100000"/>
              </a:lnSpc>
              <a:spcBef>
                <a:spcPts val="0"/>
              </a:spcBef>
              <a:spcAft>
                <a:spcPts val="0"/>
              </a:spcAft>
              <a:buClr>
                <a:schemeClr val="dk2"/>
              </a:buClr>
              <a:buSzPts val="1000"/>
              <a:buFont typeface="Open Sans"/>
              <a:buNone/>
              <a:defRPr sz="1000" b="0" i="0" u="none" strike="noStrike" cap="none">
                <a:solidFill>
                  <a:schemeClr val="dk2"/>
                </a:solidFill>
                <a:latin typeface="Open Sans"/>
                <a:ea typeface="Open Sans"/>
                <a:cs typeface="Open Sans"/>
                <a:sym typeface="Open Sans"/>
              </a:defRPr>
            </a:lvl6pPr>
            <a:lvl7pPr marL="0" marR="0" lvl="6" indent="0" algn="r" rtl="0">
              <a:lnSpc>
                <a:spcPct val="100000"/>
              </a:lnSpc>
              <a:spcBef>
                <a:spcPts val="0"/>
              </a:spcBef>
              <a:spcAft>
                <a:spcPts val="0"/>
              </a:spcAft>
              <a:buClr>
                <a:schemeClr val="dk2"/>
              </a:buClr>
              <a:buSzPts val="1000"/>
              <a:buFont typeface="Open Sans"/>
              <a:buNone/>
              <a:defRPr sz="1000" b="0" i="0" u="none" strike="noStrike" cap="none">
                <a:solidFill>
                  <a:schemeClr val="dk2"/>
                </a:solidFill>
                <a:latin typeface="Open Sans"/>
                <a:ea typeface="Open Sans"/>
                <a:cs typeface="Open Sans"/>
                <a:sym typeface="Open Sans"/>
              </a:defRPr>
            </a:lvl7pPr>
            <a:lvl8pPr marL="0" marR="0" lvl="7" indent="0" algn="r" rtl="0">
              <a:lnSpc>
                <a:spcPct val="100000"/>
              </a:lnSpc>
              <a:spcBef>
                <a:spcPts val="0"/>
              </a:spcBef>
              <a:spcAft>
                <a:spcPts val="0"/>
              </a:spcAft>
              <a:buClr>
                <a:schemeClr val="dk2"/>
              </a:buClr>
              <a:buSzPts val="1000"/>
              <a:buFont typeface="Open Sans"/>
              <a:buNone/>
              <a:defRPr sz="1000" b="0" i="0" u="none" strike="noStrike" cap="none">
                <a:solidFill>
                  <a:schemeClr val="dk2"/>
                </a:solidFill>
                <a:latin typeface="Open Sans"/>
                <a:ea typeface="Open Sans"/>
                <a:cs typeface="Open Sans"/>
                <a:sym typeface="Open Sans"/>
              </a:defRPr>
            </a:lvl8pPr>
            <a:lvl9pPr marL="0" marR="0" lvl="8" indent="0" algn="r" rtl="0">
              <a:lnSpc>
                <a:spcPct val="100000"/>
              </a:lnSpc>
              <a:spcBef>
                <a:spcPts val="0"/>
              </a:spcBef>
              <a:spcAft>
                <a:spcPts val="0"/>
              </a:spcAft>
              <a:buClr>
                <a:schemeClr val="dk2"/>
              </a:buClr>
              <a:buSzPts val="1000"/>
              <a:buFont typeface="Open Sans"/>
              <a:buNone/>
              <a:defRPr sz="1000" b="0" i="0" u="none" strike="noStrike" cap="none">
                <a:solidFill>
                  <a:schemeClr val="dk2"/>
                </a:solidFill>
                <a:latin typeface="Open Sans"/>
                <a:ea typeface="Open Sans"/>
                <a:cs typeface="Open Sans"/>
                <a:sym typeface="Open Sans"/>
              </a:defRPr>
            </a:lvl9pPr>
          </a:lstStyle>
          <a:p>
            <a:pPr marL="0" lvl="0" indent="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7.xml"/><Relationship Id="rId4" Type="http://schemas.openxmlformats.org/officeDocument/2006/relationships/slide" Target="slide15.xml"/><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slide" Target="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3.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s://www.scoilnet.ie/search/resource/entity/show/Lre/25908/" TargetMode="External"/><Relationship Id="rId5" Type="http://schemas.openxmlformats.org/officeDocument/2006/relationships/image" Target="../media/image2.tiff"/><Relationship Id="rId6" Type="http://schemas.openxmlformats.org/officeDocument/2006/relationships/image" Target="../media/image3.tiff"/><Relationship Id="rId7" Type="http://schemas.openxmlformats.org/officeDocument/2006/relationships/image" Target="../media/image4.tif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hyperlink" Target="http://www.rte.ie/archives/2016/0115/760459-the-big-snow/" TargetMode="External"/><Relationship Id="rId4" Type="http://schemas.openxmlformats.org/officeDocument/2006/relationships/image" Target="../media/image6.tiff"/><Relationship Id="rId5" Type="http://schemas.openxmlformats.org/officeDocument/2006/relationships/hyperlink" Target="https://www.rte.ie/news/weather/2018/0227/944003-how-to-help-birds-survive-in-freezing-weather/" TargetMode="External"/><Relationship Id="rId6" Type="http://schemas.openxmlformats.org/officeDocument/2006/relationships/image" Target="../media/image4.tiff"/><Relationship Id="rId7"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4" Type="http://schemas.openxmlformats.org/officeDocument/2006/relationships/image" Target="../media/image8.tiff"/><Relationship Id="rId5" Type="http://schemas.openxmlformats.org/officeDocument/2006/relationships/image" Target="../media/image9.tiff"/><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8.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4" Type="http://schemas.openxmlformats.org/officeDocument/2006/relationships/image" Target="../media/image11.tiff"/><Relationship Id="rId5" Type="http://schemas.openxmlformats.org/officeDocument/2006/relationships/image" Target="../media/image12.tif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5.tiff"/><Relationship Id="rId4" Type="http://schemas.openxmlformats.org/officeDocument/2006/relationships/image" Target="../media/image13.tif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5.tiff"/><Relationship Id="rId4" Type="http://schemas.openxmlformats.org/officeDocument/2006/relationships/image" Target="../media/image14.png"/><Relationship Id="rId5" Type="http://schemas.openxmlformats.org/officeDocument/2006/relationships/hyperlink" Target="http://www.bbc.com/weather/feeds/20992173" TargetMode="External"/><Relationship Id="rId6" Type="http://schemas.openxmlformats.org/officeDocument/2006/relationships/image" Target="../media/image14.tif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4" Type="http://schemas.openxmlformats.org/officeDocument/2006/relationships/hyperlink" Target="http://www.bbc.com/weather/feeds/20992173" TargetMode="External"/><Relationship Id="rId5" Type="http://schemas.openxmlformats.org/officeDocument/2006/relationships/image" Target="../media/image14.tif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5.tiff"/><Relationship Id="rId4" Type="http://schemas.openxmlformats.org/officeDocument/2006/relationships/hyperlink" Target="http://www.bbc.com/weather/feeds/20992173" TargetMode="External"/><Relationship Id="rId5" Type="http://schemas.openxmlformats.org/officeDocument/2006/relationships/image" Target="../media/image14.tif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1MiUlTthSNA" TargetMode="External"/><Relationship Id="rId4" Type="http://schemas.openxmlformats.org/officeDocument/2006/relationships/image" Target="../media/image15.tiff"/><Relationship Id="rId5" Type="http://schemas.openxmlformats.org/officeDocument/2006/relationships/hyperlink" Target="https://www.worldbookonline.com/advanced/article?id=ar756113&amp;st=polar+vortex#tab=homepage" TargetMode="External"/><Relationship Id="rId6" Type="http://schemas.openxmlformats.org/officeDocument/2006/relationships/image" Target="../media/image16.tiff"/><Relationship Id="rId7" Type="http://schemas.openxmlformats.org/officeDocument/2006/relationships/hyperlink" Target="https://www.rte.ie/news/newslens/2018/0227/944014-the-science-behind-the-weather/" TargetMode="External"/><Relationship Id="rId8" Type="http://schemas.openxmlformats.org/officeDocument/2006/relationships/image" Target="../media/image17.tiff"/><Relationship Id="rId9" Type="http://schemas.openxmlformats.org/officeDocument/2006/relationships/hyperlink" Target="http://www.bbc.com/weather/feeds/20992173" TargetMode="External"/><Relationship Id="rId10" Type="http://schemas.openxmlformats.org/officeDocument/2006/relationships/image" Target="../media/image14.tiff"/><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8.tiff"/><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8.tiff"/><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8.tiff"/><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8.tiff"/><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coilnet.ie/thread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9.tiff"/><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018" y="368232"/>
            <a:ext cx="8571300" cy="942000"/>
          </a:xfrm>
        </p:spPr>
        <p:txBody>
          <a:bodyPr/>
          <a:lstStyle/>
          <a:p>
            <a:r>
              <a:rPr lang="en-US" sz="4400" dirty="0" smtClean="0"/>
              <a:t>Red Warning in Ireland.</a:t>
            </a:r>
            <a:br>
              <a:rPr lang="en-US" sz="4400" dirty="0" smtClean="0"/>
            </a:br>
            <a:r>
              <a:rPr lang="en-US" sz="1800" dirty="0" smtClean="0"/>
              <a:t>28 FEB </a:t>
            </a:r>
            <a:r>
              <a:rPr lang="mr-IN" sz="1800" dirty="0" smtClean="0"/>
              <a:t>–</a:t>
            </a:r>
            <a:r>
              <a:rPr lang="en-US" sz="1800" dirty="0" smtClean="0"/>
              <a:t> 2 MARCH 2018</a:t>
            </a:r>
            <a:endParaRPr lang="en-US" sz="1800" dirty="0"/>
          </a:p>
        </p:txBody>
      </p:sp>
      <p:sp>
        <p:nvSpPr>
          <p:cNvPr id="3" name="Shape 54">
            <a:hlinkClick r:id="rId2" action="ppaction://hlinksldjump"/>
          </p:cNvPr>
          <p:cNvSpPr/>
          <p:nvPr/>
        </p:nvSpPr>
        <p:spPr>
          <a:xfrm>
            <a:off x="161030" y="1614120"/>
            <a:ext cx="2807100" cy="2772900"/>
          </a:xfrm>
          <a:prstGeom prst="snip2DiagRect">
            <a:avLst>
              <a:gd name="adj1" fmla="val 0"/>
              <a:gd name="adj2" fmla="val 16667"/>
            </a:avLst>
          </a:prstGeom>
          <a:solidFill>
            <a:schemeClr val="dk1"/>
          </a:solidFill>
          <a:ln w="38100"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IE" sz="2800" b="0" i="0" u="none" strike="noStrike" cap="none" dirty="0" smtClean="0">
                <a:solidFill>
                  <a:srgbClr val="002060"/>
                </a:solidFill>
                <a:latin typeface="Cartoonish" charset="0"/>
                <a:ea typeface="Cartoonish" charset="0"/>
                <a:cs typeface="Cartoonish" charset="0"/>
                <a:sym typeface="Arial"/>
              </a:rPr>
              <a:t>Comparing the past to the present</a:t>
            </a:r>
            <a:endParaRPr sz="2800" b="0" i="0" u="none" strike="noStrike" cap="none" dirty="0">
              <a:solidFill>
                <a:srgbClr val="002060"/>
              </a:solidFill>
              <a:latin typeface="Cartoonish" charset="0"/>
              <a:ea typeface="Cartoonish" charset="0"/>
              <a:cs typeface="Cartoonish" charset="0"/>
              <a:sym typeface="Arial"/>
            </a:endParaRPr>
          </a:p>
        </p:txBody>
      </p:sp>
      <p:sp>
        <p:nvSpPr>
          <p:cNvPr id="4" name="Shape 54">
            <a:hlinkClick r:id="rId3" action="ppaction://hlinksldjump"/>
          </p:cNvPr>
          <p:cNvSpPr/>
          <p:nvPr/>
        </p:nvSpPr>
        <p:spPr>
          <a:xfrm>
            <a:off x="3169118" y="1632228"/>
            <a:ext cx="2807100" cy="2772900"/>
          </a:xfrm>
          <a:prstGeom prst="snip2DiagRect">
            <a:avLst>
              <a:gd name="adj1" fmla="val 0"/>
              <a:gd name="adj2" fmla="val 16667"/>
            </a:avLst>
          </a:prstGeom>
          <a:solidFill>
            <a:schemeClr val="dk1"/>
          </a:solidFill>
          <a:ln w="38100"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lvl="0" algn="ctr">
              <a:buSzPts val="1400"/>
            </a:pPr>
            <a:r>
              <a:rPr lang="en-IE" sz="2800" dirty="0" smtClean="0">
                <a:solidFill>
                  <a:srgbClr val="002060"/>
                </a:solidFill>
                <a:latin typeface="Cartoonish" charset="0"/>
                <a:ea typeface="Cartoonish" charset="0"/>
                <a:cs typeface="Cartoonish" charset="0"/>
              </a:rPr>
              <a:t>Cold hard hitting questions</a:t>
            </a:r>
            <a:endParaRPr lang="en-IE" sz="2800" dirty="0">
              <a:solidFill>
                <a:srgbClr val="002060"/>
              </a:solidFill>
              <a:latin typeface="Cartoonish" charset="0"/>
              <a:ea typeface="Cartoonish" charset="0"/>
              <a:cs typeface="Cartoonish" charset="0"/>
            </a:endParaRPr>
          </a:p>
        </p:txBody>
      </p:sp>
      <p:sp>
        <p:nvSpPr>
          <p:cNvPr id="5" name="Shape 54">
            <a:hlinkClick r:id="rId4" action="ppaction://hlinksldjump"/>
          </p:cNvPr>
          <p:cNvSpPr/>
          <p:nvPr/>
        </p:nvSpPr>
        <p:spPr>
          <a:xfrm>
            <a:off x="6177206" y="1632228"/>
            <a:ext cx="2807100" cy="2772900"/>
          </a:xfrm>
          <a:prstGeom prst="snip2DiagRect">
            <a:avLst>
              <a:gd name="adj1" fmla="val 0"/>
              <a:gd name="adj2" fmla="val 16667"/>
            </a:avLst>
          </a:prstGeom>
          <a:solidFill>
            <a:schemeClr val="dk1"/>
          </a:solidFill>
          <a:ln w="38100"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IE" sz="2800" b="0" i="0" u="none" strike="noStrike" cap="none" smtClean="0">
                <a:solidFill>
                  <a:srgbClr val="002060"/>
                </a:solidFill>
                <a:latin typeface="Cartoonish" charset="0"/>
                <a:ea typeface="Cartoonish" charset="0"/>
                <a:cs typeface="Cartoonish" charset="0"/>
                <a:sym typeface="Arial"/>
              </a:rPr>
              <a:t>beauty </a:t>
            </a:r>
            <a:r>
              <a:rPr lang="en-IE" sz="2800" b="0" i="0" u="none" strike="noStrike" cap="none" dirty="0" smtClean="0">
                <a:solidFill>
                  <a:srgbClr val="002060"/>
                </a:solidFill>
                <a:latin typeface="Cartoonish" charset="0"/>
                <a:ea typeface="Cartoonish" charset="0"/>
                <a:cs typeface="Cartoonish" charset="0"/>
                <a:sym typeface="Arial"/>
              </a:rPr>
              <a:t>AND THE BEAST</a:t>
            </a:r>
            <a:endParaRPr sz="2800" b="0" i="0" u="none" strike="noStrike" cap="none" dirty="0">
              <a:solidFill>
                <a:srgbClr val="002060"/>
              </a:solidFill>
              <a:latin typeface="Cartoonish" charset="0"/>
              <a:ea typeface="Cartoonish" charset="0"/>
              <a:cs typeface="Cartoonish" charset="0"/>
              <a:sym typeface="Arial"/>
            </a:endParaRPr>
          </a:p>
        </p:txBody>
      </p:sp>
      <p:pic>
        <p:nvPicPr>
          <p:cNvPr id="6" name="Shape 57"/>
          <p:cNvPicPr preferRelativeResize="0"/>
          <p:nvPr/>
        </p:nvPicPr>
        <p:blipFill>
          <a:blip r:embed="rId5">
            <a:alphaModFix/>
          </a:blip>
          <a:stretch>
            <a:fillRect/>
          </a:stretch>
        </p:blipFill>
        <p:spPr>
          <a:xfrm>
            <a:off x="4128380" y="4698749"/>
            <a:ext cx="1324245" cy="275576"/>
          </a:xfrm>
          <a:prstGeom prst="rect">
            <a:avLst/>
          </a:prstGeom>
          <a:noFill/>
          <a:ln>
            <a:noFill/>
          </a:ln>
        </p:spPr>
      </p:pic>
    </p:spTree>
    <p:extLst>
      <p:ext uri="{BB962C8B-B14F-4D97-AF65-F5344CB8AC3E}">
        <p14:creationId xmlns:p14="http://schemas.microsoft.com/office/powerpoint/2010/main" val="20697661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54">
            <a:hlinkClick r:id="rId2" action="ppaction://hlinksldjump"/>
          </p:cNvPr>
          <p:cNvSpPr/>
          <p:nvPr/>
        </p:nvSpPr>
        <p:spPr>
          <a:xfrm>
            <a:off x="2957392" y="1635385"/>
            <a:ext cx="2807100" cy="2772900"/>
          </a:xfrm>
          <a:prstGeom prst="snip2DiagRect">
            <a:avLst>
              <a:gd name="adj1" fmla="val 0"/>
              <a:gd name="adj2" fmla="val 16667"/>
            </a:avLst>
          </a:prstGeom>
          <a:solidFill>
            <a:schemeClr val="dk1"/>
          </a:solidFill>
          <a:ln w="38100"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IE" sz="2800" b="0" i="0" u="none" strike="noStrike" cap="none" dirty="0" smtClean="0">
                <a:solidFill>
                  <a:srgbClr val="002060"/>
                </a:solidFill>
                <a:latin typeface="Cartoonish" charset="0"/>
                <a:ea typeface="Cartoonish" charset="0"/>
                <a:cs typeface="Cartoonish" charset="0"/>
                <a:sym typeface="Arial"/>
              </a:rPr>
              <a:t>Comparing the past to the present</a:t>
            </a:r>
            <a:endParaRPr sz="2800" b="0" i="0" u="none" strike="noStrike" cap="none" dirty="0">
              <a:solidFill>
                <a:srgbClr val="002060"/>
              </a:solidFill>
              <a:latin typeface="Cartoonish" charset="0"/>
              <a:ea typeface="Cartoonish" charset="0"/>
              <a:cs typeface="Cartoonish" charset="0"/>
              <a:sym typeface="Arial"/>
            </a:endParaRPr>
          </a:p>
        </p:txBody>
      </p:sp>
      <p:pic>
        <p:nvPicPr>
          <p:cNvPr id="4" name="Shape 57"/>
          <p:cNvPicPr preferRelativeResize="0"/>
          <p:nvPr/>
        </p:nvPicPr>
        <p:blipFill>
          <a:blip r:embed="rId3">
            <a:alphaModFix/>
          </a:blip>
          <a:stretch>
            <a:fillRect/>
          </a:stretch>
        </p:blipFill>
        <p:spPr>
          <a:xfrm>
            <a:off x="7639001" y="148015"/>
            <a:ext cx="1324245" cy="275576"/>
          </a:xfrm>
          <a:prstGeom prst="rect">
            <a:avLst/>
          </a:prstGeom>
          <a:noFill/>
          <a:ln>
            <a:noFill/>
          </a:ln>
        </p:spPr>
      </p:pic>
    </p:spTree>
    <p:extLst>
      <p:ext uri="{BB962C8B-B14F-4D97-AF65-F5344CB8AC3E}">
        <p14:creationId xmlns:p14="http://schemas.microsoft.com/office/powerpoint/2010/main" val="230174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5" name="Shape 55"/>
          <p:cNvSpPr txBox="1">
            <a:spLocks noGrp="1"/>
          </p:cNvSpPr>
          <p:nvPr>
            <p:ph type="title"/>
          </p:nvPr>
        </p:nvSpPr>
        <p:spPr>
          <a:xfrm>
            <a:off x="-2455552" y="92865"/>
            <a:ext cx="9218360" cy="70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1"/>
              </a:buClr>
              <a:buSzPts val="3600"/>
              <a:buFont typeface="PT Sans Narrow"/>
              <a:buNone/>
            </a:pPr>
            <a:r>
              <a:rPr lang="en-IE" dirty="0" smtClean="0">
                <a:latin typeface="Cartoonish" charset="0"/>
                <a:ea typeface="Cartoonish" charset="0"/>
                <a:cs typeface="Cartoonish" charset="0"/>
              </a:rPr>
              <a:t>RED WARNING</a:t>
            </a:r>
            <a:br>
              <a:rPr lang="en-IE" dirty="0" smtClean="0">
                <a:latin typeface="Cartoonish" charset="0"/>
                <a:ea typeface="Cartoonish" charset="0"/>
                <a:cs typeface="Cartoonish" charset="0"/>
              </a:rPr>
            </a:br>
            <a:r>
              <a:rPr lang="en-IE" dirty="0" smtClean="0">
                <a:latin typeface="Cartoonish" charset="0"/>
                <a:ea typeface="Cartoonish" charset="0"/>
                <a:cs typeface="Cartoonish" charset="0"/>
              </a:rPr>
              <a:t> IN IRELAND </a:t>
            </a:r>
            <a:endParaRPr dirty="0">
              <a:latin typeface="Cartoonish" charset="0"/>
              <a:ea typeface="Cartoonish" charset="0"/>
              <a:cs typeface="Cartoonish" charset="0"/>
            </a:endParaRPr>
          </a:p>
        </p:txBody>
      </p:sp>
      <p:pic>
        <p:nvPicPr>
          <p:cNvPr id="57" name="Shape 57"/>
          <p:cNvPicPr preferRelativeResize="0"/>
          <p:nvPr/>
        </p:nvPicPr>
        <p:blipFill>
          <a:blip r:embed="rId3">
            <a:alphaModFix/>
          </a:blip>
          <a:stretch>
            <a:fillRect/>
          </a:stretch>
        </p:blipFill>
        <p:spPr>
          <a:xfrm>
            <a:off x="4128380" y="4698749"/>
            <a:ext cx="1324245" cy="275576"/>
          </a:xfrm>
          <a:prstGeom prst="rect">
            <a:avLst/>
          </a:prstGeom>
          <a:noFill/>
          <a:ln>
            <a:noFill/>
          </a:ln>
        </p:spPr>
      </p:pic>
      <p:sp>
        <p:nvSpPr>
          <p:cNvPr id="4" name="TextBox 3"/>
          <p:cNvSpPr txBox="1"/>
          <p:nvPr/>
        </p:nvSpPr>
        <p:spPr>
          <a:xfrm>
            <a:off x="574693" y="1376845"/>
            <a:ext cx="3157870" cy="2862322"/>
          </a:xfrm>
          <a:prstGeom prst="rect">
            <a:avLst/>
          </a:prstGeom>
          <a:noFill/>
        </p:spPr>
        <p:txBody>
          <a:bodyPr wrap="square" rtlCol="0">
            <a:spAutoFit/>
          </a:bodyPr>
          <a:lstStyle/>
          <a:p>
            <a:pPr algn="ctr"/>
            <a:r>
              <a:rPr lang="en-US" sz="1800" dirty="0">
                <a:solidFill>
                  <a:schemeClr val="tx1">
                    <a:lumMod val="50000"/>
                  </a:schemeClr>
                </a:solidFill>
                <a:latin typeface="Comic Sans MS" charset="0"/>
                <a:ea typeface="Comic Sans MS" charset="0"/>
                <a:cs typeface="Comic Sans MS" charset="0"/>
              </a:rPr>
              <a:t>Many reports compared the beast from the East to the big snow of 1982</a:t>
            </a:r>
            <a:r>
              <a:rPr lang="en-US" sz="1800" dirty="0" smtClean="0">
                <a:solidFill>
                  <a:schemeClr val="tx1">
                    <a:lumMod val="50000"/>
                  </a:schemeClr>
                </a:solidFill>
                <a:latin typeface="Comic Sans MS" charset="0"/>
                <a:ea typeface="Comic Sans MS" charset="0"/>
                <a:cs typeface="Comic Sans MS" charset="0"/>
              </a:rPr>
              <a:t>.</a:t>
            </a:r>
            <a:br>
              <a:rPr lang="en-US" sz="1800" dirty="0" smtClean="0">
                <a:solidFill>
                  <a:schemeClr val="tx1">
                    <a:lumMod val="50000"/>
                  </a:schemeClr>
                </a:solidFill>
                <a:latin typeface="Comic Sans MS" charset="0"/>
                <a:ea typeface="Comic Sans MS" charset="0"/>
                <a:cs typeface="Comic Sans MS" charset="0"/>
              </a:rPr>
            </a:br>
            <a:r>
              <a:rPr lang="en-US" sz="1800" dirty="0">
                <a:solidFill>
                  <a:schemeClr val="tx1">
                    <a:lumMod val="50000"/>
                  </a:schemeClr>
                </a:solidFill>
                <a:latin typeface="Comic Sans MS" charset="0"/>
                <a:ea typeface="Comic Sans MS" charset="0"/>
                <a:cs typeface="Comic Sans MS" charset="0"/>
              </a:rPr>
              <a:t/>
            </a:r>
            <a:br>
              <a:rPr lang="en-US" sz="1800" dirty="0">
                <a:solidFill>
                  <a:schemeClr val="tx1">
                    <a:lumMod val="50000"/>
                  </a:schemeClr>
                </a:solidFill>
                <a:latin typeface="Comic Sans MS" charset="0"/>
                <a:ea typeface="Comic Sans MS" charset="0"/>
                <a:cs typeface="Comic Sans MS" charset="0"/>
              </a:rPr>
            </a:br>
            <a:r>
              <a:rPr lang="en-US" sz="1800" dirty="0">
                <a:solidFill>
                  <a:schemeClr val="tx1">
                    <a:lumMod val="50000"/>
                  </a:schemeClr>
                </a:solidFill>
                <a:latin typeface="Comic Sans MS" charset="0"/>
                <a:ea typeface="Comic Sans MS" charset="0"/>
                <a:cs typeface="Comic Sans MS" charset="0"/>
              </a:rPr>
              <a:t> </a:t>
            </a:r>
            <a:r>
              <a:rPr lang="en-US" sz="1800" dirty="0" smtClean="0">
                <a:solidFill>
                  <a:schemeClr val="tx1">
                    <a:lumMod val="50000"/>
                  </a:schemeClr>
                </a:solidFill>
                <a:latin typeface="Comic Sans MS" charset="0"/>
                <a:ea typeface="Comic Sans MS" charset="0"/>
                <a:cs typeface="Comic Sans MS" charset="0"/>
              </a:rPr>
              <a:t>Watch the RTÉ Archive video to compare the economic </a:t>
            </a:r>
            <a:r>
              <a:rPr lang="en-US" sz="1800" dirty="0">
                <a:solidFill>
                  <a:schemeClr val="tx1">
                    <a:lumMod val="50000"/>
                  </a:schemeClr>
                </a:solidFill>
                <a:latin typeface="Comic Sans MS" charset="0"/>
                <a:ea typeface="Comic Sans MS" charset="0"/>
                <a:cs typeface="Comic Sans MS" charset="0"/>
              </a:rPr>
              <a:t>disruption, damage </a:t>
            </a:r>
            <a:r>
              <a:rPr lang="en-US" sz="1800" dirty="0" smtClean="0">
                <a:solidFill>
                  <a:schemeClr val="tx1">
                    <a:lumMod val="50000"/>
                  </a:schemeClr>
                </a:solidFill>
                <a:latin typeface="Comic Sans MS" charset="0"/>
                <a:ea typeface="Comic Sans MS" charset="0"/>
                <a:cs typeface="Comic Sans MS" charset="0"/>
              </a:rPr>
              <a:t>and </a:t>
            </a:r>
            <a:r>
              <a:rPr lang="en-US" sz="1800" dirty="0">
                <a:solidFill>
                  <a:schemeClr val="tx1">
                    <a:lumMod val="50000"/>
                  </a:schemeClr>
                </a:solidFill>
                <a:latin typeface="Comic Sans MS" charset="0"/>
                <a:ea typeface="Comic Sans MS" charset="0"/>
                <a:cs typeface="Comic Sans MS" charset="0"/>
              </a:rPr>
              <a:t>overall </a:t>
            </a:r>
            <a:r>
              <a:rPr lang="en-US" sz="1800" dirty="0" smtClean="0">
                <a:solidFill>
                  <a:schemeClr val="tx1">
                    <a:lumMod val="50000"/>
                  </a:schemeClr>
                </a:solidFill>
                <a:latin typeface="Comic Sans MS" charset="0"/>
                <a:ea typeface="Comic Sans MS" charset="0"/>
                <a:cs typeface="Comic Sans MS" charset="0"/>
              </a:rPr>
              <a:t>impact associated with the snowfall.</a:t>
            </a:r>
            <a:endParaRPr lang="en-US" sz="1800" dirty="0">
              <a:solidFill>
                <a:schemeClr val="tx1">
                  <a:lumMod val="50000"/>
                </a:schemeClr>
              </a:solidFill>
              <a:latin typeface="Comic Sans MS" charset="0"/>
              <a:ea typeface="Comic Sans MS" charset="0"/>
              <a:cs typeface="Comic Sans MS" charset="0"/>
            </a:endParaRPr>
          </a:p>
        </p:txBody>
      </p:sp>
      <p:pic>
        <p:nvPicPr>
          <p:cNvPr id="5" name="Picture 4">
            <a:hlinkClick r:id="rId4"/>
          </p:cNvPr>
          <p:cNvPicPr>
            <a:picLocks noChangeAspect="1"/>
          </p:cNvPicPr>
          <p:nvPr/>
        </p:nvPicPr>
        <p:blipFill>
          <a:blip r:embed="rId5"/>
          <a:stretch>
            <a:fillRect/>
          </a:stretch>
        </p:blipFill>
        <p:spPr>
          <a:xfrm>
            <a:off x="4774019" y="1181590"/>
            <a:ext cx="4373937" cy="3252832"/>
          </a:xfrm>
          <a:prstGeom prst="rect">
            <a:avLst/>
          </a:prstGeom>
        </p:spPr>
      </p:pic>
      <p:pic>
        <p:nvPicPr>
          <p:cNvPr id="9" name="Picture 8">
            <a:hlinkClick r:id="rId4"/>
          </p:cNvPr>
          <p:cNvPicPr>
            <a:picLocks noChangeAspect="1"/>
          </p:cNvPicPr>
          <p:nvPr/>
        </p:nvPicPr>
        <p:blipFill>
          <a:blip r:embed="rId6"/>
          <a:stretch>
            <a:fillRect/>
          </a:stretch>
        </p:blipFill>
        <p:spPr>
          <a:xfrm>
            <a:off x="4759430" y="440423"/>
            <a:ext cx="4373937" cy="736600"/>
          </a:xfrm>
          <a:prstGeom prst="rect">
            <a:avLst/>
          </a:prstGeom>
        </p:spPr>
      </p:pic>
      <p:pic>
        <p:nvPicPr>
          <p:cNvPr id="10" name="Picture 9"/>
          <p:cNvPicPr>
            <a:picLocks noChangeAspect="1"/>
          </p:cNvPicPr>
          <p:nvPr/>
        </p:nvPicPr>
        <p:blipFill>
          <a:blip r:embed="rId7"/>
          <a:stretch>
            <a:fillRect/>
          </a:stretch>
        </p:blipFill>
        <p:spPr>
          <a:xfrm>
            <a:off x="99071" y="4146402"/>
            <a:ext cx="1231476" cy="99709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44000" cy="1121636"/>
          </a:xfrm>
          <a:prstGeom prst="rect">
            <a:avLst/>
          </a:prstGeom>
        </p:spPr>
      </p:pic>
      <p:sp>
        <p:nvSpPr>
          <p:cNvPr id="2" name="Title 1"/>
          <p:cNvSpPr>
            <a:spLocks noGrp="1"/>
          </p:cNvSpPr>
          <p:nvPr>
            <p:ph type="title"/>
          </p:nvPr>
        </p:nvSpPr>
        <p:spPr>
          <a:xfrm>
            <a:off x="222565" y="89818"/>
            <a:ext cx="8571300" cy="942000"/>
          </a:xfrm>
        </p:spPr>
        <p:txBody>
          <a:bodyPr/>
          <a:lstStyle/>
          <a:p>
            <a:r>
              <a:rPr lang="en-US" dirty="0" smtClean="0">
                <a:solidFill>
                  <a:schemeClr val="tx1">
                    <a:lumMod val="60000"/>
                    <a:lumOff val="40000"/>
                  </a:schemeClr>
                </a:solidFill>
              </a:rPr>
              <a:t>Big Snowfall </a:t>
            </a:r>
            <a:r>
              <a:rPr lang="en-US" smtClean="0">
                <a:solidFill>
                  <a:schemeClr val="tx1">
                    <a:lumMod val="60000"/>
                    <a:lumOff val="40000"/>
                  </a:schemeClr>
                </a:solidFill>
              </a:rPr>
              <a:t>Causes Chaos 1982 </a:t>
            </a:r>
            <a:r>
              <a:rPr lang="mr-IN" dirty="0" smtClean="0">
                <a:solidFill>
                  <a:schemeClr val="tx1">
                    <a:lumMod val="60000"/>
                    <a:lumOff val="40000"/>
                  </a:schemeClr>
                </a:solidFill>
              </a:rPr>
              <a:t>…</a:t>
            </a:r>
            <a:endParaRPr lang="en-US" dirty="0">
              <a:solidFill>
                <a:schemeClr val="tx1">
                  <a:lumMod val="60000"/>
                  <a:lumOff val="40000"/>
                </a:schemeClr>
              </a:solidFill>
            </a:endParaRPr>
          </a:p>
        </p:txBody>
      </p:sp>
      <p:sp>
        <p:nvSpPr>
          <p:cNvPr id="6" name="Rectangle 5"/>
          <p:cNvSpPr/>
          <p:nvPr/>
        </p:nvSpPr>
        <p:spPr>
          <a:xfrm>
            <a:off x="920253" y="1008615"/>
            <a:ext cx="7166344" cy="3395161"/>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8" name="TextBox 7"/>
          <p:cNvSpPr txBox="1"/>
          <p:nvPr/>
        </p:nvSpPr>
        <p:spPr>
          <a:xfrm>
            <a:off x="1127051" y="1127048"/>
            <a:ext cx="6959546" cy="3477875"/>
          </a:xfrm>
          <a:prstGeom prst="rect">
            <a:avLst/>
          </a:prstGeom>
          <a:noFill/>
        </p:spPr>
        <p:txBody>
          <a:bodyPr wrap="square" rtlCol="0">
            <a:spAutoFit/>
          </a:bodyPr>
          <a:lstStyle/>
          <a:p>
            <a:pPr marL="285750" indent="-285750">
              <a:buFont typeface="Wingdings" charset="2"/>
              <a:buChar char="v"/>
            </a:pPr>
            <a:r>
              <a:rPr lang="en-US" sz="1600" dirty="0" smtClean="0">
                <a:latin typeface="Comic Sans MS" charset="0"/>
                <a:ea typeface="Comic Sans MS" charset="0"/>
                <a:cs typeface="Comic Sans MS" charset="0"/>
              </a:rPr>
              <a:t>There was traffic chaos with roads impassable in places. </a:t>
            </a:r>
            <a:br>
              <a:rPr lang="en-US" sz="1600" dirty="0" smtClean="0">
                <a:latin typeface="Comic Sans MS" charset="0"/>
                <a:ea typeface="Comic Sans MS" charset="0"/>
                <a:cs typeface="Comic Sans MS" charset="0"/>
              </a:rPr>
            </a:br>
            <a:r>
              <a:rPr lang="en-US" sz="1600" dirty="0" smtClean="0">
                <a:latin typeface="Comic Sans MS" charset="0"/>
                <a:ea typeface="Comic Sans MS" charset="0"/>
                <a:cs typeface="Comic Sans MS" charset="0"/>
              </a:rPr>
              <a:t>Some people were stuck in their cars to fend for themselves.</a:t>
            </a:r>
            <a:br>
              <a:rPr lang="en-US" sz="1600" dirty="0" smtClean="0">
                <a:latin typeface="Comic Sans MS" charset="0"/>
                <a:ea typeface="Comic Sans MS" charset="0"/>
                <a:cs typeface="Comic Sans MS" charset="0"/>
              </a:rPr>
            </a:br>
            <a:endParaRPr lang="en-US" sz="1600" dirty="0" smtClean="0">
              <a:latin typeface="Comic Sans MS" charset="0"/>
              <a:ea typeface="Comic Sans MS" charset="0"/>
              <a:cs typeface="Comic Sans MS" charset="0"/>
            </a:endParaRPr>
          </a:p>
          <a:p>
            <a:pPr marL="285750" indent="-285750">
              <a:buFont typeface="Wingdings" charset="2"/>
              <a:buChar char="v"/>
            </a:pPr>
            <a:r>
              <a:rPr lang="en-US" sz="1600" dirty="0" smtClean="0">
                <a:latin typeface="Comic Sans MS" charset="0"/>
                <a:ea typeface="Comic Sans MS" charset="0"/>
                <a:cs typeface="Comic Sans MS" charset="0"/>
              </a:rPr>
              <a:t>Train stations and airports were forced to close.</a:t>
            </a:r>
            <a:br>
              <a:rPr lang="en-US" sz="1600" dirty="0" smtClean="0">
                <a:latin typeface="Comic Sans MS" charset="0"/>
                <a:ea typeface="Comic Sans MS" charset="0"/>
                <a:cs typeface="Comic Sans MS" charset="0"/>
              </a:rPr>
            </a:br>
            <a:endParaRPr lang="en-US" sz="1600" dirty="0" smtClean="0">
              <a:latin typeface="Comic Sans MS" charset="0"/>
              <a:ea typeface="Comic Sans MS" charset="0"/>
              <a:cs typeface="Comic Sans MS" charset="0"/>
            </a:endParaRPr>
          </a:p>
          <a:p>
            <a:pPr marL="285750" indent="-285750">
              <a:buFont typeface="Wingdings" charset="2"/>
              <a:buChar char="v"/>
            </a:pPr>
            <a:r>
              <a:rPr lang="en-US" sz="1600" dirty="0" smtClean="0">
                <a:latin typeface="Comic Sans MS" charset="0"/>
                <a:ea typeface="Comic Sans MS" charset="0"/>
                <a:cs typeface="Comic Sans MS" charset="0"/>
              </a:rPr>
              <a:t>Electricity supplies were badly disrupted.</a:t>
            </a:r>
            <a:br>
              <a:rPr lang="en-US" sz="1600" dirty="0" smtClean="0">
                <a:latin typeface="Comic Sans MS" charset="0"/>
                <a:ea typeface="Comic Sans MS" charset="0"/>
                <a:cs typeface="Comic Sans MS" charset="0"/>
              </a:rPr>
            </a:br>
            <a:endParaRPr lang="en-US" sz="1600" dirty="0" smtClean="0">
              <a:latin typeface="Comic Sans MS" charset="0"/>
              <a:ea typeface="Comic Sans MS" charset="0"/>
              <a:cs typeface="Comic Sans MS" charset="0"/>
            </a:endParaRPr>
          </a:p>
          <a:p>
            <a:pPr marL="285750" indent="-285750">
              <a:buFont typeface="Wingdings" charset="2"/>
              <a:buChar char="v"/>
            </a:pPr>
            <a:r>
              <a:rPr lang="en-US" sz="1600" dirty="0" smtClean="0">
                <a:latin typeface="Comic Sans MS" charset="0"/>
                <a:ea typeface="Comic Sans MS" charset="0"/>
                <a:cs typeface="Comic Sans MS" charset="0"/>
              </a:rPr>
              <a:t>Closure of schools and workplaces occurred.</a:t>
            </a:r>
            <a:br>
              <a:rPr lang="en-US" sz="1600" dirty="0" smtClean="0">
                <a:latin typeface="Comic Sans MS" charset="0"/>
                <a:ea typeface="Comic Sans MS" charset="0"/>
                <a:cs typeface="Comic Sans MS" charset="0"/>
              </a:rPr>
            </a:br>
            <a:endParaRPr lang="en-US" sz="1600" dirty="0" smtClean="0">
              <a:latin typeface="Comic Sans MS" charset="0"/>
              <a:ea typeface="Comic Sans MS" charset="0"/>
              <a:cs typeface="Comic Sans MS" charset="0"/>
            </a:endParaRPr>
          </a:p>
          <a:p>
            <a:pPr marL="285750" indent="-285750">
              <a:buFont typeface="Wingdings" charset="2"/>
              <a:buChar char="v"/>
            </a:pPr>
            <a:r>
              <a:rPr lang="en-US" sz="1600" dirty="0" smtClean="0">
                <a:latin typeface="Comic Sans MS" charset="0"/>
                <a:ea typeface="Comic Sans MS" charset="0"/>
                <a:cs typeface="Comic Sans MS" charset="0"/>
              </a:rPr>
              <a:t>There were fuel and food shortages.</a:t>
            </a:r>
            <a:br>
              <a:rPr lang="en-US" sz="1600" dirty="0" smtClean="0">
                <a:latin typeface="Comic Sans MS" charset="0"/>
                <a:ea typeface="Comic Sans MS" charset="0"/>
                <a:cs typeface="Comic Sans MS" charset="0"/>
              </a:rPr>
            </a:br>
            <a:endParaRPr lang="en-US" sz="1600" dirty="0" smtClean="0">
              <a:latin typeface="Comic Sans MS" charset="0"/>
              <a:ea typeface="Comic Sans MS" charset="0"/>
              <a:cs typeface="Comic Sans MS" charset="0"/>
            </a:endParaRPr>
          </a:p>
          <a:p>
            <a:pPr marL="285750" indent="-285750">
              <a:buFont typeface="Wingdings" charset="2"/>
              <a:buChar char="v"/>
            </a:pPr>
            <a:r>
              <a:rPr lang="en-US" sz="1600" dirty="0" smtClean="0">
                <a:latin typeface="Comic Sans MS" charset="0"/>
                <a:ea typeface="Comic Sans MS" charset="0"/>
                <a:cs typeface="Comic Sans MS" charset="0"/>
              </a:rPr>
              <a:t>Extra pressure was put on the emergency services.</a:t>
            </a:r>
            <a:r>
              <a:rPr lang="en-US" dirty="0" smtClean="0"/>
              <a:t/>
            </a:r>
            <a:br>
              <a:rPr lang="en-US" dirty="0" smtClean="0"/>
            </a:br>
            <a:endParaRPr lang="en-US" dirty="0" smtClean="0"/>
          </a:p>
          <a:p>
            <a:pPr marL="285750" indent="-285750">
              <a:buFont typeface="Wingdings" charset="2"/>
              <a:buChar char="v"/>
            </a:pPr>
            <a:endParaRPr lang="en-US" dirty="0"/>
          </a:p>
        </p:txBody>
      </p:sp>
      <p:pic>
        <p:nvPicPr>
          <p:cNvPr id="9" name="Picture 8">
            <a:hlinkClick r:id="rId3"/>
          </p:cNvPr>
          <p:cNvPicPr>
            <a:picLocks noChangeAspect="1"/>
          </p:cNvPicPr>
          <p:nvPr/>
        </p:nvPicPr>
        <p:blipFill>
          <a:blip r:embed="rId4"/>
          <a:stretch>
            <a:fillRect/>
          </a:stretch>
        </p:blipFill>
        <p:spPr>
          <a:xfrm>
            <a:off x="7778623" y="4181999"/>
            <a:ext cx="1168400" cy="8458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Line Callout 3 (No Border) 9"/>
          <p:cNvSpPr/>
          <p:nvPr/>
        </p:nvSpPr>
        <p:spPr>
          <a:xfrm>
            <a:off x="7800517" y="3368204"/>
            <a:ext cx="1307214" cy="612648"/>
          </a:xfrm>
          <a:prstGeom prst="callout3">
            <a:avLst>
              <a:gd name="adj1" fmla="val 18750"/>
              <a:gd name="adj2" fmla="val -8333"/>
              <a:gd name="adj3" fmla="val 18750"/>
              <a:gd name="adj4" fmla="val -16667"/>
              <a:gd name="adj5" fmla="val 100000"/>
              <a:gd name="adj6" fmla="val -16667"/>
              <a:gd name="adj7" fmla="val 159822"/>
              <a:gd name="adj8" fmla="val -60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Fun in the Snow 1982</a:t>
            </a:r>
            <a:endParaRPr lang="en-US" dirty="0">
              <a:solidFill>
                <a:schemeClr val="bg1"/>
              </a:solidFill>
            </a:endParaRPr>
          </a:p>
        </p:txBody>
      </p:sp>
      <p:pic>
        <p:nvPicPr>
          <p:cNvPr id="12" name="Picture 11">
            <a:hlinkClick r:id="rId5"/>
          </p:cNvPr>
          <p:cNvPicPr>
            <a:picLocks noChangeAspect="1"/>
          </p:cNvPicPr>
          <p:nvPr/>
        </p:nvPicPr>
        <p:blipFill>
          <a:blip r:embed="rId6"/>
          <a:stretch>
            <a:fillRect/>
          </a:stretch>
        </p:blipFill>
        <p:spPr>
          <a:xfrm flipH="1">
            <a:off x="7677657" y="2155975"/>
            <a:ext cx="1231476" cy="997098"/>
          </a:xfrm>
          <a:prstGeom prst="rect">
            <a:avLst/>
          </a:prstGeom>
        </p:spPr>
      </p:pic>
      <p:pic>
        <p:nvPicPr>
          <p:cNvPr id="13" name="Shape 57"/>
          <p:cNvPicPr preferRelativeResize="0"/>
          <p:nvPr/>
        </p:nvPicPr>
        <p:blipFill>
          <a:blip r:embed="rId7">
            <a:alphaModFix/>
          </a:blip>
          <a:stretch>
            <a:fillRect/>
          </a:stretch>
        </p:blipFill>
        <p:spPr>
          <a:xfrm>
            <a:off x="4128380" y="4698749"/>
            <a:ext cx="1324245" cy="275576"/>
          </a:xfrm>
          <a:prstGeom prst="rect">
            <a:avLst/>
          </a:prstGeom>
          <a:noFill/>
          <a:ln>
            <a:noFill/>
          </a:ln>
        </p:spPr>
      </p:pic>
      <p:sp>
        <p:nvSpPr>
          <p:cNvPr id="15" name="Line Callout 3 (No Border) 14">
            <a:hlinkClick r:id="rId5"/>
          </p:cNvPr>
          <p:cNvSpPr/>
          <p:nvPr/>
        </p:nvSpPr>
        <p:spPr>
          <a:xfrm>
            <a:off x="7800517" y="1183847"/>
            <a:ext cx="1307214" cy="612648"/>
          </a:xfrm>
          <a:prstGeom prst="callout3">
            <a:avLst>
              <a:gd name="adj1" fmla="val 18750"/>
              <a:gd name="adj2" fmla="val -8333"/>
              <a:gd name="adj3" fmla="val 18750"/>
              <a:gd name="adj4" fmla="val -16667"/>
              <a:gd name="adj5" fmla="val 100000"/>
              <a:gd name="adj6" fmla="val -16667"/>
              <a:gd name="adj7" fmla="val 159822"/>
              <a:gd name="adj8" fmla="val -60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Impact on Birds</a:t>
            </a:r>
            <a:endParaRPr lang="en-US" dirty="0">
              <a:solidFill>
                <a:schemeClr val="bg1"/>
              </a:solidFill>
            </a:endParaRPr>
          </a:p>
        </p:txBody>
      </p:sp>
    </p:spTree>
    <p:extLst>
      <p:ext uri="{BB962C8B-B14F-4D97-AF65-F5344CB8AC3E}">
        <p14:creationId xmlns:p14="http://schemas.microsoft.com/office/powerpoint/2010/main" val="156212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5061099"/>
            <a:ext cx="9144000" cy="92376"/>
          </a:xfrm>
          <a:prstGeom prst="rect">
            <a:avLst/>
          </a:prstGeom>
        </p:spPr>
      </p:pic>
      <p:pic>
        <p:nvPicPr>
          <p:cNvPr id="7" name="Picture 6"/>
          <p:cNvPicPr>
            <a:picLocks noChangeAspect="1"/>
          </p:cNvPicPr>
          <p:nvPr/>
        </p:nvPicPr>
        <p:blipFill>
          <a:blip r:embed="rId3"/>
          <a:stretch>
            <a:fillRect/>
          </a:stretch>
        </p:blipFill>
        <p:spPr>
          <a:xfrm>
            <a:off x="2721935" y="2107803"/>
            <a:ext cx="6422065" cy="2953296"/>
          </a:xfrm>
          <a:prstGeom prst="rect">
            <a:avLst/>
          </a:prstGeom>
        </p:spPr>
      </p:pic>
      <p:pic>
        <p:nvPicPr>
          <p:cNvPr id="8" name="Picture 7"/>
          <p:cNvPicPr>
            <a:picLocks noChangeAspect="1"/>
          </p:cNvPicPr>
          <p:nvPr/>
        </p:nvPicPr>
        <p:blipFill>
          <a:blip r:embed="rId4"/>
          <a:stretch>
            <a:fillRect/>
          </a:stretch>
        </p:blipFill>
        <p:spPr>
          <a:xfrm>
            <a:off x="0" y="-1"/>
            <a:ext cx="3484768" cy="5061100"/>
          </a:xfrm>
          <a:prstGeom prst="rect">
            <a:avLst/>
          </a:prstGeom>
        </p:spPr>
      </p:pic>
      <p:pic>
        <p:nvPicPr>
          <p:cNvPr id="9" name="Picture 8"/>
          <p:cNvPicPr>
            <a:picLocks noChangeAspect="1"/>
          </p:cNvPicPr>
          <p:nvPr/>
        </p:nvPicPr>
        <p:blipFill>
          <a:blip r:embed="rId5"/>
          <a:stretch>
            <a:fillRect/>
          </a:stretch>
        </p:blipFill>
        <p:spPr>
          <a:xfrm>
            <a:off x="6515100" y="-1486"/>
            <a:ext cx="2628900" cy="749300"/>
          </a:xfrm>
          <a:prstGeom prst="rect">
            <a:avLst/>
          </a:prstGeom>
        </p:spPr>
      </p:pic>
      <p:sp>
        <p:nvSpPr>
          <p:cNvPr id="10" name="TextBox 9"/>
          <p:cNvSpPr txBox="1"/>
          <p:nvPr/>
        </p:nvSpPr>
        <p:spPr>
          <a:xfrm>
            <a:off x="3785191" y="510360"/>
            <a:ext cx="5358809" cy="1384995"/>
          </a:xfrm>
          <a:prstGeom prst="rect">
            <a:avLst/>
          </a:prstGeom>
          <a:noFill/>
        </p:spPr>
        <p:txBody>
          <a:bodyPr wrap="square" rtlCol="0">
            <a:spAutoFit/>
          </a:bodyPr>
          <a:lstStyle/>
          <a:p>
            <a:r>
              <a:rPr lang="en-US" sz="2800" b="1" dirty="0" smtClean="0">
                <a:solidFill>
                  <a:schemeClr val="accent3">
                    <a:lumMod val="50000"/>
                  </a:schemeClr>
                </a:solidFill>
                <a:latin typeface="Cartoonish" charset="0"/>
                <a:ea typeface="Cartoonish" charset="0"/>
                <a:cs typeface="Cartoonish" charset="0"/>
              </a:rPr>
              <a:t>Task:</a:t>
            </a:r>
            <a:r>
              <a:rPr lang="en-US" dirty="0" smtClean="0">
                <a:solidFill>
                  <a:schemeClr val="accent3">
                    <a:lumMod val="50000"/>
                  </a:schemeClr>
                </a:solidFill>
                <a:latin typeface="Comic Sans MS" charset="0"/>
                <a:ea typeface="Comic Sans MS" charset="0"/>
                <a:cs typeface="Comic Sans MS" charset="0"/>
              </a:rPr>
              <a:t/>
            </a:r>
            <a:br>
              <a:rPr lang="en-US" dirty="0" smtClean="0">
                <a:solidFill>
                  <a:schemeClr val="accent3">
                    <a:lumMod val="50000"/>
                  </a:schemeClr>
                </a:solidFill>
                <a:latin typeface="Comic Sans MS" charset="0"/>
                <a:ea typeface="Comic Sans MS" charset="0"/>
                <a:cs typeface="Comic Sans MS" charset="0"/>
              </a:rPr>
            </a:br>
            <a:r>
              <a:rPr lang="en-US" dirty="0" smtClean="0">
                <a:solidFill>
                  <a:schemeClr val="accent3">
                    <a:lumMod val="50000"/>
                  </a:schemeClr>
                </a:solidFill>
                <a:latin typeface="Comic Sans MS" charset="0"/>
                <a:ea typeface="Comic Sans MS" charset="0"/>
                <a:cs typeface="Comic Sans MS" charset="0"/>
              </a:rPr>
              <a:t>Compare the snowfall of 1982 to that of 2018 using </a:t>
            </a:r>
            <a:br>
              <a:rPr lang="en-US" dirty="0" smtClean="0">
                <a:solidFill>
                  <a:schemeClr val="accent3">
                    <a:lumMod val="50000"/>
                  </a:schemeClr>
                </a:solidFill>
                <a:latin typeface="Comic Sans MS" charset="0"/>
                <a:ea typeface="Comic Sans MS" charset="0"/>
                <a:cs typeface="Comic Sans MS" charset="0"/>
              </a:rPr>
            </a:br>
            <a:r>
              <a:rPr lang="en-US" dirty="0" smtClean="0">
                <a:solidFill>
                  <a:schemeClr val="accent3">
                    <a:lumMod val="50000"/>
                  </a:schemeClr>
                </a:solidFill>
                <a:latin typeface="Comic Sans MS" charset="0"/>
                <a:ea typeface="Comic Sans MS" charset="0"/>
                <a:cs typeface="Comic Sans MS" charset="0"/>
              </a:rPr>
              <a:t>the Irish Newspaper Archive.</a:t>
            </a:r>
            <a:br>
              <a:rPr lang="en-US" dirty="0" smtClean="0">
                <a:solidFill>
                  <a:schemeClr val="accent3">
                    <a:lumMod val="50000"/>
                  </a:schemeClr>
                </a:solidFill>
                <a:latin typeface="Comic Sans MS" charset="0"/>
                <a:ea typeface="Comic Sans MS" charset="0"/>
                <a:cs typeface="Comic Sans MS" charset="0"/>
              </a:rPr>
            </a:br>
            <a:r>
              <a:rPr lang="en-US" dirty="0" smtClean="0">
                <a:solidFill>
                  <a:schemeClr val="accent3">
                    <a:lumMod val="50000"/>
                  </a:schemeClr>
                </a:solidFill>
                <a:latin typeface="Comic Sans MS" charset="0"/>
                <a:ea typeface="Comic Sans MS" charset="0"/>
                <a:cs typeface="Comic Sans MS" charset="0"/>
              </a:rPr>
              <a:t/>
            </a:r>
            <a:br>
              <a:rPr lang="en-US" dirty="0" smtClean="0">
                <a:solidFill>
                  <a:schemeClr val="accent3">
                    <a:lumMod val="50000"/>
                  </a:schemeClr>
                </a:solidFill>
                <a:latin typeface="Comic Sans MS" charset="0"/>
                <a:ea typeface="Comic Sans MS" charset="0"/>
                <a:cs typeface="Comic Sans MS" charset="0"/>
              </a:rPr>
            </a:br>
            <a:r>
              <a:rPr lang="en-US" b="1" i="1" dirty="0" smtClean="0">
                <a:solidFill>
                  <a:schemeClr val="accent3">
                    <a:lumMod val="50000"/>
                  </a:schemeClr>
                </a:solidFill>
                <a:latin typeface="Comic Sans MS" charset="0"/>
                <a:ea typeface="Comic Sans MS" charset="0"/>
                <a:cs typeface="Comic Sans MS" charset="0"/>
              </a:rPr>
              <a:t>Note: </a:t>
            </a:r>
            <a:r>
              <a:rPr lang="en-US" i="1" dirty="0" smtClean="0">
                <a:solidFill>
                  <a:schemeClr val="accent3">
                    <a:lumMod val="50000"/>
                  </a:schemeClr>
                </a:solidFill>
                <a:latin typeface="Comic Sans MS" charset="0"/>
                <a:ea typeface="Comic Sans MS" charset="0"/>
                <a:cs typeface="Comic Sans MS" charset="0"/>
              </a:rPr>
              <a:t>The Irish Newspaper Archive is FREE to all schools.</a:t>
            </a:r>
            <a:endParaRPr lang="en-US" i="1" dirty="0">
              <a:solidFill>
                <a:schemeClr val="accent3">
                  <a:lumMod val="50000"/>
                </a:schemeClr>
              </a:solidFill>
              <a:latin typeface="Comic Sans MS" charset="0"/>
              <a:ea typeface="Comic Sans MS" charset="0"/>
              <a:cs typeface="Comic Sans MS" charset="0"/>
            </a:endParaRPr>
          </a:p>
        </p:txBody>
      </p:sp>
    </p:spTree>
    <p:extLst>
      <p:ext uri="{BB962C8B-B14F-4D97-AF65-F5344CB8AC3E}">
        <p14:creationId xmlns:p14="http://schemas.microsoft.com/office/powerpoint/2010/main" val="20261426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174643040"/>
              </p:ext>
            </p:extLst>
          </p:nvPr>
        </p:nvGraphicFramePr>
        <p:xfrm>
          <a:off x="723014" y="988828"/>
          <a:ext cx="8963247" cy="4133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123232" y="250459"/>
            <a:ext cx="8903399" cy="584775"/>
          </a:xfrm>
          <a:prstGeom prst="rect">
            <a:avLst/>
          </a:prstGeom>
          <a:noFill/>
        </p:spPr>
        <p:txBody>
          <a:bodyPr wrap="none" lIns="91440" tIns="45720" rIns="91440" bIns="45720">
            <a:spAutoFit/>
          </a:bodyPr>
          <a:lstStyle/>
          <a:p>
            <a:pPr algn="ctr"/>
            <a:r>
              <a:rPr lang="en-IE" sz="3200" b="1" dirty="0" smtClean="0">
                <a:ln w="6600">
                  <a:solidFill>
                    <a:schemeClr val="accent2"/>
                  </a:solidFill>
                  <a:prstDash val="solid"/>
                </a:ln>
                <a:solidFill>
                  <a:srgbClr val="FFFFFF"/>
                </a:solidFill>
                <a:effectLst>
                  <a:outerShdw dist="38100" dir="2700000" algn="tl" rotWithShape="0">
                    <a:schemeClr val="accent2"/>
                  </a:outerShdw>
                </a:effectLst>
              </a:rPr>
              <a:t>Compare the Snowfall </a:t>
            </a:r>
            <a:r>
              <a:rPr lang="en-IE" sz="3200" b="1" dirty="0">
                <a:ln w="6600">
                  <a:solidFill>
                    <a:schemeClr val="accent2"/>
                  </a:solidFill>
                  <a:prstDash val="solid"/>
                </a:ln>
                <a:solidFill>
                  <a:srgbClr val="FFFFFF"/>
                </a:solidFill>
                <a:effectLst>
                  <a:outerShdw dist="38100" dir="2700000" algn="tl" rotWithShape="0">
                    <a:schemeClr val="accent2"/>
                  </a:outerShdw>
                </a:effectLst>
              </a:rPr>
              <a:t>C</a:t>
            </a:r>
            <a:r>
              <a:rPr lang="en-IE" sz="3200" b="1" dirty="0" smtClean="0">
                <a:ln w="6600">
                  <a:solidFill>
                    <a:schemeClr val="accent2"/>
                  </a:solidFill>
                  <a:prstDash val="solid"/>
                </a:ln>
                <a:solidFill>
                  <a:srgbClr val="FFFFFF"/>
                </a:solidFill>
                <a:effectLst>
                  <a:outerShdw dist="38100" dir="2700000" algn="tl" rotWithShape="0">
                    <a:schemeClr val="accent2"/>
                  </a:outerShdw>
                </a:effectLst>
              </a:rPr>
              <a:t>haos of 1982 to 2018</a:t>
            </a:r>
            <a:endParaRPr lang="en-IE"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7" name="TextBox 6"/>
          <p:cNvSpPr txBox="1"/>
          <p:nvPr/>
        </p:nvSpPr>
        <p:spPr>
          <a:xfrm>
            <a:off x="2530549" y="1414130"/>
            <a:ext cx="1403497" cy="584775"/>
          </a:xfrm>
          <a:prstGeom prst="rect">
            <a:avLst/>
          </a:prstGeom>
          <a:noFill/>
        </p:spPr>
        <p:txBody>
          <a:bodyPr wrap="square" rtlCol="0">
            <a:spAutoFit/>
          </a:bodyPr>
          <a:lstStyle/>
          <a:p>
            <a:pPr algn="ctr"/>
            <a:r>
              <a:rPr lang="en-US" sz="1600" b="1">
                <a:solidFill>
                  <a:schemeClr val="accent3">
                    <a:lumMod val="50000"/>
                  </a:schemeClr>
                </a:solidFill>
                <a:latin typeface="Comic Sans MS" charset="0"/>
                <a:ea typeface="Comic Sans MS" charset="0"/>
                <a:cs typeface="Comic Sans MS" charset="0"/>
              </a:rPr>
              <a:t>Snowfall of 1982</a:t>
            </a:r>
            <a:endParaRPr lang="en-US" sz="1600" b="1" dirty="0">
              <a:solidFill>
                <a:schemeClr val="accent3">
                  <a:lumMod val="50000"/>
                </a:schemeClr>
              </a:solidFill>
              <a:latin typeface="Comic Sans MS" charset="0"/>
              <a:ea typeface="Comic Sans MS" charset="0"/>
              <a:cs typeface="Comic Sans MS" charset="0"/>
            </a:endParaRPr>
          </a:p>
        </p:txBody>
      </p:sp>
      <p:sp>
        <p:nvSpPr>
          <p:cNvPr id="8" name="TextBox 7"/>
          <p:cNvSpPr txBox="1"/>
          <p:nvPr/>
        </p:nvSpPr>
        <p:spPr>
          <a:xfrm>
            <a:off x="5500578" y="1332613"/>
            <a:ext cx="1403497" cy="584775"/>
          </a:xfrm>
          <a:prstGeom prst="rect">
            <a:avLst/>
          </a:prstGeom>
          <a:noFill/>
        </p:spPr>
        <p:txBody>
          <a:bodyPr wrap="square" rtlCol="0">
            <a:spAutoFit/>
          </a:bodyPr>
          <a:lstStyle/>
          <a:p>
            <a:pPr algn="ctr"/>
            <a:r>
              <a:rPr lang="en-US" sz="1600" b="1" dirty="0">
                <a:solidFill>
                  <a:schemeClr val="accent3">
                    <a:lumMod val="50000"/>
                  </a:schemeClr>
                </a:solidFill>
                <a:latin typeface="Comic Sans MS" charset="0"/>
                <a:ea typeface="Comic Sans MS" charset="0"/>
                <a:cs typeface="Comic Sans MS" charset="0"/>
              </a:rPr>
              <a:t>Snowfall of </a:t>
            </a:r>
            <a:r>
              <a:rPr lang="en-US" sz="1600" b="1" dirty="0" smtClean="0">
                <a:solidFill>
                  <a:schemeClr val="accent3">
                    <a:lumMod val="50000"/>
                  </a:schemeClr>
                </a:solidFill>
                <a:latin typeface="Comic Sans MS" charset="0"/>
                <a:ea typeface="Comic Sans MS" charset="0"/>
                <a:cs typeface="Comic Sans MS" charset="0"/>
              </a:rPr>
              <a:t>2018</a:t>
            </a:r>
            <a:endParaRPr lang="en-US" sz="1600" b="1" dirty="0">
              <a:solidFill>
                <a:schemeClr val="accent3">
                  <a:lumMod val="50000"/>
                </a:schemeClr>
              </a:solidFill>
              <a:latin typeface="Comic Sans MS" charset="0"/>
              <a:ea typeface="Comic Sans MS" charset="0"/>
              <a:cs typeface="Comic Sans MS" charset="0"/>
            </a:endParaRPr>
          </a:p>
        </p:txBody>
      </p:sp>
    </p:spTree>
    <p:extLst>
      <p:ext uri="{BB962C8B-B14F-4D97-AF65-F5344CB8AC3E}">
        <p14:creationId xmlns:p14="http://schemas.microsoft.com/office/powerpoint/2010/main" val="344690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54">
            <a:hlinkClick r:id="rId2" action="ppaction://hlinksldjump"/>
          </p:cNvPr>
          <p:cNvSpPr/>
          <p:nvPr/>
        </p:nvSpPr>
        <p:spPr>
          <a:xfrm>
            <a:off x="3169118" y="1632228"/>
            <a:ext cx="2807100" cy="2772900"/>
          </a:xfrm>
          <a:prstGeom prst="snip2DiagRect">
            <a:avLst>
              <a:gd name="adj1" fmla="val 0"/>
              <a:gd name="adj2" fmla="val 16667"/>
            </a:avLst>
          </a:prstGeom>
          <a:solidFill>
            <a:schemeClr val="dk1"/>
          </a:solidFill>
          <a:ln w="38100"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lvl="0" algn="ctr">
              <a:buSzPts val="1400"/>
            </a:pPr>
            <a:r>
              <a:rPr lang="en-IE" sz="2800" dirty="0" smtClean="0">
                <a:solidFill>
                  <a:srgbClr val="002060"/>
                </a:solidFill>
                <a:latin typeface="Cartoonish" charset="0"/>
                <a:ea typeface="Cartoonish" charset="0"/>
                <a:cs typeface="Cartoonish" charset="0"/>
              </a:rPr>
              <a:t>Cold hard hitting questions</a:t>
            </a:r>
            <a:endParaRPr lang="en-IE" sz="2800" dirty="0">
              <a:solidFill>
                <a:srgbClr val="002060"/>
              </a:solidFill>
              <a:latin typeface="Cartoonish" charset="0"/>
              <a:ea typeface="Cartoonish" charset="0"/>
              <a:cs typeface="Cartoonish" charset="0"/>
            </a:endParaRPr>
          </a:p>
        </p:txBody>
      </p:sp>
      <p:pic>
        <p:nvPicPr>
          <p:cNvPr id="4" name="Shape 57"/>
          <p:cNvPicPr preferRelativeResize="0"/>
          <p:nvPr/>
        </p:nvPicPr>
        <p:blipFill>
          <a:blip r:embed="rId3">
            <a:alphaModFix/>
          </a:blip>
          <a:stretch>
            <a:fillRect/>
          </a:stretch>
        </p:blipFill>
        <p:spPr>
          <a:xfrm>
            <a:off x="7639001" y="169281"/>
            <a:ext cx="1324245" cy="275576"/>
          </a:xfrm>
          <a:prstGeom prst="rect">
            <a:avLst/>
          </a:prstGeom>
          <a:noFill/>
          <a:ln>
            <a:noFill/>
          </a:ln>
        </p:spPr>
      </p:pic>
    </p:spTree>
    <p:extLst>
      <p:ext uri="{BB962C8B-B14F-4D97-AF65-F5344CB8AC3E}">
        <p14:creationId xmlns:p14="http://schemas.microsoft.com/office/powerpoint/2010/main" val="378290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44000" cy="1121636"/>
          </a:xfrm>
          <a:prstGeom prst="rect">
            <a:avLst/>
          </a:prstGeom>
        </p:spPr>
      </p:pic>
      <p:sp>
        <p:nvSpPr>
          <p:cNvPr id="4" name="Title 1"/>
          <p:cNvSpPr>
            <a:spLocks noGrp="1"/>
          </p:cNvSpPr>
          <p:nvPr>
            <p:ph type="title"/>
          </p:nvPr>
        </p:nvSpPr>
        <p:spPr>
          <a:xfrm>
            <a:off x="222565" y="89818"/>
            <a:ext cx="8571300" cy="942000"/>
          </a:xfrm>
        </p:spPr>
        <p:txBody>
          <a:bodyPr/>
          <a:lstStyle/>
          <a:p>
            <a:r>
              <a:rPr lang="en-IE" dirty="0" smtClean="0">
                <a:solidFill>
                  <a:schemeClr val="tx1">
                    <a:lumMod val="60000"/>
                    <a:lumOff val="40000"/>
                  </a:schemeClr>
                </a:solidFill>
              </a:rPr>
              <a:t>Cold Hard Hitting Questions</a:t>
            </a:r>
            <a:endParaRPr lang="en-US" dirty="0">
              <a:solidFill>
                <a:schemeClr val="tx1">
                  <a:lumMod val="60000"/>
                  <a:lumOff val="40000"/>
                </a:schemeClr>
              </a:solidFill>
            </a:endParaRPr>
          </a:p>
        </p:txBody>
      </p:sp>
      <p:pic>
        <p:nvPicPr>
          <p:cNvPr id="6" name="Picture 5"/>
          <p:cNvPicPr>
            <a:picLocks noChangeAspect="1"/>
          </p:cNvPicPr>
          <p:nvPr/>
        </p:nvPicPr>
        <p:blipFill>
          <a:blip r:embed="rId2"/>
          <a:stretch>
            <a:fillRect/>
          </a:stretch>
        </p:blipFill>
        <p:spPr>
          <a:xfrm>
            <a:off x="0" y="5061099"/>
            <a:ext cx="9144000" cy="92376"/>
          </a:xfrm>
          <a:prstGeom prst="rect">
            <a:avLst/>
          </a:prstGeom>
        </p:spPr>
      </p:pic>
      <p:pic>
        <p:nvPicPr>
          <p:cNvPr id="8" name="Picture 7"/>
          <p:cNvPicPr>
            <a:picLocks noChangeAspect="1"/>
          </p:cNvPicPr>
          <p:nvPr/>
        </p:nvPicPr>
        <p:blipFill>
          <a:blip r:embed="rId3"/>
          <a:stretch>
            <a:fillRect/>
          </a:stretch>
        </p:blipFill>
        <p:spPr>
          <a:xfrm>
            <a:off x="6481308" y="1923027"/>
            <a:ext cx="2221540" cy="2221540"/>
          </a:xfrm>
          <a:prstGeom prst="rect">
            <a:avLst/>
          </a:prstGeom>
        </p:spPr>
      </p:pic>
      <p:sp>
        <p:nvSpPr>
          <p:cNvPr id="10" name="Curved Right Arrow 9"/>
          <p:cNvSpPr/>
          <p:nvPr/>
        </p:nvSpPr>
        <p:spPr>
          <a:xfrm flipH="1" flipV="1">
            <a:off x="7878647" y="1084009"/>
            <a:ext cx="1073889" cy="833431"/>
          </a:xfrm>
          <a:prstGeom prst="curvedRightArrow">
            <a:avLst>
              <a:gd name="adj1" fmla="val 25000"/>
              <a:gd name="adj2" fmla="val 45348"/>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190667" y="1460491"/>
            <a:ext cx="5681330" cy="3046988"/>
          </a:xfrm>
          <a:prstGeom prst="rect">
            <a:avLst/>
          </a:prstGeom>
          <a:noFill/>
        </p:spPr>
        <p:txBody>
          <a:bodyPr wrap="square" rtlCol="0">
            <a:spAutoFit/>
          </a:bodyPr>
          <a:lstStyle/>
          <a:p>
            <a:r>
              <a:rPr lang="en-US" sz="1600" dirty="0" smtClean="0">
                <a:solidFill>
                  <a:schemeClr val="accent3">
                    <a:lumMod val="50000"/>
                  </a:schemeClr>
                </a:solidFill>
                <a:latin typeface="Comic Sans MS" charset="0"/>
                <a:ea typeface="Comic Sans MS" charset="0"/>
                <a:cs typeface="Comic Sans MS" charset="0"/>
              </a:rPr>
              <a:t>Q1. What is the Polar Vortex?</a:t>
            </a:r>
            <a:br>
              <a:rPr lang="en-US" sz="1600" dirty="0" smtClean="0">
                <a:solidFill>
                  <a:schemeClr val="accent3">
                    <a:lumMod val="50000"/>
                  </a:schemeClr>
                </a:solidFill>
                <a:latin typeface="Comic Sans MS" charset="0"/>
                <a:ea typeface="Comic Sans MS" charset="0"/>
                <a:cs typeface="Comic Sans MS" charset="0"/>
              </a:rPr>
            </a:br>
            <a:endParaRPr lang="en-US" sz="1600" dirty="0" smtClean="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Q2. What happens when the Polar Vortex weakens?</a:t>
            </a:r>
            <a:br>
              <a:rPr lang="en-US" sz="1600" dirty="0" smtClean="0">
                <a:solidFill>
                  <a:schemeClr val="accent3">
                    <a:lumMod val="50000"/>
                  </a:schemeClr>
                </a:solidFill>
                <a:latin typeface="Comic Sans MS" charset="0"/>
                <a:ea typeface="Comic Sans MS" charset="0"/>
                <a:cs typeface="Comic Sans MS" charset="0"/>
              </a:rPr>
            </a:br>
            <a:endParaRPr lang="en-US" sz="1600" dirty="0" smtClean="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Q3. Explain the weather phenomenon called ‘Sudden </a:t>
            </a:r>
            <a:r>
              <a:rPr lang="en-US" sz="1600" dirty="0">
                <a:solidFill>
                  <a:schemeClr val="accent3">
                    <a:lumMod val="50000"/>
                  </a:schemeClr>
                </a:solidFill>
                <a:latin typeface="Comic Sans MS" charset="0"/>
                <a:ea typeface="Comic Sans MS" charset="0"/>
                <a:cs typeface="Comic Sans MS" charset="0"/>
              </a:rPr>
              <a:t>S</a:t>
            </a:r>
            <a:r>
              <a:rPr lang="en-US" sz="1600" dirty="0" smtClean="0">
                <a:solidFill>
                  <a:schemeClr val="accent3">
                    <a:lumMod val="50000"/>
                  </a:schemeClr>
                </a:solidFill>
                <a:latin typeface="Comic Sans MS" charset="0"/>
                <a:ea typeface="Comic Sans MS" charset="0"/>
                <a:cs typeface="Comic Sans MS" charset="0"/>
              </a:rPr>
              <a:t>tratospheric Warming’?</a:t>
            </a:r>
            <a:br>
              <a:rPr lang="en-US" sz="1600" dirty="0" smtClean="0">
                <a:solidFill>
                  <a:schemeClr val="accent3">
                    <a:lumMod val="50000"/>
                  </a:schemeClr>
                </a:solidFill>
                <a:latin typeface="Comic Sans MS" charset="0"/>
                <a:ea typeface="Comic Sans MS" charset="0"/>
                <a:cs typeface="Comic Sans MS" charset="0"/>
              </a:rPr>
            </a:br>
            <a:endParaRPr lang="en-US" sz="1600" dirty="0" smtClean="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Q4. </a:t>
            </a:r>
            <a:r>
              <a:rPr lang="en-US" sz="1600" dirty="0">
                <a:solidFill>
                  <a:schemeClr val="accent3">
                    <a:lumMod val="50000"/>
                  </a:schemeClr>
                </a:solidFill>
                <a:latin typeface="Comic Sans MS" charset="0"/>
                <a:ea typeface="Comic Sans MS" charset="0"/>
                <a:cs typeface="Comic Sans MS" charset="0"/>
              </a:rPr>
              <a:t>What caused the abrupt jump in temperature high up in the stratosphere? </a:t>
            </a: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Q5. Describe the impact of ‘Sudden Stratospheric Warming’ on the jet stream.</a:t>
            </a:r>
          </a:p>
        </p:txBody>
      </p:sp>
      <p:pic>
        <p:nvPicPr>
          <p:cNvPr id="12" name="Shape 57"/>
          <p:cNvPicPr preferRelativeResize="0"/>
          <p:nvPr/>
        </p:nvPicPr>
        <p:blipFill>
          <a:blip r:embed="rId4">
            <a:alphaModFix/>
          </a:blip>
          <a:stretch>
            <a:fillRect/>
          </a:stretch>
        </p:blipFill>
        <p:spPr>
          <a:xfrm>
            <a:off x="4128380" y="4698749"/>
            <a:ext cx="1324245" cy="275576"/>
          </a:xfrm>
          <a:prstGeom prst="rect">
            <a:avLst/>
          </a:prstGeom>
          <a:noFill/>
          <a:ln>
            <a:noFill/>
          </a:ln>
        </p:spPr>
      </p:pic>
      <p:sp>
        <p:nvSpPr>
          <p:cNvPr id="13" name="Curved Right Arrow 12"/>
          <p:cNvSpPr/>
          <p:nvPr/>
        </p:nvSpPr>
        <p:spPr>
          <a:xfrm>
            <a:off x="6481308" y="1100046"/>
            <a:ext cx="1073889" cy="833431"/>
          </a:xfrm>
          <a:prstGeom prst="curvedRightArrow">
            <a:avLst>
              <a:gd name="adj1" fmla="val 25000"/>
              <a:gd name="adj2" fmla="val 45348"/>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Curved Left Arrow 13"/>
          <p:cNvSpPr/>
          <p:nvPr/>
        </p:nvSpPr>
        <p:spPr>
          <a:xfrm>
            <a:off x="7926542" y="4217617"/>
            <a:ext cx="978097" cy="812564"/>
          </a:xfrm>
          <a:prstGeom prst="curvedLeftArrow">
            <a:avLst>
              <a:gd name="adj1" fmla="val 25000"/>
              <a:gd name="adj2" fmla="val 44784"/>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Down Arrow 14"/>
          <p:cNvSpPr/>
          <p:nvPr/>
        </p:nvSpPr>
        <p:spPr>
          <a:xfrm rot="16358912">
            <a:off x="6742363" y="4081199"/>
            <a:ext cx="798148" cy="99329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220332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1121636"/>
          </a:xfrm>
          <a:prstGeom prst="rect">
            <a:avLst/>
          </a:prstGeom>
        </p:spPr>
      </p:pic>
      <p:sp>
        <p:nvSpPr>
          <p:cNvPr id="4" name="Title 1"/>
          <p:cNvSpPr>
            <a:spLocks noGrp="1"/>
          </p:cNvSpPr>
          <p:nvPr>
            <p:ph type="title"/>
          </p:nvPr>
        </p:nvSpPr>
        <p:spPr>
          <a:xfrm>
            <a:off x="222565" y="89818"/>
            <a:ext cx="8571300" cy="942000"/>
          </a:xfrm>
        </p:spPr>
        <p:txBody>
          <a:bodyPr/>
          <a:lstStyle/>
          <a:p>
            <a:r>
              <a:rPr lang="en-US" dirty="0" smtClean="0">
                <a:solidFill>
                  <a:schemeClr val="tx1">
                    <a:lumMod val="60000"/>
                    <a:lumOff val="40000"/>
                  </a:schemeClr>
                </a:solidFill>
              </a:rPr>
              <a:t>Cold Hard Hitting Questions Answered.</a:t>
            </a:r>
            <a:endParaRPr lang="en-US" dirty="0">
              <a:solidFill>
                <a:schemeClr val="tx1">
                  <a:lumMod val="60000"/>
                  <a:lumOff val="40000"/>
                </a:schemeClr>
              </a:solidFill>
            </a:endParaRPr>
          </a:p>
        </p:txBody>
      </p:sp>
      <p:pic>
        <p:nvPicPr>
          <p:cNvPr id="6" name="Picture 5"/>
          <p:cNvPicPr>
            <a:picLocks noChangeAspect="1"/>
          </p:cNvPicPr>
          <p:nvPr/>
        </p:nvPicPr>
        <p:blipFill>
          <a:blip r:embed="rId3"/>
          <a:stretch>
            <a:fillRect/>
          </a:stretch>
        </p:blipFill>
        <p:spPr>
          <a:xfrm>
            <a:off x="0" y="5061099"/>
            <a:ext cx="9144000" cy="92376"/>
          </a:xfrm>
          <a:prstGeom prst="rect">
            <a:avLst/>
          </a:prstGeom>
        </p:spPr>
      </p:pic>
      <p:pic>
        <p:nvPicPr>
          <p:cNvPr id="5" name="Picture 4"/>
          <p:cNvPicPr>
            <a:picLocks noChangeAspect="1"/>
          </p:cNvPicPr>
          <p:nvPr/>
        </p:nvPicPr>
        <p:blipFill>
          <a:blip r:embed="rId4"/>
          <a:stretch>
            <a:fillRect/>
          </a:stretch>
        </p:blipFill>
        <p:spPr>
          <a:xfrm>
            <a:off x="4114800" y="1465767"/>
            <a:ext cx="5029200" cy="3251200"/>
          </a:xfrm>
          <a:prstGeom prst="rect">
            <a:avLst/>
          </a:prstGeom>
        </p:spPr>
      </p:pic>
      <p:sp>
        <p:nvSpPr>
          <p:cNvPr id="9" name="TextBox 8"/>
          <p:cNvSpPr txBox="1"/>
          <p:nvPr/>
        </p:nvSpPr>
        <p:spPr>
          <a:xfrm>
            <a:off x="222565" y="1465767"/>
            <a:ext cx="3722114" cy="1046440"/>
          </a:xfrm>
          <a:prstGeom prst="rect">
            <a:avLst/>
          </a:prstGeom>
          <a:noFill/>
        </p:spPr>
        <p:txBody>
          <a:bodyPr wrap="square" rtlCol="0">
            <a:spAutoFit/>
          </a:bodyPr>
          <a:lstStyle/>
          <a:p>
            <a:r>
              <a:rPr lang="en-US" sz="1600" b="1" dirty="0" smtClean="0">
                <a:solidFill>
                  <a:schemeClr val="accent2">
                    <a:lumMod val="50000"/>
                  </a:schemeClr>
                </a:solidFill>
                <a:latin typeface="Comic Sans MS" charset="0"/>
                <a:ea typeface="Comic Sans MS" charset="0"/>
                <a:cs typeface="Comic Sans MS" charset="0"/>
              </a:rPr>
              <a:t>Q1. What is the Polar Vortex?</a:t>
            </a:r>
            <a:r>
              <a:rPr lang="en-US" dirty="0" smtClean="0">
                <a:latin typeface="Comic Sans MS" charset="0"/>
                <a:ea typeface="Comic Sans MS" charset="0"/>
                <a:cs typeface="Comic Sans MS" charset="0"/>
              </a:rPr>
              <a:t/>
            </a:r>
            <a:br>
              <a:rPr lang="en-US" dirty="0" smtClean="0">
                <a:latin typeface="Comic Sans MS" charset="0"/>
                <a:ea typeface="Comic Sans MS" charset="0"/>
                <a:cs typeface="Comic Sans MS" charset="0"/>
              </a:rPr>
            </a:br>
            <a:r>
              <a:rPr lang="en-US" dirty="0" smtClean="0">
                <a:latin typeface="Comic Sans MS" charset="0"/>
                <a:ea typeface="Comic Sans MS" charset="0"/>
                <a:cs typeface="Comic Sans MS" charset="0"/>
              </a:rPr>
              <a:t/>
            </a:r>
            <a:br>
              <a:rPr lang="en-US" dirty="0" smtClean="0">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The Polar Vortex is a circulation of winds high up in the stratosphere. </a:t>
            </a:r>
            <a:endParaRPr lang="en-US" sz="1600" dirty="0">
              <a:solidFill>
                <a:schemeClr val="accent3">
                  <a:lumMod val="50000"/>
                </a:schemeClr>
              </a:solidFill>
              <a:latin typeface="Comic Sans MS" charset="0"/>
              <a:ea typeface="Comic Sans MS" charset="0"/>
              <a:cs typeface="Comic Sans MS" charset="0"/>
            </a:endParaRPr>
          </a:p>
        </p:txBody>
      </p:sp>
      <p:pic>
        <p:nvPicPr>
          <p:cNvPr id="10" name="Picture 9"/>
          <p:cNvPicPr>
            <a:picLocks noChangeAspect="1"/>
          </p:cNvPicPr>
          <p:nvPr/>
        </p:nvPicPr>
        <p:blipFill>
          <a:blip r:embed="rId5"/>
          <a:stretch>
            <a:fillRect/>
          </a:stretch>
        </p:blipFill>
        <p:spPr>
          <a:xfrm>
            <a:off x="371779" y="2544721"/>
            <a:ext cx="3209980" cy="2516378"/>
          </a:xfrm>
          <a:prstGeom prst="rect">
            <a:avLst/>
          </a:prstGeom>
        </p:spPr>
      </p:pic>
      <p:sp>
        <p:nvSpPr>
          <p:cNvPr id="11" name="TextBox 10"/>
          <p:cNvSpPr txBox="1"/>
          <p:nvPr/>
        </p:nvSpPr>
        <p:spPr>
          <a:xfrm>
            <a:off x="7278725" y="4765922"/>
            <a:ext cx="3030279" cy="246221"/>
          </a:xfrm>
          <a:prstGeom prst="rect">
            <a:avLst/>
          </a:prstGeom>
          <a:noFill/>
        </p:spPr>
        <p:txBody>
          <a:bodyPr wrap="square" rtlCol="0">
            <a:spAutoFit/>
          </a:bodyPr>
          <a:lstStyle/>
          <a:p>
            <a:r>
              <a:rPr lang="en-US" sz="1000" dirty="0" smtClean="0"/>
              <a:t>Source: Met Office - Weather</a:t>
            </a:r>
            <a:endParaRPr lang="en-US" sz="1000" dirty="0"/>
          </a:p>
        </p:txBody>
      </p:sp>
    </p:spTree>
    <p:extLst>
      <p:ext uri="{BB962C8B-B14F-4D97-AF65-F5344CB8AC3E}">
        <p14:creationId xmlns:p14="http://schemas.microsoft.com/office/powerpoint/2010/main" val="11776061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1121636"/>
          </a:xfrm>
          <a:prstGeom prst="rect">
            <a:avLst/>
          </a:prstGeom>
        </p:spPr>
      </p:pic>
      <p:sp>
        <p:nvSpPr>
          <p:cNvPr id="4" name="Title 1"/>
          <p:cNvSpPr>
            <a:spLocks noGrp="1"/>
          </p:cNvSpPr>
          <p:nvPr>
            <p:ph type="title"/>
          </p:nvPr>
        </p:nvSpPr>
        <p:spPr>
          <a:xfrm>
            <a:off x="222565" y="89818"/>
            <a:ext cx="8571300" cy="942000"/>
          </a:xfrm>
        </p:spPr>
        <p:txBody>
          <a:bodyPr/>
          <a:lstStyle/>
          <a:p>
            <a:r>
              <a:rPr lang="en-US" dirty="0" smtClean="0">
                <a:solidFill>
                  <a:schemeClr val="tx1">
                    <a:lumMod val="60000"/>
                    <a:lumOff val="40000"/>
                  </a:schemeClr>
                </a:solidFill>
              </a:rPr>
              <a:t>Cold Hard Hitting Questions Answered.</a:t>
            </a:r>
            <a:endParaRPr lang="en-US" dirty="0">
              <a:solidFill>
                <a:schemeClr val="tx1">
                  <a:lumMod val="60000"/>
                  <a:lumOff val="40000"/>
                </a:schemeClr>
              </a:solidFill>
            </a:endParaRPr>
          </a:p>
        </p:txBody>
      </p:sp>
      <p:pic>
        <p:nvPicPr>
          <p:cNvPr id="6" name="Picture 5"/>
          <p:cNvPicPr>
            <a:picLocks noChangeAspect="1"/>
          </p:cNvPicPr>
          <p:nvPr/>
        </p:nvPicPr>
        <p:blipFill>
          <a:blip r:embed="rId3"/>
          <a:stretch>
            <a:fillRect/>
          </a:stretch>
        </p:blipFill>
        <p:spPr>
          <a:xfrm>
            <a:off x="0" y="5061099"/>
            <a:ext cx="9144000" cy="92376"/>
          </a:xfrm>
          <a:prstGeom prst="rect">
            <a:avLst/>
          </a:prstGeom>
        </p:spPr>
      </p:pic>
      <p:sp>
        <p:nvSpPr>
          <p:cNvPr id="9" name="TextBox 8"/>
          <p:cNvSpPr txBox="1"/>
          <p:nvPr/>
        </p:nvSpPr>
        <p:spPr>
          <a:xfrm>
            <a:off x="222565" y="1667792"/>
            <a:ext cx="4281800" cy="2523768"/>
          </a:xfrm>
          <a:prstGeom prst="rect">
            <a:avLst/>
          </a:prstGeom>
          <a:noFill/>
        </p:spPr>
        <p:txBody>
          <a:bodyPr wrap="square" rtlCol="0">
            <a:spAutoFit/>
          </a:bodyPr>
          <a:lstStyle/>
          <a:p>
            <a:r>
              <a:rPr lang="en-US" sz="1600" b="1" dirty="0" smtClean="0">
                <a:solidFill>
                  <a:schemeClr val="accent2">
                    <a:lumMod val="50000"/>
                  </a:schemeClr>
                </a:solidFill>
                <a:latin typeface="Comic Sans MS" charset="0"/>
                <a:ea typeface="Comic Sans MS" charset="0"/>
                <a:cs typeface="Comic Sans MS" charset="0"/>
              </a:rPr>
              <a:t>Q2. What happens when the Polar Vortex weakens?</a:t>
            </a:r>
            <a:r>
              <a:rPr lang="en-US" dirty="0" smtClean="0">
                <a:latin typeface="Comic Sans MS" charset="0"/>
                <a:ea typeface="Comic Sans MS" charset="0"/>
                <a:cs typeface="Comic Sans MS" charset="0"/>
              </a:rPr>
              <a:t/>
            </a:r>
            <a:br>
              <a:rPr lang="en-US" dirty="0" smtClean="0">
                <a:latin typeface="Comic Sans MS" charset="0"/>
                <a:ea typeface="Comic Sans MS" charset="0"/>
                <a:cs typeface="Comic Sans MS" charset="0"/>
              </a:rPr>
            </a:br>
            <a:r>
              <a:rPr lang="en-US" dirty="0" smtClean="0">
                <a:latin typeface="Comic Sans MS" charset="0"/>
                <a:ea typeface="Comic Sans MS" charset="0"/>
                <a:cs typeface="Comic Sans MS" charset="0"/>
              </a:rPr>
              <a:t/>
            </a:r>
            <a:br>
              <a:rPr lang="en-US" dirty="0" smtClean="0">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When the polar </a:t>
            </a:r>
            <a:r>
              <a:rPr lang="en-US" sz="1600" dirty="0">
                <a:solidFill>
                  <a:schemeClr val="accent3">
                    <a:lumMod val="50000"/>
                  </a:schemeClr>
                </a:solidFill>
                <a:latin typeface="Comic Sans MS" charset="0"/>
                <a:ea typeface="Comic Sans MS" charset="0"/>
                <a:cs typeface="Comic Sans MS" charset="0"/>
              </a:rPr>
              <a:t>v</a:t>
            </a:r>
            <a:r>
              <a:rPr lang="en-US" sz="1600" dirty="0" smtClean="0">
                <a:solidFill>
                  <a:schemeClr val="accent3">
                    <a:lumMod val="50000"/>
                  </a:schemeClr>
                </a:solidFill>
                <a:latin typeface="Comic Sans MS" charset="0"/>
                <a:ea typeface="Comic Sans MS" charset="0"/>
                <a:cs typeface="Comic Sans MS" charset="0"/>
              </a:rPr>
              <a:t>ortex weakens</a:t>
            </a:r>
            <a:r>
              <a:rPr lang="mr-IN" sz="1600" dirty="0" smtClean="0">
                <a:solidFill>
                  <a:schemeClr val="accent3">
                    <a:lumMod val="50000"/>
                  </a:schemeClr>
                </a:solidFill>
                <a:latin typeface="Comic Sans MS" charset="0"/>
                <a:ea typeface="Comic Sans MS" charset="0"/>
                <a:cs typeface="Comic Sans MS" charset="0"/>
              </a:rPr>
              <a:t>…</a:t>
            </a:r>
            <a:endParaRPr lang="en-IE" sz="1600" dirty="0" smtClean="0">
              <a:solidFill>
                <a:schemeClr val="accent3">
                  <a:lumMod val="50000"/>
                </a:schemeClr>
              </a:solidFill>
              <a:latin typeface="Comic Sans MS" charset="0"/>
              <a:ea typeface="Comic Sans MS" charset="0"/>
              <a:cs typeface="Comic Sans MS" charset="0"/>
            </a:endParaRPr>
          </a:p>
          <a:p>
            <a:pPr marL="285750" indent="-285750">
              <a:buFont typeface="Arial" charset="0"/>
              <a:buChar char="•"/>
            </a:pPr>
            <a:r>
              <a:rPr lang="en-IE" sz="1600" dirty="0" smtClean="0">
                <a:solidFill>
                  <a:schemeClr val="accent3">
                    <a:lumMod val="50000"/>
                  </a:schemeClr>
                </a:solidFill>
                <a:latin typeface="Comic Sans MS" charset="0"/>
                <a:ea typeface="Comic Sans MS" charset="0"/>
                <a:cs typeface="Comic Sans MS" charset="0"/>
              </a:rPr>
              <a:t>The polar vortex can break down.</a:t>
            </a:r>
          </a:p>
          <a:p>
            <a:pPr marL="285750" indent="-285750">
              <a:buFont typeface="Arial" charset="0"/>
              <a:buChar char="•"/>
            </a:pPr>
            <a:r>
              <a:rPr lang="en-IE" sz="1600" dirty="0" smtClean="0">
                <a:solidFill>
                  <a:schemeClr val="accent3">
                    <a:lumMod val="50000"/>
                  </a:schemeClr>
                </a:solidFill>
                <a:latin typeface="Comic Sans MS" charset="0"/>
                <a:ea typeface="Comic Sans MS" charset="0"/>
                <a:cs typeface="Comic Sans MS" charset="0"/>
              </a:rPr>
              <a:t>It can weaken the jet stream.</a:t>
            </a:r>
          </a:p>
          <a:p>
            <a:pPr marL="285750" indent="-285750">
              <a:buFont typeface="Arial" charset="0"/>
              <a:buChar char="•"/>
            </a:pPr>
            <a:r>
              <a:rPr lang="en-IE" sz="1600" dirty="0" smtClean="0">
                <a:solidFill>
                  <a:schemeClr val="accent3">
                    <a:lumMod val="50000"/>
                  </a:schemeClr>
                </a:solidFill>
                <a:latin typeface="Comic Sans MS" charset="0"/>
                <a:ea typeface="Comic Sans MS" charset="0"/>
                <a:cs typeface="Comic Sans MS" charset="0"/>
              </a:rPr>
              <a:t>It can affect the weather at the surface of the Earth.</a:t>
            </a: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p:txBody>
      </p:sp>
      <p:pic>
        <p:nvPicPr>
          <p:cNvPr id="2" name="Picture 1"/>
          <p:cNvPicPr>
            <a:picLocks noChangeAspect="1"/>
          </p:cNvPicPr>
          <p:nvPr/>
        </p:nvPicPr>
        <p:blipFill>
          <a:blip r:embed="rId4"/>
          <a:stretch>
            <a:fillRect/>
          </a:stretch>
        </p:blipFill>
        <p:spPr>
          <a:xfrm>
            <a:off x="4504365" y="1465767"/>
            <a:ext cx="4639635" cy="2723264"/>
          </a:xfrm>
          <a:prstGeom prst="rect">
            <a:avLst/>
          </a:prstGeom>
        </p:spPr>
      </p:pic>
      <p:sp>
        <p:nvSpPr>
          <p:cNvPr id="11" name="TextBox 10"/>
          <p:cNvSpPr txBox="1"/>
          <p:nvPr/>
        </p:nvSpPr>
        <p:spPr>
          <a:xfrm>
            <a:off x="7373679" y="4814878"/>
            <a:ext cx="3030279" cy="246221"/>
          </a:xfrm>
          <a:prstGeom prst="rect">
            <a:avLst/>
          </a:prstGeom>
          <a:noFill/>
        </p:spPr>
        <p:txBody>
          <a:bodyPr wrap="square" rtlCol="0">
            <a:spAutoFit/>
          </a:bodyPr>
          <a:lstStyle/>
          <a:p>
            <a:r>
              <a:rPr lang="en-US" sz="1000" dirty="0" smtClean="0"/>
              <a:t>Source: Met Office - Weather</a:t>
            </a:r>
            <a:endParaRPr lang="en-US" sz="1000" dirty="0"/>
          </a:p>
        </p:txBody>
      </p:sp>
    </p:spTree>
    <p:extLst>
      <p:ext uri="{BB962C8B-B14F-4D97-AF65-F5344CB8AC3E}">
        <p14:creationId xmlns:p14="http://schemas.microsoft.com/office/powerpoint/2010/main" val="17153617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1121636"/>
          </a:xfrm>
          <a:prstGeom prst="rect">
            <a:avLst/>
          </a:prstGeom>
        </p:spPr>
      </p:pic>
      <p:sp>
        <p:nvSpPr>
          <p:cNvPr id="4" name="Title 1"/>
          <p:cNvSpPr>
            <a:spLocks noGrp="1"/>
          </p:cNvSpPr>
          <p:nvPr>
            <p:ph type="title"/>
          </p:nvPr>
        </p:nvSpPr>
        <p:spPr>
          <a:xfrm>
            <a:off x="222565" y="89818"/>
            <a:ext cx="8571300" cy="942000"/>
          </a:xfrm>
        </p:spPr>
        <p:txBody>
          <a:bodyPr/>
          <a:lstStyle/>
          <a:p>
            <a:r>
              <a:rPr lang="en-US" dirty="0" smtClean="0">
                <a:solidFill>
                  <a:schemeClr val="tx1">
                    <a:lumMod val="60000"/>
                    <a:lumOff val="40000"/>
                  </a:schemeClr>
                </a:solidFill>
              </a:rPr>
              <a:t>Cold Hard Hitting Questions Answered.</a:t>
            </a:r>
            <a:endParaRPr lang="en-US" dirty="0">
              <a:solidFill>
                <a:schemeClr val="tx1">
                  <a:lumMod val="60000"/>
                  <a:lumOff val="40000"/>
                </a:schemeClr>
              </a:solidFill>
            </a:endParaRPr>
          </a:p>
        </p:txBody>
      </p:sp>
      <p:pic>
        <p:nvPicPr>
          <p:cNvPr id="6" name="Picture 5"/>
          <p:cNvPicPr>
            <a:picLocks noChangeAspect="1"/>
          </p:cNvPicPr>
          <p:nvPr/>
        </p:nvPicPr>
        <p:blipFill>
          <a:blip r:embed="rId3"/>
          <a:stretch>
            <a:fillRect/>
          </a:stretch>
        </p:blipFill>
        <p:spPr>
          <a:xfrm>
            <a:off x="0" y="5061099"/>
            <a:ext cx="9144000" cy="92376"/>
          </a:xfrm>
          <a:prstGeom prst="rect">
            <a:avLst/>
          </a:prstGeom>
        </p:spPr>
      </p:pic>
      <mc:AlternateContent xmlns:mc="http://schemas.openxmlformats.org/markup-compatibility/2006" xmlns:a14="http://schemas.microsoft.com/office/drawing/2010/main">
        <mc:Choice Requires="a14">
          <p:sp>
            <p:nvSpPr>
              <p:cNvPr id="9" name="TextBox 8"/>
              <p:cNvSpPr txBox="1"/>
              <p:nvPr/>
            </p:nvSpPr>
            <p:spPr>
              <a:xfrm>
                <a:off x="222565" y="1603996"/>
                <a:ext cx="4281800" cy="2308324"/>
              </a:xfrm>
              <a:prstGeom prst="rect">
                <a:avLst/>
              </a:prstGeom>
              <a:noFill/>
            </p:spPr>
            <p:txBody>
              <a:bodyPr wrap="square" rtlCol="0">
                <a:spAutoFit/>
              </a:bodyPr>
              <a:lstStyle/>
              <a:p>
                <a:r>
                  <a:rPr lang="en-US" sz="1600" b="1" dirty="0" smtClean="0">
                    <a:solidFill>
                      <a:schemeClr val="accent3">
                        <a:lumMod val="50000"/>
                      </a:schemeClr>
                    </a:solidFill>
                    <a:latin typeface="Comic Sans MS" charset="0"/>
                    <a:ea typeface="Comic Sans MS" charset="0"/>
                    <a:cs typeface="Comic Sans MS" charset="0"/>
                  </a:rPr>
                  <a:t> Q3. </a:t>
                </a:r>
                <a:r>
                  <a:rPr lang="en-US" sz="1600" b="1" dirty="0">
                    <a:solidFill>
                      <a:schemeClr val="accent3">
                        <a:lumMod val="50000"/>
                      </a:schemeClr>
                    </a:solidFill>
                    <a:latin typeface="Comic Sans MS" charset="0"/>
                    <a:ea typeface="Comic Sans MS" charset="0"/>
                    <a:cs typeface="Comic Sans MS" charset="0"/>
                  </a:rPr>
                  <a:t>Explain the weather phenomenon called ‘Sudden Stratospheric Warming</a:t>
                </a:r>
                <a:r>
                  <a:rPr lang="en-US" sz="1600" b="1" dirty="0" smtClean="0">
                    <a:solidFill>
                      <a:schemeClr val="accent3">
                        <a:lumMod val="50000"/>
                      </a:schemeClr>
                    </a:solidFill>
                    <a:latin typeface="Comic Sans MS" charset="0"/>
                    <a:ea typeface="Comic Sans MS" charset="0"/>
                    <a:cs typeface="Comic Sans MS" charset="0"/>
                  </a:rPr>
                  <a:t>’?</a:t>
                </a: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A Sudden Stratospheric Warming (SSW) of the atmosphere refers to a rapid jump in temperature </a:t>
                </a:r>
                <a:r>
                  <a:rPr lang="en-US" sz="1600" dirty="0">
                    <a:solidFill>
                      <a:schemeClr val="accent3">
                        <a:lumMod val="50000"/>
                      </a:schemeClr>
                    </a:solidFill>
                    <a:latin typeface="Comic Sans MS" charset="0"/>
                    <a:ea typeface="Comic Sans MS" charset="0"/>
                    <a:cs typeface="Comic Sans MS" charset="0"/>
                  </a:rPr>
                  <a:t>in the </a:t>
                </a:r>
                <a:r>
                  <a:rPr lang="en-US" sz="1600" dirty="0" smtClean="0">
                    <a:solidFill>
                      <a:schemeClr val="accent3">
                        <a:lumMod val="50000"/>
                      </a:schemeClr>
                    </a:solidFill>
                    <a:latin typeface="Comic Sans MS" charset="0"/>
                    <a:ea typeface="Comic Sans MS" charset="0"/>
                    <a:cs typeface="Comic Sans MS" charset="0"/>
                  </a:rPr>
                  <a:t>stratosphere. </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(up to about 50</a:t>
                </a:r>
                <a14:m>
                  <m:oMath xmlns:m="http://schemas.openxmlformats.org/officeDocument/2006/math">
                    <m:r>
                      <a:rPr lang="en-US" sz="1600" i="1" smtClean="0">
                        <a:solidFill>
                          <a:schemeClr val="accent3">
                            <a:lumMod val="50000"/>
                          </a:schemeClr>
                        </a:solidFill>
                        <a:latin typeface="Cambria Math" charset="0"/>
                        <a:ea typeface="Cambria Math" charset="0"/>
                        <a:cs typeface="Cambria Math" charset="0"/>
                      </a:rPr>
                      <m:t>℃</m:t>
                    </m:r>
                  </m:oMath>
                </a14:m>
                <a:r>
                  <a:rPr lang="en-US" sz="1600" dirty="0" smtClean="0">
                    <a:solidFill>
                      <a:schemeClr val="accent3">
                        <a:lumMod val="50000"/>
                      </a:schemeClr>
                    </a:solidFill>
                    <a:latin typeface="Comic Sans MS" charset="0"/>
                    <a:ea typeface="Comic Sans MS" charset="0"/>
                    <a:cs typeface="Comic Sans MS" charset="0"/>
                  </a:rPr>
                  <a:t> in just a couple of days).</a:t>
                </a:r>
                <a:r>
                  <a:rPr lang="en-US" sz="1600" dirty="0" smtClean="0">
                    <a:solidFill>
                      <a:schemeClr val="accent3">
                        <a:lumMod val="75000"/>
                      </a:schemeClr>
                    </a:solidFill>
                    <a:latin typeface="Comic Sans MS" charset="0"/>
                    <a:ea typeface="Comic Sans MS" charset="0"/>
                    <a:cs typeface="Comic Sans MS" charset="0"/>
                  </a:rPr>
                  <a:t/>
                </a:r>
                <a:br>
                  <a:rPr lang="en-US" sz="1600" dirty="0" smtClean="0">
                    <a:solidFill>
                      <a:schemeClr val="accent3">
                        <a:lumMod val="75000"/>
                      </a:schemeClr>
                    </a:solidFill>
                    <a:latin typeface="Comic Sans MS" charset="0"/>
                    <a:ea typeface="Comic Sans MS" charset="0"/>
                    <a:cs typeface="Comic Sans MS" charset="0"/>
                  </a:rPr>
                </a:br>
                <a:endParaRPr lang="en-US" sz="1600" dirty="0">
                  <a:solidFill>
                    <a:schemeClr val="accent3">
                      <a:lumMod val="50000"/>
                    </a:schemeClr>
                  </a:solidFill>
                  <a:latin typeface="Comic Sans MS" charset="0"/>
                  <a:ea typeface="Comic Sans MS" charset="0"/>
                  <a:cs typeface="Comic Sans MS"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222565" y="1603996"/>
                <a:ext cx="4281800" cy="2308324"/>
              </a:xfrm>
              <a:prstGeom prst="rect">
                <a:avLst/>
              </a:prstGeom>
              <a:blipFill rotWithShape="0">
                <a:blip r:embed="rId4"/>
                <a:stretch>
                  <a:fillRect l="-855" t="-528"/>
                </a:stretch>
              </a:blipFill>
            </p:spPr>
            <p:txBody>
              <a:bodyPr/>
              <a:lstStyle/>
              <a:p>
                <a:r>
                  <a:rPr lang="en-US">
                    <a:noFill/>
                  </a:rPr>
                  <a:t> </a:t>
                </a:r>
              </a:p>
            </p:txBody>
          </p:sp>
        </mc:Fallback>
      </mc:AlternateContent>
      <p:sp>
        <p:nvSpPr>
          <p:cNvPr id="11" name="TextBox 10"/>
          <p:cNvSpPr txBox="1"/>
          <p:nvPr/>
        </p:nvSpPr>
        <p:spPr>
          <a:xfrm>
            <a:off x="7373679" y="4814878"/>
            <a:ext cx="3030279" cy="246221"/>
          </a:xfrm>
          <a:prstGeom prst="rect">
            <a:avLst/>
          </a:prstGeom>
          <a:noFill/>
        </p:spPr>
        <p:txBody>
          <a:bodyPr wrap="square" rtlCol="0">
            <a:spAutoFit/>
          </a:bodyPr>
          <a:lstStyle/>
          <a:p>
            <a:r>
              <a:rPr lang="en-US" sz="1000" dirty="0" smtClean="0"/>
              <a:t>Source: BBC Weather</a:t>
            </a:r>
            <a:endParaRPr lang="en-US" sz="1000" dirty="0"/>
          </a:p>
        </p:txBody>
      </p:sp>
      <p:pic>
        <p:nvPicPr>
          <p:cNvPr id="10" name="Picture 9">
            <a:hlinkClick r:id="rId5"/>
          </p:cNvPr>
          <p:cNvPicPr>
            <a:picLocks noChangeAspect="1"/>
          </p:cNvPicPr>
          <p:nvPr/>
        </p:nvPicPr>
        <p:blipFill>
          <a:blip r:embed="rId6"/>
          <a:stretch>
            <a:fillRect/>
          </a:stretch>
        </p:blipFill>
        <p:spPr>
          <a:xfrm>
            <a:off x="4504365" y="1367857"/>
            <a:ext cx="4639635" cy="2680112"/>
          </a:xfrm>
          <a:prstGeom prst="rect">
            <a:avLst/>
          </a:prstGeom>
        </p:spPr>
      </p:pic>
    </p:spTree>
    <p:extLst>
      <p:ext uri="{BB962C8B-B14F-4D97-AF65-F5344CB8AC3E}">
        <p14:creationId xmlns:p14="http://schemas.microsoft.com/office/powerpoint/2010/main" val="1008333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1121636"/>
          </a:xfrm>
          <a:prstGeom prst="rect">
            <a:avLst/>
          </a:prstGeom>
        </p:spPr>
      </p:pic>
      <p:sp>
        <p:nvSpPr>
          <p:cNvPr id="4" name="Title 1"/>
          <p:cNvSpPr>
            <a:spLocks noGrp="1"/>
          </p:cNvSpPr>
          <p:nvPr>
            <p:ph type="title"/>
          </p:nvPr>
        </p:nvSpPr>
        <p:spPr>
          <a:xfrm>
            <a:off x="222565" y="89818"/>
            <a:ext cx="8571300" cy="942000"/>
          </a:xfrm>
        </p:spPr>
        <p:txBody>
          <a:bodyPr/>
          <a:lstStyle/>
          <a:p>
            <a:r>
              <a:rPr lang="en-US" dirty="0" smtClean="0">
                <a:solidFill>
                  <a:schemeClr val="tx1">
                    <a:lumMod val="60000"/>
                    <a:lumOff val="40000"/>
                  </a:schemeClr>
                </a:solidFill>
              </a:rPr>
              <a:t>Cold Hard Hitting Questions Answered.</a:t>
            </a:r>
            <a:endParaRPr lang="en-US" dirty="0">
              <a:solidFill>
                <a:schemeClr val="tx1">
                  <a:lumMod val="60000"/>
                  <a:lumOff val="40000"/>
                </a:schemeClr>
              </a:solidFill>
            </a:endParaRPr>
          </a:p>
        </p:txBody>
      </p:sp>
      <p:pic>
        <p:nvPicPr>
          <p:cNvPr id="6" name="Picture 5"/>
          <p:cNvPicPr>
            <a:picLocks noChangeAspect="1"/>
          </p:cNvPicPr>
          <p:nvPr/>
        </p:nvPicPr>
        <p:blipFill>
          <a:blip r:embed="rId3"/>
          <a:stretch>
            <a:fillRect/>
          </a:stretch>
        </p:blipFill>
        <p:spPr>
          <a:xfrm>
            <a:off x="0" y="5061099"/>
            <a:ext cx="9144000" cy="92376"/>
          </a:xfrm>
          <a:prstGeom prst="rect">
            <a:avLst/>
          </a:prstGeom>
        </p:spPr>
      </p:pic>
      <p:sp>
        <p:nvSpPr>
          <p:cNvPr id="9" name="TextBox 8"/>
          <p:cNvSpPr txBox="1"/>
          <p:nvPr/>
        </p:nvSpPr>
        <p:spPr>
          <a:xfrm>
            <a:off x="222565" y="1635888"/>
            <a:ext cx="4281800" cy="2554545"/>
          </a:xfrm>
          <a:prstGeom prst="rect">
            <a:avLst/>
          </a:prstGeom>
          <a:noFill/>
        </p:spPr>
        <p:txBody>
          <a:bodyPr wrap="square" rtlCol="0">
            <a:spAutoFit/>
          </a:bodyPr>
          <a:lstStyle/>
          <a:p>
            <a:r>
              <a:rPr lang="en-US" sz="1600" b="1" dirty="0" smtClean="0">
                <a:solidFill>
                  <a:schemeClr val="accent3">
                    <a:lumMod val="50000"/>
                  </a:schemeClr>
                </a:solidFill>
                <a:latin typeface="Comic Sans MS" charset="0"/>
                <a:ea typeface="Comic Sans MS" charset="0"/>
                <a:cs typeface="Comic Sans MS" charset="0"/>
              </a:rPr>
              <a:t>Q4</a:t>
            </a:r>
            <a:r>
              <a:rPr lang="en-US" sz="1600" b="1" dirty="0">
                <a:solidFill>
                  <a:schemeClr val="accent3">
                    <a:lumMod val="50000"/>
                  </a:schemeClr>
                </a:solidFill>
                <a:latin typeface="Comic Sans MS" charset="0"/>
                <a:ea typeface="Comic Sans MS" charset="0"/>
                <a:cs typeface="Comic Sans MS" charset="0"/>
              </a:rPr>
              <a:t>. What caused the abrupt jump in temperature high up in the stratosphere</a:t>
            </a:r>
            <a:r>
              <a:rPr lang="en-US" sz="1600" b="1" dirty="0" smtClean="0">
                <a:solidFill>
                  <a:schemeClr val="accent3">
                    <a:lumMod val="50000"/>
                  </a:schemeClr>
                </a:solidFill>
                <a:latin typeface="Comic Sans MS" charset="0"/>
                <a:ea typeface="Comic Sans MS" charset="0"/>
                <a:cs typeface="Comic Sans MS" charset="0"/>
              </a:rPr>
              <a:t>?</a:t>
            </a: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75000"/>
                  </a:schemeClr>
                </a:solidFill>
                <a:latin typeface="Comic Sans MS" charset="0"/>
                <a:ea typeface="Comic Sans MS" charset="0"/>
                <a:cs typeface="Comic Sans MS" charset="0"/>
              </a:rPr>
              <a:t/>
            </a:r>
            <a:br>
              <a:rPr lang="en-US" sz="1600" dirty="0" smtClean="0">
                <a:solidFill>
                  <a:schemeClr val="accent3">
                    <a:lumMod val="75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The abrupt jump in temperature happens when the polar vortex breaks down, air in the stratosphere starts to collapse in to the polar cap and compress. As the air compresses it warms, hence the stratospheric warming.</a:t>
            </a:r>
            <a:endParaRPr lang="en-US" sz="1600" dirty="0">
              <a:solidFill>
                <a:schemeClr val="accent3">
                  <a:lumMod val="50000"/>
                </a:schemeClr>
              </a:solidFill>
              <a:latin typeface="Comic Sans MS" charset="0"/>
              <a:ea typeface="Comic Sans MS" charset="0"/>
              <a:cs typeface="Comic Sans MS" charset="0"/>
            </a:endParaRPr>
          </a:p>
        </p:txBody>
      </p:sp>
      <p:sp>
        <p:nvSpPr>
          <p:cNvPr id="11" name="TextBox 10"/>
          <p:cNvSpPr txBox="1"/>
          <p:nvPr/>
        </p:nvSpPr>
        <p:spPr>
          <a:xfrm>
            <a:off x="7373679" y="4814878"/>
            <a:ext cx="3030279" cy="246221"/>
          </a:xfrm>
          <a:prstGeom prst="rect">
            <a:avLst/>
          </a:prstGeom>
          <a:noFill/>
        </p:spPr>
        <p:txBody>
          <a:bodyPr wrap="square" rtlCol="0">
            <a:spAutoFit/>
          </a:bodyPr>
          <a:lstStyle/>
          <a:p>
            <a:r>
              <a:rPr lang="en-US" sz="1000" dirty="0" smtClean="0"/>
              <a:t>Source: BBC Weather</a:t>
            </a:r>
            <a:endParaRPr lang="en-US" sz="1000" dirty="0"/>
          </a:p>
        </p:txBody>
      </p:sp>
      <p:pic>
        <p:nvPicPr>
          <p:cNvPr id="10" name="Picture 9">
            <a:hlinkClick r:id="rId4"/>
          </p:cNvPr>
          <p:cNvPicPr>
            <a:picLocks noChangeAspect="1"/>
          </p:cNvPicPr>
          <p:nvPr/>
        </p:nvPicPr>
        <p:blipFill>
          <a:blip r:embed="rId5"/>
          <a:stretch>
            <a:fillRect/>
          </a:stretch>
        </p:blipFill>
        <p:spPr>
          <a:xfrm>
            <a:off x="4504365" y="1367857"/>
            <a:ext cx="4639635" cy="2680112"/>
          </a:xfrm>
          <a:prstGeom prst="rect">
            <a:avLst/>
          </a:prstGeom>
        </p:spPr>
      </p:pic>
    </p:spTree>
    <p:extLst>
      <p:ext uri="{BB962C8B-B14F-4D97-AF65-F5344CB8AC3E}">
        <p14:creationId xmlns:p14="http://schemas.microsoft.com/office/powerpoint/2010/main" val="13201457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1121636"/>
          </a:xfrm>
          <a:prstGeom prst="rect">
            <a:avLst/>
          </a:prstGeom>
        </p:spPr>
      </p:pic>
      <p:sp>
        <p:nvSpPr>
          <p:cNvPr id="4" name="Title 1"/>
          <p:cNvSpPr>
            <a:spLocks noGrp="1"/>
          </p:cNvSpPr>
          <p:nvPr>
            <p:ph type="title"/>
          </p:nvPr>
        </p:nvSpPr>
        <p:spPr>
          <a:xfrm>
            <a:off x="222565" y="89818"/>
            <a:ext cx="8571300" cy="942000"/>
          </a:xfrm>
        </p:spPr>
        <p:txBody>
          <a:bodyPr/>
          <a:lstStyle/>
          <a:p>
            <a:r>
              <a:rPr lang="en-US" dirty="0" smtClean="0">
                <a:solidFill>
                  <a:schemeClr val="tx1">
                    <a:lumMod val="60000"/>
                    <a:lumOff val="40000"/>
                  </a:schemeClr>
                </a:solidFill>
              </a:rPr>
              <a:t>Cold Hard Hitting Questions Answered.</a:t>
            </a:r>
            <a:endParaRPr lang="en-US" dirty="0">
              <a:solidFill>
                <a:schemeClr val="tx1">
                  <a:lumMod val="60000"/>
                  <a:lumOff val="40000"/>
                </a:schemeClr>
              </a:solidFill>
            </a:endParaRPr>
          </a:p>
        </p:txBody>
      </p:sp>
      <p:pic>
        <p:nvPicPr>
          <p:cNvPr id="6" name="Picture 5"/>
          <p:cNvPicPr>
            <a:picLocks noChangeAspect="1"/>
          </p:cNvPicPr>
          <p:nvPr/>
        </p:nvPicPr>
        <p:blipFill>
          <a:blip r:embed="rId3"/>
          <a:stretch>
            <a:fillRect/>
          </a:stretch>
        </p:blipFill>
        <p:spPr>
          <a:xfrm>
            <a:off x="0" y="5061099"/>
            <a:ext cx="9144000" cy="92376"/>
          </a:xfrm>
          <a:prstGeom prst="rect">
            <a:avLst/>
          </a:prstGeom>
        </p:spPr>
      </p:pic>
      <p:sp>
        <p:nvSpPr>
          <p:cNvPr id="9" name="TextBox 8"/>
          <p:cNvSpPr txBox="1"/>
          <p:nvPr/>
        </p:nvSpPr>
        <p:spPr>
          <a:xfrm>
            <a:off x="222565" y="1465767"/>
            <a:ext cx="4281800" cy="6217087"/>
          </a:xfrm>
          <a:prstGeom prst="rect">
            <a:avLst/>
          </a:prstGeom>
          <a:noFill/>
        </p:spPr>
        <p:txBody>
          <a:bodyPr wrap="square" rtlCol="0">
            <a:spAutoFit/>
          </a:bodyPr>
          <a:lstStyle/>
          <a:p>
            <a:r>
              <a:rPr lang="en-US" sz="1600" b="1" dirty="0" smtClean="0">
                <a:solidFill>
                  <a:schemeClr val="accent3">
                    <a:lumMod val="50000"/>
                  </a:schemeClr>
                </a:solidFill>
                <a:latin typeface="Comic Sans MS" charset="0"/>
                <a:ea typeface="Comic Sans MS" charset="0"/>
                <a:cs typeface="Comic Sans MS" charset="0"/>
              </a:rPr>
              <a:t>Q5</a:t>
            </a:r>
            <a:r>
              <a:rPr lang="en-US" sz="1600" b="1" dirty="0">
                <a:solidFill>
                  <a:schemeClr val="accent3">
                    <a:lumMod val="50000"/>
                  </a:schemeClr>
                </a:solidFill>
                <a:latin typeface="Comic Sans MS" charset="0"/>
                <a:ea typeface="Comic Sans MS" charset="0"/>
                <a:cs typeface="Comic Sans MS" charset="0"/>
              </a:rPr>
              <a:t>. Describe the impact of ‘Sudden Stratospheric Warming’ on the jet stream</a:t>
            </a:r>
            <a:r>
              <a:rPr lang="en-US" sz="1600" b="1" dirty="0" smtClean="0">
                <a:solidFill>
                  <a:schemeClr val="accent3">
                    <a:lumMod val="50000"/>
                  </a:schemeClr>
                </a:solidFill>
                <a:latin typeface="Comic Sans MS" charset="0"/>
                <a:ea typeface="Comic Sans MS" charset="0"/>
                <a:cs typeface="Comic Sans MS" charset="0"/>
              </a:rPr>
              <a:t>.</a:t>
            </a:r>
          </a:p>
          <a:p>
            <a:endParaRPr lang="en-US" sz="1600" b="1" dirty="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Sudden Stratospheric Warming causes a weakening of the jet stream.</a:t>
            </a:r>
          </a:p>
          <a:p>
            <a:endParaRPr lang="en-US" sz="1600" dirty="0">
              <a:solidFill>
                <a:schemeClr val="accent3">
                  <a:lumMod val="50000"/>
                </a:schemeClr>
              </a:solidFill>
              <a:latin typeface="Comic Sans MS" charset="0"/>
              <a:ea typeface="Comic Sans MS" charset="0"/>
              <a:cs typeface="Comic Sans MS" charset="0"/>
            </a:endParaRPr>
          </a:p>
          <a:p>
            <a:r>
              <a:rPr lang="en-US" sz="1600" dirty="0">
                <a:solidFill>
                  <a:schemeClr val="accent3">
                    <a:lumMod val="50000"/>
                  </a:schemeClr>
                </a:solidFill>
                <a:latin typeface="Comic Sans MS" charset="0"/>
                <a:ea typeface="Comic Sans MS" charset="0"/>
                <a:cs typeface="Comic Sans MS" charset="0"/>
              </a:rPr>
              <a:t>When the jet stream is strong it brings warm, wet winds from the Atlantic</a:t>
            </a:r>
            <a:r>
              <a:rPr lang="en-US" sz="1600" dirty="0" smtClean="0">
                <a:solidFill>
                  <a:schemeClr val="accent3">
                    <a:lumMod val="50000"/>
                  </a:schemeClr>
                </a:solidFill>
                <a:latin typeface="Comic Sans MS" charset="0"/>
                <a:ea typeface="Comic Sans MS" charset="0"/>
                <a:cs typeface="Comic Sans MS" charset="0"/>
              </a:rPr>
              <a:t>.</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r>
              <a:rPr lang="en-US" sz="1600" dirty="0">
                <a:solidFill>
                  <a:schemeClr val="accent3">
                    <a:lumMod val="50000"/>
                  </a:schemeClr>
                </a:solidFill>
                <a:latin typeface="Comic Sans MS" charset="0"/>
                <a:ea typeface="Comic Sans MS" charset="0"/>
                <a:cs typeface="Comic Sans MS" charset="0"/>
              </a:rPr>
              <a:t>When the jet stream weakens, there is more chance for east or northeasterly winds to bring cold air from the arctic or near </a:t>
            </a:r>
            <a:r>
              <a:rPr lang="en-US" sz="1600" dirty="0" smtClean="0">
                <a:solidFill>
                  <a:schemeClr val="accent3">
                    <a:lumMod val="50000"/>
                  </a:schemeClr>
                </a:solidFill>
                <a:latin typeface="Comic Sans MS" charset="0"/>
                <a:ea typeface="Comic Sans MS" charset="0"/>
                <a:cs typeface="Comic Sans MS" charset="0"/>
              </a:rPr>
              <a:t>continent.</a:t>
            </a:r>
            <a:endParaRPr lang="en-US" sz="1600" dirty="0"/>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b="1" dirty="0">
              <a:solidFill>
                <a:schemeClr val="accent3">
                  <a:lumMod val="50000"/>
                </a:schemeClr>
              </a:solidFill>
              <a:latin typeface="Comic Sans MS" charset="0"/>
              <a:ea typeface="Comic Sans MS" charset="0"/>
              <a:cs typeface="Comic Sans MS" charset="0"/>
            </a:endParaRPr>
          </a:p>
          <a:p>
            <a:r>
              <a:rPr lang="en-US" sz="1600" b="1" dirty="0" smtClean="0">
                <a:solidFill>
                  <a:schemeClr val="accent3">
                    <a:lumMod val="50000"/>
                  </a:schemeClr>
                </a:solidFill>
                <a:latin typeface="Comic Sans MS" charset="0"/>
                <a:ea typeface="Comic Sans MS" charset="0"/>
                <a:cs typeface="Comic Sans MS" charset="0"/>
              </a:rPr>
              <a:t/>
            </a:r>
            <a:br>
              <a:rPr lang="en-US" sz="1600" b="1" dirty="0" smtClean="0">
                <a:solidFill>
                  <a:schemeClr val="accent3">
                    <a:lumMod val="50000"/>
                  </a:schemeClr>
                </a:solidFill>
                <a:latin typeface="Comic Sans MS" charset="0"/>
                <a:ea typeface="Comic Sans MS" charset="0"/>
                <a:cs typeface="Comic Sans MS" charset="0"/>
              </a:rPr>
            </a:br>
            <a:endParaRPr lang="en-US" sz="1600" b="1" dirty="0" smtClean="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endParaRPr lang="en-US" sz="1600" dirty="0">
              <a:solidFill>
                <a:schemeClr val="accent3">
                  <a:lumMod val="50000"/>
                </a:schemeClr>
              </a:solidFill>
              <a:latin typeface="Comic Sans MS" charset="0"/>
              <a:ea typeface="Comic Sans MS" charset="0"/>
              <a:cs typeface="Comic Sans MS" charset="0"/>
            </a:endParaRPr>
          </a:p>
          <a:p>
            <a:r>
              <a:rPr lang="en-US" sz="1600" b="1" dirty="0" smtClean="0">
                <a:solidFill>
                  <a:schemeClr val="accent3">
                    <a:lumMod val="50000"/>
                  </a:schemeClr>
                </a:solidFill>
                <a:latin typeface="Comic Sans MS" charset="0"/>
                <a:ea typeface="Comic Sans MS" charset="0"/>
                <a:cs typeface="Comic Sans MS" charset="0"/>
              </a:rPr>
              <a:t> </a:t>
            </a:r>
            <a:r>
              <a:rPr lang="en-US" dirty="0" smtClean="0">
                <a:latin typeface="Comic Sans MS" charset="0"/>
                <a:ea typeface="Comic Sans MS" charset="0"/>
                <a:cs typeface="Comic Sans MS" charset="0"/>
              </a:rPr>
              <a:t/>
            </a:r>
            <a:br>
              <a:rPr lang="en-US" dirty="0" smtClean="0">
                <a:latin typeface="Comic Sans MS" charset="0"/>
                <a:ea typeface="Comic Sans MS" charset="0"/>
                <a:cs typeface="Comic Sans MS" charset="0"/>
              </a:rPr>
            </a:br>
            <a:r>
              <a:rPr lang="en-US" dirty="0" smtClean="0">
                <a:latin typeface="Comic Sans MS" charset="0"/>
                <a:ea typeface="Comic Sans MS" charset="0"/>
                <a:cs typeface="Comic Sans MS" charset="0"/>
              </a:rPr>
              <a:t/>
            </a:r>
            <a:br>
              <a:rPr lang="en-US" dirty="0" smtClean="0">
                <a:latin typeface="Comic Sans MS" charset="0"/>
                <a:ea typeface="Comic Sans MS" charset="0"/>
                <a:cs typeface="Comic Sans MS" charset="0"/>
              </a:rPr>
            </a:br>
            <a:endParaRPr lang="en-US" sz="1600" dirty="0">
              <a:solidFill>
                <a:schemeClr val="accent3">
                  <a:lumMod val="50000"/>
                </a:schemeClr>
              </a:solidFill>
              <a:latin typeface="Comic Sans MS" charset="0"/>
              <a:ea typeface="Comic Sans MS" charset="0"/>
              <a:cs typeface="Comic Sans MS" charset="0"/>
            </a:endParaRPr>
          </a:p>
        </p:txBody>
      </p:sp>
      <p:sp>
        <p:nvSpPr>
          <p:cNvPr id="11" name="TextBox 10"/>
          <p:cNvSpPr txBox="1"/>
          <p:nvPr/>
        </p:nvSpPr>
        <p:spPr>
          <a:xfrm>
            <a:off x="7373679" y="4814878"/>
            <a:ext cx="3030279" cy="246221"/>
          </a:xfrm>
          <a:prstGeom prst="rect">
            <a:avLst/>
          </a:prstGeom>
          <a:noFill/>
        </p:spPr>
        <p:txBody>
          <a:bodyPr wrap="square" rtlCol="0">
            <a:spAutoFit/>
          </a:bodyPr>
          <a:lstStyle/>
          <a:p>
            <a:r>
              <a:rPr lang="en-US" sz="1000" dirty="0" smtClean="0"/>
              <a:t>Source: BBC Weather</a:t>
            </a:r>
            <a:endParaRPr lang="en-US" sz="1000" dirty="0"/>
          </a:p>
        </p:txBody>
      </p:sp>
      <p:pic>
        <p:nvPicPr>
          <p:cNvPr id="10" name="Picture 9">
            <a:hlinkClick r:id="rId4"/>
          </p:cNvPr>
          <p:cNvPicPr>
            <a:picLocks noChangeAspect="1"/>
          </p:cNvPicPr>
          <p:nvPr/>
        </p:nvPicPr>
        <p:blipFill>
          <a:blip r:embed="rId5"/>
          <a:stretch>
            <a:fillRect/>
          </a:stretch>
        </p:blipFill>
        <p:spPr>
          <a:xfrm>
            <a:off x="4504365" y="1367857"/>
            <a:ext cx="4639635" cy="2680112"/>
          </a:xfrm>
          <a:prstGeom prst="rect">
            <a:avLst/>
          </a:prstGeom>
        </p:spPr>
      </p:pic>
    </p:spTree>
    <p:extLst>
      <p:ext uri="{BB962C8B-B14F-4D97-AF65-F5344CB8AC3E}">
        <p14:creationId xmlns:p14="http://schemas.microsoft.com/office/powerpoint/2010/main" val="217438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44000" cy="1121636"/>
          </a:xfrm>
          <a:prstGeom prst="rect">
            <a:avLst/>
          </a:prstGeom>
        </p:spPr>
      </p:pic>
      <p:sp>
        <p:nvSpPr>
          <p:cNvPr id="4" name="Title 1"/>
          <p:cNvSpPr>
            <a:spLocks noGrp="1"/>
          </p:cNvSpPr>
          <p:nvPr>
            <p:ph type="title"/>
          </p:nvPr>
        </p:nvSpPr>
        <p:spPr>
          <a:xfrm>
            <a:off x="222565" y="89818"/>
            <a:ext cx="8571300" cy="942000"/>
          </a:xfrm>
        </p:spPr>
        <p:txBody>
          <a:bodyPr/>
          <a:lstStyle/>
          <a:p>
            <a:r>
              <a:rPr lang="en-IE" dirty="0" smtClean="0">
                <a:solidFill>
                  <a:schemeClr val="tx1">
                    <a:lumMod val="60000"/>
                    <a:lumOff val="40000"/>
                  </a:schemeClr>
                </a:solidFill>
              </a:rPr>
              <a:t>Extend your Knowledge.</a:t>
            </a:r>
            <a:endParaRPr lang="en-US" dirty="0">
              <a:solidFill>
                <a:schemeClr val="tx1">
                  <a:lumMod val="60000"/>
                  <a:lumOff val="40000"/>
                </a:schemeClr>
              </a:solidFill>
            </a:endParaRPr>
          </a:p>
        </p:txBody>
      </p:sp>
      <p:pic>
        <p:nvPicPr>
          <p:cNvPr id="6" name="Picture 5">
            <a:hlinkClick r:id="rId3"/>
          </p:cNvPr>
          <p:cNvPicPr>
            <a:picLocks noChangeAspect="1"/>
          </p:cNvPicPr>
          <p:nvPr/>
        </p:nvPicPr>
        <p:blipFill>
          <a:blip r:embed="rId4"/>
          <a:stretch>
            <a:fillRect/>
          </a:stretch>
        </p:blipFill>
        <p:spPr>
          <a:xfrm>
            <a:off x="3281232" y="1916829"/>
            <a:ext cx="3006837" cy="2085458"/>
          </a:xfrm>
          <a:prstGeom prst="rect">
            <a:avLst/>
          </a:prstGeom>
        </p:spPr>
      </p:pic>
      <p:sp>
        <p:nvSpPr>
          <p:cNvPr id="7" name="TextBox 6"/>
          <p:cNvSpPr txBox="1"/>
          <p:nvPr/>
        </p:nvSpPr>
        <p:spPr>
          <a:xfrm>
            <a:off x="1573617" y="1352608"/>
            <a:ext cx="6422065" cy="369332"/>
          </a:xfrm>
          <a:prstGeom prst="rect">
            <a:avLst/>
          </a:prstGeom>
          <a:noFill/>
        </p:spPr>
        <p:txBody>
          <a:bodyPr wrap="square" rtlCol="0">
            <a:spAutoFit/>
          </a:bodyPr>
          <a:lstStyle/>
          <a:p>
            <a:pPr algn="ctr"/>
            <a:r>
              <a:rPr lang="en-US" sz="1800">
                <a:solidFill>
                  <a:schemeClr val="accent3">
                    <a:lumMod val="50000"/>
                  </a:schemeClr>
                </a:solidFill>
                <a:latin typeface="Comic Sans MS" charset="0"/>
                <a:ea typeface="Comic Sans MS" charset="0"/>
                <a:cs typeface="Comic Sans MS" charset="0"/>
              </a:rPr>
              <a:t>W</a:t>
            </a:r>
            <a:r>
              <a:rPr lang="en-US" sz="1800" smtClean="0">
                <a:solidFill>
                  <a:schemeClr val="accent3">
                    <a:lumMod val="50000"/>
                  </a:schemeClr>
                </a:solidFill>
                <a:latin typeface="Comic Sans MS" charset="0"/>
                <a:ea typeface="Comic Sans MS" charset="0"/>
                <a:cs typeface="Comic Sans MS" charset="0"/>
              </a:rPr>
              <a:t>atch </a:t>
            </a:r>
            <a:r>
              <a:rPr lang="en-US" sz="1800" dirty="0" smtClean="0">
                <a:solidFill>
                  <a:schemeClr val="accent3">
                    <a:lumMod val="50000"/>
                  </a:schemeClr>
                </a:solidFill>
                <a:latin typeface="Comic Sans MS" charset="0"/>
                <a:ea typeface="Comic Sans MS" charset="0"/>
                <a:cs typeface="Comic Sans MS" charset="0"/>
              </a:rPr>
              <a:t>the videos by clicking on the images below.</a:t>
            </a:r>
            <a:endParaRPr lang="en-US" sz="1800" dirty="0">
              <a:solidFill>
                <a:schemeClr val="accent3">
                  <a:lumMod val="50000"/>
                </a:schemeClr>
              </a:solidFill>
              <a:latin typeface="Comic Sans MS" charset="0"/>
              <a:ea typeface="Comic Sans MS" charset="0"/>
              <a:cs typeface="Comic Sans MS" charset="0"/>
            </a:endParaRPr>
          </a:p>
        </p:txBody>
      </p:sp>
      <p:pic>
        <p:nvPicPr>
          <p:cNvPr id="8" name="Picture 7">
            <a:hlinkClick r:id="rId5"/>
          </p:cNvPr>
          <p:cNvPicPr>
            <a:picLocks noChangeAspect="1"/>
          </p:cNvPicPr>
          <p:nvPr/>
        </p:nvPicPr>
        <p:blipFill rotWithShape="1">
          <a:blip r:embed="rId6"/>
          <a:srcRect t="38094"/>
          <a:stretch/>
        </p:blipFill>
        <p:spPr>
          <a:xfrm>
            <a:off x="380272" y="4423783"/>
            <a:ext cx="7150100" cy="723309"/>
          </a:xfrm>
          <a:prstGeom prst="rect">
            <a:avLst/>
          </a:prstGeom>
        </p:spPr>
      </p:pic>
      <p:pic>
        <p:nvPicPr>
          <p:cNvPr id="9" name="Picture 8">
            <a:hlinkClick r:id="rId7"/>
          </p:cNvPr>
          <p:cNvPicPr>
            <a:picLocks noChangeAspect="1"/>
          </p:cNvPicPr>
          <p:nvPr/>
        </p:nvPicPr>
        <p:blipFill>
          <a:blip r:embed="rId8"/>
          <a:stretch>
            <a:fillRect/>
          </a:stretch>
        </p:blipFill>
        <p:spPr>
          <a:xfrm>
            <a:off x="0" y="1916829"/>
            <a:ext cx="3476035" cy="2085458"/>
          </a:xfrm>
          <a:prstGeom prst="rect">
            <a:avLst/>
          </a:prstGeom>
        </p:spPr>
      </p:pic>
      <p:pic>
        <p:nvPicPr>
          <p:cNvPr id="5" name="Picture 4">
            <a:hlinkClick r:id="rId9"/>
          </p:cNvPr>
          <p:cNvPicPr>
            <a:picLocks noChangeAspect="1"/>
          </p:cNvPicPr>
          <p:nvPr/>
        </p:nvPicPr>
        <p:blipFill>
          <a:blip r:embed="rId10"/>
          <a:stretch>
            <a:fillRect/>
          </a:stretch>
        </p:blipFill>
        <p:spPr>
          <a:xfrm>
            <a:off x="6103089" y="1916829"/>
            <a:ext cx="3040912" cy="2085458"/>
          </a:xfrm>
          <a:prstGeom prst="rect">
            <a:avLst/>
          </a:prstGeom>
        </p:spPr>
      </p:pic>
      <p:sp>
        <p:nvSpPr>
          <p:cNvPr id="10" name="TextBox 9"/>
          <p:cNvSpPr txBox="1"/>
          <p:nvPr/>
        </p:nvSpPr>
        <p:spPr>
          <a:xfrm>
            <a:off x="478475" y="4012510"/>
            <a:ext cx="6422065" cy="369332"/>
          </a:xfrm>
          <a:prstGeom prst="rect">
            <a:avLst/>
          </a:prstGeom>
          <a:noFill/>
        </p:spPr>
        <p:txBody>
          <a:bodyPr wrap="square" rtlCol="0">
            <a:spAutoFit/>
          </a:bodyPr>
          <a:lstStyle/>
          <a:p>
            <a:pPr algn="ctr"/>
            <a:r>
              <a:rPr lang="en-US" sz="1800" dirty="0" smtClean="0">
                <a:solidFill>
                  <a:schemeClr val="accent3">
                    <a:lumMod val="50000"/>
                  </a:schemeClr>
                </a:solidFill>
                <a:latin typeface="Comic Sans MS" charset="0"/>
                <a:ea typeface="Comic Sans MS" charset="0"/>
                <a:cs typeface="Comic Sans MS" charset="0"/>
              </a:rPr>
              <a:t>Read the encyclopedia article from World Book Online.</a:t>
            </a:r>
            <a:endParaRPr lang="en-US" sz="1800" dirty="0">
              <a:solidFill>
                <a:schemeClr val="accent3">
                  <a:lumMod val="50000"/>
                </a:schemeClr>
              </a:solidFill>
              <a:latin typeface="Comic Sans MS" charset="0"/>
              <a:ea typeface="Comic Sans MS" charset="0"/>
              <a:cs typeface="Comic Sans MS" charset="0"/>
            </a:endParaRPr>
          </a:p>
        </p:txBody>
      </p:sp>
      <p:sp>
        <p:nvSpPr>
          <p:cNvPr id="11" name="TextBox 10"/>
          <p:cNvSpPr txBox="1"/>
          <p:nvPr/>
        </p:nvSpPr>
        <p:spPr>
          <a:xfrm>
            <a:off x="7623545" y="4722640"/>
            <a:ext cx="3030279" cy="400110"/>
          </a:xfrm>
          <a:prstGeom prst="rect">
            <a:avLst/>
          </a:prstGeom>
          <a:noFill/>
        </p:spPr>
        <p:txBody>
          <a:bodyPr wrap="square" rtlCol="0">
            <a:spAutoFit/>
          </a:bodyPr>
          <a:lstStyle/>
          <a:p>
            <a:r>
              <a:rPr lang="en-US" sz="1000" dirty="0" smtClean="0"/>
              <a:t>Source: </a:t>
            </a:r>
            <a:r>
              <a:rPr lang="en-US" sz="1000" smtClean="0"/>
              <a:t>RTÉ Weather, </a:t>
            </a:r>
            <a:br>
              <a:rPr lang="en-US" sz="1000" smtClean="0"/>
            </a:br>
            <a:r>
              <a:rPr lang="en-US" sz="1000" smtClean="0"/>
              <a:t>Met Office, BBC Weather</a:t>
            </a:r>
            <a:endParaRPr lang="en-US" sz="1000" dirty="0"/>
          </a:p>
        </p:txBody>
      </p:sp>
    </p:spTree>
    <p:extLst>
      <p:ext uri="{BB962C8B-B14F-4D97-AF65-F5344CB8AC3E}">
        <p14:creationId xmlns:p14="http://schemas.microsoft.com/office/powerpoint/2010/main" val="19413781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54"/>
          <p:cNvSpPr/>
          <p:nvPr/>
        </p:nvSpPr>
        <p:spPr>
          <a:xfrm>
            <a:off x="3061867" y="1253903"/>
            <a:ext cx="2807100" cy="2772900"/>
          </a:xfrm>
          <a:prstGeom prst="snip2DiagRect">
            <a:avLst>
              <a:gd name="adj1" fmla="val 0"/>
              <a:gd name="adj2" fmla="val 16667"/>
            </a:avLst>
          </a:prstGeom>
          <a:solidFill>
            <a:schemeClr val="dk1"/>
          </a:solidFill>
          <a:ln w="38100"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IE" sz="2800" b="0" i="0" u="none" strike="noStrike" cap="none" smtClean="0">
                <a:solidFill>
                  <a:srgbClr val="002060"/>
                </a:solidFill>
                <a:latin typeface="Cartoonish" charset="0"/>
                <a:ea typeface="Cartoonish" charset="0"/>
                <a:cs typeface="Cartoonish" charset="0"/>
                <a:sym typeface="Arial"/>
              </a:rPr>
              <a:t>beauty </a:t>
            </a:r>
            <a:r>
              <a:rPr lang="en-IE" sz="2800" b="0" i="0" u="none" strike="noStrike" cap="none" dirty="0" smtClean="0">
                <a:solidFill>
                  <a:srgbClr val="002060"/>
                </a:solidFill>
                <a:latin typeface="Cartoonish" charset="0"/>
                <a:ea typeface="Cartoonish" charset="0"/>
                <a:cs typeface="Cartoonish" charset="0"/>
                <a:sym typeface="Arial"/>
              </a:rPr>
              <a:t>AND THE BEAST</a:t>
            </a:r>
            <a:endParaRPr sz="2800" b="0" i="0" u="none" strike="noStrike" cap="none" dirty="0">
              <a:solidFill>
                <a:srgbClr val="002060"/>
              </a:solidFill>
              <a:latin typeface="Cartoonish" charset="0"/>
              <a:ea typeface="Cartoonish" charset="0"/>
              <a:cs typeface="Cartoonish" charset="0"/>
              <a:sym typeface="Arial"/>
            </a:endParaRPr>
          </a:p>
        </p:txBody>
      </p:sp>
      <p:pic>
        <p:nvPicPr>
          <p:cNvPr id="5" name="Shape 57"/>
          <p:cNvPicPr preferRelativeResize="0"/>
          <p:nvPr/>
        </p:nvPicPr>
        <p:blipFill>
          <a:blip r:embed="rId2">
            <a:alphaModFix/>
          </a:blip>
          <a:stretch>
            <a:fillRect/>
          </a:stretch>
        </p:blipFill>
        <p:spPr>
          <a:xfrm>
            <a:off x="7639001" y="148015"/>
            <a:ext cx="1324245" cy="275576"/>
          </a:xfrm>
          <a:prstGeom prst="rect">
            <a:avLst/>
          </a:prstGeom>
          <a:noFill/>
          <a:ln>
            <a:noFill/>
          </a:ln>
        </p:spPr>
      </p:pic>
    </p:spTree>
    <p:extLst>
      <p:ext uri="{BB962C8B-B14F-4D97-AF65-F5344CB8AC3E}">
        <p14:creationId xmlns:p14="http://schemas.microsoft.com/office/powerpoint/2010/main" val="6022949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4" name="Shape 64"/>
          <p:cNvPicPr preferRelativeResize="0"/>
          <p:nvPr/>
        </p:nvPicPr>
        <p:blipFill>
          <a:blip r:embed="rId3">
            <a:alphaModFix/>
          </a:blip>
          <a:stretch>
            <a:fillRect/>
          </a:stretch>
        </p:blipFill>
        <p:spPr>
          <a:xfrm>
            <a:off x="4315300" y="4747125"/>
            <a:ext cx="1137325" cy="227200"/>
          </a:xfrm>
          <a:prstGeom prst="rect">
            <a:avLst/>
          </a:prstGeom>
          <a:noFill/>
          <a:ln>
            <a:noFill/>
          </a:ln>
        </p:spPr>
      </p:pic>
      <p:pic>
        <p:nvPicPr>
          <p:cNvPr id="2" name="Picture 1"/>
          <p:cNvPicPr>
            <a:picLocks noChangeAspect="1"/>
          </p:cNvPicPr>
          <p:nvPr/>
        </p:nvPicPr>
        <p:blipFill>
          <a:blip r:embed="rId4"/>
          <a:stretch>
            <a:fillRect/>
          </a:stretch>
        </p:blipFill>
        <p:spPr>
          <a:xfrm>
            <a:off x="6317659" y="698566"/>
            <a:ext cx="2826341" cy="3841535"/>
          </a:xfrm>
          <a:prstGeom prst="rect">
            <a:avLst/>
          </a:prstGeom>
        </p:spPr>
      </p:pic>
      <p:sp>
        <p:nvSpPr>
          <p:cNvPr id="6" name="TextBox 5"/>
          <p:cNvSpPr txBox="1"/>
          <p:nvPr/>
        </p:nvSpPr>
        <p:spPr>
          <a:xfrm>
            <a:off x="7373679" y="4814878"/>
            <a:ext cx="3030279" cy="246221"/>
          </a:xfrm>
          <a:prstGeom prst="rect">
            <a:avLst/>
          </a:prstGeom>
          <a:noFill/>
        </p:spPr>
        <p:txBody>
          <a:bodyPr wrap="square" rtlCol="0">
            <a:spAutoFit/>
          </a:bodyPr>
          <a:lstStyle/>
          <a:p>
            <a:r>
              <a:rPr lang="en-US" sz="1000" dirty="0" smtClean="0"/>
              <a:t>Source: </a:t>
            </a:r>
            <a:r>
              <a:rPr lang="en-US" sz="1000" dirty="0" err="1" smtClean="0"/>
              <a:t>Windy.com</a:t>
            </a:r>
            <a:endParaRPr lang="en-US" sz="1000" dirty="0"/>
          </a:p>
        </p:txBody>
      </p:sp>
      <p:sp>
        <p:nvSpPr>
          <p:cNvPr id="4" name="TextBox 3"/>
          <p:cNvSpPr txBox="1"/>
          <p:nvPr/>
        </p:nvSpPr>
        <p:spPr>
          <a:xfrm>
            <a:off x="-127587" y="996275"/>
            <a:ext cx="6615371" cy="3016210"/>
          </a:xfrm>
          <a:prstGeom prst="rect">
            <a:avLst/>
          </a:prstGeom>
          <a:noFill/>
        </p:spPr>
        <p:txBody>
          <a:bodyPr wrap="square" rtlCol="0">
            <a:spAutoFit/>
          </a:bodyPr>
          <a:lstStyle/>
          <a:p>
            <a:pPr algn="ct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The beast from the east was further complicated by storm Emma. </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Write down the characteristics of both in the table below.</a:t>
            </a: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endParaRPr lang="en-US" dirty="0"/>
          </a:p>
        </p:txBody>
      </p:sp>
      <p:sp>
        <p:nvSpPr>
          <p:cNvPr id="9" name="Shape 55"/>
          <p:cNvSpPr txBox="1">
            <a:spLocks noGrp="1"/>
          </p:cNvSpPr>
          <p:nvPr>
            <p:ph type="title"/>
          </p:nvPr>
        </p:nvSpPr>
        <p:spPr>
          <a:xfrm>
            <a:off x="-1254073" y="114092"/>
            <a:ext cx="9218360" cy="70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1"/>
              </a:buClr>
              <a:buSzPts val="3600"/>
              <a:buFont typeface="PT Sans Narrow"/>
              <a:buNone/>
            </a:pPr>
            <a:r>
              <a:rPr lang="en-IE" dirty="0" smtClean="0">
                <a:latin typeface="Cartoonish" charset="0"/>
                <a:ea typeface="Cartoonish" charset="0"/>
                <a:cs typeface="Cartoonish" charset="0"/>
              </a:rPr>
              <a:t>Beauty and the beast </a:t>
            </a:r>
            <a:r>
              <a:rPr lang="en-IE" smtClean="0">
                <a:latin typeface="Cartoonish" charset="0"/>
                <a:ea typeface="Cartoonish" charset="0"/>
                <a:cs typeface="Cartoonish" charset="0"/>
              </a:rPr>
              <a:t/>
            </a:r>
            <a:br>
              <a:rPr lang="en-IE" smtClean="0">
                <a:latin typeface="Cartoonish" charset="0"/>
                <a:ea typeface="Cartoonish" charset="0"/>
                <a:cs typeface="Cartoonish" charset="0"/>
              </a:rPr>
            </a:br>
            <a:r>
              <a:rPr lang="en-IE" smtClean="0">
                <a:latin typeface="Cartoonish" charset="0"/>
                <a:ea typeface="Cartoonish" charset="0"/>
                <a:cs typeface="Cartoonish" charset="0"/>
              </a:rPr>
              <a:t>over Ireland</a:t>
            </a:r>
            <a:endParaRPr dirty="0">
              <a:latin typeface="Cartoonish" charset="0"/>
              <a:ea typeface="Cartoonish" charset="0"/>
              <a:cs typeface="Cartoonish"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939474379"/>
              </p:ext>
            </p:extLst>
          </p:nvPr>
        </p:nvGraphicFramePr>
        <p:xfrm>
          <a:off x="418211" y="1850186"/>
          <a:ext cx="5567918" cy="2689915"/>
        </p:xfrm>
        <a:graphic>
          <a:graphicData uri="http://schemas.openxmlformats.org/drawingml/2006/table">
            <a:tbl>
              <a:tblPr firstRow="1" bandRow="1">
                <a:tableStyleId>{EB344D84-9AFB-497E-A393-DC336BA19D2E}</a:tableStyleId>
              </a:tblPr>
              <a:tblGrid>
                <a:gridCol w="2962943"/>
                <a:gridCol w="2604975"/>
              </a:tblGrid>
              <a:tr h="919989">
                <a:tc>
                  <a:txBody>
                    <a:bodyPr/>
                    <a:lstStyle/>
                    <a:p>
                      <a:pPr algn="ctr"/>
                      <a:r>
                        <a:rPr lang="en-US" sz="2000" dirty="0" smtClean="0"/>
                        <a:t/>
                      </a:r>
                      <a:br>
                        <a:rPr lang="en-US" sz="2000" dirty="0" smtClean="0"/>
                      </a:br>
                      <a:r>
                        <a:rPr lang="en-US" sz="2000" dirty="0" smtClean="0"/>
                        <a:t>Beast from the East</a:t>
                      </a:r>
                      <a:endParaRPr lang="en-US" sz="2000" dirty="0">
                        <a:latin typeface="Cartoonish" charset="0"/>
                        <a:ea typeface="Cartoonish" charset="0"/>
                        <a:cs typeface="Cartoonish"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2000" dirty="0" smtClean="0"/>
                        <a:t/>
                      </a:r>
                      <a:br>
                        <a:rPr lang="en-US" sz="2000" dirty="0" smtClean="0"/>
                      </a:br>
                      <a:r>
                        <a:rPr lang="en-US" sz="2000" dirty="0" smtClean="0"/>
                        <a:t>Storm Emma</a:t>
                      </a:r>
                      <a:endParaRPr lang="en-US" sz="2000" dirty="0">
                        <a:latin typeface="Cartoonish" charset="0"/>
                        <a:ea typeface="Cartoonish" charset="0"/>
                        <a:cs typeface="Cartoonish"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1769926">
                <a:tc>
                  <a:txBody>
                    <a:bodyPr/>
                    <a:lstStyle/>
                    <a:p>
                      <a:r>
                        <a:rPr lang="en-US" dirty="0" smtClean="0"/>
                        <a:t/>
                      </a:r>
                      <a:br>
                        <a:rPr lang="en-US" dirty="0" smtClean="0"/>
                      </a:b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4" name="Shape 64"/>
          <p:cNvPicPr preferRelativeResize="0"/>
          <p:nvPr/>
        </p:nvPicPr>
        <p:blipFill>
          <a:blip r:embed="rId3">
            <a:alphaModFix/>
          </a:blip>
          <a:stretch>
            <a:fillRect/>
          </a:stretch>
        </p:blipFill>
        <p:spPr>
          <a:xfrm>
            <a:off x="4315300" y="4747125"/>
            <a:ext cx="1137325" cy="227200"/>
          </a:xfrm>
          <a:prstGeom prst="rect">
            <a:avLst/>
          </a:prstGeom>
          <a:noFill/>
          <a:ln>
            <a:noFill/>
          </a:ln>
        </p:spPr>
      </p:pic>
      <p:pic>
        <p:nvPicPr>
          <p:cNvPr id="2" name="Picture 1"/>
          <p:cNvPicPr>
            <a:picLocks noChangeAspect="1"/>
          </p:cNvPicPr>
          <p:nvPr/>
        </p:nvPicPr>
        <p:blipFill>
          <a:blip r:embed="rId4"/>
          <a:stretch>
            <a:fillRect/>
          </a:stretch>
        </p:blipFill>
        <p:spPr>
          <a:xfrm>
            <a:off x="6317659" y="698566"/>
            <a:ext cx="2826341" cy="3841535"/>
          </a:xfrm>
          <a:prstGeom prst="rect">
            <a:avLst/>
          </a:prstGeom>
        </p:spPr>
      </p:pic>
      <p:sp>
        <p:nvSpPr>
          <p:cNvPr id="6" name="TextBox 5"/>
          <p:cNvSpPr txBox="1"/>
          <p:nvPr/>
        </p:nvSpPr>
        <p:spPr>
          <a:xfrm>
            <a:off x="7373679" y="4814878"/>
            <a:ext cx="3030279" cy="246221"/>
          </a:xfrm>
          <a:prstGeom prst="rect">
            <a:avLst/>
          </a:prstGeom>
          <a:noFill/>
        </p:spPr>
        <p:txBody>
          <a:bodyPr wrap="square" rtlCol="0">
            <a:spAutoFit/>
          </a:bodyPr>
          <a:lstStyle/>
          <a:p>
            <a:r>
              <a:rPr lang="en-US" sz="1000" dirty="0" smtClean="0"/>
              <a:t>Source: </a:t>
            </a:r>
            <a:r>
              <a:rPr lang="en-US" sz="1000" dirty="0" err="1" smtClean="0"/>
              <a:t>Windy.com</a:t>
            </a:r>
            <a:endParaRPr lang="en-US" sz="1000" dirty="0"/>
          </a:p>
        </p:txBody>
      </p:sp>
      <p:sp>
        <p:nvSpPr>
          <p:cNvPr id="4" name="TextBox 3"/>
          <p:cNvSpPr txBox="1"/>
          <p:nvPr/>
        </p:nvSpPr>
        <p:spPr>
          <a:xfrm>
            <a:off x="-127587" y="996275"/>
            <a:ext cx="6615371" cy="3016210"/>
          </a:xfrm>
          <a:prstGeom prst="rect">
            <a:avLst/>
          </a:prstGeom>
          <a:noFill/>
        </p:spPr>
        <p:txBody>
          <a:bodyPr wrap="square" rtlCol="0">
            <a:spAutoFit/>
          </a:bodyPr>
          <a:lstStyle/>
          <a:p>
            <a:pPr algn="ct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The beast from the east was further complicated by storm Emma. </a:t>
            </a:r>
            <a:br>
              <a:rPr lang="en-US" sz="1600" dirty="0" smtClean="0">
                <a:solidFill>
                  <a:schemeClr val="accent3">
                    <a:lumMod val="50000"/>
                  </a:schemeClr>
                </a:solidFill>
                <a:latin typeface="Comic Sans MS" charset="0"/>
                <a:ea typeface="Comic Sans MS" charset="0"/>
                <a:cs typeface="Comic Sans MS" charset="0"/>
              </a:rPr>
            </a:br>
            <a:r>
              <a:rPr lang="en-US" sz="1600" dirty="0" smtClean="0">
                <a:solidFill>
                  <a:schemeClr val="accent3">
                    <a:lumMod val="50000"/>
                  </a:schemeClr>
                </a:solidFill>
                <a:latin typeface="Comic Sans MS" charset="0"/>
                <a:ea typeface="Comic Sans MS" charset="0"/>
                <a:cs typeface="Comic Sans MS" charset="0"/>
              </a:rPr>
              <a:t>Write down the characteristics of both in the table below.</a:t>
            </a: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endParaRPr lang="en-US" dirty="0"/>
          </a:p>
        </p:txBody>
      </p:sp>
      <p:sp>
        <p:nvSpPr>
          <p:cNvPr id="9" name="Shape 55"/>
          <p:cNvSpPr txBox="1">
            <a:spLocks noGrp="1"/>
          </p:cNvSpPr>
          <p:nvPr>
            <p:ph type="title"/>
          </p:nvPr>
        </p:nvSpPr>
        <p:spPr>
          <a:xfrm>
            <a:off x="-1254073" y="114092"/>
            <a:ext cx="9218360" cy="70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1"/>
              </a:buClr>
              <a:buSzPts val="3600"/>
              <a:buFont typeface="PT Sans Narrow"/>
              <a:buNone/>
            </a:pPr>
            <a:r>
              <a:rPr lang="en-IE" dirty="0" smtClean="0">
                <a:latin typeface="Cartoonish" charset="0"/>
                <a:ea typeface="Cartoonish" charset="0"/>
                <a:cs typeface="Cartoonish" charset="0"/>
              </a:rPr>
              <a:t>Beauty and the beast </a:t>
            </a:r>
            <a:r>
              <a:rPr lang="en-IE" smtClean="0">
                <a:latin typeface="Cartoonish" charset="0"/>
                <a:ea typeface="Cartoonish" charset="0"/>
                <a:cs typeface="Cartoonish" charset="0"/>
              </a:rPr>
              <a:t/>
            </a:r>
            <a:br>
              <a:rPr lang="en-IE" smtClean="0">
                <a:latin typeface="Cartoonish" charset="0"/>
                <a:ea typeface="Cartoonish" charset="0"/>
                <a:cs typeface="Cartoonish" charset="0"/>
              </a:rPr>
            </a:br>
            <a:r>
              <a:rPr lang="en-IE" smtClean="0">
                <a:latin typeface="Cartoonish" charset="0"/>
                <a:ea typeface="Cartoonish" charset="0"/>
                <a:cs typeface="Cartoonish" charset="0"/>
              </a:rPr>
              <a:t>over Ireland</a:t>
            </a:r>
            <a:endParaRPr dirty="0">
              <a:latin typeface="Cartoonish" charset="0"/>
              <a:ea typeface="Cartoonish" charset="0"/>
              <a:cs typeface="Cartoonish" charset="0"/>
            </a:endParaRPr>
          </a:p>
        </p:txBody>
      </p:sp>
      <p:graphicFrame>
        <p:nvGraphicFramePr>
          <p:cNvPr id="5" name="Table 4"/>
          <p:cNvGraphicFramePr>
            <a:graphicFrameLocks noGrp="1"/>
          </p:cNvGraphicFramePr>
          <p:nvPr>
            <p:extLst>
              <p:ext uri="{D42A27DB-BD31-4B8C-83A1-F6EECF244321}">
                <p14:modId xmlns:p14="http://schemas.microsoft.com/office/powerpoint/2010/main" val="999029458"/>
              </p:ext>
            </p:extLst>
          </p:nvPr>
        </p:nvGraphicFramePr>
        <p:xfrm>
          <a:off x="418211" y="1850186"/>
          <a:ext cx="5567918" cy="2718309"/>
        </p:xfrm>
        <a:graphic>
          <a:graphicData uri="http://schemas.openxmlformats.org/drawingml/2006/table">
            <a:tbl>
              <a:tblPr firstRow="1" bandRow="1">
                <a:tableStyleId>{EB344D84-9AFB-497E-A393-DC336BA19D2E}</a:tableStyleId>
              </a:tblPr>
              <a:tblGrid>
                <a:gridCol w="2962943"/>
                <a:gridCol w="2604975"/>
              </a:tblGrid>
              <a:tr h="919989">
                <a:tc>
                  <a:txBody>
                    <a:bodyPr/>
                    <a:lstStyle/>
                    <a:p>
                      <a:pPr algn="ctr"/>
                      <a:r>
                        <a:rPr lang="en-US" sz="2000" dirty="0" smtClean="0"/>
                        <a:t/>
                      </a:r>
                      <a:br>
                        <a:rPr lang="en-US" sz="2000" dirty="0" smtClean="0"/>
                      </a:br>
                      <a:r>
                        <a:rPr lang="en-US" sz="2000" dirty="0" smtClean="0"/>
                        <a:t>Beast from the East</a:t>
                      </a:r>
                      <a:endParaRPr lang="en-US" sz="2000" dirty="0">
                        <a:latin typeface="Cartoonish" charset="0"/>
                        <a:ea typeface="Cartoonish" charset="0"/>
                        <a:cs typeface="Cartoonish"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2000" dirty="0" smtClean="0"/>
                        <a:t/>
                      </a:r>
                      <a:br>
                        <a:rPr lang="en-US" sz="2000" dirty="0" smtClean="0"/>
                      </a:br>
                      <a:r>
                        <a:rPr lang="en-US" sz="2000" dirty="0" smtClean="0"/>
                        <a:t>Storm Emma</a:t>
                      </a:r>
                      <a:endParaRPr lang="en-US" sz="2000" dirty="0">
                        <a:latin typeface="Cartoonish" charset="0"/>
                        <a:ea typeface="Cartoonish" charset="0"/>
                        <a:cs typeface="Cartoonish"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1769926">
                <a:tc>
                  <a:txBody>
                    <a:bodyPr/>
                    <a:lstStyle/>
                    <a:p>
                      <a:pPr marL="285750" indent="-285750">
                        <a:buFont typeface="Arial" charset="0"/>
                        <a:buChar char="•"/>
                      </a:pPr>
                      <a:r>
                        <a:rPr lang="en-US" dirty="0" smtClean="0">
                          <a:solidFill>
                            <a:schemeClr val="accent3">
                              <a:lumMod val="50000"/>
                            </a:schemeClr>
                          </a:solidFill>
                        </a:rPr>
                        <a:t>Cold polar mass</a:t>
                      </a:r>
                      <a:br>
                        <a:rPr lang="en-US" dirty="0" smtClean="0">
                          <a:solidFill>
                            <a:schemeClr val="accent3">
                              <a:lumMod val="50000"/>
                            </a:schemeClr>
                          </a:solidFill>
                        </a:rPr>
                      </a:br>
                      <a:endParaRPr lang="en-US" dirty="0" smtClean="0">
                        <a:solidFill>
                          <a:schemeClr val="accent3">
                            <a:lumMod val="50000"/>
                          </a:schemeClr>
                        </a:solidFill>
                      </a:endParaRPr>
                    </a:p>
                    <a:p>
                      <a:pPr marL="285750" indent="-285750">
                        <a:buFont typeface="Arial" charset="0"/>
                        <a:buChar char="•"/>
                      </a:pPr>
                      <a:r>
                        <a:rPr lang="en-US" dirty="0" smtClean="0">
                          <a:solidFill>
                            <a:schemeClr val="accent3">
                              <a:lumMod val="50000"/>
                            </a:schemeClr>
                          </a:solidFill>
                        </a:rPr>
                        <a:t>Sub-zero</a:t>
                      </a:r>
                      <a:r>
                        <a:rPr lang="en-US" baseline="0" dirty="0" smtClean="0">
                          <a:solidFill>
                            <a:schemeClr val="accent3">
                              <a:lumMod val="50000"/>
                            </a:schemeClr>
                          </a:solidFill>
                        </a:rPr>
                        <a:t> temperatures</a:t>
                      </a:r>
                      <a:br>
                        <a:rPr lang="en-US" baseline="0" dirty="0" smtClean="0">
                          <a:solidFill>
                            <a:schemeClr val="accent3">
                              <a:lumMod val="50000"/>
                            </a:schemeClr>
                          </a:solidFill>
                        </a:rPr>
                      </a:br>
                      <a:endParaRPr lang="en-US" baseline="0" dirty="0" smtClean="0">
                        <a:solidFill>
                          <a:schemeClr val="accent3">
                            <a:lumMod val="50000"/>
                          </a:schemeClr>
                        </a:solidFill>
                      </a:endParaRPr>
                    </a:p>
                    <a:p>
                      <a:pPr marL="285750" indent="-285750">
                        <a:buFont typeface="Arial" charset="0"/>
                        <a:buChar char="•"/>
                      </a:pPr>
                      <a:r>
                        <a:rPr lang="en-US" baseline="0" dirty="0" smtClean="0">
                          <a:solidFill>
                            <a:schemeClr val="accent3">
                              <a:lumMod val="50000"/>
                            </a:schemeClr>
                          </a:solidFill>
                        </a:rPr>
                        <a:t>Icey conditions</a:t>
                      </a:r>
                      <a:br>
                        <a:rPr lang="en-US" baseline="0" dirty="0" smtClean="0">
                          <a:solidFill>
                            <a:schemeClr val="accent3">
                              <a:lumMod val="50000"/>
                            </a:schemeClr>
                          </a:solidFill>
                        </a:rPr>
                      </a:br>
                      <a:endParaRPr lang="en-US" baseline="0" dirty="0" smtClean="0">
                        <a:solidFill>
                          <a:schemeClr val="accent3">
                            <a:lumMod val="50000"/>
                          </a:schemeClr>
                        </a:solidFill>
                      </a:endParaRPr>
                    </a:p>
                    <a:p>
                      <a:pPr marL="285750" indent="-285750">
                        <a:buFont typeface="Arial" charset="0"/>
                        <a:buChar char="•"/>
                      </a:pPr>
                      <a:r>
                        <a:rPr lang="en-US" dirty="0" smtClean="0">
                          <a:solidFill>
                            <a:schemeClr val="accent3">
                              <a:lumMod val="50000"/>
                            </a:schemeClr>
                          </a:solidFill>
                        </a:rPr>
                        <a:t>Heavy</a:t>
                      </a:r>
                      <a:r>
                        <a:rPr lang="en-US" baseline="0" dirty="0" smtClean="0">
                          <a:solidFill>
                            <a:schemeClr val="accent3">
                              <a:lumMod val="50000"/>
                            </a:schemeClr>
                          </a:solidFill>
                        </a:rPr>
                        <a:t> s</a:t>
                      </a:r>
                      <a:r>
                        <a:rPr lang="en-US" dirty="0" smtClean="0">
                          <a:solidFill>
                            <a:schemeClr val="accent3">
                              <a:lumMod val="50000"/>
                            </a:schemeClr>
                          </a:solidFill>
                        </a:rPr>
                        <a:t>now showers</a:t>
                      </a:r>
                      <a:r>
                        <a:rPr lang="en-US" dirty="0" smtClean="0"/>
                        <a:t/>
                      </a:r>
                      <a:br>
                        <a:rPr lang="en-US" dirty="0" smtClean="0"/>
                      </a:b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charset="0"/>
                        <a:buChar char="•"/>
                      </a:pPr>
                      <a:r>
                        <a:rPr lang="en-US" dirty="0" smtClean="0">
                          <a:solidFill>
                            <a:schemeClr val="accent3">
                              <a:lumMod val="50000"/>
                            </a:schemeClr>
                          </a:solidFill>
                        </a:rPr>
                        <a:t>Warmer</a:t>
                      </a:r>
                      <a:r>
                        <a:rPr lang="en-US" baseline="0" dirty="0" smtClean="0">
                          <a:solidFill>
                            <a:schemeClr val="accent3">
                              <a:lumMod val="50000"/>
                            </a:schemeClr>
                          </a:solidFill>
                        </a:rPr>
                        <a:t> moist air</a:t>
                      </a:r>
                      <a:br>
                        <a:rPr lang="en-US" baseline="0" dirty="0" smtClean="0">
                          <a:solidFill>
                            <a:schemeClr val="accent3">
                              <a:lumMod val="50000"/>
                            </a:schemeClr>
                          </a:solidFill>
                        </a:rPr>
                      </a:br>
                      <a:endParaRPr lang="en-US" baseline="0" dirty="0" smtClean="0">
                        <a:solidFill>
                          <a:schemeClr val="accent3">
                            <a:lumMod val="50000"/>
                          </a:schemeClr>
                        </a:solidFill>
                      </a:endParaRPr>
                    </a:p>
                    <a:p>
                      <a:pPr marL="285750" indent="-285750">
                        <a:buFont typeface="Arial" charset="0"/>
                        <a:buChar char="•"/>
                      </a:pPr>
                      <a:r>
                        <a:rPr lang="en-US" baseline="0" dirty="0" smtClean="0">
                          <a:solidFill>
                            <a:schemeClr val="accent3">
                              <a:lumMod val="50000"/>
                            </a:schemeClr>
                          </a:solidFill>
                        </a:rPr>
                        <a:t>High winds</a:t>
                      </a:r>
                      <a:br>
                        <a:rPr lang="en-US" baseline="0" dirty="0" smtClean="0">
                          <a:solidFill>
                            <a:schemeClr val="accent3">
                              <a:lumMod val="50000"/>
                            </a:schemeClr>
                          </a:solidFill>
                        </a:rPr>
                      </a:br>
                      <a:endParaRPr lang="en-US" dirty="0">
                        <a:solidFill>
                          <a:schemeClr val="accent3">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916510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4" name="Shape 64"/>
          <p:cNvPicPr preferRelativeResize="0"/>
          <p:nvPr/>
        </p:nvPicPr>
        <p:blipFill>
          <a:blip r:embed="rId3">
            <a:alphaModFix/>
          </a:blip>
          <a:stretch>
            <a:fillRect/>
          </a:stretch>
        </p:blipFill>
        <p:spPr>
          <a:xfrm>
            <a:off x="5350459" y="4741989"/>
            <a:ext cx="1137325" cy="227200"/>
          </a:xfrm>
          <a:prstGeom prst="rect">
            <a:avLst/>
          </a:prstGeom>
          <a:noFill/>
          <a:ln>
            <a:noFill/>
          </a:ln>
        </p:spPr>
      </p:pic>
      <p:pic>
        <p:nvPicPr>
          <p:cNvPr id="2" name="Picture 1"/>
          <p:cNvPicPr>
            <a:picLocks noChangeAspect="1"/>
          </p:cNvPicPr>
          <p:nvPr/>
        </p:nvPicPr>
        <p:blipFill>
          <a:blip r:embed="rId4"/>
          <a:stretch>
            <a:fillRect/>
          </a:stretch>
        </p:blipFill>
        <p:spPr>
          <a:xfrm>
            <a:off x="6317659" y="698566"/>
            <a:ext cx="2826341" cy="3841535"/>
          </a:xfrm>
          <a:prstGeom prst="rect">
            <a:avLst/>
          </a:prstGeom>
        </p:spPr>
      </p:pic>
      <p:sp>
        <p:nvSpPr>
          <p:cNvPr id="6" name="TextBox 5"/>
          <p:cNvSpPr txBox="1"/>
          <p:nvPr/>
        </p:nvSpPr>
        <p:spPr>
          <a:xfrm>
            <a:off x="7373679" y="4814878"/>
            <a:ext cx="3030279" cy="246221"/>
          </a:xfrm>
          <a:prstGeom prst="rect">
            <a:avLst/>
          </a:prstGeom>
          <a:noFill/>
        </p:spPr>
        <p:txBody>
          <a:bodyPr wrap="square" rtlCol="0">
            <a:spAutoFit/>
          </a:bodyPr>
          <a:lstStyle/>
          <a:p>
            <a:r>
              <a:rPr lang="en-US" sz="1000" dirty="0" smtClean="0"/>
              <a:t>Source: </a:t>
            </a:r>
            <a:r>
              <a:rPr lang="en-US" sz="1000" dirty="0" err="1" smtClean="0"/>
              <a:t>Windy.com</a:t>
            </a:r>
            <a:endParaRPr lang="en-US" sz="1000" dirty="0"/>
          </a:p>
        </p:txBody>
      </p:sp>
      <p:sp>
        <p:nvSpPr>
          <p:cNvPr id="4" name="TextBox 3"/>
          <p:cNvSpPr txBox="1"/>
          <p:nvPr/>
        </p:nvSpPr>
        <p:spPr>
          <a:xfrm>
            <a:off x="-127587" y="996275"/>
            <a:ext cx="6615371" cy="2523768"/>
          </a:xfrm>
          <a:prstGeom prst="rect">
            <a:avLst/>
          </a:prstGeom>
          <a:noFill/>
        </p:spPr>
        <p:txBody>
          <a:bodyPr wrap="square" rtlCol="0">
            <a:spAutoFit/>
          </a:bodyPr>
          <a:lstStyle/>
          <a:p>
            <a:pPr algn="ct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endParaRPr lang="en-US" dirty="0"/>
          </a:p>
        </p:txBody>
      </p:sp>
      <p:sp>
        <p:nvSpPr>
          <p:cNvPr id="9" name="Shape 55"/>
          <p:cNvSpPr txBox="1">
            <a:spLocks noGrp="1"/>
          </p:cNvSpPr>
          <p:nvPr>
            <p:ph type="title"/>
          </p:nvPr>
        </p:nvSpPr>
        <p:spPr>
          <a:xfrm>
            <a:off x="-1254073" y="114092"/>
            <a:ext cx="9218360" cy="70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1"/>
              </a:buClr>
              <a:buSzPts val="3600"/>
              <a:buFont typeface="PT Sans Narrow"/>
              <a:buNone/>
            </a:pPr>
            <a:r>
              <a:rPr lang="en-IE" dirty="0" smtClean="0">
                <a:latin typeface="Cartoonish" charset="0"/>
                <a:ea typeface="Cartoonish" charset="0"/>
                <a:cs typeface="Cartoonish" charset="0"/>
              </a:rPr>
              <a:t>What happened </a:t>
            </a:r>
            <a:br>
              <a:rPr lang="en-IE" dirty="0" smtClean="0">
                <a:latin typeface="Cartoonish" charset="0"/>
                <a:ea typeface="Cartoonish" charset="0"/>
                <a:cs typeface="Cartoonish" charset="0"/>
              </a:rPr>
            </a:br>
            <a:r>
              <a:rPr lang="en-IE" dirty="0" smtClean="0">
                <a:latin typeface="Cartoonish" charset="0"/>
                <a:ea typeface="Cartoonish" charset="0"/>
                <a:cs typeface="Cartoonish" charset="0"/>
              </a:rPr>
              <a:t>when these two </a:t>
            </a:r>
            <a:r>
              <a:rPr lang="en-IE" dirty="0" smtClean="0">
                <a:latin typeface="Cartoonish" charset="0"/>
                <a:ea typeface="Cartoonish" charset="0"/>
                <a:cs typeface="Cartoonish" charset="0"/>
              </a:rPr>
              <a:t>met</a:t>
            </a:r>
            <a:r>
              <a:rPr lang="en-IE" dirty="0" smtClean="0">
                <a:latin typeface="Cartoonish" charset="0"/>
                <a:ea typeface="Cartoonish" charset="0"/>
                <a:cs typeface="Cartoonish" charset="0"/>
              </a:rPr>
              <a:t>?</a:t>
            </a:r>
            <a:endParaRPr dirty="0">
              <a:latin typeface="Cartoonish" charset="0"/>
              <a:ea typeface="Cartoonish" charset="0"/>
              <a:cs typeface="Cartoonish"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043395349"/>
              </p:ext>
            </p:extLst>
          </p:nvPr>
        </p:nvGraphicFramePr>
        <p:xfrm>
          <a:off x="571146" y="1513782"/>
          <a:ext cx="5567918" cy="3145029"/>
        </p:xfrm>
        <a:graphic>
          <a:graphicData uri="http://schemas.openxmlformats.org/drawingml/2006/table">
            <a:tbl>
              <a:tblPr firstRow="1" bandRow="1">
                <a:tableStyleId>{EB344D84-9AFB-497E-A393-DC336BA19D2E}</a:tableStyleId>
              </a:tblPr>
              <a:tblGrid>
                <a:gridCol w="2962943"/>
                <a:gridCol w="2604975"/>
              </a:tblGrid>
              <a:tr h="919989">
                <a:tc>
                  <a:txBody>
                    <a:bodyPr/>
                    <a:lstStyle/>
                    <a:p>
                      <a:pPr algn="ctr"/>
                      <a:r>
                        <a:rPr lang="en-US" sz="2000" dirty="0" smtClean="0"/>
                        <a:t/>
                      </a:r>
                      <a:br>
                        <a:rPr lang="en-US" sz="2000" dirty="0" smtClean="0"/>
                      </a:br>
                      <a:r>
                        <a:rPr lang="en-US" sz="2000" dirty="0" smtClean="0"/>
                        <a:t>Beast from the East</a:t>
                      </a:r>
                      <a:endParaRPr lang="en-US" sz="2000" dirty="0">
                        <a:latin typeface="Cartoonish" charset="0"/>
                        <a:ea typeface="Cartoonish" charset="0"/>
                        <a:cs typeface="Cartoonish"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2000" dirty="0" smtClean="0"/>
                        <a:t/>
                      </a:r>
                      <a:br>
                        <a:rPr lang="en-US" sz="2000" dirty="0" smtClean="0"/>
                      </a:br>
                      <a:r>
                        <a:rPr lang="en-US" sz="2000" dirty="0" smtClean="0"/>
                        <a:t>Storm Emma</a:t>
                      </a:r>
                      <a:endParaRPr lang="en-US" sz="2000" dirty="0">
                        <a:latin typeface="Cartoonish" charset="0"/>
                        <a:ea typeface="Cartoonish" charset="0"/>
                        <a:cs typeface="Cartoonish"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1769926">
                <a:tc>
                  <a:txBody>
                    <a:bodyPr/>
                    <a:lstStyle/>
                    <a:p>
                      <a:pPr marL="285750" indent="-285750">
                        <a:buFont typeface="Arial" charset="0"/>
                        <a:buChar char="•"/>
                      </a:pPr>
                      <a:r>
                        <a:rPr lang="en-US" dirty="0" smtClean="0">
                          <a:solidFill>
                            <a:schemeClr val="accent3">
                              <a:lumMod val="50000"/>
                            </a:schemeClr>
                          </a:solidFill>
                        </a:rPr>
                        <a:t>Cold polar mass</a:t>
                      </a:r>
                      <a:br>
                        <a:rPr lang="en-US" dirty="0" smtClean="0">
                          <a:solidFill>
                            <a:schemeClr val="accent3">
                              <a:lumMod val="50000"/>
                            </a:schemeClr>
                          </a:solidFill>
                        </a:rPr>
                      </a:br>
                      <a:endParaRPr lang="en-US" dirty="0" smtClean="0">
                        <a:solidFill>
                          <a:schemeClr val="accent3">
                            <a:lumMod val="50000"/>
                          </a:schemeClr>
                        </a:solidFill>
                      </a:endParaRPr>
                    </a:p>
                    <a:p>
                      <a:pPr marL="285750" indent="-285750">
                        <a:buFont typeface="Arial" charset="0"/>
                        <a:buChar char="•"/>
                      </a:pPr>
                      <a:r>
                        <a:rPr lang="en-US" dirty="0" smtClean="0">
                          <a:solidFill>
                            <a:schemeClr val="accent3">
                              <a:lumMod val="50000"/>
                            </a:schemeClr>
                          </a:solidFill>
                        </a:rPr>
                        <a:t>Sub-zero</a:t>
                      </a:r>
                      <a:r>
                        <a:rPr lang="en-US" baseline="0" dirty="0" smtClean="0">
                          <a:solidFill>
                            <a:schemeClr val="accent3">
                              <a:lumMod val="50000"/>
                            </a:schemeClr>
                          </a:solidFill>
                        </a:rPr>
                        <a:t> temperatures</a:t>
                      </a:r>
                      <a:br>
                        <a:rPr lang="en-US" baseline="0" dirty="0" smtClean="0">
                          <a:solidFill>
                            <a:schemeClr val="accent3">
                              <a:lumMod val="50000"/>
                            </a:schemeClr>
                          </a:solidFill>
                        </a:rPr>
                      </a:br>
                      <a:endParaRPr lang="en-US" baseline="0" dirty="0" smtClean="0">
                        <a:solidFill>
                          <a:schemeClr val="accent3">
                            <a:lumMod val="50000"/>
                          </a:schemeClr>
                        </a:solidFill>
                      </a:endParaRPr>
                    </a:p>
                    <a:p>
                      <a:pPr marL="285750" indent="-285750">
                        <a:buFont typeface="Arial" charset="0"/>
                        <a:buChar char="•"/>
                      </a:pPr>
                      <a:r>
                        <a:rPr lang="en-US" baseline="0" dirty="0" smtClean="0">
                          <a:solidFill>
                            <a:schemeClr val="accent3">
                              <a:lumMod val="50000"/>
                            </a:schemeClr>
                          </a:solidFill>
                        </a:rPr>
                        <a:t>Icey conditions</a:t>
                      </a:r>
                      <a:br>
                        <a:rPr lang="en-US" baseline="0" dirty="0" smtClean="0">
                          <a:solidFill>
                            <a:schemeClr val="accent3">
                              <a:lumMod val="50000"/>
                            </a:schemeClr>
                          </a:solidFill>
                        </a:rPr>
                      </a:br>
                      <a:endParaRPr lang="en-US" baseline="0" dirty="0" smtClean="0">
                        <a:solidFill>
                          <a:schemeClr val="accent3">
                            <a:lumMod val="50000"/>
                          </a:schemeClr>
                        </a:solidFill>
                      </a:endParaRPr>
                    </a:p>
                    <a:p>
                      <a:pPr marL="285750" indent="-285750">
                        <a:buFont typeface="Arial" charset="0"/>
                        <a:buChar char="•"/>
                      </a:pPr>
                      <a:r>
                        <a:rPr lang="en-US" dirty="0" smtClean="0">
                          <a:solidFill>
                            <a:schemeClr val="accent3">
                              <a:lumMod val="50000"/>
                            </a:schemeClr>
                          </a:solidFill>
                        </a:rPr>
                        <a:t>Heavy</a:t>
                      </a:r>
                      <a:r>
                        <a:rPr lang="en-US" baseline="0" dirty="0" smtClean="0">
                          <a:solidFill>
                            <a:schemeClr val="accent3">
                              <a:lumMod val="50000"/>
                            </a:schemeClr>
                          </a:solidFill>
                        </a:rPr>
                        <a:t> s</a:t>
                      </a:r>
                      <a:r>
                        <a:rPr lang="en-US" dirty="0" smtClean="0">
                          <a:solidFill>
                            <a:schemeClr val="accent3">
                              <a:lumMod val="50000"/>
                            </a:schemeClr>
                          </a:solidFill>
                        </a:rPr>
                        <a:t>now showers</a:t>
                      </a:r>
                      <a:r>
                        <a:rPr lang="en-US" dirty="0" smtClean="0"/>
                        <a:t/>
                      </a:r>
                      <a:br>
                        <a:rPr lang="en-US" dirty="0" smtClean="0"/>
                      </a:b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charset="0"/>
                        <a:buChar char="•"/>
                      </a:pPr>
                      <a:r>
                        <a:rPr lang="en-US" dirty="0" smtClean="0">
                          <a:solidFill>
                            <a:schemeClr val="accent3">
                              <a:lumMod val="50000"/>
                            </a:schemeClr>
                          </a:solidFill>
                        </a:rPr>
                        <a:t>Warmer</a:t>
                      </a:r>
                      <a:r>
                        <a:rPr lang="en-US" baseline="0" dirty="0" smtClean="0">
                          <a:solidFill>
                            <a:schemeClr val="accent3">
                              <a:lumMod val="50000"/>
                            </a:schemeClr>
                          </a:solidFill>
                        </a:rPr>
                        <a:t> air mass</a:t>
                      </a:r>
                      <a:br>
                        <a:rPr lang="en-US" baseline="0" dirty="0" smtClean="0">
                          <a:solidFill>
                            <a:schemeClr val="accent3">
                              <a:lumMod val="50000"/>
                            </a:schemeClr>
                          </a:solidFill>
                        </a:rPr>
                      </a:br>
                      <a:endParaRPr lang="en-US" baseline="0" dirty="0" smtClean="0">
                        <a:solidFill>
                          <a:schemeClr val="accent3">
                            <a:lumMod val="50000"/>
                          </a:schemeClr>
                        </a:solidFill>
                      </a:endParaRPr>
                    </a:p>
                    <a:p>
                      <a:pPr marL="285750" indent="-285750">
                        <a:buFont typeface="Arial" charset="0"/>
                        <a:buChar char="•"/>
                      </a:pPr>
                      <a:r>
                        <a:rPr lang="en-US" baseline="0" dirty="0" smtClean="0">
                          <a:solidFill>
                            <a:schemeClr val="accent3">
                              <a:lumMod val="50000"/>
                            </a:schemeClr>
                          </a:solidFill>
                        </a:rPr>
                        <a:t>Air containing moisture</a:t>
                      </a:r>
                      <a:br>
                        <a:rPr lang="en-US" baseline="0" dirty="0" smtClean="0">
                          <a:solidFill>
                            <a:schemeClr val="accent3">
                              <a:lumMod val="50000"/>
                            </a:schemeClr>
                          </a:solidFill>
                        </a:rPr>
                      </a:br>
                      <a:endParaRPr lang="en-US" baseline="0" dirty="0" smtClean="0">
                        <a:solidFill>
                          <a:schemeClr val="accent3">
                            <a:lumMod val="50000"/>
                          </a:schemeClr>
                        </a:solidFill>
                      </a:endParaRPr>
                    </a:p>
                    <a:p>
                      <a:pPr marL="285750" indent="-285750">
                        <a:buFont typeface="Arial" charset="0"/>
                        <a:buChar char="•"/>
                      </a:pPr>
                      <a:endParaRPr lang="en-US" baseline="0" dirty="0" smtClean="0">
                        <a:solidFill>
                          <a:schemeClr val="accent3">
                            <a:lumMod val="50000"/>
                          </a:schemeClr>
                        </a:solidFill>
                      </a:endParaRPr>
                    </a:p>
                    <a:p>
                      <a:pPr marL="285750" indent="-285750">
                        <a:buFont typeface="Arial" charset="0"/>
                        <a:buChar char="•"/>
                      </a:pPr>
                      <a:r>
                        <a:rPr lang="en-US" baseline="0" dirty="0" smtClean="0">
                          <a:solidFill>
                            <a:schemeClr val="accent3">
                              <a:lumMod val="50000"/>
                            </a:schemeClr>
                          </a:solidFill>
                        </a:rPr>
                        <a:t>High strong winds</a:t>
                      </a:r>
                    </a:p>
                    <a:p>
                      <a:pPr marL="285750" indent="-285750">
                        <a:buFont typeface="Arial" charset="0"/>
                        <a:buChar char="•"/>
                      </a:pPr>
                      <a:endParaRPr lang="en-US" baseline="0" dirty="0" smtClean="0">
                        <a:solidFill>
                          <a:schemeClr val="accent3">
                            <a:lumMod val="50000"/>
                          </a:schemeClr>
                        </a:solidFill>
                      </a:endParaRPr>
                    </a:p>
                    <a:p>
                      <a:pPr marL="285750" indent="-285750">
                        <a:buFont typeface="Arial" charset="0"/>
                        <a:buChar char="•"/>
                      </a:pPr>
                      <a:r>
                        <a:rPr lang="en-US" baseline="0" dirty="0" smtClean="0">
                          <a:solidFill>
                            <a:schemeClr val="accent3">
                              <a:lumMod val="50000"/>
                            </a:schemeClr>
                          </a:solidFill>
                        </a:rPr>
                        <a:t>Low Pressure</a:t>
                      </a:r>
                      <a:br>
                        <a:rPr lang="en-US" baseline="0" dirty="0" smtClean="0">
                          <a:solidFill>
                            <a:schemeClr val="accent3">
                              <a:lumMod val="50000"/>
                            </a:schemeClr>
                          </a:solidFill>
                        </a:rPr>
                      </a:br>
                      <a:r>
                        <a:rPr lang="en-US" baseline="0" dirty="0" smtClean="0">
                          <a:solidFill>
                            <a:schemeClr val="accent3">
                              <a:lumMod val="50000"/>
                            </a:schemeClr>
                          </a:solidFill>
                        </a:rPr>
                        <a:t/>
                      </a:r>
                      <a:br>
                        <a:rPr lang="en-US" baseline="0" dirty="0" smtClean="0">
                          <a:solidFill>
                            <a:schemeClr val="accent3">
                              <a:lumMod val="50000"/>
                            </a:schemeClr>
                          </a:solidFill>
                        </a:rPr>
                      </a:br>
                      <a:endParaRPr lang="en-US" dirty="0">
                        <a:solidFill>
                          <a:schemeClr val="accent3">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Left Arrow 2"/>
          <p:cNvSpPr/>
          <p:nvPr/>
        </p:nvSpPr>
        <p:spPr>
          <a:xfrm>
            <a:off x="2875008" y="3774903"/>
            <a:ext cx="960193" cy="3296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flipH="1">
            <a:off x="2989798" y="3143621"/>
            <a:ext cx="960193" cy="3296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1949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4" name="Shape 64"/>
          <p:cNvPicPr preferRelativeResize="0"/>
          <p:nvPr/>
        </p:nvPicPr>
        <p:blipFill>
          <a:blip r:embed="rId3">
            <a:alphaModFix/>
          </a:blip>
          <a:stretch>
            <a:fillRect/>
          </a:stretch>
        </p:blipFill>
        <p:spPr>
          <a:xfrm>
            <a:off x="5350459" y="4741989"/>
            <a:ext cx="1137325" cy="227200"/>
          </a:xfrm>
          <a:prstGeom prst="rect">
            <a:avLst/>
          </a:prstGeom>
          <a:noFill/>
          <a:ln>
            <a:noFill/>
          </a:ln>
        </p:spPr>
      </p:pic>
      <p:pic>
        <p:nvPicPr>
          <p:cNvPr id="2" name="Picture 1"/>
          <p:cNvPicPr>
            <a:picLocks noChangeAspect="1"/>
          </p:cNvPicPr>
          <p:nvPr/>
        </p:nvPicPr>
        <p:blipFill>
          <a:blip r:embed="rId4"/>
          <a:stretch>
            <a:fillRect/>
          </a:stretch>
        </p:blipFill>
        <p:spPr>
          <a:xfrm>
            <a:off x="6317659" y="698566"/>
            <a:ext cx="2826341" cy="3841535"/>
          </a:xfrm>
          <a:prstGeom prst="rect">
            <a:avLst/>
          </a:prstGeom>
        </p:spPr>
      </p:pic>
      <p:sp>
        <p:nvSpPr>
          <p:cNvPr id="6" name="TextBox 5"/>
          <p:cNvSpPr txBox="1"/>
          <p:nvPr/>
        </p:nvSpPr>
        <p:spPr>
          <a:xfrm>
            <a:off x="7373679" y="4814878"/>
            <a:ext cx="3030279" cy="246221"/>
          </a:xfrm>
          <a:prstGeom prst="rect">
            <a:avLst/>
          </a:prstGeom>
          <a:noFill/>
        </p:spPr>
        <p:txBody>
          <a:bodyPr wrap="square" rtlCol="0">
            <a:spAutoFit/>
          </a:bodyPr>
          <a:lstStyle/>
          <a:p>
            <a:r>
              <a:rPr lang="en-US" sz="1000" dirty="0" smtClean="0"/>
              <a:t>Source: </a:t>
            </a:r>
            <a:r>
              <a:rPr lang="en-US" sz="1000" dirty="0" err="1" smtClean="0"/>
              <a:t>Windy.com</a:t>
            </a:r>
            <a:endParaRPr lang="en-US" sz="1000" dirty="0"/>
          </a:p>
        </p:txBody>
      </p:sp>
      <p:sp>
        <p:nvSpPr>
          <p:cNvPr id="4" name="TextBox 3"/>
          <p:cNvSpPr txBox="1"/>
          <p:nvPr/>
        </p:nvSpPr>
        <p:spPr>
          <a:xfrm>
            <a:off x="-127587" y="996275"/>
            <a:ext cx="6615371" cy="2523768"/>
          </a:xfrm>
          <a:prstGeom prst="rect">
            <a:avLst/>
          </a:prstGeom>
          <a:noFill/>
        </p:spPr>
        <p:txBody>
          <a:bodyPr wrap="square" rtlCol="0">
            <a:spAutoFit/>
          </a:bodyPr>
          <a:lstStyle/>
          <a:p>
            <a:pPr algn="ctr"/>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endParaRPr lang="en-US" sz="1600" dirty="0" smtClean="0">
              <a:solidFill>
                <a:schemeClr val="accent3">
                  <a:lumMod val="50000"/>
                </a:schemeClr>
              </a:solidFill>
              <a:latin typeface="Comic Sans MS" charset="0"/>
              <a:ea typeface="Comic Sans MS" charset="0"/>
              <a:cs typeface="Comic Sans MS" charset="0"/>
            </a:endParaRPr>
          </a:p>
          <a:p>
            <a:endParaRPr lang="en-US" sz="1600" dirty="0">
              <a:solidFill>
                <a:schemeClr val="accent3">
                  <a:lumMod val="50000"/>
                </a:schemeClr>
              </a:solidFill>
              <a:latin typeface="Comic Sans MS" charset="0"/>
              <a:ea typeface="Comic Sans MS" charset="0"/>
              <a:cs typeface="Comic Sans MS" charset="0"/>
            </a:endParaRPr>
          </a:p>
          <a:p>
            <a:r>
              <a:rPr lang="en-US" sz="1600" dirty="0" smtClean="0">
                <a:solidFill>
                  <a:schemeClr val="accent3">
                    <a:lumMod val="50000"/>
                  </a:schemeClr>
                </a:solidFill>
                <a:latin typeface="Comic Sans MS" charset="0"/>
                <a:ea typeface="Comic Sans MS" charset="0"/>
                <a:cs typeface="Comic Sans MS" charset="0"/>
              </a:rPr>
              <a:t/>
            </a:r>
            <a:br>
              <a:rPr lang="en-US" sz="1600" dirty="0" smtClean="0">
                <a:solidFill>
                  <a:schemeClr val="accent3">
                    <a:lumMod val="50000"/>
                  </a:schemeClr>
                </a:solidFill>
                <a:latin typeface="Comic Sans MS" charset="0"/>
                <a:ea typeface="Comic Sans MS" charset="0"/>
                <a:cs typeface="Comic Sans MS" charset="0"/>
              </a:rPr>
            </a:br>
            <a:endParaRPr lang="en-US" dirty="0"/>
          </a:p>
        </p:txBody>
      </p:sp>
      <p:sp>
        <p:nvSpPr>
          <p:cNvPr id="9" name="Shape 55"/>
          <p:cNvSpPr txBox="1">
            <a:spLocks noGrp="1"/>
          </p:cNvSpPr>
          <p:nvPr>
            <p:ph type="title"/>
          </p:nvPr>
        </p:nvSpPr>
        <p:spPr>
          <a:xfrm>
            <a:off x="-1254073" y="114092"/>
            <a:ext cx="9218360" cy="70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1"/>
              </a:buClr>
              <a:buSzPts val="3600"/>
              <a:buFont typeface="PT Sans Narrow"/>
              <a:buNone/>
            </a:pPr>
            <a:r>
              <a:rPr lang="en-IE" dirty="0" smtClean="0">
                <a:latin typeface="Cartoonish" charset="0"/>
                <a:ea typeface="Cartoonish" charset="0"/>
                <a:cs typeface="Cartoonish" charset="0"/>
              </a:rPr>
              <a:t>What happened </a:t>
            </a:r>
            <a:br>
              <a:rPr lang="en-IE" dirty="0" smtClean="0">
                <a:latin typeface="Cartoonish" charset="0"/>
                <a:ea typeface="Cartoonish" charset="0"/>
                <a:cs typeface="Cartoonish" charset="0"/>
              </a:rPr>
            </a:br>
            <a:r>
              <a:rPr lang="en-IE" dirty="0" smtClean="0">
                <a:latin typeface="Cartoonish" charset="0"/>
                <a:ea typeface="Cartoonish" charset="0"/>
                <a:cs typeface="Cartoonish" charset="0"/>
              </a:rPr>
              <a:t>when these two </a:t>
            </a:r>
            <a:r>
              <a:rPr lang="en-IE" dirty="0" smtClean="0">
                <a:latin typeface="Cartoonish" charset="0"/>
                <a:ea typeface="Cartoonish" charset="0"/>
                <a:cs typeface="Cartoonish" charset="0"/>
              </a:rPr>
              <a:t>met</a:t>
            </a:r>
            <a:r>
              <a:rPr lang="en-IE" dirty="0" smtClean="0">
                <a:latin typeface="Cartoonish" charset="0"/>
                <a:ea typeface="Cartoonish" charset="0"/>
                <a:cs typeface="Cartoonish" charset="0"/>
              </a:rPr>
              <a:t>?</a:t>
            </a:r>
            <a:endParaRPr dirty="0">
              <a:latin typeface="Cartoonish" charset="0"/>
              <a:ea typeface="Cartoonish" charset="0"/>
              <a:cs typeface="Cartoonish"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115620851"/>
              </p:ext>
            </p:extLst>
          </p:nvPr>
        </p:nvGraphicFramePr>
        <p:xfrm>
          <a:off x="571147" y="1311763"/>
          <a:ext cx="5500044" cy="3228338"/>
        </p:xfrm>
        <a:graphic>
          <a:graphicData uri="http://schemas.openxmlformats.org/drawingml/2006/table">
            <a:tbl>
              <a:tblPr firstRow="1" bandRow="1">
                <a:tableStyleId>{EB344D84-9AFB-497E-A393-DC336BA19D2E}</a:tableStyleId>
              </a:tblPr>
              <a:tblGrid>
                <a:gridCol w="5500044"/>
              </a:tblGrid>
              <a:tr h="711875">
                <a:tc>
                  <a:txBody>
                    <a:bodyPr/>
                    <a:lstStyle/>
                    <a:p>
                      <a:pPr algn="ctr"/>
                      <a:r>
                        <a:rPr lang="en-US" sz="2000" dirty="0" smtClean="0"/>
                        <a:t/>
                      </a:r>
                      <a:br>
                        <a:rPr lang="en-US" sz="2000" dirty="0" smtClean="0"/>
                      </a:br>
                      <a:r>
                        <a:rPr lang="en-US" sz="2000" dirty="0" smtClean="0"/>
                        <a:t>Beauty and Beast Conditions in Ireland</a:t>
                      </a:r>
                      <a:endParaRPr lang="en-US" sz="2000" dirty="0">
                        <a:latin typeface="Cartoonish" charset="0"/>
                        <a:ea typeface="Cartoonish" charset="0"/>
                        <a:cs typeface="Cartoonish" charset="0"/>
                      </a:endParaRPr>
                    </a:p>
                  </a:txBody>
                  <a:tcPr>
                    <a:lnB w="12700" cap="flat" cmpd="sng" algn="ctr">
                      <a:solidFill>
                        <a:schemeClr val="tx1"/>
                      </a:solidFill>
                      <a:prstDash val="solid"/>
                      <a:round/>
                      <a:headEnd type="none" w="med" len="med"/>
                      <a:tailEnd type="none" w="med" len="med"/>
                    </a:lnB>
                  </a:tcPr>
                </a:tc>
              </a:tr>
              <a:tr h="2516463">
                <a:tc>
                  <a:txBody>
                    <a:bodyPr/>
                    <a:lstStyle/>
                    <a:p>
                      <a:pPr marL="0" indent="0">
                        <a:buFont typeface="Arial" charset="0"/>
                        <a:buNone/>
                      </a:pPr>
                      <a:r>
                        <a:rPr lang="en-US" dirty="0" smtClean="0">
                          <a:solidFill>
                            <a:schemeClr val="accent3">
                              <a:lumMod val="50000"/>
                            </a:schemeClr>
                          </a:solidFill>
                        </a:rPr>
                        <a:t>When the two</a:t>
                      </a:r>
                      <a:r>
                        <a:rPr lang="en-US" baseline="0" dirty="0" smtClean="0">
                          <a:solidFill>
                            <a:schemeClr val="accent3">
                              <a:lumMod val="50000"/>
                            </a:schemeClr>
                          </a:solidFill>
                        </a:rPr>
                        <a:t> masses met:</a:t>
                      </a:r>
                    </a:p>
                    <a:p>
                      <a:pPr marL="0" indent="0">
                        <a:buFont typeface="Arial" charset="0"/>
                        <a:buNone/>
                      </a:pPr>
                      <a:endParaRPr lang="en-US" baseline="0" dirty="0" smtClean="0"/>
                    </a:p>
                    <a:p>
                      <a:pPr marL="285750" indent="-285750">
                        <a:buFont typeface="Arial" charset="0"/>
                        <a:buChar char="•"/>
                      </a:pPr>
                      <a:r>
                        <a:rPr lang="en-US" dirty="0" smtClean="0">
                          <a:solidFill>
                            <a:schemeClr val="accent3">
                              <a:lumMod val="50000"/>
                            </a:schemeClr>
                          </a:solidFill>
                        </a:rPr>
                        <a:t>The moisture was turned to snow with wind generating blizzard like conditions.</a:t>
                      </a:r>
                    </a:p>
                    <a:p>
                      <a:pPr marL="285750" indent="-285750">
                        <a:buFont typeface="Arial" charset="0"/>
                        <a:buChar char="•"/>
                      </a:pPr>
                      <a:r>
                        <a:rPr lang="en-US" dirty="0" smtClean="0">
                          <a:solidFill>
                            <a:schemeClr val="accent3">
                              <a:lumMod val="50000"/>
                            </a:schemeClr>
                          </a:solidFill>
                        </a:rPr>
                        <a:t>Exceptional high accumulation of snow.</a:t>
                      </a:r>
                    </a:p>
                    <a:p>
                      <a:pPr marL="285750" indent="-285750">
                        <a:buFont typeface="Arial" charset="0"/>
                        <a:buChar char="•"/>
                      </a:pPr>
                      <a:r>
                        <a:rPr lang="en-US" dirty="0" smtClean="0">
                          <a:solidFill>
                            <a:schemeClr val="accent3">
                              <a:lumMod val="50000"/>
                            </a:schemeClr>
                          </a:solidFill>
                        </a:rPr>
                        <a:t>High</a:t>
                      </a:r>
                      <a:r>
                        <a:rPr lang="en-US" baseline="0" dirty="0" smtClean="0">
                          <a:solidFill>
                            <a:schemeClr val="accent3">
                              <a:lumMod val="50000"/>
                            </a:schemeClr>
                          </a:solidFill>
                        </a:rPr>
                        <a:t> tides.</a:t>
                      </a:r>
                    </a:p>
                    <a:p>
                      <a:pPr marL="285750" indent="-285750">
                        <a:buFont typeface="Arial" charset="0"/>
                        <a:buChar char="•"/>
                      </a:pPr>
                      <a:r>
                        <a:rPr lang="en-US" baseline="0" dirty="0" smtClean="0">
                          <a:solidFill>
                            <a:schemeClr val="accent3">
                              <a:lumMod val="50000"/>
                            </a:schemeClr>
                          </a:solidFill>
                        </a:rPr>
                        <a:t>Gale force winds</a:t>
                      </a:r>
                    </a:p>
                    <a:p>
                      <a:pPr marL="285750" indent="-285750">
                        <a:buFont typeface="Arial" charset="0"/>
                        <a:buChar char="•"/>
                      </a:pPr>
                      <a:r>
                        <a:rPr lang="en-US" baseline="0" dirty="0" smtClean="0">
                          <a:solidFill>
                            <a:schemeClr val="accent3">
                              <a:lumMod val="50000"/>
                            </a:schemeClr>
                          </a:solidFill>
                        </a:rPr>
                        <a:t>Coastal flooding</a:t>
                      </a:r>
                    </a:p>
                    <a:p>
                      <a:pPr marL="285750" indent="-285750">
                        <a:buFont typeface="Arial" charset="0"/>
                        <a:buChar char="•"/>
                      </a:pPr>
                      <a:r>
                        <a:rPr lang="en-US" baseline="0" dirty="0" smtClean="0">
                          <a:solidFill>
                            <a:schemeClr val="accent3">
                              <a:lumMod val="50000"/>
                            </a:schemeClr>
                          </a:solidFill>
                        </a:rPr>
                        <a:t>Freezing rain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354758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54"/>
          <p:cNvSpPr/>
          <p:nvPr/>
        </p:nvSpPr>
        <p:spPr>
          <a:xfrm>
            <a:off x="3061867" y="1253903"/>
            <a:ext cx="2807100" cy="2772900"/>
          </a:xfrm>
          <a:prstGeom prst="snip2DiagRect">
            <a:avLst>
              <a:gd name="adj1" fmla="val 0"/>
              <a:gd name="adj2" fmla="val 16667"/>
            </a:avLst>
          </a:prstGeom>
          <a:solidFill>
            <a:schemeClr val="dk1"/>
          </a:solidFill>
          <a:ln w="38100"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IE" sz="2800" b="0" i="0" u="none" strike="noStrike" cap="none" dirty="0" smtClean="0">
                <a:solidFill>
                  <a:srgbClr val="002060"/>
                </a:solidFill>
                <a:latin typeface="Cartoonish" charset="0"/>
                <a:ea typeface="Cartoonish" charset="0"/>
                <a:cs typeface="Cartoonish" charset="0"/>
                <a:sym typeface="Arial"/>
              </a:rPr>
              <a:t>Project work</a:t>
            </a:r>
            <a:endParaRPr sz="2800" b="0" i="0" u="none" strike="noStrike" cap="none" dirty="0">
              <a:solidFill>
                <a:srgbClr val="002060"/>
              </a:solidFill>
              <a:latin typeface="Cartoonish" charset="0"/>
              <a:ea typeface="Cartoonish" charset="0"/>
              <a:cs typeface="Cartoonish" charset="0"/>
              <a:sym typeface="Arial"/>
            </a:endParaRPr>
          </a:p>
        </p:txBody>
      </p:sp>
      <p:pic>
        <p:nvPicPr>
          <p:cNvPr id="5" name="Shape 57"/>
          <p:cNvPicPr preferRelativeResize="0"/>
          <p:nvPr/>
        </p:nvPicPr>
        <p:blipFill>
          <a:blip r:embed="rId2">
            <a:alphaModFix/>
          </a:blip>
          <a:stretch>
            <a:fillRect/>
          </a:stretch>
        </p:blipFill>
        <p:spPr>
          <a:xfrm>
            <a:off x="7639001" y="148015"/>
            <a:ext cx="1324245" cy="275576"/>
          </a:xfrm>
          <a:prstGeom prst="rect">
            <a:avLst/>
          </a:prstGeom>
          <a:noFill/>
          <a:ln>
            <a:noFill/>
          </a:ln>
        </p:spPr>
      </p:pic>
    </p:spTree>
    <p:extLst>
      <p:ext uri="{BB962C8B-B14F-4D97-AF65-F5344CB8AC3E}">
        <p14:creationId xmlns:p14="http://schemas.microsoft.com/office/powerpoint/2010/main" val="15611154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458" y="0"/>
            <a:ext cx="8571300" cy="942000"/>
          </a:xfrm>
        </p:spPr>
        <p:txBody>
          <a:bodyPr/>
          <a:lstStyle/>
          <a:p>
            <a:pPr lvl="0"/>
            <a:r>
              <a:rPr lang="en-IE" b="0">
                <a:solidFill>
                  <a:srgbClr val="002060"/>
                </a:solidFill>
                <a:latin typeface="Cartoonish" charset="0"/>
                <a:ea typeface="Cartoonish" charset="0"/>
                <a:cs typeface="Cartoonish" charset="0"/>
                <a:sym typeface="Arial"/>
              </a:rPr>
              <a:t>Project work</a:t>
            </a:r>
            <a:endParaRPr lang="en-IE" b="0" dirty="0">
              <a:solidFill>
                <a:srgbClr val="002060"/>
              </a:solidFill>
              <a:latin typeface="Cartoonish" charset="0"/>
              <a:ea typeface="Cartoonish" charset="0"/>
              <a:cs typeface="Cartoonish" charset="0"/>
              <a:sym typeface="Arial"/>
            </a:endParaRPr>
          </a:p>
        </p:txBody>
      </p:sp>
      <p:sp>
        <p:nvSpPr>
          <p:cNvPr id="3" name="TextBox 2"/>
          <p:cNvSpPr txBox="1"/>
          <p:nvPr/>
        </p:nvSpPr>
        <p:spPr>
          <a:xfrm>
            <a:off x="148857" y="808074"/>
            <a:ext cx="8995144" cy="1754326"/>
          </a:xfrm>
          <a:prstGeom prst="rect">
            <a:avLst/>
          </a:prstGeom>
          <a:noFill/>
        </p:spPr>
        <p:txBody>
          <a:bodyPr wrap="square" rtlCol="0">
            <a:spAutoFit/>
          </a:bodyPr>
          <a:lstStyle/>
          <a:p>
            <a:r>
              <a:rPr lang="en-US" sz="1800" dirty="0" smtClean="0">
                <a:solidFill>
                  <a:schemeClr val="accent2">
                    <a:lumMod val="50000"/>
                  </a:schemeClr>
                </a:solidFill>
                <a:latin typeface="Comic Sans MS" charset="0"/>
                <a:ea typeface="Comic Sans MS" charset="0"/>
                <a:cs typeface="Comic Sans MS" charset="0"/>
              </a:rPr>
              <a:t>This weather event will go down in history.</a:t>
            </a:r>
            <a:br>
              <a:rPr lang="en-US" sz="1800" dirty="0" smtClean="0">
                <a:solidFill>
                  <a:schemeClr val="accent2">
                    <a:lumMod val="50000"/>
                  </a:schemeClr>
                </a:solidFill>
                <a:latin typeface="Comic Sans MS" charset="0"/>
                <a:ea typeface="Comic Sans MS" charset="0"/>
                <a:cs typeface="Comic Sans MS" charset="0"/>
              </a:rPr>
            </a:br>
            <a:r>
              <a:rPr lang="en-US" sz="1800" dirty="0" smtClean="0">
                <a:solidFill>
                  <a:schemeClr val="accent2">
                    <a:lumMod val="50000"/>
                  </a:schemeClr>
                </a:solidFill>
                <a:latin typeface="Comic Sans MS" charset="0"/>
                <a:ea typeface="Comic Sans MS" charset="0"/>
                <a:cs typeface="Comic Sans MS" charset="0"/>
              </a:rPr>
              <a:t>Be part of history by uploading your weather recordings to </a:t>
            </a:r>
            <a:r>
              <a:rPr lang="en-US" sz="1800" dirty="0" smtClean="0">
                <a:solidFill>
                  <a:schemeClr val="accent1"/>
                </a:solidFill>
                <a:latin typeface="Comic Sans MS" charset="0"/>
                <a:ea typeface="Comic Sans MS" charset="0"/>
                <a:cs typeface="Comic Sans MS" charset="0"/>
                <a:hlinkClick r:id="rId2"/>
              </a:rPr>
              <a:t>www.scoilnet.ie/threads.</a:t>
            </a:r>
            <a:endParaRPr lang="en-US" sz="1800" dirty="0" smtClean="0">
              <a:solidFill>
                <a:schemeClr val="accent1"/>
              </a:solidFill>
              <a:latin typeface="Comic Sans MS" charset="0"/>
              <a:ea typeface="Comic Sans MS" charset="0"/>
              <a:cs typeface="Comic Sans MS" charset="0"/>
            </a:endParaRPr>
          </a:p>
          <a:p>
            <a:endParaRPr lang="en-US" sz="1800" dirty="0" smtClean="0">
              <a:solidFill>
                <a:schemeClr val="accent2">
                  <a:lumMod val="50000"/>
                </a:schemeClr>
              </a:solidFill>
              <a:latin typeface="Comic Sans MS" charset="0"/>
              <a:ea typeface="Comic Sans MS" charset="0"/>
              <a:cs typeface="Comic Sans MS" charset="0"/>
            </a:endParaRPr>
          </a:p>
          <a:p>
            <a:r>
              <a:rPr lang="en-US" sz="1800" dirty="0" smtClean="0">
                <a:solidFill>
                  <a:schemeClr val="accent2">
                    <a:lumMod val="50000"/>
                  </a:schemeClr>
                </a:solidFill>
                <a:latin typeface="Comic Sans MS" charset="0"/>
                <a:ea typeface="Comic Sans MS" charset="0"/>
                <a:cs typeface="Comic Sans MS" charset="0"/>
              </a:rPr>
              <a:t>Note: Teachers can give each of their students an online class account for </a:t>
            </a:r>
            <a:r>
              <a:rPr lang="en-US" sz="1800" dirty="0" smtClean="0">
                <a:solidFill>
                  <a:schemeClr val="accent2">
                    <a:lumMod val="50000"/>
                  </a:schemeClr>
                </a:solidFill>
                <a:latin typeface="Comic Sans MS" charset="0"/>
                <a:ea typeface="Comic Sans MS" charset="0"/>
                <a:cs typeface="Comic Sans MS" charset="0"/>
                <a:hlinkClick r:id="rId2"/>
              </a:rPr>
              <a:t>www.scoilnet.ie/threads. </a:t>
            </a:r>
            <a:r>
              <a:rPr lang="en-US" sz="1800" dirty="0" smtClean="0">
                <a:solidFill>
                  <a:schemeClr val="accent2">
                    <a:lumMod val="50000"/>
                  </a:schemeClr>
                </a:solidFill>
                <a:latin typeface="Comic Sans MS" charset="0"/>
                <a:ea typeface="Comic Sans MS" charset="0"/>
                <a:cs typeface="Comic Sans MS" charset="0"/>
              </a:rPr>
              <a:t>Students can then work away on their projects.</a:t>
            </a:r>
            <a:endParaRPr lang="en-US" sz="1800" dirty="0">
              <a:solidFill>
                <a:schemeClr val="accent2">
                  <a:lumMod val="50000"/>
                </a:schemeClr>
              </a:solidFill>
              <a:latin typeface="Comic Sans MS" charset="0"/>
              <a:ea typeface="Comic Sans MS" charset="0"/>
              <a:cs typeface="Comic Sans MS" charset="0"/>
            </a:endParaRPr>
          </a:p>
        </p:txBody>
      </p:sp>
    </p:spTree>
    <p:extLst>
      <p:ext uri="{BB962C8B-B14F-4D97-AF65-F5344CB8AC3E}">
        <p14:creationId xmlns:p14="http://schemas.microsoft.com/office/powerpoint/2010/main" val="577465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p:nvPr/>
        </p:nvSpPr>
        <p:spPr>
          <a:xfrm>
            <a:off x="171682" y="964181"/>
            <a:ext cx="3283899" cy="3331371"/>
          </a:xfrm>
          <a:prstGeom prst="snip2DiagRect">
            <a:avLst>
              <a:gd name="adj1" fmla="val 0"/>
              <a:gd name="adj2" fmla="val 16667"/>
            </a:avLst>
          </a:prstGeom>
          <a:solidFill>
            <a:schemeClr val="dk1"/>
          </a:solidFill>
          <a:ln w="38100"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0" name="Shape 70"/>
          <p:cNvPicPr preferRelativeResize="0"/>
          <p:nvPr/>
        </p:nvPicPr>
        <p:blipFill>
          <a:blip r:embed="rId3">
            <a:alphaModFix/>
          </a:blip>
          <a:stretch>
            <a:fillRect/>
          </a:stretch>
        </p:blipFill>
        <p:spPr>
          <a:xfrm>
            <a:off x="4315300" y="4747125"/>
            <a:ext cx="1137325" cy="227200"/>
          </a:xfrm>
          <a:prstGeom prst="rect">
            <a:avLst/>
          </a:prstGeom>
          <a:noFill/>
          <a:ln>
            <a:noFill/>
          </a:ln>
        </p:spPr>
      </p:pic>
      <p:sp>
        <p:nvSpPr>
          <p:cNvPr id="8" name="TextBox 7"/>
          <p:cNvSpPr txBox="1"/>
          <p:nvPr/>
        </p:nvSpPr>
        <p:spPr>
          <a:xfrm>
            <a:off x="4046295" y="1204863"/>
            <a:ext cx="4540102" cy="1138773"/>
          </a:xfrm>
          <a:prstGeom prst="rect">
            <a:avLst/>
          </a:prstGeom>
          <a:noFill/>
        </p:spPr>
        <p:txBody>
          <a:bodyPr wrap="square" rtlCol="0">
            <a:spAutoFit/>
          </a:bodyPr>
          <a:lstStyle/>
          <a:p>
            <a:pPr algn="ctr"/>
            <a:r>
              <a:rPr lang="en-US" sz="1800" dirty="0" smtClean="0">
                <a:latin typeface="Comic Sans MS" charset="0"/>
                <a:ea typeface="Comic Sans MS" charset="0"/>
                <a:cs typeface="Comic Sans MS" charset="0"/>
              </a:rPr>
              <a:t>Reflect on the big snowfall of 2018 and 1982 by reading articles from the </a:t>
            </a:r>
            <a:br>
              <a:rPr lang="en-US" sz="1800" dirty="0" smtClean="0">
                <a:latin typeface="Comic Sans MS" charset="0"/>
                <a:ea typeface="Comic Sans MS" charset="0"/>
                <a:cs typeface="Comic Sans MS" charset="0"/>
              </a:rPr>
            </a:br>
            <a:r>
              <a:rPr lang="en-US" sz="1800" dirty="0" smtClean="0">
                <a:latin typeface="Comic Sans MS" charset="0"/>
                <a:ea typeface="Comic Sans MS" charset="0"/>
                <a:cs typeface="Comic Sans MS" charset="0"/>
              </a:rPr>
              <a:t>Irish Newspaper Archive.  </a:t>
            </a:r>
            <a:br>
              <a:rPr lang="en-US" sz="1800" dirty="0" smtClean="0">
                <a:latin typeface="Comic Sans MS" charset="0"/>
                <a:ea typeface="Comic Sans MS" charset="0"/>
                <a:cs typeface="Comic Sans MS" charset="0"/>
              </a:rPr>
            </a:br>
            <a:r>
              <a:rPr lang="en-US" i="1" dirty="0" smtClean="0">
                <a:latin typeface="Comic Sans MS" charset="0"/>
                <a:ea typeface="Comic Sans MS" charset="0"/>
                <a:cs typeface="Comic Sans MS" charset="0"/>
              </a:rPr>
              <a:t>(Free access to schools)</a:t>
            </a:r>
            <a:endParaRPr lang="en-US" i="1" dirty="0">
              <a:latin typeface="Comic Sans MS" charset="0"/>
              <a:ea typeface="Comic Sans MS" charset="0"/>
              <a:cs typeface="Comic Sans MS" charset="0"/>
            </a:endParaRPr>
          </a:p>
        </p:txBody>
      </p:sp>
      <p:sp>
        <p:nvSpPr>
          <p:cNvPr id="2" name="Rectangle 1"/>
          <p:cNvSpPr/>
          <p:nvPr/>
        </p:nvSpPr>
        <p:spPr>
          <a:xfrm>
            <a:off x="171682" y="208157"/>
            <a:ext cx="2888932" cy="584775"/>
          </a:xfrm>
          <a:prstGeom prst="rect">
            <a:avLst/>
          </a:prstGeom>
        </p:spPr>
        <p:txBody>
          <a:bodyPr wrap="none">
            <a:spAutoFit/>
          </a:bodyPr>
          <a:lstStyle/>
          <a:p>
            <a:pPr lvl="0" algn="ctr">
              <a:buSzPts val="1400"/>
            </a:pPr>
            <a:r>
              <a:rPr lang="en-IE" sz="3200">
                <a:solidFill>
                  <a:srgbClr val="002060"/>
                </a:solidFill>
                <a:latin typeface="Cartoonish" charset="0"/>
                <a:ea typeface="Cartoonish" charset="0"/>
                <a:cs typeface="Cartoonish" charset="0"/>
              </a:rPr>
              <a:t>Project work</a:t>
            </a:r>
            <a:endParaRPr lang="en-IE" sz="3200" dirty="0">
              <a:solidFill>
                <a:srgbClr val="002060"/>
              </a:solidFill>
              <a:latin typeface="Cartoonish" charset="0"/>
              <a:ea typeface="Cartoonish" charset="0"/>
              <a:cs typeface="Cartoonish" charset="0"/>
            </a:endParaRPr>
          </a:p>
        </p:txBody>
      </p:sp>
      <p:pic>
        <p:nvPicPr>
          <p:cNvPr id="3" name="Picture 2"/>
          <p:cNvPicPr>
            <a:picLocks noChangeAspect="1"/>
          </p:cNvPicPr>
          <p:nvPr/>
        </p:nvPicPr>
        <p:blipFill>
          <a:blip r:embed="rId4"/>
          <a:stretch>
            <a:fillRect/>
          </a:stretch>
        </p:blipFill>
        <p:spPr>
          <a:xfrm>
            <a:off x="-1" y="0"/>
            <a:ext cx="9144001" cy="5061098"/>
          </a:xfrm>
          <a:prstGeom prst="rect">
            <a:avLst/>
          </a:prstGeom>
        </p:spPr>
      </p:pic>
      <p:sp>
        <p:nvSpPr>
          <p:cNvPr id="13" name="Rectangle 12"/>
          <p:cNvSpPr/>
          <p:nvPr/>
        </p:nvSpPr>
        <p:spPr>
          <a:xfrm>
            <a:off x="6112719" y="4439348"/>
            <a:ext cx="2957862" cy="369332"/>
          </a:xfrm>
          <a:prstGeom prst="rect">
            <a:avLst/>
          </a:prstGeom>
        </p:spPr>
        <p:txBody>
          <a:bodyPr wrap="none">
            <a:spAutoFit/>
          </a:bodyPr>
          <a:lstStyle/>
          <a:p>
            <a:pPr lvl="0" algn="ctr">
              <a:buSzPts val="1400"/>
            </a:pPr>
            <a:r>
              <a:rPr lang="en-IE" sz="1800" dirty="0" err="1" smtClean="0">
                <a:solidFill>
                  <a:srgbClr val="FFC000"/>
                </a:solidFill>
                <a:latin typeface="Arial Rounded MT Bold" charset="0"/>
                <a:ea typeface="Arial Rounded MT Bold" charset="0"/>
                <a:cs typeface="Arial Rounded MT Bold" charset="0"/>
              </a:rPr>
              <a:t>www.scoilnet.ie</a:t>
            </a:r>
            <a:r>
              <a:rPr lang="en-IE" sz="1800" dirty="0" smtClean="0">
                <a:solidFill>
                  <a:srgbClr val="FFC000"/>
                </a:solidFill>
                <a:latin typeface="Arial Rounded MT Bold" charset="0"/>
                <a:ea typeface="Arial Rounded MT Bold" charset="0"/>
                <a:cs typeface="Arial Rounded MT Bold" charset="0"/>
              </a:rPr>
              <a:t>/threads</a:t>
            </a:r>
            <a:endParaRPr lang="en-IE" sz="1800" dirty="0">
              <a:solidFill>
                <a:srgbClr val="FFC000"/>
              </a:solidFill>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1450</TotalTime>
  <Words>408</Words>
  <Application>Microsoft Macintosh PowerPoint</Application>
  <PresentationFormat>On-screen Show (16:9)</PresentationFormat>
  <Paragraphs>149</Paragraphs>
  <Slides>22</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 Rounded MT Bold</vt:lpstr>
      <vt:lpstr>Cambria Math</vt:lpstr>
      <vt:lpstr>Cartoonish</vt:lpstr>
      <vt:lpstr>Comic Sans MS</vt:lpstr>
      <vt:lpstr>Wingdings</vt:lpstr>
      <vt:lpstr>Arial</vt:lpstr>
      <vt:lpstr>Open Sans</vt:lpstr>
      <vt:lpstr>PT Sans Narrow</vt:lpstr>
      <vt:lpstr>Tropic</vt:lpstr>
      <vt:lpstr>Red Warning in Ireland. 28 FEB – 2 MARCH 2018</vt:lpstr>
      <vt:lpstr>PowerPoint Presentation</vt:lpstr>
      <vt:lpstr>RED WARNING  IN IRELAND </vt:lpstr>
      <vt:lpstr>Big Snowfall Causes Chaos 1982 …</vt:lpstr>
      <vt:lpstr>PowerPoint Presentation</vt:lpstr>
      <vt:lpstr>PowerPoint Presentation</vt:lpstr>
      <vt:lpstr>PowerPoint Presentation</vt:lpstr>
      <vt:lpstr>Cold Hard Hitting Questions</vt:lpstr>
      <vt:lpstr>Cold Hard Hitting Questions Answered.</vt:lpstr>
      <vt:lpstr>Cold Hard Hitting Questions Answered.</vt:lpstr>
      <vt:lpstr>Cold Hard Hitting Questions Answered.</vt:lpstr>
      <vt:lpstr>Cold Hard Hitting Questions Answered.</vt:lpstr>
      <vt:lpstr>Cold Hard Hitting Questions Answered.</vt:lpstr>
      <vt:lpstr>Extend your Knowledge.</vt:lpstr>
      <vt:lpstr>PowerPoint Presentation</vt:lpstr>
      <vt:lpstr>Beauty and the beast  over Ireland</vt:lpstr>
      <vt:lpstr>Beauty and the beast  over Ireland</vt:lpstr>
      <vt:lpstr>What happened  when these two met?</vt:lpstr>
      <vt:lpstr>What happened  when these two met?</vt:lpstr>
      <vt:lpstr>PowerPoint Presentation</vt:lpstr>
      <vt:lpstr>Project work</vt:lpstr>
      <vt:lpstr>PowerPoint Presentation</vt:lpstr>
    </vt:vector>
  </TitlesOfParts>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Beast  from the East</dc:title>
  <cp:lastModifiedBy>Aoife McDonnell</cp:lastModifiedBy>
  <cp:revision>51</cp:revision>
  <dcterms:modified xsi:type="dcterms:W3CDTF">2018-03-07T23:05:00Z</dcterms:modified>
</cp:coreProperties>
</file>