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82" autoAdjust="0"/>
    <p:restoredTop sz="94660"/>
  </p:normalViewPr>
  <p:slideViewPr>
    <p:cSldViewPr>
      <p:cViewPr varScale="1">
        <p:scale>
          <a:sx n="68" d="100"/>
          <a:sy n="68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n-IE" dirty="0" smtClean="0"/>
              <a:t>Las </a:t>
            </a:r>
            <a:r>
              <a:rPr lang="en-IE" dirty="0" err="1" smtClean="0"/>
              <a:t>Vacaciones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S</a:t>
            </a:r>
            <a:r>
              <a:rPr lang="es-ES" dirty="0" err="1" smtClean="0"/>
              <a:t>áez</a:t>
            </a:r>
            <a:endParaRPr lang="es-ES" dirty="0" smtClean="0"/>
          </a:p>
          <a:p>
            <a:endParaRPr lang="es-ES" dirty="0" smtClean="0"/>
          </a:p>
          <a:p>
            <a:endParaRPr lang="en-IE" dirty="0"/>
          </a:p>
        </p:txBody>
      </p:sp>
      <p:pic>
        <p:nvPicPr>
          <p:cNvPr id="1026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4953000"/>
            <a:ext cx="1545394" cy="64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ol Saez\Desktop\School\Scoilnet\Pixabay images\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886200"/>
            <a:ext cx="2514600" cy="25146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Comic Sans MS" pitchFamily="66" charset="0"/>
              </a:rPr>
              <a:t>Ir de vacaciones</a:t>
            </a:r>
            <a:br>
              <a:rPr lang="es-ES" dirty="0" smtClean="0">
                <a:latin typeface="Comic Sans MS" pitchFamily="66" charset="0"/>
              </a:rPr>
            </a:b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Go</a:t>
            </a:r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on</a:t>
            </a:r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holidays</a:t>
            </a:r>
            <a:endParaRPr lang="en-IE" sz="36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Fui de vacaciones en agosto</a:t>
            </a:r>
          </a:p>
          <a:p>
            <a:r>
              <a:rPr lang="es-ES" dirty="0" smtClean="0">
                <a:latin typeface="Comic Sans MS" pitchFamily="66" charset="0"/>
              </a:rPr>
              <a:t>Fui con mi familia</a:t>
            </a:r>
          </a:p>
          <a:p>
            <a:r>
              <a:rPr lang="es-ES" dirty="0" smtClean="0">
                <a:latin typeface="Comic Sans MS" pitchFamily="66" charset="0"/>
              </a:rPr>
              <a:t>Fui a España </a:t>
            </a:r>
          </a:p>
          <a:p>
            <a:pPr>
              <a:buNone/>
            </a:pPr>
            <a:endParaRPr lang="en-IE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went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on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holidays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in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August</a:t>
            </a:r>
            <a:endParaRPr lang="es-ES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went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with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my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family</a:t>
            </a:r>
            <a:endParaRPr lang="es-ES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went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to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Spain</a:t>
            </a:r>
            <a:endParaRPr lang="en-IE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3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953000"/>
            <a:ext cx="1545394" cy="647025"/>
          </a:xfrm>
          <a:prstGeom prst="rect">
            <a:avLst/>
          </a:prstGeom>
          <a:noFill/>
        </p:spPr>
      </p:pic>
      <p:pic>
        <p:nvPicPr>
          <p:cNvPr id="1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28600"/>
            <a:ext cx="1545394" cy="64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533400"/>
            <a:ext cx="8610600" cy="944562"/>
          </a:xfrm>
        </p:spPr>
        <p:txBody>
          <a:bodyPr>
            <a:normAutofit fontScale="90000"/>
          </a:bodyPr>
          <a:lstStyle/>
          <a:p>
            <a:r>
              <a:rPr lang="es-ES" sz="4000" b="1" dirty="0" smtClean="0">
                <a:latin typeface="Comic Sans MS" pitchFamily="66" charset="0"/>
              </a:rPr>
              <a:t>Viajar en avión, en coche, en barco…</a:t>
            </a:r>
            <a:r>
              <a:rPr lang="es-ES" dirty="0" smtClean="0">
                <a:latin typeface="Comic Sans MS" pitchFamily="66" charset="0"/>
              </a:rPr>
              <a:t/>
            </a:r>
            <a:br>
              <a:rPr lang="es-ES" dirty="0" smtClean="0">
                <a:latin typeface="Comic Sans MS" pitchFamily="66" charset="0"/>
              </a:rPr>
            </a:b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Travel</a:t>
            </a:r>
            <a:r>
              <a:rPr lang="es-ES" sz="31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by</a:t>
            </a:r>
            <a:r>
              <a:rPr lang="es-ES" sz="31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plane</a:t>
            </a:r>
            <a:r>
              <a:rPr lang="es-ES" sz="31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, car, </a:t>
            </a: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boat</a:t>
            </a:r>
            <a:r>
              <a:rPr lang="es-ES" sz="31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…</a:t>
            </a:r>
            <a:endParaRPr lang="en-IE" sz="31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81000" y="1828800"/>
            <a:ext cx="4038600" cy="3886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sz="2400" dirty="0" smtClean="0">
                <a:latin typeface="Comic Sans MS" pitchFamily="66" charset="0"/>
              </a:rPr>
              <a:t>Viajamos en avión</a:t>
            </a:r>
          </a:p>
          <a:p>
            <a:pPr>
              <a:lnSpc>
                <a:spcPct val="150000"/>
              </a:lnSpc>
            </a:pPr>
            <a:r>
              <a:rPr lang="es-ES" sz="2400" dirty="0" smtClean="0">
                <a:latin typeface="Comic Sans MS" pitchFamily="66" charset="0"/>
              </a:rPr>
              <a:t>El vuelo duró tres horas</a:t>
            </a:r>
          </a:p>
          <a:p>
            <a:pPr>
              <a:lnSpc>
                <a:spcPct val="150000"/>
              </a:lnSpc>
            </a:pPr>
            <a:r>
              <a:rPr lang="es-ES" sz="2400" dirty="0" smtClean="0">
                <a:latin typeface="Comic Sans MS" pitchFamily="66" charset="0"/>
              </a:rPr>
              <a:t>Llegamos a Alicante a las diez de la noche</a:t>
            </a:r>
          </a:p>
          <a:p>
            <a:pPr>
              <a:buNone/>
            </a:pPr>
            <a:endParaRPr lang="en-IE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95800" y="1828800"/>
            <a:ext cx="4495800" cy="3962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 travelled by plane</a:t>
            </a:r>
          </a:p>
          <a:p>
            <a:pPr>
              <a:lnSpc>
                <a:spcPct val="150000"/>
              </a:lnSpc>
            </a:pPr>
            <a:r>
              <a:rPr lang="en-IE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 flight took three hours</a:t>
            </a:r>
          </a:p>
          <a:p>
            <a:pPr>
              <a:lnSpc>
                <a:spcPct val="150000"/>
              </a:lnSpc>
            </a:pP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arrived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in Alicante at  ten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o´clock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in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evening</a:t>
            </a:r>
            <a:endParaRPr lang="en-IE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343400"/>
            <a:ext cx="3048000" cy="830997"/>
          </a:xfrm>
          <a:prstGeom prst="rect">
            <a:avLst/>
          </a:prstGeom>
          <a:solidFill>
            <a:srgbClr val="CCFF66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Comic Sans MS" pitchFamily="66" charset="0"/>
              </a:rPr>
              <a:t>Verbs</a:t>
            </a:r>
            <a:r>
              <a:rPr lang="es-ES" sz="2400" dirty="0" smtClean="0">
                <a:latin typeface="Comic Sans MS" pitchFamily="66" charset="0"/>
              </a:rPr>
              <a:t>: Viajar, durar, llegar</a:t>
            </a:r>
            <a:endParaRPr lang="en-IE" sz="2400" dirty="0">
              <a:latin typeface="Comic Sans MS" pitchFamily="66" charset="0"/>
            </a:endParaRPr>
          </a:p>
        </p:txBody>
      </p:sp>
      <p:pic>
        <p:nvPicPr>
          <p:cNvPr id="3074" name="Picture 2" descr="C:\Users\Sol Saez\Desktop\School\Scoilnet\Pixabay images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4419600"/>
            <a:ext cx="2428875" cy="1265202"/>
          </a:xfrm>
          <a:prstGeom prst="rect">
            <a:avLst/>
          </a:prstGeom>
          <a:noFill/>
        </p:spPr>
      </p:pic>
      <p:pic>
        <p:nvPicPr>
          <p:cNvPr id="8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0"/>
            <a:ext cx="1545394" cy="64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s-ES" sz="4000" b="1" dirty="0" smtClean="0">
                <a:latin typeface="Comic Sans MS" pitchFamily="66" charset="0"/>
              </a:rPr>
              <a:t>Quedarse en un hotel, en </a:t>
            </a:r>
            <a:br>
              <a:rPr lang="es-ES" sz="4000" b="1" dirty="0" smtClean="0">
                <a:latin typeface="Comic Sans MS" pitchFamily="66" charset="0"/>
              </a:rPr>
            </a:br>
            <a:r>
              <a:rPr lang="es-ES" sz="4000" b="1" dirty="0" smtClean="0">
                <a:latin typeface="Comic Sans MS" pitchFamily="66" charset="0"/>
              </a:rPr>
              <a:t>un apartamento, en un camping….</a:t>
            </a:r>
            <a:r>
              <a:rPr lang="es-ES" dirty="0" smtClean="0">
                <a:latin typeface="Comic Sans MS" pitchFamily="66" charset="0"/>
              </a:rPr>
              <a:t/>
            </a:r>
            <a:br>
              <a:rPr lang="es-ES" dirty="0" smtClean="0">
                <a:latin typeface="Comic Sans MS" pitchFamily="66" charset="0"/>
              </a:rPr>
            </a:b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Stay</a:t>
            </a:r>
            <a:r>
              <a:rPr lang="es-ES" sz="31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in a hotel, </a:t>
            </a: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an</a:t>
            </a:r>
            <a:r>
              <a:rPr lang="es-ES" sz="31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apartment</a:t>
            </a:r>
            <a:r>
              <a:rPr lang="es-ES" sz="31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, a camping </a:t>
            </a:r>
            <a:r>
              <a:rPr lang="es-ES" sz="31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site</a:t>
            </a:r>
            <a:endParaRPr lang="en-IE" sz="31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04800" y="2057400"/>
            <a:ext cx="4267200" cy="3886200"/>
          </a:xfrm>
        </p:spPr>
        <p:txBody>
          <a:bodyPr/>
          <a:lstStyle/>
          <a:p>
            <a:r>
              <a:rPr lang="es-ES" sz="2400" dirty="0" smtClean="0">
                <a:latin typeface="Comic Sans MS" pitchFamily="66" charset="0"/>
              </a:rPr>
              <a:t>Nos quedamos en un hotel</a:t>
            </a:r>
          </a:p>
          <a:p>
            <a:r>
              <a:rPr lang="es-ES" sz="2400" dirty="0" smtClean="0">
                <a:latin typeface="Comic Sans MS" pitchFamily="66" charset="0"/>
              </a:rPr>
              <a:t>E</a:t>
            </a:r>
            <a:r>
              <a:rPr lang="es-ES" sz="2400" dirty="0" smtClean="0">
                <a:latin typeface="Comic Sans MS" pitchFamily="66" charset="0"/>
              </a:rPr>
              <a:t>staba cerca/lejos de la playa</a:t>
            </a:r>
          </a:p>
          <a:p>
            <a:r>
              <a:rPr lang="es-ES" sz="2400" dirty="0" smtClean="0">
                <a:latin typeface="Comic Sans MS" pitchFamily="66" charset="0"/>
              </a:rPr>
              <a:t>Tenía una piscina y dos restaurantes</a:t>
            </a:r>
          </a:p>
          <a:p>
            <a:r>
              <a:rPr lang="es-ES" sz="2400" dirty="0" smtClean="0">
                <a:latin typeface="Comic Sans MS" pitchFamily="66" charset="0"/>
              </a:rPr>
              <a:t>Era un hotel grande/ pequeño</a:t>
            </a:r>
          </a:p>
          <a:p>
            <a:endParaRPr lang="es-ES" sz="2400" dirty="0" smtClean="0">
              <a:latin typeface="Comic Sans MS" pitchFamily="66" charset="0"/>
            </a:endParaRPr>
          </a:p>
          <a:p>
            <a:pPr>
              <a:buNone/>
            </a:pPr>
            <a:endParaRPr lang="en-IE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19600" y="2057400"/>
            <a:ext cx="4495800" cy="3962400"/>
          </a:xfrm>
        </p:spPr>
        <p:txBody>
          <a:bodyPr>
            <a:normAutofit/>
          </a:bodyPr>
          <a:lstStyle/>
          <a:p>
            <a:r>
              <a:rPr lang="en-IE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 stayed in a hotel</a:t>
            </a:r>
          </a:p>
          <a:p>
            <a:r>
              <a:rPr lang="en-IE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 was near/far from the beach</a:t>
            </a: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had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a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swimming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-pool and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two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restaurants</a:t>
            </a: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a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big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/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small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hotel</a:t>
            </a:r>
            <a:endParaRPr lang="en-IE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3048000" cy="830997"/>
          </a:xfrm>
          <a:prstGeom prst="rect">
            <a:avLst/>
          </a:prstGeom>
          <a:solidFill>
            <a:srgbClr val="CCFF66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Comic Sans MS" pitchFamily="66" charset="0"/>
              </a:rPr>
              <a:t>Verbs</a:t>
            </a:r>
            <a:r>
              <a:rPr lang="es-ES" sz="2400" dirty="0" smtClean="0">
                <a:latin typeface="Comic Sans MS" pitchFamily="66" charset="0"/>
              </a:rPr>
              <a:t>: Quedarse, estar, ser.</a:t>
            </a:r>
            <a:endParaRPr lang="en-IE" sz="2400" dirty="0">
              <a:latin typeface="Comic Sans MS" pitchFamily="66" charset="0"/>
            </a:endParaRPr>
          </a:p>
        </p:txBody>
      </p:sp>
      <p:pic>
        <p:nvPicPr>
          <p:cNvPr id="4098" name="Picture 2" descr="C:\Users\Sol Saez\Desktop\School\Scoilnet\Pixabay images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4724400"/>
            <a:ext cx="2360901" cy="1447800"/>
          </a:xfrm>
          <a:prstGeom prst="rect">
            <a:avLst/>
          </a:prstGeom>
          <a:noFill/>
        </p:spPr>
      </p:pic>
      <p:pic>
        <p:nvPicPr>
          <p:cNvPr id="8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8606" y="0"/>
            <a:ext cx="1545394" cy="64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Comic Sans MS" pitchFamily="66" charset="0"/>
              </a:rPr>
              <a:t>El tiempo</a:t>
            </a:r>
            <a:br>
              <a:rPr lang="es-ES" dirty="0" smtClean="0">
                <a:latin typeface="Comic Sans MS" pitchFamily="66" charset="0"/>
              </a:rPr>
            </a:b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</a:t>
            </a:r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weather</a:t>
            </a:r>
            <a:endParaRPr lang="en-IE" sz="36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525963"/>
          </a:xfrm>
        </p:spPr>
        <p:txBody>
          <a:bodyPr/>
          <a:lstStyle/>
          <a:p>
            <a:r>
              <a:rPr lang="es-ES" sz="2400" dirty="0" smtClean="0">
                <a:latin typeface="Comic Sans MS" pitchFamily="66" charset="0"/>
              </a:rPr>
              <a:t>Hizo un tiempo buenísimo</a:t>
            </a:r>
          </a:p>
          <a:p>
            <a:r>
              <a:rPr lang="es-ES" sz="2400" dirty="0" smtClean="0">
                <a:latin typeface="Comic Sans MS" pitchFamily="66" charset="0"/>
              </a:rPr>
              <a:t>Hizo un tiempo horrible</a:t>
            </a:r>
          </a:p>
          <a:p>
            <a:r>
              <a:rPr lang="es-ES" sz="2400" dirty="0" smtClean="0">
                <a:latin typeface="Comic Sans MS" pitchFamily="66" charset="0"/>
              </a:rPr>
              <a:t>Hizo sol todos los días</a:t>
            </a:r>
          </a:p>
          <a:p>
            <a:r>
              <a:rPr lang="es-ES" sz="2400" dirty="0" smtClean="0">
                <a:latin typeface="Comic Sans MS" pitchFamily="66" charset="0"/>
              </a:rPr>
              <a:t>Llovió todos los días </a:t>
            </a:r>
          </a:p>
          <a:p>
            <a:r>
              <a:rPr lang="es-ES" sz="2400" dirty="0" smtClean="0">
                <a:latin typeface="Comic Sans MS" pitchFamily="66" charset="0"/>
              </a:rPr>
              <a:t>Hizo bastante calor</a:t>
            </a:r>
          </a:p>
          <a:p>
            <a:r>
              <a:rPr lang="es-ES" sz="2400" dirty="0" smtClean="0">
                <a:latin typeface="Comic Sans MS" pitchFamily="66" charset="0"/>
              </a:rPr>
              <a:t>Hizo mucho frío</a:t>
            </a:r>
          </a:p>
          <a:p>
            <a:pPr>
              <a:buNone/>
            </a:pPr>
            <a:endParaRPr lang="en-IE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weather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great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weather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horrible</a:t>
            </a: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sunny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everyday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rained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everyday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quite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warm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very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cold</a:t>
            </a:r>
            <a:endParaRPr lang="en-IE" sz="24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105400"/>
            <a:ext cx="3048000" cy="461665"/>
          </a:xfrm>
          <a:prstGeom prst="rect">
            <a:avLst/>
          </a:prstGeom>
          <a:solidFill>
            <a:srgbClr val="CCFF66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Comic Sans MS" pitchFamily="66" charset="0"/>
              </a:rPr>
              <a:t>Verbs</a:t>
            </a:r>
            <a:r>
              <a:rPr lang="es-ES" sz="2400" dirty="0" smtClean="0">
                <a:latin typeface="Comic Sans MS" pitchFamily="66" charset="0"/>
              </a:rPr>
              <a:t>: Hacer, llover</a:t>
            </a:r>
            <a:endParaRPr lang="en-IE" sz="2400" dirty="0">
              <a:latin typeface="Comic Sans MS" pitchFamily="66" charset="0"/>
            </a:endParaRPr>
          </a:p>
        </p:txBody>
      </p:sp>
      <p:pic>
        <p:nvPicPr>
          <p:cNvPr id="5122" name="Picture 2" descr="C:\Users\Sol Saez\Desktop\School\Scoilnet\Pixabay images\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4419600"/>
            <a:ext cx="2838450" cy="1609725"/>
          </a:xfrm>
          <a:prstGeom prst="rect">
            <a:avLst/>
          </a:prstGeom>
          <a:noFill/>
        </p:spPr>
      </p:pic>
      <p:pic>
        <p:nvPicPr>
          <p:cNvPr id="11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"/>
            <a:ext cx="1545394" cy="64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Comic Sans MS" pitchFamily="66" charset="0"/>
              </a:rPr>
              <a:t>Actividades</a:t>
            </a:r>
            <a:br>
              <a:rPr lang="es-ES" dirty="0" smtClean="0">
                <a:latin typeface="Comic Sans MS" pitchFamily="66" charset="0"/>
              </a:rPr>
            </a:b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Activities</a:t>
            </a:r>
            <a:endParaRPr lang="en-IE" sz="36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419600" cy="4525963"/>
          </a:xfrm>
        </p:spPr>
        <p:txBody>
          <a:bodyPr/>
          <a:lstStyle/>
          <a:p>
            <a:r>
              <a:rPr lang="es-ES" sz="2400" dirty="0" smtClean="0">
                <a:latin typeface="Comic Sans MS" pitchFamily="66" charset="0"/>
              </a:rPr>
              <a:t>Visitamos un museo y una catedral</a:t>
            </a:r>
          </a:p>
          <a:p>
            <a:r>
              <a:rPr lang="es-ES" sz="2400" dirty="0" smtClean="0">
                <a:latin typeface="Comic Sans MS" pitchFamily="66" charset="0"/>
              </a:rPr>
              <a:t>Fui a la playa todos los días</a:t>
            </a:r>
          </a:p>
          <a:p>
            <a:r>
              <a:rPr lang="es-ES" sz="2400" dirty="0" smtClean="0">
                <a:latin typeface="Comic Sans MS" pitchFamily="66" charset="0"/>
              </a:rPr>
              <a:t>Comí platos típicos españoles</a:t>
            </a:r>
          </a:p>
          <a:p>
            <a:r>
              <a:rPr lang="es-ES" sz="2400" dirty="0" smtClean="0">
                <a:latin typeface="Comic Sans MS" pitchFamily="66" charset="0"/>
              </a:rPr>
              <a:t>Me encantaron los churros</a:t>
            </a:r>
          </a:p>
          <a:p>
            <a:r>
              <a:rPr lang="es-ES" sz="2400" dirty="0" smtClean="0">
                <a:latin typeface="Comic Sans MS" pitchFamily="66" charset="0"/>
              </a:rPr>
              <a:t>Conocí a gente de mi edad y practiqué el español con ellos</a:t>
            </a:r>
          </a:p>
          <a:p>
            <a:endParaRPr lang="es-ES" sz="2400" dirty="0" smtClean="0">
              <a:latin typeface="Comic Sans MS" pitchFamily="66" charset="0"/>
            </a:endParaRPr>
          </a:p>
          <a:p>
            <a:pPr>
              <a:buNone/>
            </a:pPr>
            <a:endParaRPr lang="en-IE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19600" y="1524000"/>
            <a:ext cx="4876800" cy="4525963"/>
          </a:xfrm>
        </p:spPr>
        <p:txBody>
          <a:bodyPr>
            <a:normAutofit/>
          </a:bodyPr>
          <a:lstStyle/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visited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a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museum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and a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cathedral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went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to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beach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everyday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ate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some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typical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Spanish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dishes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loved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churros</a:t>
            </a:r>
          </a:p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met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people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my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age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and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practised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my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Spanish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with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them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257800"/>
            <a:ext cx="3352800" cy="1200329"/>
          </a:xfrm>
          <a:prstGeom prst="rect">
            <a:avLst/>
          </a:prstGeom>
          <a:solidFill>
            <a:srgbClr val="CCFF66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Comic Sans MS" pitchFamily="66" charset="0"/>
              </a:rPr>
              <a:t>Verbs</a:t>
            </a:r>
            <a:r>
              <a:rPr lang="es-ES" sz="2400" dirty="0" smtClean="0">
                <a:latin typeface="Comic Sans MS" pitchFamily="66" charset="0"/>
              </a:rPr>
              <a:t>: visitar, ir, comer, encantar, conocer, practicar</a:t>
            </a:r>
            <a:endParaRPr lang="en-IE" sz="2400" dirty="0">
              <a:latin typeface="Comic Sans MS" pitchFamily="66" charset="0"/>
            </a:endParaRPr>
          </a:p>
        </p:txBody>
      </p:sp>
      <p:pic>
        <p:nvPicPr>
          <p:cNvPr id="11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52400"/>
            <a:ext cx="1545394" cy="647025"/>
          </a:xfrm>
          <a:prstGeom prst="rect">
            <a:avLst/>
          </a:prstGeom>
          <a:noFill/>
        </p:spPr>
      </p:pic>
      <p:pic>
        <p:nvPicPr>
          <p:cNvPr id="6146" name="Picture 2" descr="C:\Users\Sol Saez\Desktop\School\Scoilnet\Pixabay images\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7049" y="228601"/>
            <a:ext cx="1062058" cy="1066799"/>
          </a:xfrm>
          <a:prstGeom prst="rect">
            <a:avLst/>
          </a:prstGeom>
          <a:noFill/>
        </p:spPr>
      </p:pic>
      <p:pic>
        <p:nvPicPr>
          <p:cNvPr id="6147" name="Picture 3" descr="C:\Users\Sol Saez\Desktop\School\Scoilnet\Pixabay images\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4953000"/>
            <a:ext cx="2241686" cy="1552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Comic Sans MS" pitchFamily="66" charset="0"/>
              </a:rPr>
              <a:t>Actividades</a:t>
            </a:r>
            <a:br>
              <a:rPr lang="es-ES" dirty="0" smtClean="0">
                <a:latin typeface="Comic Sans MS" pitchFamily="66" charset="0"/>
              </a:rPr>
            </a:b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Activities</a:t>
            </a:r>
            <a:endParaRPr lang="en-IE" sz="36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419600" cy="4525963"/>
          </a:xfrm>
        </p:spPr>
        <p:txBody>
          <a:bodyPr/>
          <a:lstStyle/>
          <a:p>
            <a:r>
              <a:rPr lang="es-ES" sz="2400" dirty="0" smtClean="0">
                <a:latin typeface="Comic Sans MS" pitchFamily="66" charset="0"/>
              </a:rPr>
              <a:t>Me aburrí un montón</a:t>
            </a:r>
          </a:p>
          <a:p>
            <a:r>
              <a:rPr lang="es-ES" sz="2400" dirty="0" smtClean="0">
                <a:latin typeface="Comic Sans MS" pitchFamily="66" charset="0"/>
              </a:rPr>
              <a:t>No hice nada interesante</a:t>
            </a:r>
          </a:p>
          <a:p>
            <a:r>
              <a:rPr lang="es-ES" sz="2400" dirty="0" smtClean="0">
                <a:latin typeface="Comic Sans MS" pitchFamily="66" charset="0"/>
              </a:rPr>
              <a:t>No me gustó nada la comida española</a:t>
            </a:r>
          </a:p>
          <a:p>
            <a:r>
              <a:rPr lang="es-ES" sz="2400" dirty="0" smtClean="0">
                <a:latin typeface="Comic Sans MS" pitchFamily="66" charset="0"/>
              </a:rPr>
              <a:t>No conocí a nadie de mi edad </a:t>
            </a:r>
          </a:p>
          <a:p>
            <a:r>
              <a:rPr lang="es-ES" sz="2400" dirty="0" smtClean="0">
                <a:latin typeface="Comic Sans MS" pitchFamily="66" charset="0"/>
              </a:rPr>
              <a:t>El español era muy difícil de comprender</a:t>
            </a:r>
          </a:p>
          <a:p>
            <a:endParaRPr lang="es-ES" sz="2400" dirty="0" smtClean="0">
              <a:latin typeface="Comic Sans MS" pitchFamily="66" charset="0"/>
            </a:endParaRPr>
          </a:p>
          <a:p>
            <a:endParaRPr lang="es-ES" sz="2400" dirty="0" smtClean="0">
              <a:latin typeface="Comic Sans MS" pitchFamily="66" charset="0"/>
            </a:endParaRPr>
          </a:p>
          <a:p>
            <a:pPr>
              <a:buNone/>
            </a:pPr>
            <a:endParaRPr lang="en-IE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343400" y="1524000"/>
            <a:ext cx="4953000" cy="4525963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really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bored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didn´t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do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anything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interesting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didn´t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like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Spanish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food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didn´t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meet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anyone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my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own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age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Spanish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very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difficult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to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understand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029200"/>
            <a:ext cx="3581400" cy="1200329"/>
          </a:xfrm>
          <a:prstGeom prst="rect">
            <a:avLst/>
          </a:prstGeom>
          <a:solidFill>
            <a:srgbClr val="CCFF66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Comic Sans MS" pitchFamily="66" charset="0"/>
              </a:rPr>
              <a:t>Verbs</a:t>
            </a:r>
            <a:r>
              <a:rPr lang="es-ES" sz="2400" dirty="0" smtClean="0">
                <a:latin typeface="Comic Sans MS" pitchFamily="66" charset="0"/>
              </a:rPr>
              <a:t>: aburrirse,</a:t>
            </a:r>
          </a:p>
          <a:p>
            <a:r>
              <a:rPr lang="es-ES" sz="2400" dirty="0" smtClean="0">
                <a:latin typeface="Comic Sans MS" pitchFamily="66" charset="0"/>
              </a:rPr>
              <a:t>hacer, gustar, conocer, ser</a:t>
            </a:r>
            <a:endParaRPr lang="en-IE" sz="2400" dirty="0">
              <a:latin typeface="Comic Sans MS" pitchFamily="66" charset="0"/>
            </a:endParaRPr>
          </a:p>
        </p:txBody>
      </p:sp>
      <p:pic>
        <p:nvPicPr>
          <p:cNvPr id="11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52400"/>
            <a:ext cx="1545394" cy="647025"/>
          </a:xfrm>
          <a:prstGeom prst="rect">
            <a:avLst/>
          </a:prstGeom>
          <a:noFill/>
        </p:spPr>
      </p:pic>
      <p:pic>
        <p:nvPicPr>
          <p:cNvPr id="7170" name="Picture 2" descr="C:\Users\Sol Saez\Desktop\School\Scoilnet\Pixabay images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28600"/>
            <a:ext cx="1066799" cy="1066799"/>
          </a:xfrm>
          <a:prstGeom prst="rect">
            <a:avLst/>
          </a:prstGeom>
          <a:noFill/>
        </p:spPr>
      </p:pic>
      <p:pic>
        <p:nvPicPr>
          <p:cNvPr id="7171" name="Picture 3" descr="C:\Users\Sol Saez\Desktop\School\Scoilnet\Pixabay images\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4876800"/>
            <a:ext cx="1932887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74638"/>
            <a:ext cx="73152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omic Sans MS" pitchFamily="66" charset="0"/>
              </a:rPr>
              <a:t>Mi experiencia</a:t>
            </a:r>
            <a:br>
              <a:rPr lang="es-ES" dirty="0" smtClean="0">
                <a:latin typeface="Comic Sans MS" pitchFamily="66" charset="0"/>
              </a:rPr>
            </a:br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My </a:t>
            </a:r>
            <a:r>
              <a:rPr lang="es-ES" sz="36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experience</a:t>
            </a:r>
            <a:endParaRPr lang="en-IE" sz="3600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28600" y="1828800"/>
            <a:ext cx="4419600" cy="4221163"/>
          </a:xfrm>
        </p:spPr>
        <p:txBody>
          <a:bodyPr/>
          <a:lstStyle/>
          <a:p>
            <a:r>
              <a:rPr lang="es-ES" sz="2400" dirty="0" smtClean="0">
                <a:latin typeface="Comic Sans MS" pitchFamily="66" charset="0"/>
              </a:rPr>
              <a:t>L</a:t>
            </a:r>
            <a:r>
              <a:rPr lang="es-ES" sz="2400" dirty="0" smtClean="0">
                <a:latin typeface="Comic Sans MS" pitchFamily="66" charset="0"/>
              </a:rPr>
              <a:t>o pasé genial /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had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a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great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time</a:t>
            </a:r>
          </a:p>
          <a:p>
            <a:r>
              <a:rPr lang="es-ES" sz="2400" dirty="0" smtClean="0">
                <a:latin typeface="Comic Sans MS" pitchFamily="66" charset="0"/>
              </a:rPr>
              <a:t>Fue una experiencia fantástica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/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a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fantastic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experience</a:t>
            </a:r>
            <a:endParaRPr lang="es-ES" sz="2400" dirty="0" smtClean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s-ES" sz="2400" dirty="0" smtClean="0">
                <a:latin typeface="Comic Sans MS" pitchFamily="66" charset="0"/>
              </a:rPr>
              <a:t>Me gustaría 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volver/I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would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like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to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go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back</a:t>
            </a:r>
          </a:p>
          <a:p>
            <a:endParaRPr lang="es-ES" sz="2400" dirty="0" smtClean="0">
              <a:latin typeface="Comic Sans MS" pitchFamily="66" charset="0"/>
            </a:endParaRPr>
          </a:p>
          <a:p>
            <a:endParaRPr lang="es-ES" sz="2400" dirty="0" smtClean="0">
              <a:latin typeface="Comic Sans MS" pitchFamily="66" charset="0"/>
            </a:endParaRP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n-IE" sz="11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343400" y="1752600"/>
            <a:ext cx="4953000" cy="4297363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Comic Sans MS" pitchFamily="66" charset="0"/>
              </a:rPr>
              <a:t>Lo pasé 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fatal/I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had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an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awful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time</a:t>
            </a:r>
          </a:p>
          <a:p>
            <a:r>
              <a:rPr lang="es-ES" sz="2400" dirty="0" smtClean="0">
                <a:latin typeface="Comic Sans MS" pitchFamily="66" charset="0"/>
              </a:rPr>
              <a:t>Fue una experiencia horrible/</a:t>
            </a:r>
          </a:p>
          <a:p>
            <a:pPr>
              <a:buNone/>
            </a:pPr>
            <a:r>
              <a:rPr lang="es-ES" sz="2400" dirty="0" smtClean="0">
                <a:latin typeface="Comic Sans MS" pitchFamily="66" charset="0"/>
              </a:rPr>
              <a:t> </a:t>
            </a:r>
            <a:r>
              <a:rPr lang="es-ES" sz="2400" dirty="0" smtClean="0">
                <a:latin typeface="Comic Sans MS" pitchFamily="66" charset="0"/>
              </a:rPr>
              <a:t>  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It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was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a horrible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experience</a:t>
            </a:r>
            <a:endParaRPr lang="es-ES" sz="2400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r>
              <a:rPr lang="es-ES" sz="2400" dirty="0" smtClean="0">
                <a:latin typeface="Comic Sans MS" pitchFamily="66" charset="0"/>
              </a:rPr>
              <a:t>No quiero volver nunca más/</a:t>
            </a:r>
          </a:p>
          <a:p>
            <a:pPr>
              <a:buNone/>
            </a:pP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   I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never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want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to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go</a:t>
            </a:r>
            <a:r>
              <a:rPr lang="es-ES" sz="2400" dirty="0" smtClean="0">
                <a:solidFill>
                  <a:schemeClr val="accent1"/>
                </a:solidFill>
                <a:latin typeface="Comic Sans MS" pitchFamily="66" charset="0"/>
              </a:rPr>
              <a:t> back </a:t>
            </a:r>
            <a:r>
              <a:rPr lang="es-ES" sz="2400" dirty="0" err="1" smtClean="0">
                <a:solidFill>
                  <a:schemeClr val="accent1"/>
                </a:solidFill>
                <a:latin typeface="Comic Sans MS" pitchFamily="66" charset="0"/>
              </a:rPr>
              <a:t>again</a:t>
            </a:r>
            <a:endParaRPr lang="es-ES" sz="2400" dirty="0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029200"/>
            <a:ext cx="7696200" cy="830997"/>
          </a:xfrm>
          <a:prstGeom prst="rect">
            <a:avLst/>
          </a:prstGeom>
          <a:solidFill>
            <a:srgbClr val="CCFF66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Comic Sans MS" pitchFamily="66" charset="0"/>
              </a:rPr>
              <a:t>Verbs</a:t>
            </a:r>
            <a:r>
              <a:rPr lang="es-ES" sz="2400" dirty="0" smtClean="0">
                <a:latin typeface="Comic Sans MS" pitchFamily="66" charset="0"/>
              </a:rPr>
              <a:t>: Pasarlo bien/mal/</a:t>
            </a:r>
            <a:r>
              <a:rPr lang="es-ES" sz="2400" dirty="0" err="1" smtClean="0">
                <a:latin typeface="Comic Sans MS" pitchFamily="66" charset="0"/>
              </a:rPr>
              <a:t>genial,etc</a:t>
            </a:r>
            <a:r>
              <a:rPr lang="es-ES" sz="2400" dirty="0" smtClean="0">
                <a:latin typeface="Comic Sans MS" pitchFamily="66" charset="0"/>
              </a:rPr>
              <a:t>. Ser, gustar, querer, volver </a:t>
            </a:r>
          </a:p>
        </p:txBody>
      </p:sp>
      <p:pic>
        <p:nvPicPr>
          <p:cNvPr id="11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52400"/>
            <a:ext cx="1545394" cy="647025"/>
          </a:xfrm>
          <a:prstGeom prst="rect">
            <a:avLst/>
          </a:prstGeom>
          <a:noFill/>
        </p:spPr>
      </p:pic>
      <p:pic>
        <p:nvPicPr>
          <p:cNvPr id="7170" name="Picture 2" descr="C:\Users\Sol Saez\Desktop\School\Scoilnet\Pixabay images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81000"/>
            <a:ext cx="914400" cy="914400"/>
          </a:xfrm>
          <a:prstGeom prst="rect">
            <a:avLst/>
          </a:prstGeom>
          <a:noFill/>
        </p:spPr>
      </p:pic>
      <p:pic>
        <p:nvPicPr>
          <p:cNvPr id="12" name="Picture 2" descr="C:\Users\Sol Saez\Desktop\School\Scoilnet\Pixabay images\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4800"/>
            <a:ext cx="1062058" cy="106679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57200" y="6172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Source</a:t>
            </a:r>
            <a:r>
              <a:rPr lang="es-ES" dirty="0" smtClean="0"/>
              <a:t> of </a:t>
            </a:r>
            <a:r>
              <a:rPr lang="es-ES" dirty="0" err="1" smtClean="0"/>
              <a:t>images</a:t>
            </a:r>
            <a:r>
              <a:rPr lang="es-ES" dirty="0" smtClean="0"/>
              <a:t>: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images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presentation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downloaded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pixabay.com</a:t>
            </a:r>
            <a:endParaRPr lang="en-I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435</Words>
  <Application>Microsoft Office PowerPoint</Application>
  <PresentationFormat>On-screen Show (4:3)</PresentationFormat>
  <Paragraphs>80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Las Vacaciones</vt:lpstr>
      <vt:lpstr>Ir de vacaciones Go on holidays</vt:lpstr>
      <vt:lpstr>Viajar en avión, en coche, en barco… Travel by plane , car, boat…</vt:lpstr>
      <vt:lpstr>Quedarse en un hotel, en  un apartamento, en un camping…. Stay in a hotel, an apartment, a camping site</vt:lpstr>
      <vt:lpstr>El tiempo The weather</vt:lpstr>
      <vt:lpstr>Actividades Activities</vt:lpstr>
      <vt:lpstr>Actividades Activities</vt:lpstr>
      <vt:lpstr>Mi experiencia My experience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Vacaciones</dc:title>
  <dc:creator>Sol Saez</dc:creator>
  <cp:lastModifiedBy>Sol Saez</cp:lastModifiedBy>
  <cp:revision>18</cp:revision>
  <dcterms:created xsi:type="dcterms:W3CDTF">2006-08-16T00:00:00Z</dcterms:created>
  <dcterms:modified xsi:type="dcterms:W3CDTF">2018-03-03T18:47:41Z</dcterms:modified>
</cp:coreProperties>
</file>