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5"/>
  </p:notesMasterIdLst>
  <p:sldIdLst>
    <p:sldId id="315" r:id="rId2"/>
    <p:sldId id="316" r:id="rId3"/>
    <p:sldId id="312" r:id="rId4"/>
    <p:sldId id="283" r:id="rId5"/>
    <p:sldId id="282" r:id="rId6"/>
    <p:sldId id="259" r:id="rId7"/>
    <p:sldId id="280" r:id="rId8"/>
    <p:sldId id="284" r:id="rId9"/>
    <p:sldId id="286" r:id="rId10"/>
    <p:sldId id="287" r:id="rId11"/>
    <p:sldId id="288" r:id="rId12"/>
    <p:sldId id="279" r:id="rId13"/>
    <p:sldId id="292" r:id="rId14"/>
    <p:sldId id="289" r:id="rId15"/>
    <p:sldId id="290" r:id="rId16"/>
    <p:sldId id="291" r:id="rId17"/>
    <p:sldId id="273" r:id="rId18"/>
    <p:sldId id="313" r:id="rId19"/>
    <p:sldId id="260" r:id="rId20"/>
    <p:sldId id="261" r:id="rId21"/>
    <p:sldId id="262" r:id="rId22"/>
    <p:sldId id="263" r:id="rId23"/>
    <p:sldId id="274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317" r:id="rId32"/>
    <p:sldId id="318" r:id="rId33"/>
    <p:sldId id="31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oife Smith  (Skerries CC)" initials="AS(C" lastIdx="1" clrIdx="0">
    <p:extLst>
      <p:ext uri="{19B8F6BF-5375-455C-9EA6-DF929625EA0E}">
        <p15:presenceInfo xmlns:p15="http://schemas.microsoft.com/office/powerpoint/2012/main" userId="Aoife Smith  (Skerries CC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00" autoAdjust="0"/>
    <p:restoredTop sz="93632"/>
  </p:normalViewPr>
  <p:slideViewPr>
    <p:cSldViewPr>
      <p:cViewPr varScale="1">
        <p:scale>
          <a:sx n="66" d="100"/>
          <a:sy n="66" d="100"/>
        </p:scale>
        <p:origin x="56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75F91F-CC6D-472B-A1AA-6B3F43121C2E}" type="doc">
      <dgm:prSet loTypeId="urn:microsoft.com/office/officeart/2016/7/layout/VerticalDownArrowProcess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469F4AE5-C146-4101-BBF2-4806FF208BA9}">
      <dgm:prSet/>
      <dgm:spPr/>
      <dgm:t>
        <a:bodyPr/>
        <a:lstStyle/>
        <a:p>
          <a:r>
            <a:rPr lang="en-US"/>
            <a:t>Brainstorm</a:t>
          </a:r>
        </a:p>
      </dgm:t>
    </dgm:pt>
    <dgm:pt modelId="{FC15765C-806C-4DC5-828F-628A9D8A0BBD}" type="parTrans" cxnId="{28A8F3BA-CB6C-4BF3-998C-A1EA7D7D6239}">
      <dgm:prSet/>
      <dgm:spPr/>
      <dgm:t>
        <a:bodyPr/>
        <a:lstStyle/>
        <a:p>
          <a:endParaRPr lang="en-US"/>
        </a:p>
      </dgm:t>
    </dgm:pt>
    <dgm:pt modelId="{19E76E79-8DD9-4EAD-B531-0ABAB2504106}" type="sibTrans" cxnId="{28A8F3BA-CB6C-4BF3-998C-A1EA7D7D6239}">
      <dgm:prSet/>
      <dgm:spPr/>
      <dgm:t>
        <a:bodyPr/>
        <a:lstStyle/>
        <a:p>
          <a:endParaRPr lang="en-US"/>
        </a:p>
      </dgm:t>
    </dgm:pt>
    <dgm:pt modelId="{74FADAF8-B3FA-42CC-8164-F80654771DFD}">
      <dgm:prSet/>
      <dgm:spPr/>
      <dgm:t>
        <a:bodyPr/>
        <a:lstStyle/>
        <a:p>
          <a:r>
            <a:rPr lang="en-US"/>
            <a:t>Brainstorm why people use drugs</a:t>
          </a:r>
        </a:p>
      </dgm:t>
    </dgm:pt>
    <dgm:pt modelId="{A7B90B63-B0E1-4607-92F7-1607CE7D1B8E}" type="parTrans" cxnId="{FB972523-46FF-43F0-B1A8-D5DB7DC80ACF}">
      <dgm:prSet/>
      <dgm:spPr/>
      <dgm:t>
        <a:bodyPr/>
        <a:lstStyle/>
        <a:p>
          <a:endParaRPr lang="en-US"/>
        </a:p>
      </dgm:t>
    </dgm:pt>
    <dgm:pt modelId="{9E79D3D1-8029-42A6-BED8-3D74C82BB70E}" type="sibTrans" cxnId="{FB972523-46FF-43F0-B1A8-D5DB7DC80ACF}">
      <dgm:prSet/>
      <dgm:spPr/>
      <dgm:t>
        <a:bodyPr/>
        <a:lstStyle/>
        <a:p>
          <a:endParaRPr lang="en-US"/>
        </a:p>
      </dgm:t>
    </dgm:pt>
    <dgm:pt modelId="{80BF461C-9627-47E6-892C-2FA64AA33CB8}">
      <dgm:prSet/>
      <dgm:spPr/>
      <dgm:t>
        <a:bodyPr/>
        <a:lstStyle/>
        <a:p>
          <a:r>
            <a:rPr lang="en-US"/>
            <a:t>List</a:t>
          </a:r>
        </a:p>
      </dgm:t>
    </dgm:pt>
    <dgm:pt modelId="{BD217E0B-2E95-4F46-B55F-03873625A62B}" type="parTrans" cxnId="{1460B834-552B-4E14-9515-33DD7F6E5D4F}">
      <dgm:prSet/>
      <dgm:spPr/>
      <dgm:t>
        <a:bodyPr/>
        <a:lstStyle/>
        <a:p>
          <a:endParaRPr lang="en-US"/>
        </a:p>
      </dgm:t>
    </dgm:pt>
    <dgm:pt modelId="{A8F7321C-7293-4668-9EDB-D2B19980C91B}" type="sibTrans" cxnId="{1460B834-552B-4E14-9515-33DD7F6E5D4F}">
      <dgm:prSet/>
      <dgm:spPr/>
      <dgm:t>
        <a:bodyPr/>
        <a:lstStyle/>
        <a:p>
          <a:endParaRPr lang="en-US"/>
        </a:p>
      </dgm:t>
    </dgm:pt>
    <dgm:pt modelId="{9C897590-A22F-4CEA-BAEC-F98CB14BB0E7}">
      <dgm:prSet/>
      <dgm:spPr/>
      <dgm:t>
        <a:bodyPr/>
        <a:lstStyle/>
        <a:p>
          <a:r>
            <a:rPr lang="en-US"/>
            <a:t>List some of the effects that drugs have on your body. </a:t>
          </a:r>
        </a:p>
      </dgm:t>
    </dgm:pt>
    <dgm:pt modelId="{26CDA5C4-0266-4B5C-A993-45DF9040CA4B}" type="parTrans" cxnId="{A7A3D60C-BBE1-43B4-8049-A3FC18CC030E}">
      <dgm:prSet/>
      <dgm:spPr/>
      <dgm:t>
        <a:bodyPr/>
        <a:lstStyle/>
        <a:p>
          <a:endParaRPr lang="en-US"/>
        </a:p>
      </dgm:t>
    </dgm:pt>
    <dgm:pt modelId="{4D551FC7-97ED-4145-A8BA-1323C8CB991F}" type="sibTrans" cxnId="{A7A3D60C-BBE1-43B4-8049-A3FC18CC030E}">
      <dgm:prSet/>
      <dgm:spPr/>
      <dgm:t>
        <a:bodyPr/>
        <a:lstStyle/>
        <a:p>
          <a:endParaRPr lang="en-US"/>
        </a:p>
      </dgm:t>
    </dgm:pt>
    <dgm:pt modelId="{780080F8-4ED8-4E7B-A706-1315ADE7B196}">
      <dgm:prSet/>
      <dgm:spPr/>
      <dgm:t>
        <a:bodyPr/>
        <a:lstStyle/>
        <a:p>
          <a:r>
            <a:rPr lang="en-US"/>
            <a:t>Sort</a:t>
          </a:r>
        </a:p>
      </dgm:t>
    </dgm:pt>
    <dgm:pt modelId="{A1A6B798-0DD0-49C1-B728-057BFD3F265C}" type="parTrans" cxnId="{AF67EDB2-467D-4FF6-8812-7BA0801E2DB1}">
      <dgm:prSet/>
      <dgm:spPr/>
      <dgm:t>
        <a:bodyPr/>
        <a:lstStyle/>
        <a:p>
          <a:endParaRPr lang="en-US"/>
        </a:p>
      </dgm:t>
    </dgm:pt>
    <dgm:pt modelId="{5B077D0F-3A01-4544-B63B-FE918ADCFAE0}" type="sibTrans" cxnId="{AF67EDB2-467D-4FF6-8812-7BA0801E2DB1}">
      <dgm:prSet/>
      <dgm:spPr/>
      <dgm:t>
        <a:bodyPr/>
        <a:lstStyle/>
        <a:p>
          <a:endParaRPr lang="en-US"/>
        </a:p>
      </dgm:t>
    </dgm:pt>
    <dgm:pt modelId="{8CDB91E7-B6D0-4C85-8B1F-A6FDEDF3FE3D}">
      <dgm:prSet/>
      <dgm:spPr/>
      <dgm:t>
        <a:bodyPr/>
        <a:lstStyle/>
        <a:p>
          <a:r>
            <a:rPr lang="en-US"/>
            <a:t>Sort the names of drugs into legal and illegal groups.</a:t>
          </a:r>
        </a:p>
      </dgm:t>
    </dgm:pt>
    <dgm:pt modelId="{B4771FAE-2379-4899-B595-C525D6DE748F}" type="parTrans" cxnId="{F016341C-343B-40CA-9977-4F0DD4DCDD60}">
      <dgm:prSet/>
      <dgm:spPr/>
      <dgm:t>
        <a:bodyPr/>
        <a:lstStyle/>
        <a:p>
          <a:endParaRPr lang="en-US"/>
        </a:p>
      </dgm:t>
    </dgm:pt>
    <dgm:pt modelId="{0EB6A8C1-7DC8-45E3-8AAA-BED893F9A0D1}" type="sibTrans" cxnId="{F016341C-343B-40CA-9977-4F0DD4DCDD60}">
      <dgm:prSet/>
      <dgm:spPr/>
      <dgm:t>
        <a:bodyPr/>
        <a:lstStyle/>
        <a:p>
          <a:endParaRPr lang="en-US"/>
        </a:p>
      </dgm:t>
    </dgm:pt>
    <dgm:pt modelId="{4AC1FB8C-99C4-4CAC-BA6B-9B4BB49CB69B}">
      <dgm:prSet/>
      <dgm:spPr/>
      <dgm:t>
        <a:bodyPr/>
        <a:lstStyle/>
        <a:p>
          <a:r>
            <a:rPr lang="en-US" dirty="0"/>
            <a:t>Describe</a:t>
          </a:r>
        </a:p>
      </dgm:t>
    </dgm:pt>
    <dgm:pt modelId="{645E64F5-6B0F-4441-8C9B-6E2601467F0F}" type="parTrans" cxnId="{6C14DBF5-E96A-4AF1-8F96-A4ACE23B0AD2}">
      <dgm:prSet/>
      <dgm:spPr/>
      <dgm:t>
        <a:bodyPr/>
        <a:lstStyle/>
        <a:p>
          <a:endParaRPr lang="en-US"/>
        </a:p>
      </dgm:t>
    </dgm:pt>
    <dgm:pt modelId="{306974C8-1E3C-49C8-B2EB-DCC27E5FE79A}" type="sibTrans" cxnId="{6C14DBF5-E96A-4AF1-8F96-A4ACE23B0AD2}">
      <dgm:prSet/>
      <dgm:spPr/>
      <dgm:t>
        <a:bodyPr/>
        <a:lstStyle/>
        <a:p>
          <a:endParaRPr lang="en-US"/>
        </a:p>
      </dgm:t>
    </dgm:pt>
    <dgm:pt modelId="{BC5D23E5-9ED5-427F-B17F-A51CC21DC830}">
      <dgm:prSet/>
      <dgm:spPr/>
      <dgm:t>
        <a:bodyPr/>
        <a:lstStyle/>
        <a:p>
          <a:r>
            <a:rPr lang="en-US" dirty="0"/>
            <a:t>Describe what it means to be a drug addict</a:t>
          </a:r>
        </a:p>
      </dgm:t>
    </dgm:pt>
    <dgm:pt modelId="{94CD04EB-643C-48B9-8988-28DABB4E1C26}" type="parTrans" cxnId="{A3C586D6-2A7D-4969-815C-0C4AC9909F74}">
      <dgm:prSet/>
      <dgm:spPr/>
      <dgm:t>
        <a:bodyPr/>
        <a:lstStyle/>
        <a:p>
          <a:endParaRPr lang="en-US"/>
        </a:p>
      </dgm:t>
    </dgm:pt>
    <dgm:pt modelId="{2986D7FD-164F-4001-9489-718CA16EC89C}" type="sibTrans" cxnId="{A3C586D6-2A7D-4969-815C-0C4AC9909F74}">
      <dgm:prSet/>
      <dgm:spPr/>
      <dgm:t>
        <a:bodyPr/>
        <a:lstStyle/>
        <a:p>
          <a:endParaRPr lang="en-US"/>
        </a:p>
      </dgm:t>
    </dgm:pt>
    <dgm:pt modelId="{BE8AA115-71B5-47BD-A443-612D9EB88EF3}">
      <dgm:prSet/>
      <dgm:spPr/>
      <dgm:t>
        <a:bodyPr/>
        <a:lstStyle/>
        <a:p>
          <a:r>
            <a:rPr lang="en-US" dirty="0"/>
            <a:t>Devise</a:t>
          </a:r>
        </a:p>
      </dgm:t>
    </dgm:pt>
    <dgm:pt modelId="{5D704E53-E005-4195-AF60-670AF915E47D}" type="parTrans" cxnId="{DF0F240B-8044-4E29-87B5-BF831599E3DE}">
      <dgm:prSet/>
      <dgm:spPr/>
      <dgm:t>
        <a:bodyPr/>
        <a:lstStyle/>
        <a:p>
          <a:endParaRPr lang="en-US"/>
        </a:p>
      </dgm:t>
    </dgm:pt>
    <dgm:pt modelId="{4F1EB4FB-5595-4675-B93D-67BACE3E6993}" type="sibTrans" cxnId="{DF0F240B-8044-4E29-87B5-BF831599E3DE}">
      <dgm:prSet/>
      <dgm:spPr/>
      <dgm:t>
        <a:bodyPr/>
        <a:lstStyle/>
        <a:p>
          <a:endParaRPr lang="en-US"/>
        </a:p>
      </dgm:t>
    </dgm:pt>
    <dgm:pt modelId="{77406FFF-AD79-4E2C-9F36-D13EBF567EFF}">
      <dgm:prSet/>
      <dgm:spPr/>
      <dgm:t>
        <a:bodyPr/>
        <a:lstStyle/>
        <a:p>
          <a:endParaRPr lang="en-US" dirty="0"/>
        </a:p>
      </dgm:t>
    </dgm:pt>
    <dgm:pt modelId="{0EB83AE8-08F2-411C-AF74-BB81803AB2D1}" type="parTrans" cxnId="{3B50075D-E317-4100-A677-3FD4B19C8B21}">
      <dgm:prSet/>
      <dgm:spPr/>
      <dgm:t>
        <a:bodyPr/>
        <a:lstStyle/>
        <a:p>
          <a:endParaRPr lang="en-US"/>
        </a:p>
      </dgm:t>
    </dgm:pt>
    <dgm:pt modelId="{45FADF35-7199-4C32-9008-0CBA2DA50651}" type="sibTrans" cxnId="{3B50075D-E317-4100-A677-3FD4B19C8B21}">
      <dgm:prSet/>
      <dgm:spPr/>
      <dgm:t>
        <a:bodyPr/>
        <a:lstStyle/>
        <a:p>
          <a:endParaRPr lang="en-US"/>
        </a:p>
      </dgm:t>
    </dgm:pt>
    <dgm:pt modelId="{BE5CBCA7-1850-B34A-A1A2-586799A26ED5}">
      <dgm:prSet/>
      <dgm:spPr/>
      <dgm:t>
        <a:bodyPr/>
        <a:lstStyle/>
        <a:p>
          <a:pPr>
            <a:buFont typeface="Wingdings" pitchFamily="2" charset="2"/>
            <a:buChar char=""/>
          </a:pPr>
          <a:r>
            <a:rPr lang="en-GB"/>
            <a:t>Devise a survey to gather information on drug awareness. </a:t>
          </a:r>
          <a:endParaRPr lang="en-IE"/>
        </a:p>
      </dgm:t>
    </dgm:pt>
    <dgm:pt modelId="{918D1EF8-D821-C045-8995-67B0764C616F}" type="parTrans" cxnId="{DBAB668C-BD2A-C844-ACA7-C4138D445604}">
      <dgm:prSet/>
      <dgm:spPr/>
      <dgm:t>
        <a:bodyPr/>
        <a:lstStyle/>
        <a:p>
          <a:endParaRPr lang="en-US"/>
        </a:p>
      </dgm:t>
    </dgm:pt>
    <dgm:pt modelId="{07E69A55-4ADD-F548-AC17-C1F87F26888E}" type="sibTrans" cxnId="{DBAB668C-BD2A-C844-ACA7-C4138D445604}">
      <dgm:prSet/>
      <dgm:spPr/>
      <dgm:t>
        <a:bodyPr/>
        <a:lstStyle/>
        <a:p>
          <a:endParaRPr lang="en-US"/>
        </a:p>
      </dgm:t>
    </dgm:pt>
    <dgm:pt modelId="{55E71311-07B8-8B4F-A129-3D163CA5809F}" type="pres">
      <dgm:prSet presAssocID="{3675F91F-CC6D-472B-A1AA-6B3F43121C2E}" presName="Name0" presStyleCnt="0">
        <dgm:presLayoutVars>
          <dgm:dir/>
          <dgm:animLvl val="lvl"/>
          <dgm:resizeHandles val="exact"/>
        </dgm:presLayoutVars>
      </dgm:prSet>
      <dgm:spPr/>
    </dgm:pt>
    <dgm:pt modelId="{5F342FE4-E991-1244-8AE8-879CEB49E7BD}" type="pres">
      <dgm:prSet presAssocID="{BE8AA115-71B5-47BD-A443-612D9EB88EF3}" presName="boxAndChildren" presStyleCnt="0"/>
      <dgm:spPr/>
    </dgm:pt>
    <dgm:pt modelId="{07F5894E-0635-F641-8404-05F5A580F5DD}" type="pres">
      <dgm:prSet presAssocID="{BE8AA115-71B5-47BD-A443-612D9EB88EF3}" presName="parentTextBox" presStyleLbl="alignNode1" presStyleIdx="0" presStyleCnt="5"/>
      <dgm:spPr/>
    </dgm:pt>
    <dgm:pt modelId="{12F62031-2733-D44B-AB91-7D75E524B7BF}" type="pres">
      <dgm:prSet presAssocID="{BE8AA115-71B5-47BD-A443-612D9EB88EF3}" presName="descendantBox" presStyleLbl="bgAccFollowNode1" presStyleIdx="0" presStyleCnt="5"/>
      <dgm:spPr/>
    </dgm:pt>
    <dgm:pt modelId="{19720D11-E045-C64E-BE02-59CAB2AEA1DF}" type="pres">
      <dgm:prSet presAssocID="{306974C8-1E3C-49C8-B2EB-DCC27E5FE79A}" presName="sp" presStyleCnt="0"/>
      <dgm:spPr/>
    </dgm:pt>
    <dgm:pt modelId="{03F12F2D-BF2D-7741-B088-D120B097AE40}" type="pres">
      <dgm:prSet presAssocID="{4AC1FB8C-99C4-4CAC-BA6B-9B4BB49CB69B}" presName="arrowAndChildren" presStyleCnt="0"/>
      <dgm:spPr/>
    </dgm:pt>
    <dgm:pt modelId="{04328212-200E-BA49-9F14-1735196F1D6E}" type="pres">
      <dgm:prSet presAssocID="{4AC1FB8C-99C4-4CAC-BA6B-9B4BB49CB69B}" presName="parentTextArrow" presStyleLbl="node1" presStyleIdx="0" presStyleCnt="0"/>
      <dgm:spPr/>
    </dgm:pt>
    <dgm:pt modelId="{4E9607E3-9A6C-344B-8230-67EFD74783FD}" type="pres">
      <dgm:prSet presAssocID="{4AC1FB8C-99C4-4CAC-BA6B-9B4BB49CB69B}" presName="arrow" presStyleLbl="alignNode1" presStyleIdx="1" presStyleCnt="5"/>
      <dgm:spPr/>
    </dgm:pt>
    <dgm:pt modelId="{87A61CA9-AADA-F548-94B1-3BD17752B373}" type="pres">
      <dgm:prSet presAssocID="{4AC1FB8C-99C4-4CAC-BA6B-9B4BB49CB69B}" presName="descendantArrow" presStyleLbl="bgAccFollowNode1" presStyleIdx="1" presStyleCnt="5"/>
      <dgm:spPr/>
    </dgm:pt>
    <dgm:pt modelId="{347F0FDC-4291-AE4C-A783-AC2E5AC58A56}" type="pres">
      <dgm:prSet presAssocID="{5B077D0F-3A01-4544-B63B-FE918ADCFAE0}" presName="sp" presStyleCnt="0"/>
      <dgm:spPr/>
    </dgm:pt>
    <dgm:pt modelId="{E30D36A8-4076-C94C-AF7A-8B385CDBB5F3}" type="pres">
      <dgm:prSet presAssocID="{780080F8-4ED8-4E7B-A706-1315ADE7B196}" presName="arrowAndChildren" presStyleCnt="0"/>
      <dgm:spPr/>
    </dgm:pt>
    <dgm:pt modelId="{021E13A8-7C81-6C47-A1A8-32E478C24752}" type="pres">
      <dgm:prSet presAssocID="{780080F8-4ED8-4E7B-A706-1315ADE7B196}" presName="parentTextArrow" presStyleLbl="node1" presStyleIdx="0" presStyleCnt="0"/>
      <dgm:spPr/>
    </dgm:pt>
    <dgm:pt modelId="{5EC40650-BC1B-4044-AE63-7F24A68AEFE8}" type="pres">
      <dgm:prSet presAssocID="{780080F8-4ED8-4E7B-A706-1315ADE7B196}" presName="arrow" presStyleLbl="alignNode1" presStyleIdx="2" presStyleCnt="5"/>
      <dgm:spPr/>
    </dgm:pt>
    <dgm:pt modelId="{D56AFE4C-DF5A-DA42-9DA5-DA8111C0809F}" type="pres">
      <dgm:prSet presAssocID="{780080F8-4ED8-4E7B-A706-1315ADE7B196}" presName="descendantArrow" presStyleLbl="bgAccFollowNode1" presStyleIdx="2" presStyleCnt="5"/>
      <dgm:spPr/>
    </dgm:pt>
    <dgm:pt modelId="{AD728BD0-794D-284A-A04F-63127B24E29F}" type="pres">
      <dgm:prSet presAssocID="{A8F7321C-7293-4668-9EDB-D2B19980C91B}" presName="sp" presStyleCnt="0"/>
      <dgm:spPr/>
    </dgm:pt>
    <dgm:pt modelId="{8B5DECC0-CEAD-DF4C-8C2A-234748F025ED}" type="pres">
      <dgm:prSet presAssocID="{80BF461C-9627-47E6-892C-2FA64AA33CB8}" presName="arrowAndChildren" presStyleCnt="0"/>
      <dgm:spPr/>
    </dgm:pt>
    <dgm:pt modelId="{9077136F-FA44-6C45-9D29-A1569EF9A187}" type="pres">
      <dgm:prSet presAssocID="{80BF461C-9627-47E6-892C-2FA64AA33CB8}" presName="parentTextArrow" presStyleLbl="node1" presStyleIdx="0" presStyleCnt="0"/>
      <dgm:spPr/>
    </dgm:pt>
    <dgm:pt modelId="{3359226F-F79E-1943-893C-79F865181ED8}" type="pres">
      <dgm:prSet presAssocID="{80BF461C-9627-47E6-892C-2FA64AA33CB8}" presName="arrow" presStyleLbl="alignNode1" presStyleIdx="3" presStyleCnt="5"/>
      <dgm:spPr/>
    </dgm:pt>
    <dgm:pt modelId="{5E98C4D1-AE09-4A42-A113-657EBBE23970}" type="pres">
      <dgm:prSet presAssocID="{80BF461C-9627-47E6-892C-2FA64AA33CB8}" presName="descendantArrow" presStyleLbl="bgAccFollowNode1" presStyleIdx="3" presStyleCnt="5"/>
      <dgm:spPr/>
    </dgm:pt>
    <dgm:pt modelId="{ECFB6A96-EF11-E846-A7DC-189B2B7D8592}" type="pres">
      <dgm:prSet presAssocID="{19E76E79-8DD9-4EAD-B531-0ABAB2504106}" presName="sp" presStyleCnt="0"/>
      <dgm:spPr/>
    </dgm:pt>
    <dgm:pt modelId="{A2B07290-1460-2945-A579-A1244B035B6E}" type="pres">
      <dgm:prSet presAssocID="{469F4AE5-C146-4101-BBF2-4806FF208BA9}" presName="arrowAndChildren" presStyleCnt="0"/>
      <dgm:spPr/>
    </dgm:pt>
    <dgm:pt modelId="{FB931695-1BB8-F840-8A74-47AB16E993DE}" type="pres">
      <dgm:prSet presAssocID="{469F4AE5-C146-4101-BBF2-4806FF208BA9}" presName="parentTextArrow" presStyleLbl="node1" presStyleIdx="0" presStyleCnt="0"/>
      <dgm:spPr/>
    </dgm:pt>
    <dgm:pt modelId="{AAD2F101-9ED8-9640-AB33-7637D59F2109}" type="pres">
      <dgm:prSet presAssocID="{469F4AE5-C146-4101-BBF2-4806FF208BA9}" presName="arrow" presStyleLbl="alignNode1" presStyleIdx="4" presStyleCnt="5"/>
      <dgm:spPr/>
    </dgm:pt>
    <dgm:pt modelId="{A6FC42C2-A51F-694D-BB8E-93664EFFB0F3}" type="pres">
      <dgm:prSet presAssocID="{469F4AE5-C146-4101-BBF2-4806FF208BA9}" presName="descendantArrow" presStyleLbl="bgAccFollowNode1" presStyleIdx="4" presStyleCnt="5"/>
      <dgm:spPr/>
    </dgm:pt>
  </dgm:ptLst>
  <dgm:cxnLst>
    <dgm:cxn modelId="{7874CC09-0D06-1C4E-B306-AD59A0B5CB9C}" type="presOf" srcId="{BE8AA115-71B5-47BD-A443-612D9EB88EF3}" destId="{07F5894E-0635-F641-8404-05F5A580F5DD}" srcOrd="0" destOrd="0" presId="urn:microsoft.com/office/officeart/2016/7/layout/VerticalDownArrowProcess"/>
    <dgm:cxn modelId="{DF0F240B-8044-4E29-87B5-BF831599E3DE}" srcId="{3675F91F-CC6D-472B-A1AA-6B3F43121C2E}" destId="{BE8AA115-71B5-47BD-A443-612D9EB88EF3}" srcOrd="4" destOrd="0" parTransId="{5D704E53-E005-4195-AF60-670AF915E47D}" sibTransId="{4F1EB4FB-5595-4675-B93D-67BACE3E6993}"/>
    <dgm:cxn modelId="{A7A3D60C-BBE1-43B4-8049-A3FC18CC030E}" srcId="{80BF461C-9627-47E6-892C-2FA64AA33CB8}" destId="{9C897590-A22F-4CEA-BAEC-F98CB14BB0E7}" srcOrd="0" destOrd="0" parTransId="{26CDA5C4-0266-4B5C-A993-45DF9040CA4B}" sibTransId="{4D551FC7-97ED-4145-A8BA-1323C8CB991F}"/>
    <dgm:cxn modelId="{94A37D17-0409-DD48-9A6A-47B431F1A278}" type="presOf" srcId="{469F4AE5-C146-4101-BBF2-4806FF208BA9}" destId="{AAD2F101-9ED8-9640-AB33-7637D59F2109}" srcOrd="1" destOrd="0" presId="urn:microsoft.com/office/officeart/2016/7/layout/VerticalDownArrowProcess"/>
    <dgm:cxn modelId="{F016341C-343B-40CA-9977-4F0DD4DCDD60}" srcId="{780080F8-4ED8-4E7B-A706-1315ADE7B196}" destId="{8CDB91E7-B6D0-4C85-8B1F-A6FDEDF3FE3D}" srcOrd="0" destOrd="0" parTransId="{B4771FAE-2379-4899-B595-C525D6DE748F}" sibTransId="{0EB6A8C1-7DC8-45E3-8AAA-BED893F9A0D1}"/>
    <dgm:cxn modelId="{C74EE820-83A2-C544-ABB4-F996CAD4FE79}" type="presOf" srcId="{780080F8-4ED8-4E7B-A706-1315ADE7B196}" destId="{021E13A8-7C81-6C47-A1A8-32E478C24752}" srcOrd="0" destOrd="0" presId="urn:microsoft.com/office/officeart/2016/7/layout/VerticalDownArrowProcess"/>
    <dgm:cxn modelId="{13E2CA21-58CA-7743-AE64-DC943C2257C9}" type="presOf" srcId="{BE5CBCA7-1850-B34A-A1A2-586799A26ED5}" destId="{12F62031-2733-D44B-AB91-7D75E524B7BF}" srcOrd="0" destOrd="1" presId="urn:microsoft.com/office/officeart/2016/7/layout/VerticalDownArrowProcess"/>
    <dgm:cxn modelId="{FB972523-46FF-43F0-B1A8-D5DB7DC80ACF}" srcId="{469F4AE5-C146-4101-BBF2-4806FF208BA9}" destId="{74FADAF8-B3FA-42CC-8164-F80654771DFD}" srcOrd="0" destOrd="0" parTransId="{A7B90B63-B0E1-4607-92F7-1607CE7D1B8E}" sibTransId="{9E79D3D1-8029-42A6-BED8-3D74C82BB70E}"/>
    <dgm:cxn modelId="{1460B834-552B-4E14-9515-33DD7F6E5D4F}" srcId="{3675F91F-CC6D-472B-A1AA-6B3F43121C2E}" destId="{80BF461C-9627-47E6-892C-2FA64AA33CB8}" srcOrd="1" destOrd="0" parTransId="{BD217E0B-2E95-4F46-B55F-03873625A62B}" sibTransId="{A8F7321C-7293-4668-9EDB-D2B19980C91B}"/>
    <dgm:cxn modelId="{F4C0AD3A-7A27-0444-89B3-0163932F0350}" type="presOf" srcId="{80BF461C-9627-47E6-892C-2FA64AA33CB8}" destId="{3359226F-F79E-1943-893C-79F865181ED8}" srcOrd="1" destOrd="0" presId="urn:microsoft.com/office/officeart/2016/7/layout/VerticalDownArrowProcess"/>
    <dgm:cxn modelId="{6E6F3B5A-D73A-6D45-8D64-358F8736C358}" type="presOf" srcId="{4AC1FB8C-99C4-4CAC-BA6B-9B4BB49CB69B}" destId="{4E9607E3-9A6C-344B-8230-67EFD74783FD}" srcOrd="1" destOrd="0" presId="urn:microsoft.com/office/officeart/2016/7/layout/VerticalDownArrowProcess"/>
    <dgm:cxn modelId="{F1ABF05A-3E6E-C14C-BB0D-04C84353D36A}" type="presOf" srcId="{77406FFF-AD79-4E2C-9F36-D13EBF567EFF}" destId="{12F62031-2733-D44B-AB91-7D75E524B7BF}" srcOrd="0" destOrd="0" presId="urn:microsoft.com/office/officeart/2016/7/layout/VerticalDownArrowProcess"/>
    <dgm:cxn modelId="{3B50075D-E317-4100-A677-3FD4B19C8B21}" srcId="{BE8AA115-71B5-47BD-A443-612D9EB88EF3}" destId="{77406FFF-AD79-4E2C-9F36-D13EBF567EFF}" srcOrd="0" destOrd="0" parTransId="{0EB83AE8-08F2-411C-AF74-BB81803AB2D1}" sibTransId="{45FADF35-7199-4C32-9008-0CBA2DA50651}"/>
    <dgm:cxn modelId="{D5471664-0A29-B341-8F73-63A1C81D984A}" type="presOf" srcId="{80BF461C-9627-47E6-892C-2FA64AA33CB8}" destId="{9077136F-FA44-6C45-9D29-A1569EF9A187}" srcOrd="0" destOrd="0" presId="urn:microsoft.com/office/officeart/2016/7/layout/VerticalDownArrowProcess"/>
    <dgm:cxn modelId="{65CDDE7E-6101-1C4B-BAAC-02C980A6CF83}" type="presOf" srcId="{9C897590-A22F-4CEA-BAEC-F98CB14BB0E7}" destId="{5E98C4D1-AE09-4A42-A113-657EBBE23970}" srcOrd="0" destOrd="0" presId="urn:microsoft.com/office/officeart/2016/7/layout/VerticalDownArrowProcess"/>
    <dgm:cxn modelId="{A5C47B86-0CA9-3646-89DF-B55451D391C6}" type="presOf" srcId="{469F4AE5-C146-4101-BBF2-4806FF208BA9}" destId="{FB931695-1BB8-F840-8A74-47AB16E993DE}" srcOrd="0" destOrd="0" presId="urn:microsoft.com/office/officeart/2016/7/layout/VerticalDownArrowProcess"/>
    <dgm:cxn modelId="{EC504E87-3454-4B48-B3B9-D95F1B592C76}" type="presOf" srcId="{8CDB91E7-B6D0-4C85-8B1F-A6FDEDF3FE3D}" destId="{D56AFE4C-DF5A-DA42-9DA5-DA8111C0809F}" srcOrd="0" destOrd="0" presId="urn:microsoft.com/office/officeart/2016/7/layout/VerticalDownArrowProcess"/>
    <dgm:cxn modelId="{DBAB668C-BD2A-C844-ACA7-C4138D445604}" srcId="{BE8AA115-71B5-47BD-A443-612D9EB88EF3}" destId="{BE5CBCA7-1850-B34A-A1A2-586799A26ED5}" srcOrd="1" destOrd="0" parTransId="{918D1EF8-D821-C045-8995-67B0764C616F}" sibTransId="{07E69A55-4ADD-F548-AC17-C1F87F26888E}"/>
    <dgm:cxn modelId="{836B69A1-667F-674F-A619-4B29B5C2DC09}" type="presOf" srcId="{780080F8-4ED8-4E7B-A706-1315ADE7B196}" destId="{5EC40650-BC1B-4044-AE63-7F24A68AEFE8}" srcOrd="1" destOrd="0" presId="urn:microsoft.com/office/officeart/2016/7/layout/VerticalDownArrowProcess"/>
    <dgm:cxn modelId="{7CF057AF-C0C3-C441-ABB9-D3019D76711C}" type="presOf" srcId="{BC5D23E5-9ED5-427F-B17F-A51CC21DC830}" destId="{87A61CA9-AADA-F548-94B1-3BD17752B373}" srcOrd="0" destOrd="0" presId="urn:microsoft.com/office/officeart/2016/7/layout/VerticalDownArrowProcess"/>
    <dgm:cxn modelId="{AF67EDB2-467D-4FF6-8812-7BA0801E2DB1}" srcId="{3675F91F-CC6D-472B-A1AA-6B3F43121C2E}" destId="{780080F8-4ED8-4E7B-A706-1315ADE7B196}" srcOrd="2" destOrd="0" parTransId="{A1A6B798-0DD0-49C1-B728-057BFD3F265C}" sibTransId="{5B077D0F-3A01-4544-B63B-FE918ADCFAE0}"/>
    <dgm:cxn modelId="{B1A0DFB3-2F29-CA46-BB22-BD2AA203F3E4}" type="presOf" srcId="{74FADAF8-B3FA-42CC-8164-F80654771DFD}" destId="{A6FC42C2-A51F-694D-BB8E-93664EFFB0F3}" srcOrd="0" destOrd="0" presId="urn:microsoft.com/office/officeart/2016/7/layout/VerticalDownArrowProcess"/>
    <dgm:cxn modelId="{28A8F3BA-CB6C-4BF3-998C-A1EA7D7D6239}" srcId="{3675F91F-CC6D-472B-A1AA-6B3F43121C2E}" destId="{469F4AE5-C146-4101-BBF2-4806FF208BA9}" srcOrd="0" destOrd="0" parTransId="{FC15765C-806C-4DC5-828F-628A9D8A0BBD}" sibTransId="{19E76E79-8DD9-4EAD-B531-0ABAB2504106}"/>
    <dgm:cxn modelId="{7A287CBB-D7A7-BC42-9C0C-7782F23C386F}" type="presOf" srcId="{3675F91F-CC6D-472B-A1AA-6B3F43121C2E}" destId="{55E71311-07B8-8B4F-A129-3D163CA5809F}" srcOrd="0" destOrd="0" presId="urn:microsoft.com/office/officeart/2016/7/layout/VerticalDownArrowProcess"/>
    <dgm:cxn modelId="{B89EC5D0-FD51-954F-A08C-F0170C174343}" type="presOf" srcId="{4AC1FB8C-99C4-4CAC-BA6B-9B4BB49CB69B}" destId="{04328212-200E-BA49-9F14-1735196F1D6E}" srcOrd="0" destOrd="0" presId="urn:microsoft.com/office/officeart/2016/7/layout/VerticalDownArrowProcess"/>
    <dgm:cxn modelId="{A3C586D6-2A7D-4969-815C-0C4AC9909F74}" srcId="{4AC1FB8C-99C4-4CAC-BA6B-9B4BB49CB69B}" destId="{BC5D23E5-9ED5-427F-B17F-A51CC21DC830}" srcOrd="0" destOrd="0" parTransId="{94CD04EB-643C-48B9-8988-28DABB4E1C26}" sibTransId="{2986D7FD-164F-4001-9489-718CA16EC89C}"/>
    <dgm:cxn modelId="{6C14DBF5-E96A-4AF1-8F96-A4ACE23B0AD2}" srcId="{3675F91F-CC6D-472B-A1AA-6B3F43121C2E}" destId="{4AC1FB8C-99C4-4CAC-BA6B-9B4BB49CB69B}" srcOrd="3" destOrd="0" parTransId="{645E64F5-6B0F-4441-8C9B-6E2601467F0F}" sibTransId="{306974C8-1E3C-49C8-B2EB-DCC27E5FE79A}"/>
    <dgm:cxn modelId="{297FB136-1D3E-644C-B9D6-48A76F7B4ABC}" type="presParOf" srcId="{55E71311-07B8-8B4F-A129-3D163CA5809F}" destId="{5F342FE4-E991-1244-8AE8-879CEB49E7BD}" srcOrd="0" destOrd="0" presId="urn:microsoft.com/office/officeart/2016/7/layout/VerticalDownArrowProcess"/>
    <dgm:cxn modelId="{6B2E92B3-56AD-1340-9059-6D7F770FCDF4}" type="presParOf" srcId="{5F342FE4-E991-1244-8AE8-879CEB49E7BD}" destId="{07F5894E-0635-F641-8404-05F5A580F5DD}" srcOrd="0" destOrd="0" presId="urn:microsoft.com/office/officeart/2016/7/layout/VerticalDownArrowProcess"/>
    <dgm:cxn modelId="{E6409F5F-1714-7541-929C-C845D97B6616}" type="presParOf" srcId="{5F342FE4-E991-1244-8AE8-879CEB49E7BD}" destId="{12F62031-2733-D44B-AB91-7D75E524B7BF}" srcOrd="1" destOrd="0" presId="urn:microsoft.com/office/officeart/2016/7/layout/VerticalDownArrowProcess"/>
    <dgm:cxn modelId="{9E6A634E-8D0F-FB48-B0A4-A05004576291}" type="presParOf" srcId="{55E71311-07B8-8B4F-A129-3D163CA5809F}" destId="{19720D11-E045-C64E-BE02-59CAB2AEA1DF}" srcOrd="1" destOrd="0" presId="urn:microsoft.com/office/officeart/2016/7/layout/VerticalDownArrowProcess"/>
    <dgm:cxn modelId="{63F70569-7F08-974C-88D2-C41F6CFA2DA6}" type="presParOf" srcId="{55E71311-07B8-8B4F-A129-3D163CA5809F}" destId="{03F12F2D-BF2D-7741-B088-D120B097AE40}" srcOrd="2" destOrd="0" presId="urn:microsoft.com/office/officeart/2016/7/layout/VerticalDownArrowProcess"/>
    <dgm:cxn modelId="{AAC9F767-3091-BF4B-BD71-F6F9FED3DB9B}" type="presParOf" srcId="{03F12F2D-BF2D-7741-B088-D120B097AE40}" destId="{04328212-200E-BA49-9F14-1735196F1D6E}" srcOrd="0" destOrd="0" presId="urn:microsoft.com/office/officeart/2016/7/layout/VerticalDownArrowProcess"/>
    <dgm:cxn modelId="{05C0F5B1-01B2-084E-9B39-8870F341DC2A}" type="presParOf" srcId="{03F12F2D-BF2D-7741-B088-D120B097AE40}" destId="{4E9607E3-9A6C-344B-8230-67EFD74783FD}" srcOrd="1" destOrd="0" presId="urn:microsoft.com/office/officeart/2016/7/layout/VerticalDownArrowProcess"/>
    <dgm:cxn modelId="{D5E3EC4C-BD70-7142-BF6C-29EE6A07B529}" type="presParOf" srcId="{03F12F2D-BF2D-7741-B088-D120B097AE40}" destId="{87A61CA9-AADA-F548-94B1-3BD17752B373}" srcOrd="2" destOrd="0" presId="urn:microsoft.com/office/officeart/2016/7/layout/VerticalDownArrowProcess"/>
    <dgm:cxn modelId="{F42D3F01-37A3-1B48-943A-44953D0D46A1}" type="presParOf" srcId="{55E71311-07B8-8B4F-A129-3D163CA5809F}" destId="{347F0FDC-4291-AE4C-A783-AC2E5AC58A56}" srcOrd="3" destOrd="0" presId="urn:microsoft.com/office/officeart/2016/7/layout/VerticalDownArrowProcess"/>
    <dgm:cxn modelId="{7D2B7183-7592-8741-B9D4-ED26AEFE7C62}" type="presParOf" srcId="{55E71311-07B8-8B4F-A129-3D163CA5809F}" destId="{E30D36A8-4076-C94C-AF7A-8B385CDBB5F3}" srcOrd="4" destOrd="0" presId="urn:microsoft.com/office/officeart/2016/7/layout/VerticalDownArrowProcess"/>
    <dgm:cxn modelId="{AB3BAF04-7012-2545-9580-EDC2750B3A9B}" type="presParOf" srcId="{E30D36A8-4076-C94C-AF7A-8B385CDBB5F3}" destId="{021E13A8-7C81-6C47-A1A8-32E478C24752}" srcOrd="0" destOrd="0" presId="urn:microsoft.com/office/officeart/2016/7/layout/VerticalDownArrowProcess"/>
    <dgm:cxn modelId="{E454D970-CB08-1F4A-880C-4A3E09BB97AF}" type="presParOf" srcId="{E30D36A8-4076-C94C-AF7A-8B385CDBB5F3}" destId="{5EC40650-BC1B-4044-AE63-7F24A68AEFE8}" srcOrd="1" destOrd="0" presId="urn:microsoft.com/office/officeart/2016/7/layout/VerticalDownArrowProcess"/>
    <dgm:cxn modelId="{0D1E1EE0-3D98-3048-A7D7-CAC2510E7510}" type="presParOf" srcId="{E30D36A8-4076-C94C-AF7A-8B385CDBB5F3}" destId="{D56AFE4C-DF5A-DA42-9DA5-DA8111C0809F}" srcOrd="2" destOrd="0" presId="urn:microsoft.com/office/officeart/2016/7/layout/VerticalDownArrowProcess"/>
    <dgm:cxn modelId="{340E2B22-3581-BF40-B88C-9A9D6D37A0B0}" type="presParOf" srcId="{55E71311-07B8-8B4F-A129-3D163CA5809F}" destId="{AD728BD0-794D-284A-A04F-63127B24E29F}" srcOrd="5" destOrd="0" presId="urn:microsoft.com/office/officeart/2016/7/layout/VerticalDownArrowProcess"/>
    <dgm:cxn modelId="{920D99DE-B9EE-DB44-9819-1DDDEB92704C}" type="presParOf" srcId="{55E71311-07B8-8B4F-A129-3D163CA5809F}" destId="{8B5DECC0-CEAD-DF4C-8C2A-234748F025ED}" srcOrd="6" destOrd="0" presId="urn:microsoft.com/office/officeart/2016/7/layout/VerticalDownArrowProcess"/>
    <dgm:cxn modelId="{B03D9EFF-B6CB-6041-A47C-6F427BE61862}" type="presParOf" srcId="{8B5DECC0-CEAD-DF4C-8C2A-234748F025ED}" destId="{9077136F-FA44-6C45-9D29-A1569EF9A187}" srcOrd="0" destOrd="0" presId="urn:microsoft.com/office/officeart/2016/7/layout/VerticalDownArrowProcess"/>
    <dgm:cxn modelId="{D6E2A07E-E5CE-AA4C-BC5E-9E5F28AC2456}" type="presParOf" srcId="{8B5DECC0-CEAD-DF4C-8C2A-234748F025ED}" destId="{3359226F-F79E-1943-893C-79F865181ED8}" srcOrd="1" destOrd="0" presId="urn:microsoft.com/office/officeart/2016/7/layout/VerticalDownArrowProcess"/>
    <dgm:cxn modelId="{F6C94049-8F6D-A24C-A2A8-B06B496640A2}" type="presParOf" srcId="{8B5DECC0-CEAD-DF4C-8C2A-234748F025ED}" destId="{5E98C4D1-AE09-4A42-A113-657EBBE23970}" srcOrd="2" destOrd="0" presId="urn:microsoft.com/office/officeart/2016/7/layout/VerticalDownArrowProcess"/>
    <dgm:cxn modelId="{F81165EF-B256-9944-A47C-FA113025D539}" type="presParOf" srcId="{55E71311-07B8-8B4F-A129-3D163CA5809F}" destId="{ECFB6A96-EF11-E846-A7DC-189B2B7D8592}" srcOrd="7" destOrd="0" presId="urn:microsoft.com/office/officeart/2016/7/layout/VerticalDownArrowProcess"/>
    <dgm:cxn modelId="{782A26FB-226C-764F-AA9C-5295552F0F69}" type="presParOf" srcId="{55E71311-07B8-8B4F-A129-3D163CA5809F}" destId="{A2B07290-1460-2945-A579-A1244B035B6E}" srcOrd="8" destOrd="0" presId="urn:microsoft.com/office/officeart/2016/7/layout/VerticalDownArrowProcess"/>
    <dgm:cxn modelId="{2B0CFFBB-E41A-7146-93BF-F4A3CCA644C7}" type="presParOf" srcId="{A2B07290-1460-2945-A579-A1244B035B6E}" destId="{FB931695-1BB8-F840-8A74-47AB16E993DE}" srcOrd="0" destOrd="0" presId="urn:microsoft.com/office/officeart/2016/7/layout/VerticalDownArrowProcess"/>
    <dgm:cxn modelId="{541BB72D-2396-8E45-B6DB-50EAEF234827}" type="presParOf" srcId="{A2B07290-1460-2945-A579-A1244B035B6E}" destId="{AAD2F101-9ED8-9640-AB33-7637D59F2109}" srcOrd="1" destOrd="0" presId="urn:microsoft.com/office/officeart/2016/7/layout/VerticalDownArrowProcess"/>
    <dgm:cxn modelId="{BAD3844C-BEDE-7348-8B2C-8022CA472EC0}" type="presParOf" srcId="{A2B07290-1460-2945-A579-A1244B035B6E}" destId="{A6FC42C2-A51F-694D-BB8E-93664EFFB0F3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960EF3-C343-164C-AFEE-1F3BB34983DF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12C61F5-FD8A-DC4D-92B7-76326B7BE80C}">
      <dgm:prSet/>
      <dgm:spPr/>
      <dgm:t>
        <a:bodyPr/>
        <a:lstStyle/>
        <a:p>
          <a:r>
            <a:rPr lang="en-US" dirty="0"/>
            <a:t>Drug Use</a:t>
          </a:r>
          <a:endParaRPr lang="en-IE" dirty="0"/>
        </a:p>
      </dgm:t>
    </dgm:pt>
    <dgm:pt modelId="{20EF8996-4B27-FD4A-B97F-B14C395B97B4}" type="parTrans" cxnId="{91D14098-D1E3-164B-AF41-0C64A086EE33}">
      <dgm:prSet/>
      <dgm:spPr/>
      <dgm:t>
        <a:bodyPr/>
        <a:lstStyle/>
        <a:p>
          <a:endParaRPr lang="en-US"/>
        </a:p>
      </dgm:t>
    </dgm:pt>
    <dgm:pt modelId="{BF425A16-CC60-144B-B705-C34F108A352B}" type="sibTrans" cxnId="{91D14098-D1E3-164B-AF41-0C64A086EE33}">
      <dgm:prSet/>
      <dgm:spPr/>
      <dgm:t>
        <a:bodyPr/>
        <a:lstStyle/>
        <a:p>
          <a:endParaRPr lang="en-US"/>
        </a:p>
      </dgm:t>
    </dgm:pt>
    <dgm:pt modelId="{FE9BF99B-40FD-874B-8509-73A1314573A3}">
      <dgm:prSet/>
      <dgm:spPr/>
      <dgm:t>
        <a:bodyPr/>
        <a:lstStyle/>
        <a:p>
          <a:br>
            <a:rPr lang="en-US" dirty="0"/>
          </a:br>
          <a:r>
            <a:rPr lang="en-US" dirty="0"/>
            <a:t>Drug Misuse</a:t>
          </a:r>
          <a:endParaRPr lang="en-IE" dirty="0"/>
        </a:p>
      </dgm:t>
    </dgm:pt>
    <dgm:pt modelId="{23B8437A-431D-4D46-A89E-C91D13D35960}" type="parTrans" cxnId="{47AE868E-F73B-3142-BB62-91951397A114}">
      <dgm:prSet/>
      <dgm:spPr/>
      <dgm:t>
        <a:bodyPr/>
        <a:lstStyle/>
        <a:p>
          <a:endParaRPr lang="en-US"/>
        </a:p>
      </dgm:t>
    </dgm:pt>
    <dgm:pt modelId="{DAD41AC4-7536-054C-A8CE-44EBD466B24A}" type="sibTrans" cxnId="{47AE868E-F73B-3142-BB62-91951397A114}">
      <dgm:prSet/>
      <dgm:spPr/>
      <dgm:t>
        <a:bodyPr/>
        <a:lstStyle/>
        <a:p>
          <a:endParaRPr lang="en-US"/>
        </a:p>
      </dgm:t>
    </dgm:pt>
    <dgm:pt modelId="{92D4B9FF-D550-3E41-BF67-02527ADA35E3}">
      <dgm:prSet/>
      <dgm:spPr/>
      <dgm:t>
        <a:bodyPr/>
        <a:lstStyle/>
        <a:p>
          <a:br>
            <a:rPr lang="en-US" dirty="0"/>
          </a:br>
          <a:r>
            <a:rPr lang="en-US" dirty="0">
              <a:solidFill>
                <a:schemeClr val="tx1"/>
              </a:solidFill>
            </a:rPr>
            <a:t>Abuse</a:t>
          </a:r>
          <a:endParaRPr lang="en-IE" dirty="0">
            <a:solidFill>
              <a:schemeClr val="tx1"/>
            </a:solidFill>
          </a:endParaRPr>
        </a:p>
      </dgm:t>
    </dgm:pt>
    <dgm:pt modelId="{95C98118-6B9E-9346-8E73-98CD015FB7D9}" type="parTrans" cxnId="{BBC1A78B-7D2D-B443-8E91-823FD5B17939}">
      <dgm:prSet/>
      <dgm:spPr/>
      <dgm:t>
        <a:bodyPr/>
        <a:lstStyle/>
        <a:p>
          <a:endParaRPr lang="en-US"/>
        </a:p>
      </dgm:t>
    </dgm:pt>
    <dgm:pt modelId="{5B90F60F-87CA-4147-97F7-207D7208DB68}" type="sibTrans" cxnId="{BBC1A78B-7D2D-B443-8E91-823FD5B17939}">
      <dgm:prSet/>
      <dgm:spPr/>
      <dgm:t>
        <a:bodyPr/>
        <a:lstStyle/>
        <a:p>
          <a:endParaRPr lang="en-US"/>
        </a:p>
      </dgm:t>
    </dgm:pt>
    <dgm:pt modelId="{D2B4A58D-981B-6448-A87E-85EC0DD8480E}">
      <dgm:prSet/>
      <dgm:spPr/>
      <dgm:t>
        <a:bodyPr/>
        <a:lstStyle/>
        <a:p>
          <a:r>
            <a:rPr lang="en-US" dirty="0"/>
            <a:t> </a:t>
          </a:r>
          <a:br>
            <a:rPr lang="en-US" dirty="0"/>
          </a:br>
          <a:r>
            <a:rPr lang="en-US" dirty="0"/>
            <a:t>Dependence</a:t>
          </a:r>
          <a:endParaRPr lang="en-IE" dirty="0"/>
        </a:p>
      </dgm:t>
    </dgm:pt>
    <dgm:pt modelId="{BCE35586-76E8-B54D-9C9E-239A426D41CE}" type="parTrans" cxnId="{AD28E5B0-8BB1-0446-B5ED-39EA7C8CD960}">
      <dgm:prSet/>
      <dgm:spPr/>
      <dgm:t>
        <a:bodyPr/>
        <a:lstStyle/>
        <a:p>
          <a:endParaRPr lang="en-US"/>
        </a:p>
      </dgm:t>
    </dgm:pt>
    <dgm:pt modelId="{DD7BC4E7-C4B9-F140-ACDE-97CEA3323A95}" type="sibTrans" cxnId="{AD28E5B0-8BB1-0446-B5ED-39EA7C8CD960}">
      <dgm:prSet/>
      <dgm:spPr/>
      <dgm:t>
        <a:bodyPr/>
        <a:lstStyle/>
        <a:p>
          <a:endParaRPr lang="en-US"/>
        </a:p>
      </dgm:t>
    </dgm:pt>
    <dgm:pt modelId="{986E548D-AE51-614A-A9B3-C56784D6EF47}">
      <dgm:prSet/>
      <dgm:spPr/>
      <dgm:t>
        <a:bodyPr/>
        <a:lstStyle/>
        <a:p>
          <a:br>
            <a:rPr lang="en-US" dirty="0"/>
          </a:br>
          <a:r>
            <a:rPr lang="en-US" dirty="0"/>
            <a:t>Addiction</a:t>
          </a:r>
          <a:endParaRPr lang="en-IE" dirty="0"/>
        </a:p>
      </dgm:t>
    </dgm:pt>
    <dgm:pt modelId="{0F780EC4-C755-604C-9121-31AD12113531}" type="parTrans" cxnId="{9ABFA030-56DC-0141-9C96-6C14FC962AF1}">
      <dgm:prSet/>
      <dgm:spPr/>
      <dgm:t>
        <a:bodyPr/>
        <a:lstStyle/>
        <a:p>
          <a:endParaRPr lang="en-US"/>
        </a:p>
      </dgm:t>
    </dgm:pt>
    <dgm:pt modelId="{3DB599F2-33E9-A543-8912-EE659A018EFA}" type="sibTrans" cxnId="{9ABFA030-56DC-0141-9C96-6C14FC962AF1}">
      <dgm:prSet/>
      <dgm:spPr/>
      <dgm:t>
        <a:bodyPr/>
        <a:lstStyle/>
        <a:p>
          <a:endParaRPr lang="en-US"/>
        </a:p>
      </dgm:t>
    </dgm:pt>
    <dgm:pt modelId="{499B3717-B6FB-F94C-8E59-0C8B71B7C3DD}" type="pres">
      <dgm:prSet presAssocID="{16960EF3-C343-164C-AFEE-1F3BB34983DF}" presName="cycle" presStyleCnt="0">
        <dgm:presLayoutVars>
          <dgm:dir/>
          <dgm:resizeHandles val="exact"/>
        </dgm:presLayoutVars>
      </dgm:prSet>
      <dgm:spPr/>
    </dgm:pt>
    <dgm:pt modelId="{A950E8BE-B57F-584F-B39B-582175B17748}" type="pres">
      <dgm:prSet presAssocID="{712C61F5-FD8A-DC4D-92B7-76326B7BE80C}" presName="node" presStyleLbl="node1" presStyleIdx="0" presStyleCnt="5">
        <dgm:presLayoutVars>
          <dgm:bulletEnabled val="1"/>
        </dgm:presLayoutVars>
      </dgm:prSet>
      <dgm:spPr/>
    </dgm:pt>
    <dgm:pt modelId="{1EF648D6-AA56-FB42-BBA3-24ABA4DC26C3}" type="pres">
      <dgm:prSet presAssocID="{BF425A16-CC60-144B-B705-C34F108A352B}" presName="sibTrans" presStyleLbl="sibTrans2D1" presStyleIdx="0" presStyleCnt="5"/>
      <dgm:spPr/>
    </dgm:pt>
    <dgm:pt modelId="{462215D8-BDA5-8547-865F-039181AD92C6}" type="pres">
      <dgm:prSet presAssocID="{BF425A16-CC60-144B-B705-C34F108A352B}" presName="connectorText" presStyleLbl="sibTrans2D1" presStyleIdx="0" presStyleCnt="5"/>
      <dgm:spPr/>
    </dgm:pt>
    <dgm:pt modelId="{DDDE9715-FDF2-2B4A-85D4-A9888C6E6CE7}" type="pres">
      <dgm:prSet presAssocID="{FE9BF99B-40FD-874B-8509-73A1314573A3}" presName="node" presStyleLbl="node1" presStyleIdx="1" presStyleCnt="5">
        <dgm:presLayoutVars>
          <dgm:bulletEnabled val="1"/>
        </dgm:presLayoutVars>
      </dgm:prSet>
      <dgm:spPr/>
    </dgm:pt>
    <dgm:pt modelId="{CFD72B33-F840-AA44-A9C5-2AC152B90752}" type="pres">
      <dgm:prSet presAssocID="{DAD41AC4-7536-054C-A8CE-44EBD466B24A}" presName="sibTrans" presStyleLbl="sibTrans2D1" presStyleIdx="1" presStyleCnt="5"/>
      <dgm:spPr/>
    </dgm:pt>
    <dgm:pt modelId="{1FA9B6ED-8C91-954C-8635-78B0E36F72AA}" type="pres">
      <dgm:prSet presAssocID="{DAD41AC4-7536-054C-A8CE-44EBD466B24A}" presName="connectorText" presStyleLbl="sibTrans2D1" presStyleIdx="1" presStyleCnt="5"/>
      <dgm:spPr/>
    </dgm:pt>
    <dgm:pt modelId="{D61DF9F6-BBBE-2240-B4A4-F988D97FC976}" type="pres">
      <dgm:prSet presAssocID="{92D4B9FF-D550-3E41-BF67-02527ADA35E3}" presName="node" presStyleLbl="node1" presStyleIdx="2" presStyleCnt="5" custRadScaleRad="110297" custRadScaleInc="10166">
        <dgm:presLayoutVars>
          <dgm:bulletEnabled val="1"/>
        </dgm:presLayoutVars>
      </dgm:prSet>
      <dgm:spPr/>
    </dgm:pt>
    <dgm:pt modelId="{522741BB-1C09-6241-B2C9-413B52BF08DC}" type="pres">
      <dgm:prSet presAssocID="{5B90F60F-87CA-4147-97F7-207D7208DB68}" presName="sibTrans" presStyleLbl="sibTrans2D1" presStyleIdx="2" presStyleCnt="5"/>
      <dgm:spPr/>
    </dgm:pt>
    <dgm:pt modelId="{F0EA6D72-E9E0-DF40-B85A-2FD2924CD533}" type="pres">
      <dgm:prSet presAssocID="{5B90F60F-87CA-4147-97F7-207D7208DB68}" presName="connectorText" presStyleLbl="sibTrans2D1" presStyleIdx="2" presStyleCnt="5"/>
      <dgm:spPr/>
    </dgm:pt>
    <dgm:pt modelId="{EDECCD56-BAAE-F04D-8191-8CA68DABE9FD}" type="pres">
      <dgm:prSet presAssocID="{D2B4A58D-981B-6448-A87E-85EC0DD8480E}" presName="node" presStyleLbl="node1" presStyleIdx="3" presStyleCnt="5">
        <dgm:presLayoutVars>
          <dgm:bulletEnabled val="1"/>
        </dgm:presLayoutVars>
      </dgm:prSet>
      <dgm:spPr/>
    </dgm:pt>
    <dgm:pt modelId="{A1CBFE34-DC5F-D742-8864-5F26EBF0ADF1}" type="pres">
      <dgm:prSet presAssocID="{DD7BC4E7-C4B9-F140-ACDE-97CEA3323A95}" presName="sibTrans" presStyleLbl="sibTrans2D1" presStyleIdx="3" presStyleCnt="5"/>
      <dgm:spPr/>
    </dgm:pt>
    <dgm:pt modelId="{7F72161C-A1EC-4F44-AD85-5B24F1379987}" type="pres">
      <dgm:prSet presAssocID="{DD7BC4E7-C4B9-F140-ACDE-97CEA3323A95}" presName="connectorText" presStyleLbl="sibTrans2D1" presStyleIdx="3" presStyleCnt="5"/>
      <dgm:spPr/>
    </dgm:pt>
    <dgm:pt modelId="{629F5A64-C5FE-E149-91F9-BEC6AEF30359}" type="pres">
      <dgm:prSet presAssocID="{986E548D-AE51-614A-A9B3-C56784D6EF47}" presName="node" presStyleLbl="node1" presStyleIdx="4" presStyleCnt="5">
        <dgm:presLayoutVars>
          <dgm:bulletEnabled val="1"/>
        </dgm:presLayoutVars>
      </dgm:prSet>
      <dgm:spPr/>
    </dgm:pt>
    <dgm:pt modelId="{5C4D8CE8-8704-E94D-8596-4D1C1E33AD7C}" type="pres">
      <dgm:prSet presAssocID="{3DB599F2-33E9-A543-8912-EE659A018EFA}" presName="sibTrans" presStyleLbl="sibTrans2D1" presStyleIdx="4" presStyleCnt="5" custAng="2770425" custScaleX="170850" custLinFactY="78530" custLinFactNeighborX="513" custLinFactNeighborY="100000"/>
      <dgm:spPr/>
    </dgm:pt>
    <dgm:pt modelId="{F15BD1C0-B40C-C14A-8192-DFD03D9D094D}" type="pres">
      <dgm:prSet presAssocID="{3DB599F2-33E9-A543-8912-EE659A018EFA}" presName="connectorText" presStyleLbl="sibTrans2D1" presStyleIdx="4" presStyleCnt="5"/>
      <dgm:spPr/>
    </dgm:pt>
  </dgm:ptLst>
  <dgm:cxnLst>
    <dgm:cxn modelId="{BF753802-DABF-F14F-AEC4-BBE5C317904E}" type="presOf" srcId="{DD7BC4E7-C4B9-F140-ACDE-97CEA3323A95}" destId="{A1CBFE34-DC5F-D742-8864-5F26EBF0ADF1}" srcOrd="0" destOrd="0" presId="urn:microsoft.com/office/officeart/2005/8/layout/cycle2"/>
    <dgm:cxn modelId="{3CE67822-5FD0-AF46-A4F3-D396049A1077}" type="presOf" srcId="{92D4B9FF-D550-3E41-BF67-02527ADA35E3}" destId="{D61DF9F6-BBBE-2240-B4A4-F988D97FC976}" srcOrd="0" destOrd="0" presId="urn:microsoft.com/office/officeart/2005/8/layout/cycle2"/>
    <dgm:cxn modelId="{9ABFA030-56DC-0141-9C96-6C14FC962AF1}" srcId="{16960EF3-C343-164C-AFEE-1F3BB34983DF}" destId="{986E548D-AE51-614A-A9B3-C56784D6EF47}" srcOrd="4" destOrd="0" parTransId="{0F780EC4-C755-604C-9121-31AD12113531}" sibTransId="{3DB599F2-33E9-A543-8912-EE659A018EFA}"/>
    <dgm:cxn modelId="{1AEFC75B-45E6-5C48-8EA7-54716FF03408}" type="presOf" srcId="{DD7BC4E7-C4B9-F140-ACDE-97CEA3323A95}" destId="{7F72161C-A1EC-4F44-AD85-5B24F1379987}" srcOrd="1" destOrd="0" presId="urn:microsoft.com/office/officeart/2005/8/layout/cycle2"/>
    <dgm:cxn modelId="{9C08CB7A-B270-064B-855C-3754C2804B09}" type="presOf" srcId="{986E548D-AE51-614A-A9B3-C56784D6EF47}" destId="{629F5A64-C5FE-E149-91F9-BEC6AEF30359}" srcOrd="0" destOrd="0" presId="urn:microsoft.com/office/officeart/2005/8/layout/cycle2"/>
    <dgm:cxn modelId="{CCF03C80-207B-EB42-9F14-4F0889B728E3}" type="presOf" srcId="{BF425A16-CC60-144B-B705-C34F108A352B}" destId="{462215D8-BDA5-8547-865F-039181AD92C6}" srcOrd="1" destOrd="0" presId="urn:microsoft.com/office/officeart/2005/8/layout/cycle2"/>
    <dgm:cxn modelId="{BBC1A78B-7D2D-B443-8E91-823FD5B17939}" srcId="{16960EF3-C343-164C-AFEE-1F3BB34983DF}" destId="{92D4B9FF-D550-3E41-BF67-02527ADA35E3}" srcOrd="2" destOrd="0" parTransId="{95C98118-6B9E-9346-8E73-98CD015FB7D9}" sibTransId="{5B90F60F-87CA-4147-97F7-207D7208DB68}"/>
    <dgm:cxn modelId="{47AE868E-F73B-3142-BB62-91951397A114}" srcId="{16960EF3-C343-164C-AFEE-1F3BB34983DF}" destId="{FE9BF99B-40FD-874B-8509-73A1314573A3}" srcOrd="1" destOrd="0" parTransId="{23B8437A-431D-4D46-A89E-C91D13D35960}" sibTransId="{DAD41AC4-7536-054C-A8CE-44EBD466B24A}"/>
    <dgm:cxn modelId="{91D14098-D1E3-164B-AF41-0C64A086EE33}" srcId="{16960EF3-C343-164C-AFEE-1F3BB34983DF}" destId="{712C61F5-FD8A-DC4D-92B7-76326B7BE80C}" srcOrd="0" destOrd="0" parTransId="{20EF8996-4B27-FD4A-B97F-B14C395B97B4}" sibTransId="{BF425A16-CC60-144B-B705-C34F108A352B}"/>
    <dgm:cxn modelId="{F51FA39E-EE9F-964D-888C-7B9A79FD7843}" type="presOf" srcId="{5B90F60F-87CA-4147-97F7-207D7208DB68}" destId="{F0EA6D72-E9E0-DF40-B85A-2FD2924CD533}" srcOrd="1" destOrd="0" presId="urn:microsoft.com/office/officeart/2005/8/layout/cycle2"/>
    <dgm:cxn modelId="{4225DAA3-1717-6C41-8B35-4B96B7FCFC6E}" type="presOf" srcId="{5B90F60F-87CA-4147-97F7-207D7208DB68}" destId="{522741BB-1C09-6241-B2C9-413B52BF08DC}" srcOrd="0" destOrd="0" presId="urn:microsoft.com/office/officeart/2005/8/layout/cycle2"/>
    <dgm:cxn modelId="{2E0D93A5-C765-D94A-B891-84988037212C}" type="presOf" srcId="{FE9BF99B-40FD-874B-8509-73A1314573A3}" destId="{DDDE9715-FDF2-2B4A-85D4-A9888C6E6CE7}" srcOrd="0" destOrd="0" presId="urn:microsoft.com/office/officeart/2005/8/layout/cycle2"/>
    <dgm:cxn modelId="{20BD81AC-8675-4F4C-B11D-FA6AB3D4BE3C}" type="presOf" srcId="{BF425A16-CC60-144B-B705-C34F108A352B}" destId="{1EF648D6-AA56-FB42-BBA3-24ABA4DC26C3}" srcOrd="0" destOrd="0" presId="urn:microsoft.com/office/officeart/2005/8/layout/cycle2"/>
    <dgm:cxn modelId="{AD28E5B0-8BB1-0446-B5ED-39EA7C8CD960}" srcId="{16960EF3-C343-164C-AFEE-1F3BB34983DF}" destId="{D2B4A58D-981B-6448-A87E-85EC0DD8480E}" srcOrd="3" destOrd="0" parTransId="{BCE35586-76E8-B54D-9C9E-239A426D41CE}" sibTransId="{DD7BC4E7-C4B9-F140-ACDE-97CEA3323A95}"/>
    <dgm:cxn modelId="{4CF966C2-BB09-FF45-B984-9EF609EC6E77}" type="presOf" srcId="{D2B4A58D-981B-6448-A87E-85EC0DD8480E}" destId="{EDECCD56-BAAE-F04D-8191-8CA68DABE9FD}" srcOrd="0" destOrd="0" presId="urn:microsoft.com/office/officeart/2005/8/layout/cycle2"/>
    <dgm:cxn modelId="{6E37AFC7-AFE4-0946-9D1B-41FD32B26F58}" type="presOf" srcId="{16960EF3-C343-164C-AFEE-1F3BB34983DF}" destId="{499B3717-B6FB-F94C-8E59-0C8B71B7C3DD}" srcOrd="0" destOrd="0" presId="urn:microsoft.com/office/officeart/2005/8/layout/cycle2"/>
    <dgm:cxn modelId="{EC5EA0DC-2836-374F-B103-AE36E709F264}" type="presOf" srcId="{DAD41AC4-7536-054C-A8CE-44EBD466B24A}" destId="{CFD72B33-F840-AA44-A9C5-2AC152B90752}" srcOrd="0" destOrd="0" presId="urn:microsoft.com/office/officeart/2005/8/layout/cycle2"/>
    <dgm:cxn modelId="{A8B355E7-CCF3-464F-A8D0-14932C5EC086}" type="presOf" srcId="{712C61F5-FD8A-DC4D-92B7-76326B7BE80C}" destId="{A950E8BE-B57F-584F-B39B-582175B17748}" srcOrd="0" destOrd="0" presId="urn:microsoft.com/office/officeart/2005/8/layout/cycle2"/>
    <dgm:cxn modelId="{06F113EB-7D82-2E43-8D23-34B791613BAF}" type="presOf" srcId="{DAD41AC4-7536-054C-A8CE-44EBD466B24A}" destId="{1FA9B6ED-8C91-954C-8635-78B0E36F72AA}" srcOrd="1" destOrd="0" presId="urn:microsoft.com/office/officeart/2005/8/layout/cycle2"/>
    <dgm:cxn modelId="{1F1027EF-3795-1F40-8DD9-6A39B18753FE}" type="presOf" srcId="{3DB599F2-33E9-A543-8912-EE659A018EFA}" destId="{5C4D8CE8-8704-E94D-8596-4D1C1E33AD7C}" srcOrd="0" destOrd="0" presId="urn:microsoft.com/office/officeart/2005/8/layout/cycle2"/>
    <dgm:cxn modelId="{C655A5F7-19F8-C843-9741-B4F888D958CE}" type="presOf" srcId="{3DB599F2-33E9-A543-8912-EE659A018EFA}" destId="{F15BD1C0-B40C-C14A-8192-DFD03D9D094D}" srcOrd="1" destOrd="0" presId="urn:microsoft.com/office/officeart/2005/8/layout/cycle2"/>
    <dgm:cxn modelId="{DA4E7922-81A1-1645-95FC-ECBBA178B940}" type="presParOf" srcId="{499B3717-B6FB-F94C-8E59-0C8B71B7C3DD}" destId="{A950E8BE-B57F-584F-B39B-582175B17748}" srcOrd="0" destOrd="0" presId="urn:microsoft.com/office/officeart/2005/8/layout/cycle2"/>
    <dgm:cxn modelId="{3D219BC3-C5C7-7B4D-BD20-D742A6D2130F}" type="presParOf" srcId="{499B3717-B6FB-F94C-8E59-0C8B71B7C3DD}" destId="{1EF648D6-AA56-FB42-BBA3-24ABA4DC26C3}" srcOrd="1" destOrd="0" presId="urn:microsoft.com/office/officeart/2005/8/layout/cycle2"/>
    <dgm:cxn modelId="{471047DD-F726-8A4C-A8DD-9CF437D3760C}" type="presParOf" srcId="{1EF648D6-AA56-FB42-BBA3-24ABA4DC26C3}" destId="{462215D8-BDA5-8547-865F-039181AD92C6}" srcOrd="0" destOrd="0" presId="urn:microsoft.com/office/officeart/2005/8/layout/cycle2"/>
    <dgm:cxn modelId="{49E6233E-6A9D-EA48-9EAD-38ABBF623D3B}" type="presParOf" srcId="{499B3717-B6FB-F94C-8E59-0C8B71B7C3DD}" destId="{DDDE9715-FDF2-2B4A-85D4-A9888C6E6CE7}" srcOrd="2" destOrd="0" presId="urn:microsoft.com/office/officeart/2005/8/layout/cycle2"/>
    <dgm:cxn modelId="{DC22FB1C-D877-9145-9F64-A5DD10EB2DD8}" type="presParOf" srcId="{499B3717-B6FB-F94C-8E59-0C8B71B7C3DD}" destId="{CFD72B33-F840-AA44-A9C5-2AC152B90752}" srcOrd="3" destOrd="0" presId="urn:microsoft.com/office/officeart/2005/8/layout/cycle2"/>
    <dgm:cxn modelId="{2E4567C1-E740-9D44-A993-ACACD5A6E7F9}" type="presParOf" srcId="{CFD72B33-F840-AA44-A9C5-2AC152B90752}" destId="{1FA9B6ED-8C91-954C-8635-78B0E36F72AA}" srcOrd="0" destOrd="0" presId="urn:microsoft.com/office/officeart/2005/8/layout/cycle2"/>
    <dgm:cxn modelId="{D1FED04D-486F-0A44-9720-28BA64FB4A6A}" type="presParOf" srcId="{499B3717-B6FB-F94C-8E59-0C8B71B7C3DD}" destId="{D61DF9F6-BBBE-2240-B4A4-F988D97FC976}" srcOrd="4" destOrd="0" presId="urn:microsoft.com/office/officeart/2005/8/layout/cycle2"/>
    <dgm:cxn modelId="{584D7302-D395-FA4D-9722-175EFEF00267}" type="presParOf" srcId="{499B3717-B6FB-F94C-8E59-0C8B71B7C3DD}" destId="{522741BB-1C09-6241-B2C9-413B52BF08DC}" srcOrd="5" destOrd="0" presId="urn:microsoft.com/office/officeart/2005/8/layout/cycle2"/>
    <dgm:cxn modelId="{2303CE58-5627-B541-B58B-FCF76AD27881}" type="presParOf" srcId="{522741BB-1C09-6241-B2C9-413B52BF08DC}" destId="{F0EA6D72-E9E0-DF40-B85A-2FD2924CD533}" srcOrd="0" destOrd="0" presId="urn:microsoft.com/office/officeart/2005/8/layout/cycle2"/>
    <dgm:cxn modelId="{C4AD0B7E-F7DC-7A47-A06A-E6AC1309993E}" type="presParOf" srcId="{499B3717-B6FB-F94C-8E59-0C8B71B7C3DD}" destId="{EDECCD56-BAAE-F04D-8191-8CA68DABE9FD}" srcOrd="6" destOrd="0" presId="urn:microsoft.com/office/officeart/2005/8/layout/cycle2"/>
    <dgm:cxn modelId="{7B5ADCEC-D1FE-484A-AC07-902EAA54174F}" type="presParOf" srcId="{499B3717-B6FB-F94C-8E59-0C8B71B7C3DD}" destId="{A1CBFE34-DC5F-D742-8864-5F26EBF0ADF1}" srcOrd="7" destOrd="0" presId="urn:microsoft.com/office/officeart/2005/8/layout/cycle2"/>
    <dgm:cxn modelId="{FDDAE518-4543-044B-A053-CB6C60F33471}" type="presParOf" srcId="{A1CBFE34-DC5F-D742-8864-5F26EBF0ADF1}" destId="{7F72161C-A1EC-4F44-AD85-5B24F1379987}" srcOrd="0" destOrd="0" presId="urn:microsoft.com/office/officeart/2005/8/layout/cycle2"/>
    <dgm:cxn modelId="{E14C580A-81E6-F741-B2DE-DFF624851760}" type="presParOf" srcId="{499B3717-B6FB-F94C-8E59-0C8B71B7C3DD}" destId="{629F5A64-C5FE-E149-91F9-BEC6AEF30359}" srcOrd="8" destOrd="0" presId="urn:microsoft.com/office/officeart/2005/8/layout/cycle2"/>
    <dgm:cxn modelId="{FFE55761-2FEC-8B4D-80B0-BA0DEDF76995}" type="presParOf" srcId="{499B3717-B6FB-F94C-8E59-0C8B71B7C3DD}" destId="{5C4D8CE8-8704-E94D-8596-4D1C1E33AD7C}" srcOrd="9" destOrd="0" presId="urn:microsoft.com/office/officeart/2005/8/layout/cycle2"/>
    <dgm:cxn modelId="{9DFB37F9-A2AA-DB44-B2D6-D4BBA133791E}" type="presParOf" srcId="{5C4D8CE8-8704-E94D-8596-4D1C1E33AD7C}" destId="{F15BD1C0-B40C-C14A-8192-DFD03D9D094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F5894E-0635-F641-8404-05F5A580F5DD}">
      <dsp:nvSpPr>
        <dsp:cNvPr id="0" name=""/>
        <dsp:cNvSpPr/>
      </dsp:nvSpPr>
      <dsp:spPr>
        <a:xfrm>
          <a:off x="0" y="3588390"/>
          <a:ext cx="1175444" cy="5887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598" tIns="120904" rIns="83598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Devise</a:t>
          </a:r>
        </a:p>
      </dsp:txBody>
      <dsp:txXfrm>
        <a:off x="0" y="3588390"/>
        <a:ext cx="1175444" cy="588705"/>
      </dsp:txXfrm>
    </dsp:sp>
    <dsp:sp modelId="{12F62031-2733-D44B-AB91-7D75E524B7BF}">
      <dsp:nvSpPr>
        <dsp:cNvPr id="0" name=""/>
        <dsp:cNvSpPr/>
      </dsp:nvSpPr>
      <dsp:spPr>
        <a:xfrm>
          <a:off x="1175444" y="3588390"/>
          <a:ext cx="3526334" cy="58870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531" tIns="139700" rIns="71531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GB" sz="1100" kern="1200"/>
            <a:t>Devise a survey to gather information on drug awareness. </a:t>
          </a:r>
          <a:endParaRPr lang="en-IE" sz="1100" kern="1200"/>
        </a:p>
      </dsp:txBody>
      <dsp:txXfrm>
        <a:off x="1175444" y="3588390"/>
        <a:ext cx="3526334" cy="588705"/>
      </dsp:txXfrm>
    </dsp:sp>
    <dsp:sp modelId="{4E9607E3-9A6C-344B-8230-67EFD74783FD}">
      <dsp:nvSpPr>
        <dsp:cNvPr id="0" name=""/>
        <dsp:cNvSpPr/>
      </dsp:nvSpPr>
      <dsp:spPr>
        <a:xfrm rot="10800000">
          <a:off x="0" y="2691792"/>
          <a:ext cx="1175444" cy="90542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598" tIns="120904" rIns="83598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Describe</a:t>
          </a:r>
        </a:p>
      </dsp:txBody>
      <dsp:txXfrm rot="-10800000">
        <a:off x="0" y="2691792"/>
        <a:ext cx="1175444" cy="588528"/>
      </dsp:txXfrm>
    </dsp:sp>
    <dsp:sp modelId="{87A61CA9-AADA-F548-94B1-3BD17752B373}">
      <dsp:nvSpPr>
        <dsp:cNvPr id="0" name=""/>
        <dsp:cNvSpPr/>
      </dsp:nvSpPr>
      <dsp:spPr>
        <a:xfrm>
          <a:off x="1175444" y="2691792"/>
          <a:ext cx="3526334" cy="58852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531" tIns="139700" rIns="71531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Describe what it means to be a drug addict</a:t>
          </a:r>
        </a:p>
      </dsp:txBody>
      <dsp:txXfrm>
        <a:off x="1175444" y="2691792"/>
        <a:ext cx="3526334" cy="588528"/>
      </dsp:txXfrm>
    </dsp:sp>
    <dsp:sp modelId="{5EC40650-BC1B-4044-AE63-7F24A68AEFE8}">
      <dsp:nvSpPr>
        <dsp:cNvPr id="0" name=""/>
        <dsp:cNvSpPr/>
      </dsp:nvSpPr>
      <dsp:spPr>
        <a:xfrm rot="10800000">
          <a:off x="0" y="1795194"/>
          <a:ext cx="1175444" cy="90542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598" tIns="120904" rIns="83598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Sort</a:t>
          </a:r>
        </a:p>
      </dsp:txBody>
      <dsp:txXfrm rot="-10800000">
        <a:off x="0" y="1795194"/>
        <a:ext cx="1175444" cy="588528"/>
      </dsp:txXfrm>
    </dsp:sp>
    <dsp:sp modelId="{D56AFE4C-DF5A-DA42-9DA5-DA8111C0809F}">
      <dsp:nvSpPr>
        <dsp:cNvPr id="0" name=""/>
        <dsp:cNvSpPr/>
      </dsp:nvSpPr>
      <dsp:spPr>
        <a:xfrm>
          <a:off x="1175444" y="1795194"/>
          <a:ext cx="3526334" cy="58852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531" tIns="139700" rIns="71531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Sort the names of drugs into legal and illegal groups.</a:t>
          </a:r>
        </a:p>
      </dsp:txBody>
      <dsp:txXfrm>
        <a:off x="1175444" y="1795194"/>
        <a:ext cx="3526334" cy="588528"/>
      </dsp:txXfrm>
    </dsp:sp>
    <dsp:sp modelId="{3359226F-F79E-1943-893C-79F865181ED8}">
      <dsp:nvSpPr>
        <dsp:cNvPr id="0" name=""/>
        <dsp:cNvSpPr/>
      </dsp:nvSpPr>
      <dsp:spPr>
        <a:xfrm rot="10800000">
          <a:off x="0" y="898596"/>
          <a:ext cx="1175444" cy="90542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598" tIns="120904" rIns="83598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List</a:t>
          </a:r>
        </a:p>
      </dsp:txBody>
      <dsp:txXfrm rot="-10800000">
        <a:off x="0" y="898596"/>
        <a:ext cx="1175444" cy="588528"/>
      </dsp:txXfrm>
    </dsp:sp>
    <dsp:sp modelId="{5E98C4D1-AE09-4A42-A113-657EBBE23970}">
      <dsp:nvSpPr>
        <dsp:cNvPr id="0" name=""/>
        <dsp:cNvSpPr/>
      </dsp:nvSpPr>
      <dsp:spPr>
        <a:xfrm>
          <a:off x="1175444" y="898596"/>
          <a:ext cx="3526334" cy="58852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531" tIns="139700" rIns="71531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List some of the effects that drugs have on your body. </a:t>
          </a:r>
        </a:p>
      </dsp:txBody>
      <dsp:txXfrm>
        <a:off x="1175444" y="898596"/>
        <a:ext cx="3526334" cy="588528"/>
      </dsp:txXfrm>
    </dsp:sp>
    <dsp:sp modelId="{AAD2F101-9ED8-9640-AB33-7637D59F2109}">
      <dsp:nvSpPr>
        <dsp:cNvPr id="0" name=""/>
        <dsp:cNvSpPr/>
      </dsp:nvSpPr>
      <dsp:spPr>
        <a:xfrm rot="10800000">
          <a:off x="0" y="1997"/>
          <a:ext cx="1175444" cy="90542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598" tIns="120904" rIns="83598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Brainstorm</a:t>
          </a:r>
        </a:p>
      </dsp:txBody>
      <dsp:txXfrm rot="-10800000">
        <a:off x="0" y="1997"/>
        <a:ext cx="1175444" cy="588528"/>
      </dsp:txXfrm>
    </dsp:sp>
    <dsp:sp modelId="{A6FC42C2-A51F-694D-BB8E-93664EFFB0F3}">
      <dsp:nvSpPr>
        <dsp:cNvPr id="0" name=""/>
        <dsp:cNvSpPr/>
      </dsp:nvSpPr>
      <dsp:spPr>
        <a:xfrm>
          <a:off x="1175444" y="1997"/>
          <a:ext cx="3526334" cy="58852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531" tIns="139700" rIns="71531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Brainstorm why people use drugs</a:t>
          </a:r>
        </a:p>
      </dsp:txBody>
      <dsp:txXfrm>
        <a:off x="1175444" y="1997"/>
        <a:ext cx="3526334" cy="5885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50E8BE-B57F-584F-B39B-582175B17748}">
      <dsp:nvSpPr>
        <dsp:cNvPr id="0" name=""/>
        <dsp:cNvSpPr/>
      </dsp:nvSpPr>
      <dsp:spPr>
        <a:xfrm>
          <a:off x="3615407" y="1709"/>
          <a:ext cx="1913185" cy="191318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Drug Use</a:t>
          </a:r>
          <a:endParaRPr lang="en-IE" sz="1900" kern="1200" dirty="0"/>
        </a:p>
      </dsp:txBody>
      <dsp:txXfrm>
        <a:off x="3895586" y="281888"/>
        <a:ext cx="1352827" cy="1352827"/>
      </dsp:txXfrm>
    </dsp:sp>
    <dsp:sp modelId="{1EF648D6-AA56-FB42-BBA3-24ABA4DC26C3}">
      <dsp:nvSpPr>
        <dsp:cNvPr id="0" name=""/>
        <dsp:cNvSpPr/>
      </dsp:nvSpPr>
      <dsp:spPr>
        <a:xfrm rot="2160000">
          <a:off x="5468072" y="1471159"/>
          <a:ext cx="508359" cy="6457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5482635" y="1555478"/>
        <a:ext cx="355851" cy="387420"/>
      </dsp:txXfrm>
    </dsp:sp>
    <dsp:sp modelId="{DDDE9715-FDF2-2B4A-85D4-A9888C6E6CE7}">
      <dsp:nvSpPr>
        <dsp:cNvPr id="0" name=""/>
        <dsp:cNvSpPr/>
      </dsp:nvSpPr>
      <dsp:spPr>
        <a:xfrm>
          <a:off x="5939191" y="1690037"/>
          <a:ext cx="1913185" cy="191318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900" kern="1200" dirty="0"/>
          </a:br>
          <a:r>
            <a:rPr lang="en-US" sz="1900" kern="1200" dirty="0"/>
            <a:t>Drug Misuse</a:t>
          </a:r>
          <a:endParaRPr lang="en-IE" sz="1900" kern="1200" dirty="0"/>
        </a:p>
      </dsp:txBody>
      <dsp:txXfrm>
        <a:off x="6219370" y="1970216"/>
        <a:ext cx="1352827" cy="1352827"/>
      </dsp:txXfrm>
    </dsp:sp>
    <dsp:sp modelId="{CFD72B33-F840-AA44-A9C5-2AC152B90752}">
      <dsp:nvSpPr>
        <dsp:cNvPr id="0" name=""/>
        <dsp:cNvSpPr/>
      </dsp:nvSpPr>
      <dsp:spPr>
        <a:xfrm rot="6473127">
          <a:off x="6204977" y="3676829"/>
          <a:ext cx="508326" cy="6457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6304643" y="3733405"/>
        <a:ext cx="355828" cy="387420"/>
      </dsp:txXfrm>
    </dsp:sp>
    <dsp:sp modelId="{D61DF9F6-BBBE-2240-B4A4-F988D97FC976}">
      <dsp:nvSpPr>
        <dsp:cNvPr id="0" name=""/>
        <dsp:cNvSpPr/>
      </dsp:nvSpPr>
      <dsp:spPr>
        <a:xfrm>
          <a:off x="5057067" y="4423518"/>
          <a:ext cx="1913185" cy="191318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900" kern="1200" dirty="0"/>
          </a:br>
          <a:r>
            <a:rPr lang="en-US" sz="1900" kern="1200" dirty="0">
              <a:solidFill>
                <a:schemeClr val="tx1"/>
              </a:solidFill>
            </a:rPr>
            <a:t>Abuse</a:t>
          </a:r>
          <a:endParaRPr lang="en-IE" sz="1900" kern="1200" dirty="0">
            <a:solidFill>
              <a:schemeClr val="tx1"/>
            </a:solidFill>
          </a:endParaRPr>
        </a:p>
      </dsp:txBody>
      <dsp:txXfrm>
        <a:off x="5337246" y="4703697"/>
        <a:ext cx="1352827" cy="1352827"/>
      </dsp:txXfrm>
    </dsp:sp>
    <dsp:sp modelId="{522741BB-1C09-6241-B2C9-413B52BF08DC}">
      <dsp:nvSpPr>
        <dsp:cNvPr id="0" name=""/>
        <dsp:cNvSpPr/>
      </dsp:nvSpPr>
      <dsp:spPr>
        <a:xfrm rot="10802042">
          <a:off x="4333578" y="5056415"/>
          <a:ext cx="511266" cy="6457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4486958" y="5185601"/>
        <a:ext cx="357886" cy="387420"/>
      </dsp:txXfrm>
    </dsp:sp>
    <dsp:sp modelId="{EDECCD56-BAAE-F04D-8191-8CA68DABE9FD}">
      <dsp:nvSpPr>
        <dsp:cNvPr id="0" name=""/>
        <dsp:cNvSpPr/>
      </dsp:nvSpPr>
      <dsp:spPr>
        <a:xfrm>
          <a:off x="2179229" y="4421809"/>
          <a:ext cx="1913185" cy="191318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 </a:t>
          </a:r>
          <a:br>
            <a:rPr lang="en-US" sz="1900" kern="1200" dirty="0"/>
          </a:br>
          <a:r>
            <a:rPr lang="en-US" sz="1900" kern="1200" dirty="0"/>
            <a:t>Dependence</a:t>
          </a:r>
          <a:endParaRPr lang="en-IE" sz="1900" kern="1200" dirty="0"/>
        </a:p>
      </dsp:txBody>
      <dsp:txXfrm>
        <a:off x="2459408" y="4701988"/>
        <a:ext cx="1352827" cy="1352827"/>
      </dsp:txXfrm>
    </dsp:sp>
    <dsp:sp modelId="{A1CBFE34-DC5F-D742-8864-5F26EBF0ADF1}">
      <dsp:nvSpPr>
        <dsp:cNvPr id="0" name=""/>
        <dsp:cNvSpPr/>
      </dsp:nvSpPr>
      <dsp:spPr>
        <a:xfrm rot="15120000">
          <a:off x="2442285" y="3703349"/>
          <a:ext cx="508359" cy="6457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2542103" y="3905011"/>
        <a:ext cx="355851" cy="387420"/>
      </dsp:txXfrm>
    </dsp:sp>
    <dsp:sp modelId="{629F5A64-C5FE-E149-91F9-BEC6AEF30359}">
      <dsp:nvSpPr>
        <dsp:cNvPr id="0" name=""/>
        <dsp:cNvSpPr/>
      </dsp:nvSpPr>
      <dsp:spPr>
        <a:xfrm>
          <a:off x="1291623" y="1690037"/>
          <a:ext cx="1913185" cy="191318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900" kern="1200" dirty="0"/>
          </a:br>
          <a:r>
            <a:rPr lang="en-US" sz="1900" kern="1200" dirty="0"/>
            <a:t>Addiction</a:t>
          </a:r>
          <a:endParaRPr lang="en-IE" sz="1900" kern="1200" dirty="0"/>
        </a:p>
      </dsp:txBody>
      <dsp:txXfrm>
        <a:off x="1571802" y="1970216"/>
        <a:ext cx="1352827" cy="1352827"/>
      </dsp:txXfrm>
    </dsp:sp>
    <dsp:sp modelId="{5C4D8CE8-8704-E94D-8596-4D1C1E33AD7C}">
      <dsp:nvSpPr>
        <dsp:cNvPr id="0" name=""/>
        <dsp:cNvSpPr/>
      </dsp:nvSpPr>
      <dsp:spPr>
        <a:xfrm rot="610425">
          <a:off x="2966809" y="2640841"/>
          <a:ext cx="868532" cy="6457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968332" y="2752873"/>
        <a:ext cx="674822" cy="3874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A2472-4F47-4852-8E1F-9BC2B7CD8B0B}" type="datetimeFigureOut">
              <a:rPr lang="en-GB" smtClean="0"/>
              <a:t>04/03/2018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B41F8A-2DE9-4946-9018-F55364A23E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915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“Cocaine with 50 euro”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=8&amp;ved=2ahUKEwjxnL2KxsHZAhXSLVAKHebYD-MQjRx6BAgAEAY&amp;url=http%3A%2F%2Fmaxpixel.freegreatpicture.com%2FForeign-designed-Controlled-Dependent-Key-Certainly-1015719&amp;psig=AOvVaw14m0qcHFAY5Xu1HR5IFKWq&amp;ust=1519664158551585 on the 25</a:t>
            </a:r>
            <a:r>
              <a:rPr lang="en-US" baseline="30000" dirty="0"/>
              <a:t>th</a:t>
            </a:r>
            <a:r>
              <a:rPr lang="en-US" dirty="0"/>
              <a:t> of February’2018. </a:t>
            </a:r>
          </a:p>
          <a:p>
            <a:endParaRPr lang="en-US" dirty="0"/>
          </a:p>
          <a:p>
            <a:r>
              <a:rPr lang="en-US" dirty="0"/>
              <a:t>”Pink Pills”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=8&amp;ved=2ahUKEwj1jNusxsHZAhUDZFAKHRCBA-QQjRx6BAgAEAY&amp;url=http%3A%2F%2Fmaxpixel.freegreatpicture.com%2FCompressed-The-Dependence-Of-Fists-Womens-Drug-1875449&amp;psig=AOvVaw14m0qcHFAY5Xu1HR5IFKWq&amp;ust=1519664158551585 on the 25</a:t>
            </a:r>
            <a:r>
              <a:rPr lang="en-US" baseline="30000" dirty="0"/>
              <a:t>th</a:t>
            </a:r>
            <a:r>
              <a:rPr lang="en-US" dirty="0"/>
              <a:t> of Februart’2018</a:t>
            </a:r>
          </a:p>
          <a:p>
            <a:endParaRPr lang="en-US" dirty="0"/>
          </a:p>
          <a:p>
            <a:r>
              <a:rPr lang="en-US" dirty="0"/>
              <a:t>“Cannabis smoke”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=8&amp;ved=2ahUKEwjq-_PAxsHZAhXBKFAKHbMkB_IQjRx6BAgAEAY&amp;url=https%3A%2F%2Fwww.flickr.com%2Fphotos%2Fcagrimmett%2F6307374507&amp;psig=AOvVaw14m0qcHFAY5Xu1HR5IFKWq&amp;ust=1519664158551585 on the 25</a:t>
            </a:r>
            <a:r>
              <a:rPr lang="en-US" baseline="30000" dirty="0"/>
              <a:t>th</a:t>
            </a:r>
            <a:r>
              <a:rPr lang="en-US" dirty="0"/>
              <a:t> of Februart’2018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48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“Target”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/>
              <a:t>=8&amp;ved=2ahUKEwjwipj89cjZAhVCLlAKHUIcBckQjRx6BAgAEAY&amp;url=http%3A%2F%2Fpngimg.com%2Fdownload%2F27459&amp;psig=AOvVaw2r_FPd-tdSwVtk3qaZzk1g&amp;ust=1519918002514832 on the 28</a:t>
            </a:r>
            <a:r>
              <a:rPr lang="en-US" baseline="30000"/>
              <a:t>th</a:t>
            </a:r>
            <a:r>
              <a:rPr lang="en-US"/>
              <a:t> of March’2018.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067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“Brain graduate”: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=8&amp;ved=2ahUKEwjR4eaRrcHZAhVHaFAKHSzyBvAQjRx6BAgAEAY&amp;url=https%3A%2F%2Fpixabay.com%2Fen%2Fbrain-clever-thought-dear-hats-2799833%2F&amp;psig=AOvVaw3XgTYvlmHQW3mTU8D_IhAD&amp;ust=1519657820362976. on the 25</a:t>
            </a:r>
            <a:r>
              <a:rPr lang="en-US" baseline="30000" dirty="0"/>
              <a:t>th</a:t>
            </a:r>
            <a:r>
              <a:rPr lang="en-US" dirty="0"/>
              <a:t> of February’ 2018. 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266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“Think Pair Share Drawing”: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=8&amp;ved=2ahUKEwjUjorgr8HZAhWKblAKHWthAYEQjRx6BAgAEAY&amp;url=https%3A%2F%2Fwww.flickr.com%2Fphotos%2Fotacke%2F10003586804&amp;psig=AOvVaw0mtMdTIiUMPWPK3S1qrKlr&amp;ust=1519658623006365 on the 25</a:t>
            </a:r>
            <a:r>
              <a:rPr lang="en-US" baseline="30000" dirty="0"/>
              <a:t>th</a:t>
            </a:r>
            <a:r>
              <a:rPr lang="en-US" dirty="0"/>
              <a:t> of February’2018.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024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Definition retrieved from: https://</a:t>
            </a:r>
            <a:r>
              <a:rPr lang="en-GB" dirty="0" err="1"/>
              <a:t>www.hse.ie</a:t>
            </a:r>
            <a:r>
              <a:rPr lang="en-GB" dirty="0"/>
              <a:t>/</a:t>
            </a:r>
            <a:r>
              <a:rPr lang="en-GB" dirty="0" err="1"/>
              <a:t>eng</a:t>
            </a:r>
            <a:r>
              <a:rPr lang="en-GB" dirty="0"/>
              <a:t>/health/</a:t>
            </a:r>
            <a:r>
              <a:rPr lang="en-GB" dirty="0" err="1"/>
              <a:t>az</a:t>
            </a:r>
            <a:r>
              <a:rPr lang="en-GB" dirty="0"/>
              <a:t>/d/drug-misuse/facts-about-drug-</a:t>
            </a:r>
            <a:r>
              <a:rPr lang="en-GB" dirty="0" err="1"/>
              <a:t>misuse.html</a:t>
            </a:r>
            <a:r>
              <a:rPr lang="en-GB" dirty="0"/>
              <a:t> on the 25</a:t>
            </a:r>
            <a:r>
              <a:rPr lang="en-GB" baseline="30000" dirty="0"/>
              <a:t>th</a:t>
            </a:r>
            <a:r>
              <a:rPr lang="en-GB" dirty="0"/>
              <a:t> of February’2018. </a:t>
            </a:r>
          </a:p>
          <a:p>
            <a:endParaRPr lang="en-GB" dirty="0"/>
          </a:p>
          <a:p>
            <a:r>
              <a:rPr lang="en-GB" dirty="0"/>
              <a:t>“Assortment of Drugs” image retrieved from: https://</a:t>
            </a:r>
            <a:r>
              <a:rPr lang="en-GB" dirty="0" err="1"/>
              <a:t>www.google.ie</a:t>
            </a:r>
            <a:r>
              <a:rPr lang="en-GB" dirty="0"/>
              <a:t>/</a:t>
            </a:r>
            <a:r>
              <a:rPr lang="en-GB" dirty="0" err="1"/>
              <a:t>url?sa</a:t>
            </a:r>
            <a:r>
              <a:rPr lang="en-GB" dirty="0"/>
              <a:t>=</a:t>
            </a:r>
            <a:r>
              <a:rPr lang="en-GB" dirty="0" err="1"/>
              <a:t>i&amp;rct</a:t>
            </a:r>
            <a:r>
              <a:rPr lang="en-GB" dirty="0"/>
              <a:t>=</a:t>
            </a:r>
            <a:r>
              <a:rPr lang="en-GB" dirty="0" err="1"/>
              <a:t>j&amp;q</a:t>
            </a:r>
            <a:r>
              <a:rPr lang="en-GB" dirty="0"/>
              <a:t>=&amp;</a:t>
            </a:r>
            <a:r>
              <a:rPr lang="en-GB" dirty="0" err="1"/>
              <a:t>esrc</a:t>
            </a:r>
            <a:r>
              <a:rPr lang="en-GB" dirty="0"/>
              <a:t>=</a:t>
            </a:r>
            <a:r>
              <a:rPr lang="en-GB" dirty="0" err="1"/>
              <a:t>s&amp;source</a:t>
            </a:r>
            <a:r>
              <a:rPr lang="en-GB" dirty="0"/>
              <a:t>=</a:t>
            </a:r>
            <a:r>
              <a:rPr lang="en-GB" dirty="0" err="1"/>
              <a:t>images&amp;cd</a:t>
            </a:r>
            <a:r>
              <a:rPr lang="en-GB" dirty="0"/>
              <a:t>=&amp;cad=</a:t>
            </a:r>
            <a:r>
              <a:rPr lang="en-GB" dirty="0" err="1"/>
              <a:t>rja&amp;uact</a:t>
            </a:r>
            <a:r>
              <a:rPr lang="en-GB" dirty="0"/>
              <a:t>=8&amp;ved=2ahUKEwie2_ryzcHZAhUQL1AKHQEnD9QQjRx6BAgAEAY&amp;url=https%3A%2F%2Fpxhere.com%2Fen%2Fphoto%2F139487&amp;psig=AOvVaw2g2G_-gw4Knu3UxcveOkbi&amp;ust=1519666729503414 on the 25</a:t>
            </a:r>
            <a:r>
              <a:rPr lang="en-GB" baseline="30000" dirty="0"/>
              <a:t>th</a:t>
            </a:r>
            <a:r>
              <a:rPr lang="en-GB" dirty="0"/>
              <a:t> of February’2018.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001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“Brain graduate”: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=8&amp;ved=2ahUKEwjR4eaRrcHZAhVHaFAKHSzyBvAQjRx6BAgAEAY&amp;url=https%3A%2F%2Fpixabay.com%2Fen%2Fbrain-clever-thought-dear-hats-2799833%2F&amp;psig=AOvVaw3XgTYvlmHQW3mTU8D_IhAD&amp;ust=1519657820362976. on the 25</a:t>
            </a:r>
            <a:r>
              <a:rPr lang="en-US" baseline="30000" dirty="0"/>
              <a:t>th</a:t>
            </a:r>
            <a:r>
              <a:rPr lang="en-US" dirty="0"/>
              <a:t> of February’ 2018.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348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“Think Pair Share Drawing”: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=8&amp;ved=2ahUKEwjUjorgr8HZAhWKblAKHWthAYEQjRx6BAgAEAY&amp;url=https%3A%2F%2Fwww.flickr.com%2Fphotos%2Fotacke%2F10003586804&amp;psig=AOvVaw0mtMdTIiUMPWPK3S1qrKlr&amp;ust=1519658623006365 on the 25</a:t>
            </a:r>
            <a:r>
              <a:rPr lang="en-US" baseline="30000" dirty="0"/>
              <a:t>th</a:t>
            </a:r>
            <a:r>
              <a:rPr lang="en-US" dirty="0"/>
              <a:t> of February’2018.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483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>
                <a:latin typeface="Frutiger"/>
              </a:rPr>
              <a:t>Lets focus on the changes in the body and/or behaviour brought about through the use of these substances.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>
              <a:effectLst/>
              <a:latin typeface="Frutig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>
                <a:effectLst/>
                <a:latin typeface="Frutiger"/>
              </a:rPr>
              <a:t>“Sad Face” image retrieved from: https://</a:t>
            </a:r>
            <a:r>
              <a:rPr lang="en-IE" dirty="0" err="1">
                <a:effectLst/>
                <a:latin typeface="Frutiger"/>
              </a:rPr>
              <a:t>www.google.ie</a:t>
            </a:r>
            <a:r>
              <a:rPr lang="en-IE" dirty="0">
                <a:effectLst/>
                <a:latin typeface="Frutiger"/>
              </a:rPr>
              <a:t>/</a:t>
            </a:r>
            <a:r>
              <a:rPr lang="en-IE" dirty="0" err="1">
                <a:effectLst/>
                <a:latin typeface="Frutiger"/>
              </a:rPr>
              <a:t>url?sa</a:t>
            </a:r>
            <a:r>
              <a:rPr lang="en-IE" dirty="0">
                <a:effectLst/>
                <a:latin typeface="Frutiger"/>
              </a:rPr>
              <a:t>=</a:t>
            </a:r>
            <a:r>
              <a:rPr lang="en-IE" dirty="0" err="1">
                <a:effectLst/>
                <a:latin typeface="Frutiger"/>
              </a:rPr>
              <a:t>i&amp;rct</a:t>
            </a:r>
            <a:r>
              <a:rPr lang="en-IE" dirty="0">
                <a:effectLst/>
                <a:latin typeface="Frutiger"/>
              </a:rPr>
              <a:t>=</a:t>
            </a:r>
            <a:r>
              <a:rPr lang="en-IE" dirty="0" err="1">
                <a:effectLst/>
                <a:latin typeface="Frutiger"/>
              </a:rPr>
              <a:t>j&amp;q</a:t>
            </a:r>
            <a:r>
              <a:rPr lang="en-IE" dirty="0">
                <a:effectLst/>
                <a:latin typeface="Frutiger"/>
              </a:rPr>
              <a:t>=&amp;</a:t>
            </a:r>
            <a:r>
              <a:rPr lang="en-IE" dirty="0" err="1">
                <a:effectLst/>
                <a:latin typeface="Frutiger"/>
              </a:rPr>
              <a:t>esrc</a:t>
            </a:r>
            <a:r>
              <a:rPr lang="en-IE" dirty="0">
                <a:effectLst/>
                <a:latin typeface="Frutiger"/>
              </a:rPr>
              <a:t>=</a:t>
            </a:r>
            <a:r>
              <a:rPr lang="en-IE" dirty="0" err="1">
                <a:effectLst/>
                <a:latin typeface="Frutiger"/>
              </a:rPr>
              <a:t>s&amp;source</a:t>
            </a:r>
            <a:r>
              <a:rPr lang="en-IE" dirty="0">
                <a:effectLst/>
                <a:latin typeface="Frutiger"/>
              </a:rPr>
              <a:t>=</a:t>
            </a:r>
            <a:r>
              <a:rPr lang="en-IE" dirty="0" err="1">
                <a:effectLst/>
                <a:latin typeface="Frutiger"/>
              </a:rPr>
              <a:t>images&amp;cd</a:t>
            </a:r>
            <a:r>
              <a:rPr lang="en-IE" dirty="0">
                <a:effectLst/>
                <a:latin typeface="Frutiger"/>
              </a:rPr>
              <a:t>=&amp;cad=</a:t>
            </a:r>
            <a:r>
              <a:rPr lang="en-IE" dirty="0" err="1">
                <a:effectLst/>
                <a:latin typeface="Frutiger"/>
              </a:rPr>
              <a:t>rja&amp;uact</a:t>
            </a:r>
            <a:r>
              <a:rPr lang="en-IE" dirty="0">
                <a:effectLst/>
                <a:latin typeface="Frutiger"/>
              </a:rPr>
              <a:t>=8&amp;ved=2ahUKEwj6j_zDz8HZAhUHKFAKHfgeBekQjRx6BAgAEAY&amp;url=https%3A%2F%2Fcommons.wikimedia.org%2Fwiki%2FFile%3AAntu_face-sad.svg&amp;psig=AOvVaw1UF1PrdA77vUQrI6ykrOvB&amp;ust=1519667055596932 on the 25</a:t>
            </a:r>
            <a:r>
              <a:rPr lang="en-IE" baseline="30000" dirty="0">
                <a:effectLst/>
                <a:latin typeface="Frutiger"/>
              </a:rPr>
              <a:t>th</a:t>
            </a:r>
            <a:r>
              <a:rPr lang="en-IE" dirty="0">
                <a:effectLst/>
                <a:latin typeface="Frutiger"/>
              </a:rPr>
              <a:t> of February’2018. </a:t>
            </a:r>
            <a:endParaRPr lang="en-IE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683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“Experimental”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=8&amp;ved=2ahUKEwiT46OB0MHZAhVCb1AKHb8xDuoQjRx6BAgAEAY&amp;url=https%3A%2F%2Fpixabay.com%2Fen%2Fprofessions-chemist-experiments-2065191%2F&amp;psig=AOvVaw0H6LJJsuehk9QWEmyycUQn&amp;ust=1519667294345144 on the 25th of February’2018. </a:t>
            </a:r>
          </a:p>
          <a:p>
            <a:r>
              <a:rPr lang="en-US" dirty="0"/>
              <a:t>“Recreational”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ievOum0cHZAhXCJFAKHUg3DOgQjRx6BAgAEAY&amp;url=%2Furl%3Fsa%3Di%26rct%3Dj%26q%3D%26esrc%3Ds%26source%3Dimages%26cd%3D%26cad%3Drja%26uact%3D8%26ved%3D%26url%3Dhttp%253A%252F%252Fwww.misawa.af.mil%252FNews%252FArticle-Display%252FArticle%252F773498%252Falcohol-more-than-a-fun-night-out%252F%26psig%3DAOvVaw2ldnxpgFSREzgadJcaH8TS%26ust%3D1519667403593504&amp;psig=AOvVaw2ldnxpgFSREzgadJcaH8TS&amp;ust=1519667403593504 on the 25</a:t>
            </a:r>
            <a:r>
              <a:rPr lang="en-US" baseline="30000" dirty="0"/>
              <a:t>th February’2018. </a:t>
            </a:r>
            <a:endParaRPr lang="en-US" dirty="0"/>
          </a:p>
          <a:p>
            <a:endParaRPr lang="en-US" dirty="0"/>
          </a:p>
          <a:p>
            <a:r>
              <a:rPr lang="en-US" dirty="0"/>
              <a:t>“Harmful drug” image; retrieved from: 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=8&amp;ved=2ahUKEwjHwcqH0cHZAhUMYVAKHZDmAOUQjRx6BAgAEAY&amp;url=http%3A%2F%2Fwww.airforcemedicine.af.mil%2FMedia-Center%2FDisplay%2FArticle%2F425702%2Fprescription-drug-abuse-dont-swallow-your-career%2F&amp;psig=AOvVaw2ldnxpgFSREzgadJcaH8TS&amp;ust=1519667403593504 on the 25</a:t>
            </a:r>
            <a:r>
              <a:rPr lang="en-US" baseline="30000" dirty="0"/>
              <a:t>th</a:t>
            </a:r>
            <a:r>
              <a:rPr lang="en-US" dirty="0"/>
              <a:t> of February’2018.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40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 retrieved from: https://</a:t>
            </a:r>
            <a:r>
              <a:rPr lang="en-US" dirty="0" err="1"/>
              <a:t>www.hse.ie</a:t>
            </a:r>
            <a:r>
              <a:rPr lang="en-US" dirty="0"/>
              <a:t>/</a:t>
            </a:r>
            <a:r>
              <a:rPr lang="en-US" dirty="0" err="1"/>
              <a:t>eng</a:t>
            </a:r>
            <a:r>
              <a:rPr lang="en-US" dirty="0"/>
              <a:t>/health/</a:t>
            </a:r>
            <a:r>
              <a:rPr lang="en-US" dirty="0" err="1"/>
              <a:t>az</a:t>
            </a:r>
            <a:r>
              <a:rPr lang="en-US" dirty="0"/>
              <a:t>/d/drug-misuse/facts-about-drug-</a:t>
            </a:r>
            <a:r>
              <a:rPr lang="en-US" dirty="0" err="1"/>
              <a:t>misuse.html</a:t>
            </a:r>
            <a:r>
              <a:rPr lang="en-US" dirty="0"/>
              <a:t> on the 25th of February’2018.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“Harmful drug” image; retrieved from: 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=8&amp;ved=2ahUKEwjHwcqH0cHZAhUMYVAKHZDmAOUQjRx6BAgAEAY&amp;url=http%3A%2F%2Fwww.airforcemedicine.af.mil%2FMedia-Center%2FDisplay%2FArticle%2F425702%2Fprescription-drug-abuse-dont-swallow-your-career%2F&amp;psig=AOvVaw2ldnxpgFSREzgadJcaH8TS&amp;ust=1519667403593504 on the 25</a:t>
            </a:r>
            <a:r>
              <a:rPr lang="en-US" baseline="30000" dirty="0"/>
              <a:t>th</a:t>
            </a:r>
            <a:r>
              <a:rPr lang="en-US" dirty="0"/>
              <a:t> of February’2018.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077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“Brain graduate”: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=8&amp;ved=2ahUKEwjR4eaRrcHZAhVHaFAKHSzyBvAQjRx6BAgAEAY&amp;url=https%3A%2F%2Fpixabay.com%2Fen%2Fbrain-clever-thought-dear-hats-2799833%2F&amp;psig=AOvVaw3XgTYvlmHQW3mTU8D_IhAD&amp;ust=1519657820362976. on the 25</a:t>
            </a:r>
            <a:r>
              <a:rPr lang="en-US" baseline="30000" dirty="0"/>
              <a:t>th</a:t>
            </a:r>
            <a:r>
              <a:rPr lang="en-US" dirty="0"/>
              <a:t> of February’ 2018.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776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“Think Pair Share Drawing”: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=8&amp;ved=2ahUKEwjUjorgr8HZAhWKblAKHWthAYEQjRx6BAgAEAY&amp;url=https%3A%2F%2Fwww.flickr.com%2Fphotos%2Fotacke%2F10003586804&amp;psig=AOvVaw0mtMdTIiUMPWPK3S1qrKlr&amp;ust=1519658623006365 on the 25</a:t>
            </a:r>
            <a:r>
              <a:rPr lang="en-US" baseline="30000" dirty="0"/>
              <a:t>th</a:t>
            </a:r>
            <a:r>
              <a:rPr lang="en-US" dirty="0"/>
              <a:t> of February’2018.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4702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“Handcuffed”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=8&amp;ved=2ahUKEwi_l-DQysHZAhWSLVAKHf0_CNgQjRx6BAgAEAY&amp;url=https%3A%2F%2Fpixabay.com%2Fen%2Fhands-handcuffs-the-dependence-of-1875444%2F&amp;psig=AOvVaw14m0qcHFAY5Xu1HR5IFKWq&amp;ust=1519664158551585 on the 25</a:t>
            </a:r>
            <a:r>
              <a:rPr lang="en-US" baseline="30000" dirty="0"/>
              <a:t>th</a:t>
            </a:r>
            <a:r>
              <a:rPr lang="en-US" dirty="0"/>
              <a:t> of February’2018.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0234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“Handcuffed”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=8&amp;ved=2ahUKEwi_l-DQysHZAhWSLVAKHf0_CNgQjRx6BAgAEAY&amp;url=https%3A%2F%2Fpixabay.com%2Fen%2Fhands-handcuffs-the-dependence-of-1875444%2F&amp;psig=AOvVaw14m0qcHFAY5Xu1HR5IFKWq&amp;ust=1519664158551585 on the 25</a:t>
            </a:r>
            <a:r>
              <a:rPr lang="en-US" baseline="30000" dirty="0"/>
              <a:t>th</a:t>
            </a:r>
            <a:r>
              <a:rPr lang="en-US" dirty="0"/>
              <a:t> of February’2018.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5814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Physical addiction, when there are withdrawal symptoms, such as nausea, vomiting or cramping, if the supply of the drug is suddenly withdrawn.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Psychological addiction, when there is a psychological compulsion or need to regularly use a drug. If the drug is withdrawn, there are no physical symptoms but there may be psychological symptoms such as depression, anxiety and irritability.</a:t>
            </a:r>
          </a:p>
          <a:p>
            <a:r>
              <a:rPr lang="en-US" dirty="0"/>
              <a:t>Notes above retrieved from: https://</a:t>
            </a:r>
            <a:r>
              <a:rPr lang="en-US" dirty="0" err="1"/>
              <a:t>www.hse.ie</a:t>
            </a:r>
            <a:r>
              <a:rPr lang="en-US" dirty="0"/>
              <a:t>/</a:t>
            </a:r>
            <a:r>
              <a:rPr lang="en-US" dirty="0" err="1"/>
              <a:t>eng</a:t>
            </a:r>
            <a:r>
              <a:rPr lang="en-US" dirty="0"/>
              <a:t>/health/</a:t>
            </a:r>
            <a:r>
              <a:rPr lang="en-US" dirty="0" err="1"/>
              <a:t>az</a:t>
            </a:r>
            <a:r>
              <a:rPr lang="en-US" dirty="0"/>
              <a:t>/d/drug-misuse/facts-about-drug-</a:t>
            </a:r>
            <a:r>
              <a:rPr lang="en-US" dirty="0" err="1"/>
              <a:t>misuse.html</a:t>
            </a:r>
            <a:r>
              <a:rPr lang="en-US" dirty="0"/>
              <a:t> on the 25</a:t>
            </a:r>
            <a:r>
              <a:rPr lang="en-US" baseline="30000" dirty="0"/>
              <a:t>th</a:t>
            </a:r>
            <a:r>
              <a:rPr lang="en-US" dirty="0"/>
              <a:t> of February’2018.</a:t>
            </a:r>
          </a:p>
          <a:p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Screenshot image retrieved from google search on the 25</a:t>
            </a:r>
            <a:r>
              <a:rPr lang="en-IE" baseline="30000" dirty="0"/>
              <a:t>th</a:t>
            </a:r>
            <a:r>
              <a:rPr lang="en-IE" dirty="0"/>
              <a:t> of February’2018.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2635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“Uncle Sam”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=8&amp;ved=2ahUKEwiqyeGX1sHZAhWGJVAKHWmuB9MQjRx6BAgAEAY&amp;url=https%3A%2F%2Fpixabay.com%2Fen%2Fusa-uncle-sam-i-want-you-army-49909%2F&amp;psig=AOvVaw2BOVbr9IpyC5zaB1ILpPLF&amp;ust=1519668931646595 on the 25</a:t>
            </a:r>
            <a:r>
              <a:rPr lang="en-US" baseline="30000" dirty="0"/>
              <a:t>th</a:t>
            </a:r>
            <a:r>
              <a:rPr lang="en-US" dirty="0"/>
              <a:t> of February’2018.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921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they included things like caffeine/coffee/tea or even alcohol or tobacco/cigarettes? Probably not. If so, suggest whether these should be added to ‘drugs?’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0011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they included things like caffeine/coffee/tea or even alcohol or tobacco/cigarettes? Probably not. If so, suggest whether these should be added to ‘drugs?’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0011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they included things like caffeine/coffee/tea or even alcohol or tobacco/cigarettes? Probably not. If so, suggest whether these should be added to ‘drugs?’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0011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they included things like caffeine/coffee/tea or even alcohol or tobacco/cigarettes? Probably not. If so, suggest whether these should be added to ‘drugs?’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0011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“Alcohol”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=8&amp;ved=2ahUKEwiT5viFy8HZAhXSIlAKHSgiAPEQjRx6BAgAEAY&amp;url=https%3A%2F%2Fpxhere.com%2Fen%2Fphoto%2F1050329&amp;psig=AOvVaw38x1WrPm8cbJiBvbivQHeY&amp;ust=1519665961480209 on the 25</a:t>
            </a:r>
            <a:r>
              <a:rPr lang="en-US" baseline="30000" dirty="0"/>
              <a:t>th</a:t>
            </a:r>
            <a:r>
              <a:rPr lang="en-US" dirty="0"/>
              <a:t> of March’2018.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5127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”Cannabis”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=8&amp;ved=2ahUKEwjoxODWy8HZAhUHZlAKHa9mCOYQjRx6BAgAEAY&amp;url=https%3A%2F%2Fcommons.wikimedia.org%2Fwiki%2FFile%3AMarijuana_joint.jpg&amp;psig=AOvVaw3bI5deov1XxN5EP-hU-O1S&amp;ust=1519666125936949 on the 25</a:t>
            </a:r>
            <a:r>
              <a:rPr lang="en-US" baseline="30000" dirty="0"/>
              <a:t>th</a:t>
            </a:r>
            <a:r>
              <a:rPr lang="en-US" dirty="0"/>
              <a:t> of February’2018.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0303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“Cocaine with 50 euro”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=8&amp;ved=2ahUKEwjxnL2KxsHZAhXSLVAKHebYD-MQjRx6BAgAEAY&amp;url=http%3A%2F%2Fmaxpixel.freegreatpicture.com%2FForeign-designed-Controlled-Dependent-Key-Certainly-1015719&amp;psig=AOvVaw14m0qcHFAY5Xu1HR5IFKWq&amp;ust=1519664158551585 on the 25</a:t>
            </a:r>
            <a:r>
              <a:rPr lang="en-US" baseline="30000" dirty="0"/>
              <a:t>th</a:t>
            </a:r>
            <a:r>
              <a:rPr lang="en-US" dirty="0"/>
              <a:t> of February’2018.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7819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“Caffeine”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=8&amp;ved=2ahUKEwiE9da2zMHZAhXPb1AKHd4wD8IQjRx6BAgAEAY&amp;url=https%3A%2F%2Fpxhere.com%2Fen%2Fphoto%2F980930&amp;psig=AOvVaw2_LfUO6If50paEPDW1FLnR&amp;ust=1519666338675624 on the 25</a:t>
            </a:r>
            <a:r>
              <a:rPr lang="en-US" baseline="30000" dirty="0"/>
              <a:t>th</a:t>
            </a:r>
            <a:r>
              <a:rPr lang="en-US" dirty="0"/>
              <a:t> of February’2018.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7555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“Steroids”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=8&amp;ved=2ahUKEwjq6IGTzcHZAhUPJlAKHUaqCP0QjRx6BAgAEAY&amp;url=https%3A%2F%2Fpixabay.com%2Fen%2Finjection-medical-shot-syringe-519388%2F&amp;psig=AOvVaw2pHsHWaxbWnYxZHFbV7aeB&amp;ust=1519666531476747 on the 25</a:t>
            </a:r>
            <a:r>
              <a:rPr lang="en-US" baseline="30000" dirty="0"/>
              <a:t>th</a:t>
            </a:r>
            <a:r>
              <a:rPr lang="en-US" dirty="0"/>
              <a:t> of February’2018.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0682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“Cigarettes”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=8&amp;ved=2ahUKEwiz77H6yMHZAhUJPFAKHa7jDeoQjRx6BAgAEAY&amp;url=http%3A%2F%2Fmaxpixel.freegreatpicture.com%2FSmoke-Habit-Addiction-Nicotine-Tobacco-Cigarettes-951983&amp;psig=AOvVaw14m0qcHFAY5Xu1HR5IFKWq&amp;ust=1519664158551585 on the 25</a:t>
            </a:r>
            <a:r>
              <a:rPr lang="en-US" baseline="30000" dirty="0"/>
              <a:t>th</a:t>
            </a:r>
            <a:r>
              <a:rPr lang="en-US" dirty="0"/>
              <a:t> of February’2018.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0285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“Uncle Sam”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/>
              <a:t>=8&amp;ved=2ahUKEwiqyeGX1sHZAhWGJVAKHWmuB9MQjRx6BAgAEAY&amp;url=https%3A%2F%2Fpixabay.com%2Fen%2Fusa-uncle-sam-i-want-you-army-49909%2F&amp;psig=AOvVaw2BOVbr9IpyC5zaB1ILpPLF&amp;ust=1519668931646595 on the 25</a:t>
            </a:r>
            <a:r>
              <a:rPr lang="en-US" baseline="30000"/>
              <a:t>th</a:t>
            </a:r>
            <a:r>
              <a:rPr lang="en-US"/>
              <a:t> of February’2018.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98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“Uncle Sam” image retrieved from: https://</a:t>
            </a:r>
            <a:r>
              <a:rPr lang="en-US" dirty="0" err="1"/>
              <a:t>www.google.ie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=8&amp;ved=2ahUKEwiqyeGX1sHZAhWGJVAKHWmuB9MQjRx6BAgAEAY&amp;url=https%3A%2F%2Fpixabay.com%2Fen%2Fusa-uncle-sam-i-want-you-army-49909%2F&amp;psig=AOvVaw2BOVbr9IpyC5zaB1ILpPLF&amp;ust=1519668931646595 on the 25</a:t>
            </a:r>
            <a:r>
              <a:rPr lang="en-US" baseline="30000" dirty="0"/>
              <a:t>th</a:t>
            </a:r>
            <a:r>
              <a:rPr lang="en-US" dirty="0"/>
              <a:t> of February’2018.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41F8A-2DE9-4946-9018-F55364A23EEF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481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A9CAA-9043-4848-BDF7-1DD61B68B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15C36F-26DD-694D-AE93-3A9606EFCE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EDB61-08AF-B447-A660-2115B630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97F41-613D-4576-A77B-454C35DE85A5}" type="datetimeFigureOut">
              <a:rPr lang="en-GB" smtClean="0"/>
              <a:t>04/03/2018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59647-2421-7141-9523-ACA1B4FE3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CD7C4-C529-0A46-84B4-453D161C2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96B05-F2AD-4CD4-B88C-C5354439C64E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9946ED-56AD-0648-9102-EA72D1D7B7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786" y="6357862"/>
            <a:ext cx="2519214" cy="50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849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3B617-43F5-D044-B66C-7DCE9DB65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1BD67-53B0-6E41-89E5-219A72547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E1662-8773-754C-814F-7D30920D0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97F41-613D-4576-A77B-454C35DE85A5}" type="datetimeFigureOut">
              <a:rPr lang="en-GB" smtClean="0"/>
              <a:t>04/03/2018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FCE28-2C1E-6343-A8CB-380846A29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EE978-EBE0-9141-A739-B917E35C0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96B05-F2AD-4CD4-B88C-C5354439C64E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7EC539-5627-CF46-ACE9-AFC03C8A48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786" y="6357862"/>
            <a:ext cx="2519214" cy="50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128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631BD-4167-A441-ADFE-C67EDF781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62A43-0339-CF44-8898-CBC1D7096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E529D-231D-894A-9A81-AFD7C8B67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97F41-613D-4576-A77B-454C35DE85A5}" type="datetimeFigureOut">
              <a:rPr lang="en-GB" smtClean="0"/>
              <a:t>04/03/2018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9A9B6-5115-F14E-AA05-ED409540F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33F1E-26EA-344A-AC5E-EFCF82A54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96B05-F2AD-4CD4-B88C-C5354439C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429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F96D9-1AE1-4842-AAF7-1C900E0F5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66287-32CB-4449-B859-8A1302C49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BCA8E-67A4-B04E-8897-5F24EFF43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E6DF64-CB1D-0D40-9F21-00AAB7E00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97F41-613D-4576-A77B-454C35DE85A5}" type="datetimeFigureOut">
              <a:rPr lang="en-GB" smtClean="0"/>
              <a:t>04/03/2018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25EF41-7678-5D47-BAAF-8A49BC33B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7395C-4167-8846-8604-2006B818A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96B05-F2AD-4CD4-B88C-C5354439C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453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8941A-E830-E34E-B3B1-06AECEF22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23129-BEA7-C74C-95A3-EF13CECBA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219E2-187D-8248-9DEE-D6397027C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6D3B6F-25FF-DD4F-BA73-022EF6C615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2404B-C44E-5548-969F-77A1C1B905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5CF37D-B0AB-4F49-99D7-58A3C2070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97F41-613D-4576-A77B-454C35DE85A5}" type="datetimeFigureOut">
              <a:rPr lang="en-GB" smtClean="0"/>
              <a:t>04/03/2018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B4F098-96EF-194E-AF42-F789A986C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C20D0E-047D-1141-87AE-330FAA63A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96B05-F2AD-4CD4-B88C-C5354439C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746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DA6C4-A1C4-7E4F-9AE2-6C6F164D5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38656D-232A-4F47-B0D7-65483D449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97F41-613D-4576-A77B-454C35DE85A5}" type="datetimeFigureOut">
              <a:rPr lang="en-GB" smtClean="0"/>
              <a:t>04/03/2018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554454-AE96-8B41-B813-FB363509D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7C7F7B-7DBF-7542-9816-69F2DD131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96B05-F2AD-4CD4-B88C-C5354439C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060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DBA319-0EA9-134F-8F58-A197D718D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97F41-613D-4576-A77B-454C35DE85A5}" type="datetimeFigureOut">
              <a:rPr lang="en-GB" smtClean="0"/>
              <a:t>04/03/2018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46CDA0-4C54-5848-85DC-D2CEAAE2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ED849D-AAD1-814E-BBA4-207AF287F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96B05-F2AD-4CD4-B88C-C5354439C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677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D58A7-91ED-624B-82F3-8719A8FED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5E89D-A33F-C94E-8DAB-918D6D5FA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30D45-6A5D-244A-9115-521D89B76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5F47E-CE4F-8147-B9F9-B3EBDBCF7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97F41-613D-4576-A77B-454C35DE85A5}" type="datetimeFigureOut">
              <a:rPr lang="en-GB" smtClean="0"/>
              <a:t>04/03/2018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E1C5CD-173A-BA48-B33A-EED942F9F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7B4C83-0188-B243-BCAD-28F4EF814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96B05-F2AD-4CD4-B88C-C5354439C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590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B0FF1-350D-8744-9B24-7FBDDC740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23BC4E-EF9F-9841-8C26-7026C54679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72D81-C766-224C-ACA4-1F10F1BCF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804011-00D6-4F45-8D43-84B588D4D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97F41-613D-4576-A77B-454C35DE85A5}" type="datetimeFigureOut">
              <a:rPr lang="en-GB" smtClean="0"/>
              <a:t>04/03/2018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AEAA7F-567E-CB49-B01C-2099D624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7F700C-7C17-1D46-9257-F9F336E03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96B05-F2AD-4CD4-B88C-C5354439C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392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B683-510A-F443-B83B-461037017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1B7BD1-07B6-9F4D-A0B6-AF953FE8BD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E522D-7A5E-D342-B3AF-64CD1C48F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97F41-613D-4576-A77B-454C35DE85A5}" type="datetimeFigureOut">
              <a:rPr lang="en-GB" smtClean="0"/>
              <a:t>04/03/2018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46639-3BE4-1A41-9200-CBA6AC3CE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5EB7F-95AA-8A4A-B3A7-CA1F01500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96B05-F2AD-4CD4-B88C-C5354439C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775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6B0281-49DC-E44F-AA1B-64048B5D5C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471A91-8E59-E24A-982A-3583F4979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1118C-5EA4-C146-BB27-898F2B4C1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97F41-613D-4576-A77B-454C35DE85A5}" type="datetimeFigureOut">
              <a:rPr lang="en-GB" smtClean="0"/>
              <a:t>04/03/2018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6BA68-A15C-4B49-86FD-A55DF366D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2026B-9926-B140-ADC9-2AE3A119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96B05-F2AD-4CD4-B88C-C5354439C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793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903A1C-36B6-F846-984F-CE2746CD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2523C-A3BC-AA45-B406-C3D513A76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76150-7F72-FB4D-A295-59C12010D2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97F41-613D-4576-A77B-454C35DE85A5}" type="datetimeFigureOut">
              <a:rPr lang="en-GB" smtClean="0"/>
              <a:t>04/03/2018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8FE09-2978-AD41-8BA3-1D4C66FE4C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3FF2E-36AF-8642-95D6-CA3D686565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96B05-F2AD-4CD4-B88C-C5354439C64E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328609-5AB7-7E48-A99F-5BE9C0DCED8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786" y="6357862"/>
            <a:ext cx="2519214" cy="50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19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ktofrank.com/drug/alcoho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ktofrank.com/drug/cannabi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ktofrank.com/drug/cocaine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ktofrank.com/drug/anabolic-steroids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ktofrank.com/drug/tobacco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4.tif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F86959-D3A3-AB49-9197-4A38BEB38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974554" cy="3197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4BC7AF-2A23-4942-AA98-7EEC45B03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9936" y="3514174"/>
            <a:ext cx="3730480" cy="2482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F38AAB-A0B3-274E-A5A2-36DB683628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14174"/>
            <a:ext cx="5013233" cy="3343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CECC52-2723-BB4A-ACE5-C2A74142939C}"/>
              </a:ext>
            </a:extLst>
          </p:cNvPr>
          <p:cNvSpPr txBox="1">
            <a:spLocks/>
          </p:cNvSpPr>
          <p:nvPr/>
        </p:nvSpPr>
        <p:spPr>
          <a:xfrm>
            <a:off x="5497383" y="703614"/>
            <a:ext cx="3428121" cy="17907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latin typeface="Bauhaus 93" pitchFamily="82" charset="77"/>
              </a:rPr>
              <a:t>SPHE</a:t>
            </a:r>
            <a:br>
              <a:rPr lang="en-US" sz="2475" dirty="0"/>
            </a:br>
            <a:r>
              <a:rPr lang="en-US" sz="4950" dirty="0">
                <a:latin typeface="DIN Condensed" pitchFamily="2" charset="0"/>
              </a:rPr>
              <a:t>Substance Abuse</a:t>
            </a:r>
            <a:endParaRPr lang="en-US" sz="2475" dirty="0">
              <a:latin typeface="DIN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848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0514E-D07D-9145-B9DB-3D7B16423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72635"/>
            <a:ext cx="3636491" cy="4126698"/>
          </a:xfrm>
        </p:spPr>
        <p:txBody>
          <a:bodyPr>
            <a:normAutofit/>
          </a:bodyPr>
          <a:lstStyle/>
          <a:p>
            <a:r>
              <a:rPr lang="en-US" dirty="0"/>
              <a:t>Learning Intentions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B9F0809-4638-4F4E-B752-42D120536726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960019" y="1339454"/>
          <a:ext cx="4701779" cy="4179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4D470B3B-2E4F-B94F-AA9C-E995B67E0B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630" y="2795381"/>
            <a:ext cx="3607904" cy="360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290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E7370-5E22-7C48-9189-260E94C21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of the following are a drug?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EB077-2DAA-EA4B-A2EF-76030E468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/>
              <a:t>❖  alcohol </a:t>
            </a:r>
            <a:endParaRPr lang="en-IE" dirty="0">
              <a:effectLst/>
            </a:endParaRPr>
          </a:p>
          <a:p>
            <a:pPr marL="0" indent="0">
              <a:buNone/>
            </a:pPr>
            <a:r>
              <a:rPr lang="en-IE" dirty="0"/>
              <a:t>❖  tobacco </a:t>
            </a:r>
            <a:endParaRPr lang="en-IE" dirty="0">
              <a:effectLst/>
            </a:endParaRPr>
          </a:p>
          <a:p>
            <a:pPr marL="0" indent="0">
              <a:buNone/>
            </a:pPr>
            <a:r>
              <a:rPr lang="en-IE" dirty="0"/>
              <a:t>❖  caffeine </a:t>
            </a:r>
            <a:endParaRPr lang="en-IE" dirty="0">
              <a:effectLst/>
            </a:endParaRPr>
          </a:p>
          <a:p>
            <a:pPr marL="0" indent="0">
              <a:buNone/>
            </a:pPr>
            <a:r>
              <a:rPr lang="en-IE" dirty="0"/>
              <a:t>❖  solvents </a:t>
            </a:r>
            <a:endParaRPr lang="en-IE" dirty="0">
              <a:effectLst/>
            </a:endParaRPr>
          </a:p>
          <a:p>
            <a:pPr marL="0" indent="0">
              <a:buNone/>
            </a:pPr>
            <a:r>
              <a:rPr lang="en-IE" dirty="0"/>
              <a:t>❖  over the counter drugs </a:t>
            </a:r>
            <a:endParaRPr lang="en-IE" dirty="0">
              <a:effectLst/>
            </a:endParaRPr>
          </a:p>
          <a:p>
            <a:pPr marL="0" indent="0">
              <a:buNone/>
            </a:pPr>
            <a:r>
              <a:rPr lang="en-IE" dirty="0"/>
              <a:t>❖  prescribed drugs </a:t>
            </a:r>
            <a:endParaRPr lang="en-IE" dirty="0">
              <a:effectLst/>
            </a:endParaRPr>
          </a:p>
          <a:p>
            <a:pPr marL="0" indent="0">
              <a:buNone/>
            </a:pPr>
            <a:r>
              <a:rPr lang="en-IE" dirty="0"/>
              <a:t>❖  illicit drugs </a:t>
            </a:r>
            <a:endParaRPr lang="en-IE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730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>
            <a:extLst>
              <a:ext uri="{FF2B5EF4-FFF2-40B4-BE49-F238E27FC236}">
                <a16:creationId xmlns:a16="http://schemas.microsoft.com/office/drawing/2014/main" id="{B001F125-FBA2-DF4C-9C4C-2D77C0194925}"/>
              </a:ext>
            </a:extLst>
          </p:cNvPr>
          <p:cNvSpPr/>
          <p:nvPr/>
        </p:nvSpPr>
        <p:spPr>
          <a:xfrm>
            <a:off x="4139952" y="332656"/>
            <a:ext cx="5020871" cy="3312368"/>
          </a:xfrm>
          <a:prstGeom prst="cloudCallout">
            <a:avLst>
              <a:gd name="adj1" fmla="val -80326"/>
              <a:gd name="adj2" fmla="val 6925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/>
              <a:t>DEFINE:</a:t>
            </a:r>
          </a:p>
          <a:p>
            <a:pPr algn="ctr"/>
            <a:r>
              <a:rPr lang="en-US" sz="6000" dirty="0"/>
              <a:t>DRUG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48C7A6-23A5-A04C-9F0E-5F7DBB2B6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0528" y="3068960"/>
            <a:ext cx="3986076" cy="3986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7435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466D84-7E45-BF4C-A9D2-3AE24D47E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764704"/>
            <a:ext cx="8033793" cy="5013275"/>
          </a:xfrm>
          <a:prstGeom prst="rect">
            <a:avLst/>
          </a:prstGeo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8DF6C3E-2354-064B-84CD-E574E2768DF9}"/>
              </a:ext>
            </a:extLst>
          </p:cNvPr>
          <p:cNvSpPr/>
          <p:nvPr/>
        </p:nvSpPr>
        <p:spPr>
          <a:xfrm>
            <a:off x="3923928" y="224693"/>
            <a:ext cx="5040560" cy="1764147"/>
          </a:xfrm>
          <a:prstGeom prst="wedgeRoundRectCallout">
            <a:avLst>
              <a:gd name="adj1" fmla="val 16868"/>
              <a:gd name="adj2" fmla="val 100061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halkboard" panose="03050602040202020205" pitchFamily="66" charset="77"/>
              </a:rPr>
              <a:t>THNK- PAIR-SHARE</a:t>
            </a:r>
          </a:p>
        </p:txBody>
      </p:sp>
    </p:spTree>
    <p:extLst>
      <p:ext uri="{BB962C8B-B14F-4D97-AF65-F5344CB8AC3E}">
        <p14:creationId xmlns:p14="http://schemas.microsoft.com/office/powerpoint/2010/main" val="3785804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B050"/>
                </a:solidFill>
                <a:latin typeface="Comic Sans MS" pitchFamily="66" charset="0"/>
              </a:rPr>
              <a:t>What is a drug?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00B050"/>
                </a:solidFill>
                <a:latin typeface="Comic Sans MS" pitchFamily="66" charset="0"/>
              </a:rPr>
              <a:t>Drug</a:t>
            </a:r>
            <a:r>
              <a:rPr lang="en-GB" dirty="0">
                <a:latin typeface="Comic Sans MS" pitchFamily="66" charset="0"/>
              </a:rPr>
              <a:t> – Something which changes the body’s chemistry.</a:t>
            </a:r>
          </a:p>
          <a:p>
            <a:pPr marL="0" indent="0">
              <a:buNone/>
            </a:pPr>
            <a:endParaRPr lang="en-GB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en-IE" dirty="0"/>
              <a:t>“A drug is a chemical substance that acts on the brain and nervous system, changing a person's mood, emotion or state of consciousness.”</a:t>
            </a:r>
            <a:endParaRPr lang="en-GB" dirty="0">
              <a:latin typeface="Comic Sans MS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3D3B94-E8D2-6A4D-9553-70EC6909B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750" y="3429000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28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>
            <a:extLst>
              <a:ext uri="{FF2B5EF4-FFF2-40B4-BE49-F238E27FC236}">
                <a16:creationId xmlns:a16="http://schemas.microsoft.com/office/drawing/2014/main" id="{B001F125-FBA2-DF4C-9C4C-2D77C0194925}"/>
              </a:ext>
            </a:extLst>
          </p:cNvPr>
          <p:cNvSpPr/>
          <p:nvPr/>
        </p:nvSpPr>
        <p:spPr>
          <a:xfrm>
            <a:off x="4139952" y="332656"/>
            <a:ext cx="5020871" cy="3312368"/>
          </a:xfrm>
          <a:prstGeom prst="cloudCallout">
            <a:avLst>
              <a:gd name="adj1" fmla="val -80326"/>
              <a:gd name="adj2" fmla="val 6925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/>
              <a:t>Why USE drugs?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48C7A6-23A5-A04C-9F0E-5F7DBB2B6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0528" y="3068960"/>
            <a:ext cx="3986076" cy="3986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6780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466D84-7E45-BF4C-A9D2-3AE24D47E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764704"/>
            <a:ext cx="8033793" cy="5013275"/>
          </a:xfrm>
          <a:prstGeom prst="rect">
            <a:avLst/>
          </a:prstGeo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8DF6C3E-2354-064B-84CD-E574E2768DF9}"/>
              </a:ext>
            </a:extLst>
          </p:cNvPr>
          <p:cNvSpPr/>
          <p:nvPr/>
        </p:nvSpPr>
        <p:spPr>
          <a:xfrm>
            <a:off x="3923928" y="224693"/>
            <a:ext cx="5040560" cy="1764147"/>
          </a:xfrm>
          <a:prstGeom prst="wedgeRoundRectCallout">
            <a:avLst>
              <a:gd name="adj1" fmla="val 16868"/>
              <a:gd name="adj2" fmla="val 100061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halkboard" panose="03050602040202020205" pitchFamily="66" charset="77"/>
              </a:rPr>
              <a:t>THNK- PAIR-SHARE</a:t>
            </a:r>
          </a:p>
        </p:txBody>
      </p:sp>
    </p:spTree>
    <p:extLst>
      <p:ext uri="{BB962C8B-B14F-4D97-AF65-F5344CB8AC3E}">
        <p14:creationId xmlns:p14="http://schemas.microsoft.com/office/powerpoint/2010/main" val="568369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0EA6914-CFF9-7942-8FED-B6287E93A9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4914356"/>
              </p:ext>
            </p:extLst>
          </p:nvPr>
        </p:nvGraphicFramePr>
        <p:xfrm>
          <a:off x="0" y="260648"/>
          <a:ext cx="9144000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88F03E19-83E9-584B-A61D-6D4C8D8DD2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1880" y="2276872"/>
            <a:ext cx="2852936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42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192A47-3E20-7E4C-B8F4-DFC26F948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Drug USE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718192-5924-5F4B-9392-4A58E6D5D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24743"/>
            <a:ext cx="7886700" cy="4047877"/>
          </a:xfrm>
        </p:spPr>
        <p:txBody>
          <a:bodyPr/>
          <a:lstStyle/>
          <a:p>
            <a:pPr marL="0" indent="0">
              <a:buNone/>
            </a:pPr>
            <a:endParaRPr lang="en-IE" sz="3600" dirty="0"/>
          </a:p>
          <a:p>
            <a:r>
              <a:rPr lang="en-IE" sz="3600" dirty="0"/>
              <a:t>Experimental </a:t>
            </a:r>
          </a:p>
          <a:p>
            <a:r>
              <a:rPr lang="en-IE" sz="3600" dirty="0"/>
              <a:t>Recreational </a:t>
            </a:r>
          </a:p>
          <a:p>
            <a:r>
              <a:rPr lang="en-IE" sz="3600" dirty="0"/>
              <a:t>Harmful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3547EF-4D12-4140-BC68-C251EC529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8398" y="251899"/>
            <a:ext cx="2996952" cy="29969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1957F5-5382-B743-9BCF-5293FF405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3650808"/>
            <a:ext cx="2134240" cy="32071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86F490-8BC8-D54F-BE8B-0EF189D77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904" y="3362078"/>
            <a:ext cx="4174255" cy="295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15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71738-B6BB-204B-90C8-0E783FECE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Drug MISUSE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CF14C-4BB1-344E-863F-BA2E28F07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367286" cy="4351338"/>
          </a:xfrm>
        </p:spPr>
        <p:txBody>
          <a:bodyPr/>
          <a:lstStyle/>
          <a:p>
            <a:pPr marL="0" indent="0">
              <a:buNone/>
            </a:pPr>
            <a:r>
              <a:rPr lang="en-IE" dirty="0"/>
              <a:t>“Drug misuse is when a person regularly takes one or more drugs to change their mood, emotion or state of consciousness.”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8F9758-86B3-DA48-BC61-2B412BB18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950" y="400359"/>
            <a:ext cx="3574400" cy="537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568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Callout 6">
            <a:extLst>
              <a:ext uri="{FF2B5EF4-FFF2-40B4-BE49-F238E27FC236}">
                <a16:creationId xmlns:a16="http://schemas.microsoft.com/office/drawing/2014/main" id="{D202DDAC-6B0A-ED4A-A15D-B55B6CB4FFE2}"/>
              </a:ext>
            </a:extLst>
          </p:cNvPr>
          <p:cNvSpPr/>
          <p:nvPr/>
        </p:nvSpPr>
        <p:spPr>
          <a:xfrm>
            <a:off x="4644008" y="-315416"/>
            <a:ext cx="4499992" cy="3384376"/>
          </a:xfrm>
          <a:prstGeom prst="cloudCallout">
            <a:avLst>
              <a:gd name="adj1" fmla="val -80326"/>
              <a:gd name="adj2" fmla="val 6925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/>
              <a:t>ABUSE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6AA64B-7103-5F44-9477-FBCC2BFC4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0528" y="3068960"/>
            <a:ext cx="3986076" cy="3986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9976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466D84-7E45-BF4C-A9D2-3AE24D47E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764704"/>
            <a:ext cx="8033793" cy="5013275"/>
          </a:xfrm>
          <a:prstGeom prst="rect">
            <a:avLst/>
          </a:prstGeo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8DF6C3E-2354-064B-84CD-E574E2768DF9}"/>
              </a:ext>
            </a:extLst>
          </p:cNvPr>
          <p:cNvSpPr/>
          <p:nvPr/>
        </p:nvSpPr>
        <p:spPr>
          <a:xfrm>
            <a:off x="3923928" y="224693"/>
            <a:ext cx="5040560" cy="1764147"/>
          </a:xfrm>
          <a:prstGeom prst="wedgeRoundRectCallout">
            <a:avLst>
              <a:gd name="adj1" fmla="val 16868"/>
              <a:gd name="adj2" fmla="val 100061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halkboard" panose="03050602040202020205" pitchFamily="66" charset="77"/>
              </a:rPr>
              <a:t>THNK- PAIR-SHARE</a:t>
            </a:r>
          </a:p>
        </p:txBody>
      </p:sp>
    </p:spTree>
    <p:extLst>
      <p:ext uri="{BB962C8B-B14F-4D97-AF65-F5344CB8AC3E}">
        <p14:creationId xmlns:p14="http://schemas.microsoft.com/office/powerpoint/2010/main" val="2437909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2F2E7-5EEB-3A4B-A3DB-3D0182059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Drug Abuse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347A6-26BE-814E-8B60-AED0413B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27555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E" dirty="0"/>
              <a:t>This is when someone continuously misuses drugs (to change their mood, emotion or state of consciousness) leading to:</a:t>
            </a:r>
            <a:endParaRPr lang="en-IE" b="1" dirty="0"/>
          </a:p>
          <a:p>
            <a:r>
              <a:rPr lang="en-IE" b="1" dirty="0"/>
              <a:t>Inability</a:t>
            </a:r>
            <a:r>
              <a:rPr lang="en-IE" dirty="0"/>
              <a:t> to carry out their roles and responsibilities e.g. being a mother/father/son/daughter at home/school/work;</a:t>
            </a:r>
          </a:p>
          <a:p>
            <a:r>
              <a:rPr lang="en-IE" b="1" dirty="0"/>
              <a:t>Physical harm </a:t>
            </a:r>
            <a:r>
              <a:rPr lang="en-IE" dirty="0"/>
              <a:t>e.g. drunk driving; overdose</a:t>
            </a:r>
            <a:endParaRPr lang="en-IE" dirty="0">
              <a:effectLst/>
            </a:endParaRPr>
          </a:p>
          <a:p>
            <a:r>
              <a:rPr lang="en-IE" b="1" dirty="0"/>
              <a:t>Legal Problems</a:t>
            </a:r>
            <a:r>
              <a:rPr lang="en-IE" dirty="0"/>
              <a:t> e.g. drunk and disorderly; carrying illegal drugs</a:t>
            </a:r>
          </a:p>
          <a:p>
            <a:r>
              <a:rPr lang="en-IE" b="1" dirty="0"/>
              <a:t>Relationship breakdowns e.g. </a:t>
            </a:r>
            <a:r>
              <a:rPr lang="en-IE" dirty="0"/>
              <a:t>arguments with boyfriend/ girlfriend; physical fights.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E4A212-4533-B645-8E2A-E4605A158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4227645"/>
            <a:ext cx="3945532" cy="2630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5020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E1D25-561A-CD40-B401-CCE821D05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Drug Dependence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7A32B-F483-3B42-BE95-37BDBA57F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Dependence is a compulsion to continue taking a drug in order to feel good or to avoid feeling bad.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957914-AC05-AA4C-9626-97B251D9A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944" y="2591824"/>
            <a:ext cx="5580112" cy="3720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3089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82AFE-4D6C-2F4B-AC28-4E1303CC3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570DF-0F13-B24F-BBBB-E795C14DC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/>
              <a:t>Two types:</a:t>
            </a:r>
          </a:p>
          <a:p>
            <a:r>
              <a:rPr lang="en-IE" dirty="0"/>
              <a:t>PHYSICAL</a:t>
            </a:r>
          </a:p>
          <a:p>
            <a:r>
              <a:rPr lang="en-IE" dirty="0"/>
              <a:t>PSYCHOLOGICAL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FD9E1A-BD58-1447-BC2C-0A6494C1A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525"/>
            <a:ext cx="9144000" cy="550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777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B050"/>
                </a:solidFill>
                <a:latin typeface="Comic Sans MS" pitchFamily="66" charset="0"/>
              </a:rPr>
              <a:t>Types of drugs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4" t="30273" r="17760" b="34961"/>
          <a:stretch/>
        </p:blipFill>
        <p:spPr bwMode="auto">
          <a:xfrm>
            <a:off x="827584" y="1556792"/>
            <a:ext cx="7943850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4810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227C0-119C-FD44-91D8-B032322A0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088" y="365126"/>
            <a:ext cx="3151262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Over to you…..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712C94-35EF-724A-9B30-E6900C7E0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01" y="400359"/>
            <a:ext cx="4876750" cy="606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279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B050"/>
                </a:solidFill>
                <a:latin typeface="Comic Sans MS" pitchFamily="66" charset="0"/>
              </a:rPr>
              <a:t>What is a drug?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00B050"/>
                </a:solidFill>
                <a:latin typeface="Comic Sans MS" pitchFamily="66" charset="0"/>
              </a:rPr>
              <a:t>Drug</a:t>
            </a:r>
            <a:r>
              <a:rPr lang="en-GB" dirty="0">
                <a:latin typeface="Comic Sans MS" pitchFamily="66" charset="0"/>
              </a:rPr>
              <a:t> – Something which changes the  body’s chemistry.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259632" y="3573016"/>
            <a:ext cx="4536504" cy="2304256"/>
          </a:xfrm>
          <a:prstGeom prst="wedgeRoundRectCallout">
            <a:avLst>
              <a:gd name="adj1" fmla="val -56494"/>
              <a:gd name="adj2" fmla="val -8249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Comic Sans MS" pitchFamily="66" charset="0"/>
              </a:rPr>
              <a:t>Would you add chocolate to our list of drugs?</a:t>
            </a:r>
          </a:p>
        </p:txBody>
      </p:sp>
    </p:spTree>
    <p:extLst>
      <p:ext uri="{BB962C8B-B14F-4D97-AF65-F5344CB8AC3E}">
        <p14:creationId xmlns:p14="http://schemas.microsoft.com/office/powerpoint/2010/main" val="1956802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B050"/>
                </a:solidFill>
                <a:latin typeface="Comic Sans MS" pitchFamily="66" charset="0"/>
              </a:rPr>
              <a:t>What is a drug?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00B050"/>
                </a:solidFill>
                <a:latin typeface="Comic Sans MS" pitchFamily="66" charset="0"/>
              </a:rPr>
              <a:t>Drug</a:t>
            </a:r>
            <a:r>
              <a:rPr lang="en-GB" dirty="0">
                <a:latin typeface="Comic Sans MS" pitchFamily="66" charset="0"/>
              </a:rPr>
              <a:t> – Something which changes the body’s chemistry.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259632" y="3573016"/>
            <a:ext cx="4536504" cy="2304256"/>
          </a:xfrm>
          <a:prstGeom prst="wedgeRoundRectCallout">
            <a:avLst>
              <a:gd name="adj1" fmla="val -56494"/>
              <a:gd name="adj2" fmla="val -8249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Comic Sans MS" pitchFamily="66" charset="0"/>
              </a:rPr>
              <a:t>Can you be </a:t>
            </a:r>
            <a:r>
              <a:rPr lang="en-GB" sz="2800" b="1" dirty="0">
                <a:latin typeface="Comic Sans MS" pitchFamily="66" charset="0"/>
              </a:rPr>
              <a:t>addicted</a:t>
            </a:r>
            <a:r>
              <a:rPr lang="en-GB" sz="2800" dirty="0">
                <a:latin typeface="Comic Sans MS" pitchFamily="66" charset="0"/>
              </a:rPr>
              <a:t> to chocolate?</a:t>
            </a:r>
          </a:p>
        </p:txBody>
      </p:sp>
    </p:spTree>
    <p:extLst>
      <p:ext uri="{BB962C8B-B14F-4D97-AF65-F5344CB8AC3E}">
        <p14:creationId xmlns:p14="http://schemas.microsoft.com/office/powerpoint/2010/main" val="1925794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B050"/>
                </a:solidFill>
                <a:latin typeface="Comic Sans MS" pitchFamily="66" charset="0"/>
              </a:rPr>
              <a:t>What does addicted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00B050"/>
                </a:solidFill>
                <a:latin typeface="Comic Sans MS" pitchFamily="66" charset="0"/>
              </a:rPr>
              <a:t>Addicted</a:t>
            </a:r>
            <a:r>
              <a:rPr lang="en-GB" dirty="0">
                <a:latin typeface="Comic Sans MS" pitchFamily="66" charset="0"/>
              </a:rPr>
              <a:t> – 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259632" y="3573016"/>
            <a:ext cx="4536504" cy="2304256"/>
          </a:xfrm>
          <a:prstGeom prst="wedgeRoundRectCallout">
            <a:avLst>
              <a:gd name="adj1" fmla="val -56494"/>
              <a:gd name="adj2" fmla="val -8249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Comic Sans MS" pitchFamily="66" charset="0"/>
              </a:rPr>
              <a:t>Can you be </a:t>
            </a:r>
            <a:r>
              <a:rPr lang="en-GB" sz="2800" b="1" dirty="0">
                <a:latin typeface="Comic Sans MS" pitchFamily="66" charset="0"/>
              </a:rPr>
              <a:t>addicted</a:t>
            </a:r>
            <a:r>
              <a:rPr lang="en-GB" sz="2800" dirty="0">
                <a:latin typeface="Comic Sans MS" pitchFamily="66" charset="0"/>
              </a:rPr>
              <a:t> to chocolate?</a:t>
            </a:r>
          </a:p>
        </p:txBody>
      </p:sp>
    </p:spTree>
    <p:extLst>
      <p:ext uri="{BB962C8B-B14F-4D97-AF65-F5344CB8AC3E}">
        <p14:creationId xmlns:p14="http://schemas.microsoft.com/office/powerpoint/2010/main" val="974965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B050"/>
                </a:solidFill>
                <a:latin typeface="Comic Sans MS" pitchFamily="66" charset="0"/>
              </a:rPr>
              <a:t>What does addicted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00B050"/>
                </a:solidFill>
                <a:latin typeface="Comic Sans MS" pitchFamily="66" charset="0"/>
              </a:rPr>
              <a:t>Addicted</a:t>
            </a:r>
            <a:r>
              <a:rPr lang="en-GB" dirty="0">
                <a:latin typeface="Comic Sans MS" pitchFamily="66" charset="0"/>
              </a:rPr>
              <a:t> – When someone has to take a substance and are unable to stop taking it without feeling unwell.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115616" y="4072483"/>
            <a:ext cx="4536504" cy="2304256"/>
          </a:xfrm>
          <a:prstGeom prst="wedgeRoundRectCallout">
            <a:avLst>
              <a:gd name="adj1" fmla="val -48742"/>
              <a:gd name="adj2" fmla="val -8249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Comic Sans MS" pitchFamily="66" charset="0"/>
              </a:rPr>
              <a:t>Can you be </a:t>
            </a:r>
            <a:r>
              <a:rPr lang="en-GB" sz="2800" b="1" dirty="0">
                <a:latin typeface="Comic Sans MS" pitchFamily="66" charset="0"/>
              </a:rPr>
              <a:t>addicted</a:t>
            </a:r>
            <a:r>
              <a:rPr lang="en-GB" sz="2800" dirty="0">
                <a:latin typeface="Comic Sans MS" pitchFamily="66" charset="0"/>
              </a:rPr>
              <a:t> to chocolate?</a:t>
            </a:r>
          </a:p>
        </p:txBody>
      </p:sp>
    </p:spTree>
    <p:extLst>
      <p:ext uri="{BB962C8B-B14F-4D97-AF65-F5344CB8AC3E}">
        <p14:creationId xmlns:p14="http://schemas.microsoft.com/office/powerpoint/2010/main" val="1780620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B050"/>
                </a:solidFill>
                <a:latin typeface="Comic Sans MS" pitchFamily="66" charset="0"/>
              </a:rPr>
              <a:t>Drug addiction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2" t="17383" r="19376" b="50000"/>
          <a:stretch/>
        </p:blipFill>
        <p:spPr bwMode="auto">
          <a:xfrm>
            <a:off x="323528" y="1695450"/>
            <a:ext cx="8610132" cy="350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4242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rgbClr val="00B050"/>
                </a:solidFill>
                <a:latin typeface="Comic Sans MS" pitchFamily="66" charset="0"/>
              </a:rPr>
              <a:t>Complete the table: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087169"/>
              </p:ext>
            </p:extLst>
          </p:nvPr>
        </p:nvGraphicFramePr>
        <p:xfrm>
          <a:off x="1524000" y="1397000"/>
          <a:ext cx="6216352" cy="44802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08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5346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itchFamily="66" charset="0"/>
                        </a:rPr>
                        <a:t>Legal</a:t>
                      </a:r>
                      <a:r>
                        <a:rPr lang="en-GB" sz="2800" b="1" baseline="0" dirty="0">
                          <a:latin typeface="Comic Sans MS" pitchFamily="66" charset="0"/>
                        </a:rPr>
                        <a:t> drugs</a:t>
                      </a:r>
                      <a:endParaRPr lang="en-GB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itchFamily="66" charset="0"/>
                        </a:rPr>
                        <a:t>Illegal drugs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4926"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634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911902" cy="2324100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rgbClr val="00B050"/>
                </a:solidFill>
                <a:latin typeface="Comic Sans MS" pitchFamily="66" charset="0"/>
              </a:rPr>
              <a:t>Legal</a:t>
            </a:r>
            <a:r>
              <a:rPr lang="en-GB" sz="4800" b="1" dirty="0">
                <a:latin typeface="Comic Sans MS" pitchFamily="66" charset="0"/>
              </a:rPr>
              <a:t> or </a:t>
            </a:r>
            <a:r>
              <a:rPr lang="en-GB" sz="4800" b="1" dirty="0">
                <a:solidFill>
                  <a:srgbClr val="FF0000"/>
                </a:solidFill>
                <a:latin typeface="Comic Sans MS" pitchFamily="66" charset="0"/>
              </a:rPr>
              <a:t>Illegal</a:t>
            </a:r>
            <a:r>
              <a:rPr lang="en-GB" sz="4800" b="1" dirty="0">
                <a:latin typeface="Comic Sans MS" pitchFamily="66" charset="0"/>
              </a:rPr>
              <a:t>?</a:t>
            </a:r>
          </a:p>
        </p:txBody>
      </p:sp>
      <p:sp>
        <p:nvSpPr>
          <p:cNvPr id="5" name="Rounded Rectangle 4">
            <a:hlinkClick r:id="rId3"/>
          </p:cNvPr>
          <p:cNvSpPr/>
          <p:nvPr/>
        </p:nvSpPr>
        <p:spPr>
          <a:xfrm>
            <a:off x="539552" y="2689226"/>
            <a:ext cx="7992888" cy="347607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Comic Sans MS" pitchFamily="66" charset="0"/>
              </a:rPr>
              <a:t>Alcohol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E07503-43DC-4041-BB7A-280521E54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500" y="33766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847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08" y="506777"/>
            <a:ext cx="6336704" cy="2609115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rgbClr val="00B050"/>
                </a:solidFill>
                <a:latin typeface="Comic Sans MS" pitchFamily="66" charset="0"/>
              </a:rPr>
              <a:t>Legal</a:t>
            </a:r>
            <a:r>
              <a:rPr lang="en-GB" sz="5400" b="1" dirty="0">
                <a:latin typeface="Comic Sans MS" pitchFamily="66" charset="0"/>
              </a:rPr>
              <a:t> or </a:t>
            </a:r>
            <a:r>
              <a:rPr lang="en-GB" sz="5400" b="1" dirty="0">
                <a:solidFill>
                  <a:srgbClr val="FF0000"/>
                </a:solidFill>
                <a:latin typeface="Comic Sans MS" pitchFamily="66" charset="0"/>
              </a:rPr>
              <a:t>Illegal</a:t>
            </a:r>
            <a:r>
              <a:rPr lang="en-GB" sz="5400" b="1" dirty="0">
                <a:latin typeface="Comic Sans MS" pitchFamily="66" charset="0"/>
              </a:rPr>
              <a:t>?</a:t>
            </a:r>
          </a:p>
        </p:txBody>
      </p:sp>
      <p:sp>
        <p:nvSpPr>
          <p:cNvPr id="5" name="Rounded Rectangle 4">
            <a:hlinkClick r:id="rId3"/>
          </p:cNvPr>
          <p:cNvSpPr/>
          <p:nvPr/>
        </p:nvSpPr>
        <p:spPr>
          <a:xfrm>
            <a:off x="539552" y="3068960"/>
            <a:ext cx="7992888" cy="30963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Comic Sans MS" pitchFamily="66" charset="0"/>
              </a:rPr>
              <a:t>Cannabis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B2FBA0-6AF5-7049-8D38-143AC64AB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168" y="0"/>
            <a:ext cx="3085787" cy="308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442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44412"/>
            <a:ext cx="4788024" cy="2631826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rgbClr val="00B050"/>
                </a:solidFill>
                <a:latin typeface="Comic Sans MS" pitchFamily="66" charset="0"/>
              </a:rPr>
              <a:t>Legal</a:t>
            </a:r>
            <a:r>
              <a:rPr lang="en-GB" sz="5400" b="1" dirty="0">
                <a:latin typeface="Comic Sans MS" pitchFamily="66" charset="0"/>
              </a:rPr>
              <a:t> or </a:t>
            </a:r>
            <a:r>
              <a:rPr lang="en-GB" sz="5400" b="1" dirty="0">
                <a:solidFill>
                  <a:srgbClr val="FF0000"/>
                </a:solidFill>
                <a:latin typeface="Comic Sans MS" pitchFamily="66" charset="0"/>
              </a:rPr>
              <a:t>Illegal</a:t>
            </a:r>
            <a:r>
              <a:rPr lang="en-GB" sz="5400" b="1" dirty="0">
                <a:latin typeface="Comic Sans MS" pitchFamily="66" charset="0"/>
              </a:rPr>
              <a:t>?</a:t>
            </a:r>
          </a:p>
        </p:txBody>
      </p:sp>
      <p:sp>
        <p:nvSpPr>
          <p:cNvPr id="5" name="Rounded Rectangle 4">
            <a:hlinkClick r:id="rId3"/>
          </p:cNvPr>
          <p:cNvSpPr/>
          <p:nvPr/>
        </p:nvSpPr>
        <p:spPr>
          <a:xfrm>
            <a:off x="539552" y="3717032"/>
            <a:ext cx="7992888" cy="24482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Comic Sans MS" pitchFamily="66" charset="0"/>
              </a:rPr>
              <a:t>Cocaine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F18C94-DA4B-9D4B-8FF4-21E752A714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1409" y="0"/>
            <a:ext cx="5312591" cy="3415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6632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626" y="971615"/>
            <a:ext cx="3799334" cy="1325563"/>
          </a:xfrm>
        </p:spPr>
        <p:txBody>
          <a:bodyPr>
            <a:noAutofit/>
          </a:bodyPr>
          <a:lstStyle/>
          <a:p>
            <a:r>
              <a:rPr lang="en-GB" sz="6000" b="1" dirty="0">
                <a:solidFill>
                  <a:srgbClr val="00B050"/>
                </a:solidFill>
                <a:latin typeface="Comic Sans MS" pitchFamily="66" charset="0"/>
              </a:rPr>
              <a:t>Legal</a:t>
            </a:r>
            <a:r>
              <a:rPr lang="en-GB" sz="6000" b="1" dirty="0">
                <a:latin typeface="Comic Sans MS" pitchFamily="66" charset="0"/>
              </a:rPr>
              <a:t> or </a:t>
            </a:r>
            <a:r>
              <a:rPr lang="en-GB" sz="6000" b="1" dirty="0">
                <a:solidFill>
                  <a:srgbClr val="FF0000"/>
                </a:solidFill>
                <a:latin typeface="Comic Sans MS" pitchFamily="66" charset="0"/>
              </a:rPr>
              <a:t>Illegal</a:t>
            </a:r>
            <a:r>
              <a:rPr lang="en-GB" sz="6000" b="1" dirty="0">
                <a:latin typeface="Comic Sans MS" pitchFamily="66" charset="0"/>
              </a:rPr>
              <a:t>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9552" y="3429000"/>
            <a:ext cx="8424936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Comic Sans MS" pitchFamily="66" charset="0"/>
              </a:rPr>
              <a:t>Caffeine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4DB0EF-CA97-DC40-89F8-E71F76047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0"/>
            <a:ext cx="4929984" cy="326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53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67851"/>
            <a:ext cx="7886700" cy="1325563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rgbClr val="00B050"/>
                </a:solidFill>
                <a:latin typeface="Comic Sans MS" pitchFamily="66" charset="0"/>
              </a:rPr>
              <a:t>Legal</a:t>
            </a:r>
            <a:r>
              <a:rPr lang="en-GB" sz="5400" b="1" dirty="0">
                <a:latin typeface="Comic Sans MS" pitchFamily="66" charset="0"/>
              </a:rPr>
              <a:t> or </a:t>
            </a:r>
            <a:r>
              <a:rPr lang="en-GB" sz="5400" b="1" dirty="0">
                <a:solidFill>
                  <a:srgbClr val="FF0000"/>
                </a:solidFill>
                <a:latin typeface="Comic Sans MS" pitchFamily="66" charset="0"/>
              </a:rPr>
              <a:t>Illegal</a:t>
            </a:r>
            <a:r>
              <a:rPr lang="en-GB" sz="5400" b="1" dirty="0">
                <a:latin typeface="Comic Sans MS" pitchFamily="66" charset="0"/>
              </a:rPr>
              <a:t>?</a:t>
            </a:r>
          </a:p>
        </p:txBody>
      </p:sp>
      <p:sp>
        <p:nvSpPr>
          <p:cNvPr id="5" name="Rounded Rectangle 4">
            <a:hlinkClick r:id="rId3"/>
          </p:cNvPr>
          <p:cNvSpPr/>
          <p:nvPr/>
        </p:nvSpPr>
        <p:spPr>
          <a:xfrm>
            <a:off x="539552" y="3645024"/>
            <a:ext cx="7992888" cy="25202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Comic Sans MS" pitchFamily="66" charset="0"/>
              </a:rPr>
              <a:t>Steroids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8E3071-9053-4644-A41C-26896630B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5582" y="-26067"/>
            <a:ext cx="3918418" cy="3513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6485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38" y="1268760"/>
            <a:ext cx="7886700" cy="1325563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rgbClr val="00B050"/>
                </a:solidFill>
                <a:latin typeface="Comic Sans MS" pitchFamily="66" charset="0"/>
              </a:rPr>
              <a:t>Legal</a:t>
            </a:r>
            <a:r>
              <a:rPr lang="en-GB" sz="5400" b="1" dirty="0">
                <a:latin typeface="Comic Sans MS" pitchFamily="66" charset="0"/>
              </a:rPr>
              <a:t> or </a:t>
            </a:r>
            <a:r>
              <a:rPr lang="en-GB" sz="5400" b="1" dirty="0">
                <a:solidFill>
                  <a:srgbClr val="FF0000"/>
                </a:solidFill>
                <a:latin typeface="Comic Sans MS" pitchFamily="66" charset="0"/>
              </a:rPr>
              <a:t>Illegal</a:t>
            </a:r>
            <a:r>
              <a:rPr lang="en-GB" sz="5400" b="1" dirty="0">
                <a:latin typeface="Comic Sans MS" pitchFamily="66" charset="0"/>
              </a:rPr>
              <a:t>?</a:t>
            </a:r>
          </a:p>
        </p:txBody>
      </p:sp>
      <p:sp>
        <p:nvSpPr>
          <p:cNvPr id="5" name="Rounded Rectangle 4">
            <a:hlinkClick r:id="rId3"/>
          </p:cNvPr>
          <p:cNvSpPr/>
          <p:nvPr/>
        </p:nvSpPr>
        <p:spPr>
          <a:xfrm>
            <a:off x="539552" y="3305638"/>
            <a:ext cx="7992888" cy="28596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Comic Sans MS" pitchFamily="66" charset="0"/>
              </a:rPr>
              <a:t>Nicotine</a:t>
            </a:r>
          </a:p>
          <a:p>
            <a:pPr algn="ctr"/>
            <a:r>
              <a:rPr lang="en-GB" sz="6600" dirty="0">
                <a:latin typeface="Comic Sans MS" pitchFamily="66" charset="0"/>
              </a:rPr>
              <a:t>(in tobacco)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328072-BDFF-F144-B390-0D89A308A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207290"/>
            <a:ext cx="3110813" cy="311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73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2124B5-F3E2-4444-8581-E1D86D19F8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5265"/>
            <a:ext cx="4680520" cy="619824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68E432-DA95-7A49-A064-8297C5CFA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338192"/>
            <a:ext cx="2846984" cy="354102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9A3BCB3-7A3B-DA4A-BD1E-5237CCA54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096" y="4437112"/>
            <a:ext cx="3151262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Over to you…..</a:t>
            </a:r>
          </a:p>
        </p:txBody>
      </p:sp>
    </p:spTree>
    <p:extLst>
      <p:ext uri="{BB962C8B-B14F-4D97-AF65-F5344CB8AC3E}">
        <p14:creationId xmlns:p14="http://schemas.microsoft.com/office/powerpoint/2010/main" val="13845594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227C0-119C-FD44-91D8-B032322A0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6846" y="2189380"/>
            <a:ext cx="2843808" cy="2417852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End of Module Project: </a:t>
            </a:r>
            <a:br>
              <a:rPr lang="en-US" sz="3600" b="1" dirty="0"/>
            </a:br>
            <a:br>
              <a:rPr lang="en-US" sz="3600" b="1" dirty="0"/>
            </a:br>
            <a:r>
              <a:rPr lang="en-US" sz="3600" b="1" dirty="0"/>
              <a:t>Self Help Leaflet </a:t>
            </a:r>
            <a:br>
              <a:rPr lang="en-US" sz="3600" b="1" dirty="0"/>
            </a:br>
            <a:endParaRPr lang="en-US" sz="3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712C94-35EF-724A-9B30-E6900C7E0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54" y="3398306"/>
            <a:ext cx="2808312" cy="3492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2D867B-DB1C-A942-AAD6-4AB8DB9274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61" y="342327"/>
            <a:ext cx="2396282" cy="21443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44519D-7E0E-B148-8BD8-E4E48ED50F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4685" y="1373677"/>
            <a:ext cx="1949223" cy="2581284"/>
          </a:xfrm>
          <a:prstGeom prst="rect">
            <a:avLst/>
          </a:prstGeom>
        </p:spPr>
      </p:pic>
      <p:sp>
        <p:nvSpPr>
          <p:cNvPr id="7" name="Plus 6">
            <a:extLst>
              <a:ext uri="{FF2B5EF4-FFF2-40B4-BE49-F238E27FC236}">
                <a16:creationId xmlns:a16="http://schemas.microsoft.com/office/drawing/2014/main" id="{9B991A43-A98C-6745-8A90-FF10E923EBEA}"/>
              </a:ext>
            </a:extLst>
          </p:cNvPr>
          <p:cNvSpPr/>
          <p:nvPr/>
        </p:nvSpPr>
        <p:spPr>
          <a:xfrm>
            <a:off x="1910866" y="1521087"/>
            <a:ext cx="1143000" cy="1468311"/>
          </a:xfrm>
          <a:prstGeom prst="mathPlu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Equal 7">
            <a:extLst>
              <a:ext uri="{FF2B5EF4-FFF2-40B4-BE49-F238E27FC236}">
                <a16:creationId xmlns:a16="http://schemas.microsoft.com/office/drawing/2014/main" id="{3A263AD0-30D0-934B-9342-51EC73895BC8}"/>
              </a:ext>
            </a:extLst>
          </p:cNvPr>
          <p:cNvSpPr/>
          <p:nvPr/>
        </p:nvSpPr>
        <p:spPr>
          <a:xfrm rot="21305572">
            <a:off x="4243286" y="2774203"/>
            <a:ext cx="1663267" cy="685800"/>
          </a:xfrm>
          <a:prstGeom prst="mathEqua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642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34DCD7-074F-4949-B823-44893F8C5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" y="2025650"/>
            <a:ext cx="6070600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52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</TotalTime>
  <Words>2963</Words>
  <Application>Microsoft Macintosh PowerPoint</Application>
  <PresentationFormat>On-screen Show (4:3)</PresentationFormat>
  <Paragraphs>165</Paragraphs>
  <Slides>33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Bauhaus 93</vt:lpstr>
      <vt:lpstr>Calibri</vt:lpstr>
      <vt:lpstr>Calibri Light</vt:lpstr>
      <vt:lpstr>Chalkboard</vt:lpstr>
      <vt:lpstr>Comic Sans MS</vt:lpstr>
      <vt:lpstr>DIN Condensed</vt:lpstr>
      <vt:lpstr>Frutiger</vt:lpstr>
      <vt:lpstr>Wingdings</vt:lpstr>
      <vt:lpstr>Office Theme</vt:lpstr>
      <vt:lpstr>PowerPoint Presentation</vt:lpstr>
      <vt:lpstr>Learning Intentions</vt:lpstr>
      <vt:lpstr>Which of the following are a drug?</vt:lpstr>
      <vt:lpstr>PowerPoint Presentation</vt:lpstr>
      <vt:lpstr>PowerPoint Presentation</vt:lpstr>
      <vt:lpstr>What is a drug?</vt:lpstr>
      <vt:lpstr>PowerPoint Presentation</vt:lpstr>
      <vt:lpstr>PowerPoint Presentation</vt:lpstr>
      <vt:lpstr>PowerPoint Presentation</vt:lpstr>
      <vt:lpstr>Drug USE</vt:lpstr>
      <vt:lpstr>Drug MISUSE</vt:lpstr>
      <vt:lpstr>PowerPoint Presentation</vt:lpstr>
      <vt:lpstr>PowerPoint Presentation</vt:lpstr>
      <vt:lpstr>Drug Abuse</vt:lpstr>
      <vt:lpstr>Drug Dependence </vt:lpstr>
      <vt:lpstr>Addiction</vt:lpstr>
      <vt:lpstr>Types of drugs</vt:lpstr>
      <vt:lpstr>Over to you…..</vt:lpstr>
      <vt:lpstr>What is a drug?</vt:lpstr>
      <vt:lpstr>What is a drug?</vt:lpstr>
      <vt:lpstr>What does addicted mean?</vt:lpstr>
      <vt:lpstr>What does addicted mean?</vt:lpstr>
      <vt:lpstr>Drug addiction</vt:lpstr>
      <vt:lpstr>Complete the table:</vt:lpstr>
      <vt:lpstr>Legal or Illegal?</vt:lpstr>
      <vt:lpstr>Legal or Illegal?</vt:lpstr>
      <vt:lpstr>Legal or Illegal?</vt:lpstr>
      <vt:lpstr>Legal or Illegal?</vt:lpstr>
      <vt:lpstr>Legal or Illegal?</vt:lpstr>
      <vt:lpstr>Legal or Illegal?</vt:lpstr>
      <vt:lpstr>Over to you…..</vt:lpstr>
      <vt:lpstr>End of Module Project:   Self Help Leaflet  </vt:lpstr>
      <vt:lpstr>PowerPoint Presentation</vt:lpstr>
    </vt:vector>
  </TitlesOfParts>
  <Company>Alperton Community School</Company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Authorised User</dc:creator>
  <cp:lastModifiedBy>Aoife Smith  (Skerries CC)</cp:lastModifiedBy>
  <cp:revision>43</cp:revision>
  <cp:lastPrinted>2018-02-25T17:06:24Z</cp:lastPrinted>
  <dcterms:created xsi:type="dcterms:W3CDTF">2012-09-12T07:34:09Z</dcterms:created>
  <dcterms:modified xsi:type="dcterms:W3CDTF">2018-03-04T14:12:24Z</dcterms:modified>
</cp:coreProperties>
</file>