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8" r:id="rId3"/>
    <p:sldId id="259" r:id="rId4"/>
    <p:sldId id="260" r:id="rId5"/>
    <p:sldId id="25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79151" autoAdjust="0"/>
  </p:normalViewPr>
  <p:slideViewPr>
    <p:cSldViewPr snapToGrid="0">
      <p:cViewPr varScale="1">
        <p:scale>
          <a:sx n="89" d="100"/>
          <a:sy n="89" d="100"/>
        </p:scale>
        <p:origin x="82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32E624-6B57-4B3F-AEB3-C1240BB3736F}" type="datetimeFigureOut">
              <a:rPr lang="en-IE" smtClean="0"/>
              <a:t>09/08/2018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E7691D-289B-4327-B64E-4F4C2C34C70A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74048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This has a </a:t>
            </a:r>
            <a:r>
              <a:rPr lang="en-IE" dirty="0" err="1"/>
              <a:t>youtube</a:t>
            </a:r>
            <a:r>
              <a:rPr lang="en-IE" dirty="0"/>
              <a:t> video about healthy foods and unhealthy foods for dogs. Our KEYWORD is HEALTHY &amp; UNHEALTHY</a:t>
            </a:r>
          </a:p>
          <a:p>
            <a:r>
              <a:rPr lang="en-IE" dirty="0"/>
              <a:t>Watch and then discuss the rest of the presentation.</a:t>
            </a:r>
          </a:p>
          <a:p>
            <a:r>
              <a:rPr lang="en-IE" dirty="0"/>
              <a:t>Finally show students the work sheet – they can draw cut out pictures write their answers.</a:t>
            </a:r>
          </a:p>
          <a:p>
            <a:r>
              <a:rPr lang="en-IE" dirty="0"/>
              <a:t>There is a separate PDF file to print out.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E7691D-289B-4327-B64E-4F4C2C34C70A}" type="slidenum">
              <a:rPr lang="en-IE" smtClean="0"/>
              <a:t>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304236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Begin with a discussion</a:t>
            </a:r>
          </a:p>
          <a:p>
            <a:r>
              <a:rPr lang="en-IE" dirty="0"/>
              <a:t>What are these foods called?</a:t>
            </a:r>
          </a:p>
          <a:p>
            <a:r>
              <a:rPr lang="en-IE" dirty="0"/>
              <a:t>Lets think about what we know already. Who has a dog?</a:t>
            </a:r>
          </a:p>
          <a:p>
            <a:r>
              <a:rPr lang="en-IE" dirty="0"/>
              <a:t>What foods does your dog like to eat?</a:t>
            </a:r>
          </a:p>
          <a:p>
            <a:r>
              <a:rPr lang="en-IE" dirty="0"/>
              <a:t>The animation will show that all these foods are good for dogs.</a:t>
            </a:r>
          </a:p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E7691D-289B-4327-B64E-4F4C2C34C70A}" type="slidenum">
              <a:rPr lang="en-IE" smtClean="0"/>
              <a:t>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99161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Talk about these foods, name them</a:t>
            </a:r>
          </a:p>
          <a:p>
            <a:r>
              <a:rPr lang="en-IE" dirty="0"/>
              <a:t>Ask students to notice which are good for them. </a:t>
            </a:r>
          </a:p>
          <a:p>
            <a:r>
              <a:rPr lang="en-IE" dirty="0"/>
              <a:t>Click and show them that all these foods are bad for them! </a:t>
            </a:r>
          </a:p>
          <a:p>
            <a:r>
              <a:rPr lang="en-IE" dirty="0" smtClean="0"/>
              <a:t>Isn't </a:t>
            </a:r>
            <a:r>
              <a:rPr lang="en-IE" dirty="0"/>
              <a:t>it strange that pop corn is good for a dog but corn on the cob is bad? Etc.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E7691D-289B-4327-B64E-4F4C2C34C70A}" type="slidenum">
              <a:rPr lang="en-IE" smtClean="0"/>
              <a:t>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086868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98E0843-07BA-4D29-AB52-89A756AC35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79026AF6-E352-4DF4-BE27-364B6117DE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A055245-34C8-429E-9A9F-9D1F4078A1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226E0-ECCC-4A6B-BCF4-33DE01D05522}" type="datetimeFigureOut">
              <a:rPr lang="en-IE" smtClean="0"/>
              <a:t>09/08/2018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C33E819-A3B1-4AFF-95E4-7F11B2C794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65CE8BC-4C2C-4266-AED2-74551BDAC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C83A-617D-4D74-B07E-5914D7E2A93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597432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2DF3D59-65EA-4630-9702-02A479183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F8680C9-A4BC-4495-9F6B-50C0B01D95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D48784C-1E44-40A2-B421-6C6C6C6814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226E0-ECCC-4A6B-BCF4-33DE01D05522}" type="datetimeFigureOut">
              <a:rPr lang="en-IE" smtClean="0"/>
              <a:t>09/08/2018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333548C-3643-4987-8641-B525B7DE5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A910729-C241-406C-A78D-8DD601B71D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C83A-617D-4D74-B07E-5914D7E2A93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561144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D5990A0-1B1A-4DDA-93CE-159F674E6D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EBD18CC-4EC6-4E78-96AD-99AA7A911D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652B231-69B0-4904-94B6-8F816B8DC2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226E0-ECCC-4A6B-BCF4-33DE01D05522}" type="datetimeFigureOut">
              <a:rPr lang="en-IE" smtClean="0"/>
              <a:t>09/08/2018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DE6C3CB-37A2-4A46-A759-6493007C2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00ADD64-11EC-41D9-BE16-B42BF61D2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C83A-617D-4D74-B07E-5914D7E2A93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6714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AF91FD0-DF28-4AAE-A3DB-09E682761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C4755B9-42A0-48B3-8166-2E28F2BBC8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C2D2F93B-E6DD-4E66-9B35-5034A127AA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CD301E88-74EB-4570-B98C-A1556CC002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226E0-ECCC-4A6B-BCF4-33DE01D05522}" type="datetimeFigureOut">
              <a:rPr lang="en-IE" smtClean="0"/>
              <a:t>09/08/2018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B8C49277-8F31-4B9A-A482-DF42DA1C0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6BB6E54E-91E3-40F5-8FD1-AAF66B98C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C83A-617D-4D74-B07E-5914D7E2A93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367965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67B9258-0461-4F83-BD69-7079716D36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BA0F2BA-DCB8-491E-8555-BF1B5E7E7D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C0ECFEAE-58EF-4C96-9ED9-E76B85DE6D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A397D2BB-4697-4017-B3F9-FAF340B501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308B21AC-467F-44D6-9EFA-873BF0660C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EF43597F-423A-4FF1-8C57-9A7AC08FEC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226E0-ECCC-4A6B-BCF4-33DE01D05522}" type="datetimeFigureOut">
              <a:rPr lang="en-IE" smtClean="0"/>
              <a:t>09/08/2018</a:t>
            </a:fld>
            <a:endParaRPr lang="en-I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AF49628D-164C-48E8-944E-FB468D604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46E2631A-F6E9-404A-B4DA-FD0679A4E7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C83A-617D-4D74-B07E-5914D7E2A93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422290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650E2DE-A501-406B-B098-74DC3E9E8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9558EC1E-3751-4E43-A966-62F915A671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226E0-ECCC-4A6B-BCF4-33DE01D05522}" type="datetimeFigureOut">
              <a:rPr lang="en-IE" smtClean="0"/>
              <a:t>09/08/2018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AB6636ED-9282-48FA-90D6-0F87FF32E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6174BDEB-8C8D-4FC9-9A73-922F5B44C9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C83A-617D-4D74-B07E-5914D7E2A93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02611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86B8B574-6257-4A03-9354-A38D4125F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226E0-ECCC-4A6B-BCF4-33DE01D05522}" type="datetimeFigureOut">
              <a:rPr lang="en-IE" smtClean="0"/>
              <a:t>09/08/2018</a:t>
            </a:fld>
            <a:endParaRPr lang="en-I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F674546A-99B7-40DD-B511-F5329BC93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8A7D49C9-8B92-42C2-A950-8CB1A36E4B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C83A-617D-4D74-B07E-5914D7E2A93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015852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477FFBB-06B7-428C-BEE8-DEF4A15D1A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B69A79A-BBAD-4EC6-9276-1722E03E38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97E32278-C7EC-4B2A-93A1-1FF4BEFD3C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13115A0-1D7A-4FC6-8FA6-0A69AC2928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226E0-ECCC-4A6B-BCF4-33DE01D05522}" type="datetimeFigureOut">
              <a:rPr lang="en-IE" smtClean="0"/>
              <a:t>09/08/2018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AFE6B94-02D3-48EE-B481-823D86F7E7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4311650-4DA9-4916-807E-824AD428B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C83A-617D-4D74-B07E-5914D7E2A93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285400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2877C71-7F97-4EAE-9AC7-5E948D01C1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746D20F7-72CF-417A-B540-59B6D39A07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9F299521-2F4B-430A-A499-1C940CA34E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529DFCB0-B4E4-4A88-A012-CFC5322A74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226E0-ECCC-4A6B-BCF4-33DE01D05522}" type="datetimeFigureOut">
              <a:rPr lang="en-IE" smtClean="0"/>
              <a:t>09/08/2018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88154801-E8E5-4D4F-8A13-76442740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6574BB27-665C-42C8-9BC1-3ABF0C51D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C83A-617D-4D74-B07E-5914D7E2A93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937014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F439BB7-3EB3-47FD-A831-308DF0C83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441A6746-1EA3-4CEC-A2FD-1291A873F1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AD1A5ED-5C50-4BDF-8539-D447951A2B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226E0-ECCC-4A6B-BCF4-33DE01D05522}" type="datetimeFigureOut">
              <a:rPr lang="en-IE" smtClean="0"/>
              <a:t>09/08/2018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BD00BEA-9CD1-4CCE-A491-B71540366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CE632D7-34AB-497C-AB11-3599E6C087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C83A-617D-4D74-B07E-5914D7E2A93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361102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284E32E5-EFA6-4A38-BF86-23F4B140AB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1ADF481E-D782-4DEC-BF6F-910E52BE37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D63E1CA-4677-4C4A-BDAF-CAD19A2F98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226E0-ECCC-4A6B-BCF4-33DE01D05522}" type="datetimeFigureOut">
              <a:rPr lang="en-IE" smtClean="0"/>
              <a:t>09/08/2018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D2F2B2A-C598-4512-825B-D50F05946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E52EBCD-E4CE-4556-AA38-14C9D435C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C83A-617D-4D74-B07E-5914D7E2A93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59756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176C5FA8-2B21-4048-8106-DFE3B6D09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0B648AD-23AA-48BF-85F5-531AA930D8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FCC528B-57C1-453E-A526-95DC7EB178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A226E0-ECCC-4A6B-BCF4-33DE01D05522}" type="datetimeFigureOut">
              <a:rPr lang="en-IE" smtClean="0"/>
              <a:t>09/08/2018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A24AE61-7998-46FE-871A-26776EE780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FCBCD3F-43DF-4761-ACF2-E56F39831D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67C83A-617D-4D74-B07E-5914D7E2A93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48446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oilnet.ie/go-to-post-primary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youtube.com/watch?v=8UdwmdRaAmk" TargetMode="External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jpg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g"/><Relationship Id="rId5" Type="http://schemas.openxmlformats.org/officeDocument/2006/relationships/image" Target="../media/image5.jpe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9.jpg"/><Relationship Id="rId7" Type="http://schemas.openxmlformats.org/officeDocument/2006/relationships/image" Target="../media/image1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g"/><Relationship Id="rId5" Type="http://schemas.openxmlformats.org/officeDocument/2006/relationships/image" Target="../media/image11.jpeg"/><Relationship Id="rId4" Type="http://schemas.openxmlformats.org/officeDocument/2006/relationships/image" Target="../media/image10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scoilnet.ie/go-to-post-primary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simple.wikipedia.org/wiki/Meat#/media/File:French_meat_0006.JPG" TargetMode="External"/><Relationship Id="rId13" Type="http://schemas.openxmlformats.org/officeDocument/2006/relationships/hyperlink" Target="https://commons.wikimedia.org/wiki/File:Chocolate(bgFFF).jpg" TargetMode="External"/><Relationship Id="rId3" Type="http://schemas.openxmlformats.org/officeDocument/2006/relationships/hyperlink" Target="https://commons.wikimedia.org/wiki/File:Glass_of_milk.jpg" TargetMode="External"/><Relationship Id="rId7" Type="http://schemas.openxmlformats.org/officeDocument/2006/relationships/hyperlink" Target="https://www.publicdomainpictures.net/view-image.php?image=105153&amp;picture=bowl-of-rice" TargetMode="External"/><Relationship Id="rId12" Type="http://schemas.openxmlformats.org/officeDocument/2006/relationships/hyperlink" Target="https://commons.wikimedia.org/wiki/File:English_Walnuts.jpg" TargetMode="External"/><Relationship Id="rId2" Type="http://schemas.openxmlformats.org/officeDocument/2006/relationships/hyperlink" Target="https://pixabay.com/en/popcorn-corn-cinema-grains-sweet-52158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ommons.wikimedia.org/wiki/File:Carrots.JPG" TargetMode="External"/><Relationship Id="rId11" Type="http://schemas.openxmlformats.org/officeDocument/2006/relationships/hyperlink" Target="https://pxhere.com/en/photo/780269" TargetMode="External"/><Relationship Id="rId5" Type="http://schemas.openxmlformats.org/officeDocument/2006/relationships/hyperlink" Target="https://commons.wikimedia.org/wiki/File:PeanutButter.jpg" TargetMode="External"/><Relationship Id="rId10" Type="http://schemas.openxmlformats.org/officeDocument/2006/relationships/hyperlink" Target="https://commons.wikimedia.org/wiki/File:Baby_mushrooms.jpg" TargetMode="External"/><Relationship Id="rId4" Type="http://schemas.openxmlformats.org/officeDocument/2006/relationships/hyperlink" Target="https://commons.wikimedia.org/wiki/File:Watermelons.jpg" TargetMode="External"/><Relationship Id="rId9" Type="http://schemas.openxmlformats.org/officeDocument/2006/relationships/hyperlink" Target="https://pixabay.com/en/corn-on-the-cob-corn-gold-orange-2784921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1392BD4-8AB2-47EF-8303-88211EFB2D11}"/>
              </a:ext>
            </a:extLst>
          </p:cNvPr>
          <p:cNvSpPr txBox="1"/>
          <p:nvPr/>
        </p:nvSpPr>
        <p:spPr>
          <a:xfrm>
            <a:off x="219659" y="856013"/>
            <a:ext cx="1708098" cy="760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Corbel" panose="020B0503020204020204" pitchFamily="34" charset="0"/>
                <a:ea typeface="Comic Sans MS" charset="0"/>
                <a:cs typeface="Comic Sans MS" charset="0"/>
              </a:rPr>
              <a:t>Designed &amp; created by Melanie McInerney</a:t>
            </a:r>
          </a:p>
        </p:txBody>
      </p:sp>
      <p:pic>
        <p:nvPicPr>
          <p:cNvPr id="5" name="Picture 4">
            <a:hlinkClick r:id="rId3"/>
            <a:extLst>
              <a:ext uri="{FF2B5EF4-FFF2-40B4-BE49-F238E27FC236}">
                <a16:creationId xmlns:a16="http://schemas.microsoft.com/office/drawing/2014/main" xmlns="" id="{E28EACC8-6049-4B33-ABE1-C09D28D2A3F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55" y="504579"/>
            <a:ext cx="1544056" cy="307777"/>
          </a:xfrm>
          <a:prstGeom prst="rect">
            <a:avLst/>
          </a:prstGeom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xmlns="" id="{4F126B4F-BC3E-412F-87C0-C37571CD2019}"/>
              </a:ext>
            </a:extLst>
          </p:cNvPr>
          <p:cNvSpPr/>
          <p:nvPr/>
        </p:nvSpPr>
        <p:spPr>
          <a:xfrm>
            <a:off x="2107094" y="298174"/>
            <a:ext cx="9674089" cy="630949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  <p:pic>
        <p:nvPicPr>
          <p:cNvPr id="1030" name="Picture 6" descr="Image result for dog eating dog food">
            <a:extLst>
              <a:ext uri="{FF2B5EF4-FFF2-40B4-BE49-F238E27FC236}">
                <a16:creationId xmlns:a16="http://schemas.microsoft.com/office/drawing/2014/main" xmlns="" id="{03FE01FA-81FA-444A-A8F2-BDBF4E1237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5172" y="584091"/>
            <a:ext cx="7957931" cy="5286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7918A760-4FA7-42D1-919B-35010A528DB2}"/>
              </a:ext>
            </a:extLst>
          </p:cNvPr>
          <p:cNvSpPr txBox="1"/>
          <p:nvPr/>
        </p:nvSpPr>
        <p:spPr>
          <a:xfrm>
            <a:off x="4497456" y="6078335"/>
            <a:ext cx="514184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IE" dirty="0">
                <a:hlinkClick r:id="rId6"/>
              </a:rPr>
              <a:t>https://www.youtube.com/watch?v=8UdwmdRaAmk</a:t>
            </a:r>
            <a:endParaRPr lang="en-IE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xmlns="" id="{B929B31D-F214-48AC-991C-CF959B0B6949}"/>
              </a:ext>
            </a:extLst>
          </p:cNvPr>
          <p:cNvSpPr txBox="1">
            <a:spLocks/>
          </p:cNvSpPr>
          <p:nvPr/>
        </p:nvSpPr>
        <p:spPr>
          <a:xfrm>
            <a:off x="2965172" y="504579"/>
            <a:ext cx="7957931" cy="100616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E" sz="3200" dirty="0">
                <a:latin typeface="Corbel" panose="020B0503020204020204" pitchFamily="34" charset="0"/>
              </a:rPr>
              <a:t>Caring for Dogs - Food </a:t>
            </a:r>
          </a:p>
          <a:p>
            <a:r>
              <a:rPr lang="en-IE" sz="3200" dirty="0">
                <a:latin typeface="Corbel" panose="020B0503020204020204" pitchFamily="34" charset="0"/>
              </a:rPr>
              <a:t>2.1 </a:t>
            </a:r>
            <a:r>
              <a:rPr lang="en-IE" sz="3200" dirty="0">
                <a:latin typeface="Corbel" panose="020B0503020204020204" pitchFamily="34" charset="0"/>
              </a:rPr>
              <a:t>L</a:t>
            </a:r>
            <a:r>
              <a:rPr lang="en-IE" sz="3200" dirty="0" smtClean="0">
                <a:latin typeface="Corbel" panose="020B0503020204020204" pitchFamily="34" charset="0"/>
              </a:rPr>
              <a:t>abel </a:t>
            </a:r>
            <a:r>
              <a:rPr lang="en-IE" sz="3200" dirty="0">
                <a:latin typeface="Corbel" panose="020B0503020204020204" pitchFamily="34" charset="0"/>
              </a:rPr>
              <a:t>F</a:t>
            </a:r>
            <a:r>
              <a:rPr lang="en-IE" sz="3200" dirty="0" smtClean="0">
                <a:latin typeface="Corbel" panose="020B0503020204020204" pitchFamily="34" charset="0"/>
              </a:rPr>
              <a:t>oods </a:t>
            </a:r>
            <a:r>
              <a:rPr lang="en-IE" sz="3200" dirty="0">
                <a:latin typeface="Corbel" panose="020B0503020204020204" pitchFamily="34" charset="0"/>
              </a:rPr>
              <a:t>as </a:t>
            </a:r>
            <a:r>
              <a:rPr lang="en-IE" sz="3200" dirty="0" smtClean="0">
                <a:latin typeface="Corbel" panose="020B0503020204020204" pitchFamily="34" charset="0"/>
              </a:rPr>
              <a:t>Healthy </a:t>
            </a:r>
            <a:r>
              <a:rPr lang="en-IE" sz="3200" dirty="0">
                <a:latin typeface="Corbel" panose="020B0503020204020204" pitchFamily="34" charset="0"/>
              </a:rPr>
              <a:t>or </a:t>
            </a:r>
            <a:r>
              <a:rPr lang="en-IE" sz="3200" dirty="0" smtClean="0">
                <a:latin typeface="Corbel" panose="020B0503020204020204" pitchFamily="34" charset="0"/>
              </a:rPr>
              <a:t>Unhealthy </a:t>
            </a:r>
            <a:r>
              <a:rPr lang="en-IE" sz="3200" dirty="0">
                <a:latin typeface="Corbel" panose="020B0503020204020204" pitchFamily="34" charset="0"/>
              </a:rPr>
              <a:t>for </a:t>
            </a:r>
            <a:r>
              <a:rPr lang="en-IE" sz="3200" dirty="0" smtClean="0">
                <a:latin typeface="Corbel" panose="020B0503020204020204" pitchFamily="34" charset="0"/>
              </a:rPr>
              <a:t>Dogs </a:t>
            </a:r>
            <a:endParaRPr lang="en-IE" sz="3200" b="1" dirty="0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81505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xmlns="" id="{4F126B4F-BC3E-412F-87C0-C37571CD2019}"/>
              </a:ext>
            </a:extLst>
          </p:cNvPr>
          <p:cNvSpPr/>
          <p:nvPr/>
        </p:nvSpPr>
        <p:spPr>
          <a:xfrm>
            <a:off x="271670" y="279749"/>
            <a:ext cx="11648660" cy="6309493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1392BD4-8AB2-47EF-8303-88211EFB2D11}"/>
              </a:ext>
            </a:extLst>
          </p:cNvPr>
          <p:cNvSpPr txBox="1"/>
          <p:nvPr/>
        </p:nvSpPr>
        <p:spPr>
          <a:xfrm>
            <a:off x="8666922" y="6453778"/>
            <a:ext cx="35250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Corbel" panose="020B0503020204020204" pitchFamily="34" charset="0"/>
                <a:ea typeface="Comic Sans MS" charset="0"/>
                <a:cs typeface="Comic Sans MS" charset="0"/>
              </a:rPr>
              <a:t>Designed &amp; created by Melanie McInerney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4D5909BD-3503-4D79-BBE7-54FC7BEB27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6014" y="898383"/>
            <a:ext cx="3072149" cy="204437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317EA603-C7F4-424D-B43B-5D3722CF98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0118" y="539686"/>
            <a:ext cx="2858590" cy="214118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F6189FB8-14CF-4A8B-8B15-E7F8388A718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6014" y="3704565"/>
            <a:ext cx="3072149" cy="228862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DBA14896-8B56-4BB3-A9FF-9C620461C0C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225" y="817229"/>
            <a:ext cx="2858589" cy="214118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D5BD11C0-B6DA-4495-93BD-CA15E90A537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13"/>
          <a:stretch/>
        </p:blipFill>
        <p:spPr>
          <a:xfrm>
            <a:off x="734224" y="3743506"/>
            <a:ext cx="2852897" cy="224968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333F15ED-3DF6-433F-AA0E-CE0CEEBC386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5" r="4945"/>
          <a:stretch/>
        </p:blipFill>
        <p:spPr>
          <a:xfrm>
            <a:off x="4540117" y="4089082"/>
            <a:ext cx="2852901" cy="2141183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2B4F3F55-3278-4606-9538-24ECCBD11309}"/>
              </a:ext>
            </a:extLst>
          </p:cNvPr>
          <p:cNvSpPr txBox="1"/>
          <p:nvPr/>
        </p:nvSpPr>
        <p:spPr>
          <a:xfrm>
            <a:off x="3592813" y="2958412"/>
            <a:ext cx="4753201" cy="769441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E" sz="4400" b="1" dirty="0">
                <a:solidFill>
                  <a:schemeClr val="bg2"/>
                </a:solidFill>
                <a:latin typeface="Corbel" panose="020B0503020204020204" pitchFamily="34" charset="0"/>
              </a:rPr>
              <a:t>Good for a </a:t>
            </a:r>
            <a:r>
              <a:rPr lang="en-IE" sz="4400" b="1" dirty="0" smtClean="0">
                <a:solidFill>
                  <a:schemeClr val="bg2"/>
                </a:solidFill>
                <a:latin typeface="Corbel" panose="020B0503020204020204" pitchFamily="34" charset="0"/>
              </a:rPr>
              <a:t>Dog</a:t>
            </a:r>
            <a:endParaRPr lang="en-IE" sz="4400" b="1" dirty="0">
              <a:solidFill>
                <a:schemeClr val="bg2"/>
              </a:solidFill>
              <a:latin typeface="Corbel" panose="020B0503020204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37F64CD8-A99A-4D0F-9FD9-7EFA4415A2CE}"/>
              </a:ext>
            </a:extLst>
          </p:cNvPr>
          <p:cNvSpPr txBox="1"/>
          <p:nvPr/>
        </p:nvSpPr>
        <p:spPr>
          <a:xfrm>
            <a:off x="9927330" y="3915242"/>
            <a:ext cx="2291175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9900" b="1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IE" sz="199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F7EB0678-F2F8-46A8-8A6E-536F9698DFF2}"/>
              </a:ext>
            </a:extLst>
          </p:cNvPr>
          <p:cNvSpPr txBox="1"/>
          <p:nvPr/>
        </p:nvSpPr>
        <p:spPr>
          <a:xfrm>
            <a:off x="6104077" y="4474006"/>
            <a:ext cx="2291175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9900" b="1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IE" sz="199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489B0B69-1D41-4530-A659-925CA6A7D09A}"/>
              </a:ext>
            </a:extLst>
          </p:cNvPr>
          <p:cNvSpPr txBox="1"/>
          <p:nvPr/>
        </p:nvSpPr>
        <p:spPr>
          <a:xfrm>
            <a:off x="1758500" y="4219626"/>
            <a:ext cx="2291175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9900" b="1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IE" sz="199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8F7C66A7-D515-442D-A8EF-84EF3FA272A4}"/>
              </a:ext>
            </a:extLst>
          </p:cNvPr>
          <p:cNvSpPr txBox="1"/>
          <p:nvPr/>
        </p:nvSpPr>
        <p:spPr>
          <a:xfrm>
            <a:off x="9927330" y="1365403"/>
            <a:ext cx="2291175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9900" b="1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IE" sz="199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6E12E1B5-1716-4FB1-8032-4087F96EB935}"/>
              </a:ext>
            </a:extLst>
          </p:cNvPr>
          <p:cNvSpPr txBox="1"/>
          <p:nvPr/>
        </p:nvSpPr>
        <p:spPr>
          <a:xfrm>
            <a:off x="6305922" y="89271"/>
            <a:ext cx="2291175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9900" b="1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IE" sz="199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16F8C651-5A69-4EE3-B476-DF854CAD70FB}"/>
              </a:ext>
            </a:extLst>
          </p:cNvPr>
          <p:cNvSpPr txBox="1"/>
          <p:nvPr/>
        </p:nvSpPr>
        <p:spPr>
          <a:xfrm>
            <a:off x="1797063" y="1319296"/>
            <a:ext cx="2291175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9900" b="1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IE" sz="19900" dirty="0"/>
          </a:p>
        </p:txBody>
      </p:sp>
    </p:spTree>
    <p:extLst>
      <p:ext uri="{BB962C8B-B14F-4D97-AF65-F5344CB8AC3E}">
        <p14:creationId xmlns:p14="http://schemas.microsoft.com/office/powerpoint/2010/main" val="1078620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/>
      <p:bldP spid="23" grpId="0"/>
      <p:bldP spid="24" grpId="0"/>
      <p:bldP spid="25" grpId="0"/>
      <p:bldP spid="26" grpId="0"/>
      <p:bldP spid="2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xmlns="" id="{4F126B4F-BC3E-412F-87C0-C37571CD2019}"/>
              </a:ext>
            </a:extLst>
          </p:cNvPr>
          <p:cNvSpPr/>
          <p:nvPr/>
        </p:nvSpPr>
        <p:spPr>
          <a:xfrm>
            <a:off x="271670" y="279749"/>
            <a:ext cx="11648660" cy="6309493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1392BD4-8AB2-47EF-8303-88211EFB2D11}"/>
              </a:ext>
            </a:extLst>
          </p:cNvPr>
          <p:cNvSpPr txBox="1"/>
          <p:nvPr/>
        </p:nvSpPr>
        <p:spPr>
          <a:xfrm>
            <a:off x="8666922" y="6453778"/>
            <a:ext cx="35250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Corbel" panose="020B0503020204020204" pitchFamily="34" charset="0"/>
                <a:ea typeface="Comic Sans MS" charset="0"/>
                <a:cs typeface="Comic Sans MS" charset="0"/>
              </a:rPr>
              <a:t>Designed &amp; created by Melanie McInerney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2B4F3F55-3278-4606-9538-24ECCBD11309}"/>
              </a:ext>
            </a:extLst>
          </p:cNvPr>
          <p:cNvSpPr txBox="1"/>
          <p:nvPr/>
        </p:nvSpPr>
        <p:spPr>
          <a:xfrm>
            <a:off x="3592813" y="2958412"/>
            <a:ext cx="4753201" cy="769441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E" sz="4400" b="1" dirty="0">
                <a:solidFill>
                  <a:schemeClr val="bg2"/>
                </a:solidFill>
                <a:latin typeface="Corbel" panose="020B0503020204020204" pitchFamily="34" charset="0"/>
              </a:rPr>
              <a:t>Bad for a </a:t>
            </a:r>
            <a:r>
              <a:rPr lang="en-IE" sz="4400" b="1" dirty="0" smtClean="0">
                <a:solidFill>
                  <a:schemeClr val="bg2"/>
                </a:solidFill>
                <a:latin typeface="Corbel" panose="020B0503020204020204" pitchFamily="34" charset="0"/>
              </a:rPr>
              <a:t>Dog</a:t>
            </a:r>
            <a:endParaRPr lang="en-IE" sz="4400" b="1" dirty="0">
              <a:solidFill>
                <a:schemeClr val="bg2"/>
              </a:solidFill>
              <a:latin typeface="Corbel" panose="020B0503020204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75821840-0715-4422-A457-EDB98D6963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36"/>
          <a:stretch/>
        </p:blipFill>
        <p:spPr>
          <a:xfrm>
            <a:off x="773664" y="846104"/>
            <a:ext cx="2813284" cy="210937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90861BB4-37FF-4C45-B85D-FEEC268E94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838" y="3704564"/>
            <a:ext cx="2816130" cy="210937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CF8108AD-5A6D-4415-B618-B007B5D9ED1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0494" y="4151448"/>
            <a:ext cx="3158265" cy="210551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F342EC89-B4A5-4FE5-AD77-DD47B677390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6014" y="922241"/>
            <a:ext cx="3158265" cy="203031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9352E9FF-776A-475A-B857-4D4FF4C44B1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1706" y="3727853"/>
            <a:ext cx="3174983" cy="208609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37F64CD8-A99A-4D0F-9FD9-7EFA4415A2CE}"/>
              </a:ext>
            </a:extLst>
          </p:cNvPr>
          <p:cNvSpPr txBox="1"/>
          <p:nvPr/>
        </p:nvSpPr>
        <p:spPr>
          <a:xfrm>
            <a:off x="10381101" y="907176"/>
            <a:ext cx="181089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6600" b="1" dirty="0">
                <a:solidFill>
                  <a:srgbClr val="FF0000"/>
                </a:solidFill>
                <a:sym typeface="Wingdings" panose="05000000000000000000" pitchFamily="2" charset="2"/>
              </a:rPr>
              <a:t>X</a:t>
            </a:r>
            <a:endParaRPr lang="en-IE" sz="16600" dirty="0">
              <a:solidFill>
                <a:srgbClr val="FF0000"/>
              </a:solidFill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xmlns="" id="{D5729E4E-C2E7-495D-B5D6-3045775714E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4736" y="922241"/>
            <a:ext cx="3181350" cy="1438275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C53310D7-4D8C-4343-9DCE-1581C5D2F09C}"/>
              </a:ext>
            </a:extLst>
          </p:cNvPr>
          <p:cNvSpPr txBox="1"/>
          <p:nvPr/>
        </p:nvSpPr>
        <p:spPr>
          <a:xfrm>
            <a:off x="10476760" y="4224636"/>
            <a:ext cx="181089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6600" b="1" dirty="0">
                <a:solidFill>
                  <a:srgbClr val="FF0000"/>
                </a:solidFill>
                <a:sym typeface="Wingdings" panose="05000000000000000000" pitchFamily="2" charset="2"/>
              </a:rPr>
              <a:t>X</a:t>
            </a:r>
            <a:endParaRPr lang="en-IE" sz="16600" dirty="0">
              <a:solidFill>
                <a:srgbClr val="FF0000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AA72948C-B830-4C94-9F3F-D06F5B3D2C78}"/>
              </a:ext>
            </a:extLst>
          </p:cNvPr>
          <p:cNvSpPr txBox="1"/>
          <p:nvPr/>
        </p:nvSpPr>
        <p:spPr>
          <a:xfrm>
            <a:off x="6916588" y="3447459"/>
            <a:ext cx="181089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6600" b="1" dirty="0">
                <a:solidFill>
                  <a:srgbClr val="FF0000"/>
                </a:solidFill>
                <a:sym typeface="Wingdings" panose="05000000000000000000" pitchFamily="2" charset="2"/>
              </a:rPr>
              <a:t>X</a:t>
            </a:r>
            <a:endParaRPr lang="en-IE" sz="16600" dirty="0">
              <a:solidFill>
                <a:srgbClr val="FF0000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E2647FD1-22B6-4BAA-BC59-792F407948D5}"/>
              </a:ext>
            </a:extLst>
          </p:cNvPr>
          <p:cNvSpPr txBox="1"/>
          <p:nvPr/>
        </p:nvSpPr>
        <p:spPr>
          <a:xfrm>
            <a:off x="276443" y="1255640"/>
            <a:ext cx="181089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6600" b="1" dirty="0">
                <a:solidFill>
                  <a:srgbClr val="FF0000"/>
                </a:solidFill>
                <a:sym typeface="Wingdings" panose="05000000000000000000" pitchFamily="2" charset="2"/>
              </a:rPr>
              <a:t>X</a:t>
            </a:r>
            <a:endParaRPr lang="en-IE" sz="16600" dirty="0">
              <a:solidFill>
                <a:srgbClr val="FF0000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7924D0A0-AE15-40FA-A4BC-38586BA4A10A}"/>
              </a:ext>
            </a:extLst>
          </p:cNvPr>
          <p:cNvSpPr txBox="1"/>
          <p:nvPr/>
        </p:nvSpPr>
        <p:spPr>
          <a:xfrm>
            <a:off x="2622441" y="4267077"/>
            <a:ext cx="181089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6600" b="1" dirty="0">
                <a:solidFill>
                  <a:srgbClr val="FF0000"/>
                </a:solidFill>
                <a:sym typeface="Wingdings" panose="05000000000000000000" pitchFamily="2" charset="2"/>
              </a:rPr>
              <a:t>X</a:t>
            </a:r>
            <a:endParaRPr lang="en-IE" sz="16600" dirty="0">
              <a:solidFill>
                <a:srgbClr val="FF0000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F6957FCE-24FB-4D10-8452-FC6D96B64F19}"/>
              </a:ext>
            </a:extLst>
          </p:cNvPr>
          <p:cNvSpPr txBox="1"/>
          <p:nvPr/>
        </p:nvSpPr>
        <p:spPr>
          <a:xfrm>
            <a:off x="3592813" y="-67799"/>
            <a:ext cx="181089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6600" b="1" dirty="0">
                <a:solidFill>
                  <a:srgbClr val="FF0000"/>
                </a:solidFill>
                <a:sym typeface="Wingdings" panose="05000000000000000000" pitchFamily="2" charset="2"/>
              </a:rPr>
              <a:t>X</a:t>
            </a:r>
            <a:endParaRPr lang="en-IE" sz="16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3327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/>
      <p:bldP spid="24" grpId="0"/>
      <p:bldP spid="25" grpId="0"/>
      <p:bldP spid="26" grpId="0"/>
      <p:bldP spid="27" grpId="0"/>
      <p:bldP spid="2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1392BD4-8AB2-47EF-8303-88211EFB2D11}"/>
              </a:ext>
            </a:extLst>
          </p:cNvPr>
          <p:cNvSpPr txBox="1"/>
          <p:nvPr/>
        </p:nvSpPr>
        <p:spPr>
          <a:xfrm>
            <a:off x="219659" y="1482539"/>
            <a:ext cx="1708098" cy="760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Corbel" panose="020B0503020204020204" pitchFamily="34" charset="0"/>
                <a:ea typeface="Comic Sans MS" charset="0"/>
                <a:cs typeface="Comic Sans MS" charset="0"/>
              </a:rPr>
              <a:t>Designed &amp; created by Melanie McInerney</a:t>
            </a:r>
          </a:p>
        </p:txBody>
      </p:sp>
      <p:pic>
        <p:nvPicPr>
          <p:cNvPr id="5" name="Picture 4">
            <a:hlinkClick r:id="rId2"/>
            <a:extLst>
              <a:ext uri="{FF2B5EF4-FFF2-40B4-BE49-F238E27FC236}">
                <a16:creationId xmlns:a16="http://schemas.microsoft.com/office/drawing/2014/main" xmlns="" id="{E28EACC8-6049-4B33-ABE1-C09D28D2A3F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55" y="1131105"/>
            <a:ext cx="1544056" cy="307777"/>
          </a:xfrm>
          <a:prstGeom prst="rect">
            <a:avLst/>
          </a:prstGeom>
        </p:spPr>
      </p:pic>
      <p:pic>
        <p:nvPicPr>
          <p:cNvPr id="1030" name="Picture 6" descr="Image result for dog eating dog food">
            <a:extLst>
              <a:ext uri="{FF2B5EF4-FFF2-40B4-BE49-F238E27FC236}">
                <a16:creationId xmlns:a16="http://schemas.microsoft.com/office/drawing/2014/main" xmlns="" id="{03FE01FA-81FA-444A-A8F2-BDBF4E1237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2126" y="939684"/>
            <a:ext cx="2338348" cy="1553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xmlns="" id="{B929B31D-F214-48AC-991C-CF959B0B6949}"/>
              </a:ext>
            </a:extLst>
          </p:cNvPr>
          <p:cNvSpPr txBox="1">
            <a:spLocks/>
          </p:cNvSpPr>
          <p:nvPr/>
        </p:nvSpPr>
        <p:spPr>
          <a:xfrm>
            <a:off x="4895557" y="1121170"/>
            <a:ext cx="6961188" cy="156966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IE" sz="4800" b="1" dirty="0">
                <a:latin typeface="Corbel" panose="020B0503020204020204" pitchFamily="34" charset="0"/>
              </a:rPr>
              <a:t>Now you decide! </a:t>
            </a:r>
          </a:p>
          <a:p>
            <a:pPr algn="l"/>
            <a:endParaRPr lang="en-IE" sz="3200" b="1" dirty="0">
              <a:latin typeface="Corbel" panose="020B0503020204020204" pitchFamily="34" charset="0"/>
            </a:endParaRPr>
          </a:p>
          <a:p>
            <a:pPr algn="l"/>
            <a:r>
              <a:rPr lang="en-IE" sz="3200" b="1" dirty="0" smtClean="0">
                <a:latin typeface="Corbel" panose="020B0503020204020204" pitchFamily="34" charset="0"/>
              </a:rPr>
              <a:t>Write/draw </a:t>
            </a:r>
            <a:r>
              <a:rPr lang="en-IE" sz="3200" b="1" dirty="0">
                <a:latin typeface="Corbel" panose="020B0503020204020204" pitchFamily="34" charset="0"/>
              </a:rPr>
              <a:t>or stick the foods that are </a:t>
            </a:r>
            <a:r>
              <a:rPr lang="en-IE" sz="3200" b="1" dirty="0" smtClean="0">
                <a:latin typeface="Corbel" panose="020B0503020204020204" pitchFamily="34" charset="0"/>
              </a:rPr>
              <a:t>healthy and </a:t>
            </a:r>
            <a:r>
              <a:rPr lang="en-IE" sz="3200" b="1" dirty="0">
                <a:latin typeface="Corbel" panose="020B0503020204020204" pitchFamily="34" charset="0"/>
              </a:rPr>
              <a:t>u</a:t>
            </a:r>
            <a:r>
              <a:rPr lang="en-IE" sz="3200" b="1" dirty="0" smtClean="0">
                <a:latin typeface="Corbel" panose="020B0503020204020204" pitchFamily="34" charset="0"/>
              </a:rPr>
              <a:t>nhealthy </a:t>
            </a:r>
            <a:r>
              <a:rPr lang="en-IE" sz="3200" b="1" dirty="0">
                <a:latin typeface="Corbel" panose="020B0503020204020204" pitchFamily="34" charset="0"/>
              </a:rPr>
              <a:t>for a </a:t>
            </a:r>
            <a:r>
              <a:rPr lang="en-IE" sz="3200" b="1" dirty="0" smtClean="0">
                <a:latin typeface="Corbel" panose="020B0503020204020204" pitchFamily="34" charset="0"/>
              </a:rPr>
              <a:t>dog in the space below!</a:t>
            </a:r>
            <a:endParaRPr lang="en-IE" sz="3200" b="1" dirty="0">
              <a:latin typeface="Corbel" panose="020B0503020204020204" pitchFamily="34" charset="0"/>
            </a:endParaRPr>
          </a:p>
          <a:p>
            <a:pPr algn="l"/>
            <a:r>
              <a:rPr lang="en-IE" sz="3200" b="1" dirty="0">
                <a:latin typeface="Corbel" panose="020B0503020204020204" pitchFamily="34" charset="0"/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887077A-F973-4B44-AB6C-ECACC4D4B208}"/>
              </a:ext>
            </a:extLst>
          </p:cNvPr>
          <p:cNvSpPr txBox="1"/>
          <p:nvPr/>
        </p:nvSpPr>
        <p:spPr>
          <a:xfrm>
            <a:off x="478302" y="2773488"/>
            <a:ext cx="5219113" cy="389401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IE" sz="3200" dirty="0"/>
              <a:t>________________________________________________________________________________________________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D41F16CA-2184-41CA-9F88-18CD3ACB680C}"/>
              </a:ext>
            </a:extLst>
          </p:cNvPr>
          <p:cNvSpPr txBox="1"/>
          <p:nvPr/>
        </p:nvSpPr>
        <p:spPr>
          <a:xfrm>
            <a:off x="373962" y="2580263"/>
            <a:ext cx="14666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9600" b="1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IE" sz="96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1C9321F4-348C-48DF-9DF6-F61909505C7A}"/>
              </a:ext>
            </a:extLst>
          </p:cNvPr>
          <p:cNvSpPr txBox="1"/>
          <p:nvPr/>
        </p:nvSpPr>
        <p:spPr>
          <a:xfrm>
            <a:off x="6422674" y="2790493"/>
            <a:ext cx="5219113" cy="389401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IE" sz="3200" dirty="0"/>
              <a:t>________________________________________________________________________________________________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9F8C179C-FB6A-4D63-81ED-16469313E531}"/>
              </a:ext>
            </a:extLst>
          </p:cNvPr>
          <p:cNvSpPr txBox="1"/>
          <p:nvPr/>
        </p:nvSpPr>
        <p:spPr>
          <a:xfrm>
            <a:off x="6422674" y="2421496"/>
            <a:ext cx="14666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9600" b="1" dirty="0">
                <a:solidFill>
                  <a:srgbClr val="FF0000"/>
                </a:solidFill>
                <a:sym typeface="Wingdings" panose="05000000000000000000" pitchFamily="2" charset="2"/>
              </a:rPr>
              <a:t>X</a:t>
            </a:r>
            <a:endParaRPr lang="en-IE" sz="9600" dirty="0">
              <a:solidFill>
                <a:srgbClr val="FF000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4EBFC1D2-0F28-496C-A550-3734DBE7F684}"/>
              </a:ext>
            </a:extLst>
          </p:cNvPr>
          <p:cNvSpPr/>
          <p:nvPr/>
        </p:nvSpPr>
        <p:spPr>
          <a:xfrm>
            <a:off x="5984230" y="119246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IE" dirty="0">
                <a:latin typeface="Corbel" panose="020B0503020204020204" pitchFamily="34" charset="0"/>
              </a:rPr>
              <a:t>Caring for Dogs - Food </a:t>
            </a:r>
          </a:p>
          <a:p>
            <a:pPr algn="r"/>
            <a:r>
              <a:rPr lang="en-IE" dirty="0">
                <a:latin typeface="Corbel" panose="020B0503020204020204" pitchFamily="34" charset="0"/>
              </a:rPr>
              <a:t>2.1 label foods as healthy or unhealthy for dogs </a:t>
            </a:r>
            <a:endParaRPr lang="en-IE" b="1" dirty="0">
              <a:latin typeface="Corbel" panose="020B0503020204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20A6F863-5ED6-4983-8FA9-41AC5DD38FB0}"/>
              </a:ext>
            </a:extLst>
          </p:cNvPr>
          <p:cNvSpPr txBox="1"/>
          <p:nvPr/>
        </p:nvSpPr>
        <p:spPr>
          <a:xfrm>
            <a:off x="219659" y="265519"/>
            <a:ext cx="7301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rbel" panose="020B0503020204020204" pitchFamily="34" charset="0"/>
                <a:ea typeface="Comic Sans MS" charset="0"/>
                <a:cs typeface="Comic Sans MS" charset="0"/>
              </a:rPr>
              <a:t>Student Name: ______________________________________________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30225927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C9A8895-5298-4DB0-A9FC-9592671596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95130"/>
            <a:ext cx="10515600" cy="5618922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IE" dirty="0">
                <a:latin typeface="Corbel" panose="020B0503020204020204" pitchFamily="34" charset="0"/>
              </a:rPr>
              <a:t>These are the links for the image copyright.</a:t>
            </a:r>
            <a:endParaRPr lang="en-IE" dirty="0">
              <a:latin typeface="Corbel" panose="020B0503020204020204" pitchFamily="34" charset="0"/>
              <a:hlinkClick r:id="rId2"/>
            </a:endParaRPr>
          </a:p>
          <a:p>
            <a:pPr marL="0" indent="0">
              <a:buNone/>
            </a:pPr>
            <a:r>
              <a:rPr lang="en-IE" dirty="0">
                <a:latin typeface="Corbel" panose="020B0503020204020204" pitchFamily="34" charset="0"/>
                <a:hlinkClick r:id="rId2"/>
              </a:rPr>
              <a:t> </a:t>
            </a:r>
          </a:p>
          <a:p>
            <a:r>
              <a:rPr lang="en-IE" dirty="0">
                <a:latin typeface="Corbel" panose="020B0503020204020204" pitchFamily="34" charset="0"/>
                <a:hlinkClick r:id="rId2"/>
              </a:rPr>
              <a:t>https://pixabay.com/en/popcorn-corn-cinema-grains-sweet-52158/</a:t>
            </a:r>
            <a:endParaRPr lang="en-IE" dirty="0">
              <a:latin typeface="Corbel" panose="020B0503020204020204" pitchFamily="34" charset="0"/>
            </a:endParaRPr>
          </a:p>
          <a:p>
            <a:r>
              <a:rPr lang="en-IE" dirty="0">
                <a:latin typeface="Corbel" panose="020B0503020204020204" pitchFamily="34" charset="0"/>
                <a:hlinkClick r:id="rId3"/>
              </a:rPr>
              <a:t>https://commons.wikimedia.org/wiki/File:Glass_of_milk.jpg</a:t>
            </a:r>
            <a:endParaRPr lang="en-IE" dirty="0">
              <a:latin typeface="Corbel" panose="020B0503020204020204" pitchFamily="34" charset="0"/>
            </a:endParaRPr>
          </a:p>
          <a:p>
            <a:r>
              <a:rPr lang="en-IE" dirty="0">
                <a:latin typeface="Corbel" panose="020B0503020204020204" pitchFamily="34" charset="0"/>
                <a:hlinkClick r:id="rId4"/>
              </a:rPr>
              <a:t>https://commons.wikimedia.org/wiki/File:Watermelons.jpg</a:t>
            </a:r>
            <a:endParaRPr lang="en-IE" dirty="0">
              <a:latin typeface="Corbel" panose="020B0503020204020204" pitchFamily="34" charset="0"/>
            </a:endParaRPr>
          </a:p>
          <a:p>
            <a:r>
              <a:rPr lang="en-IE" dirty="0">
                <a:latin typeface="Corbel" panose="020B0503020204020204" pitchFamily="34" charset="0"/>
                <a:hlinkClick r:id="rId5"/>
              </a:rPr>
              <a:t>https://commons.wikimedia.org/wiki/File:PeanutButter.jpg</a:t>
            </a:r>
            <a:endParaRPr lang="en-IE" dirty="0">
              <a:latin typeface="Corbel" panose="020B0503020204020204" pitchFamily="34" charset="0"/>
            </a:endParaRPr>
          </a:p>
          <a:p>
            <a:r>
              <a:rPr lang="en-IE" dirty="0">
                <a:latin typeface="Corbel" panose="020B0503020204020204" pitchFamily="34" charset="0"/>
                <a:hlinkClick r:id="rId6"/>
              </a:rPr>
              <a:t>https://commons.wikimedia.org/wiki/File:Carrots.JPG</a:t>
            </a:r>
            <a:endParaRPr lang="en-IE" dirty="0">
              <a:latin typeface="Corbel" panose="020B0503020204020204" pitchFamily="34" charset="0"/>
            </a:endParaRPr>
          </a:p>
          <a:p>
            <a:r>
              <a:rPr lang="en-IE" dirty="0">
                <a:latin typeface="Corbel" panose="020B0503020204020204" pitchFamily="34" charset="0"/>
                <a:hlinkClick r:id="rId7"/>
              </a:rPr>
              <a:t>https://www.publicdomainpictures.net/view-image.php?image=105153&amp;picture=bowl-of-rice</a:t>
            </a:r>
            <a:endParaRPr lang="en-IE" dirty="0">
              <a:latin typeface="Corbel" panose="020B0503020204020204" pitchFamily="34" charset="0"/>
            </a:endParaRPr>
          </a:p>
          <a:p>
            <a:r>
              <a:rPr lang="en-IE" dirty="0">
                <a:latin typeface="Corbel" panose="020B0503020204020204" pitchFamily="34" charset="0"/>
                <a:hlinkClick r:id="rId8"/>
              </a:rPr>
              <a:t>https://simple.wikipedia.org/wiki/Meat#/media/File:French_meat_0006.JPG</a:t>
            </a:r>
            <a:endParaRPr lang="en-IE" dirty="0">
              <a:latin typeface="Corbel" panose="020B0503020204020204" pitchFamily="34" charset="0"/>
            </a:endParaRPr>
          </a:p>
          <a:p>
            <a:r>
              <a:rPr lang="en-IE" dirty="0">
                <a:latin typeface="Corbel" panose="020B0503020204020204" pitchFamily="34" charset="0"/>
                <a:hlinkClick r:id="rId9"/>
              </a:rPr>
              <a:t>https://pixabay.com/en/corn-on-the-cob-corn-gold-orange-2784921/</a:t>
            </a:r>
            <a:endParaRPr lang="en-IE" dirty="0">
              <a:latin typeface="Corbel" panose="020B0503020204020204" pitchFamily="34" charset="0"/>
            </a:endParaRPr>
          </a:p>
          <a:p>
            <a:r>
              <a:rPr lang="en-IE" dirty="0">
                <a:latin typeface="Corbel" panose="020B0503020204020204" pitchFamily="34" charset="0"/>
                <a:hlinkClick r:id="rId10"/>
              </a:rPr>
              <a:t>https://commons.wikimedia.org/wiki/File:Baby_mushrooms.jpg</a:t>
            </a:r>
            <a:endParaRPr lang="en-IE" dirty="0">
              <a:latin typeface="Corbel" panose="020B0503020204020204" pitchFamily="34" charset="0"/>
            </a:endParaRPr>
          </a:p>
          <a:p>
            <a:r>
              <a:rPr lang="en-IE" dirty="0">
                <a:latin typeface="Corbel" panose="020B0503020204020204" pitchFamily="34" charset="0"/>
                <a:hlinkClick r:id="rId11"/>
              </a:rPr>
              <a:t>https://pxhere.com/en/photo/780269</a:t>
            </a:r>
            <a:r>
              <a:rPr lang="en-IE" dirty="0">
                <a:latin typeface="Corbel" panose="020B0503020204020204" pitchFamily="34" charset="0"/>
              </a:rPr>
              <a:t>  grapes</a:t>
            </a:r>
          </a:p>
          <a:p>
            <a:r>
              <a:rPr lang="en-IE" dirty="0">
                <a:latin typeface="Corbel" panose="020B0503020204020204" pitchFamily="34" charset="0"/>
                <a:hlinkClick r:id="rId12"/>
              </a:rPr>
              <a:t>https://commons.wikimedia.org/wiki/File:English_Walnuts.jpg</a:t>
            </a:r>
            <a:endParaRPr lang="en-IE" dirty="0">
              <a:latin typeface="Corbel" panose="020B0503020204020204" pitchFamily="34" charset="0"/>
            </a:endParaRPr>
          </a:p>
          <a:p>
            <a:r>
              <a:rPr lang="en-IE" dirty="0">
                <a:latin typeface="Corbel" panose="020B0503020204020204" pitchFamily="34" charset="0"/>
                <a:hlinkClick r:id="rId13"/>
              </a:rPr>
              <a:t>https://commons.wikimedia.org/wiki/File:Chocolate(bgFFF).jpg</a:t>
            </a:r>
            <a:endParaRPr lang="en-IE" dirty="0">
              <a:latin typeface="Corbel" panose="020B0503020204020204" pitchFamily="34" charset="0"/>
            </a:endParaRPr>
          </a:p>
          <a:p>
            <a:pPr marL="0" indent="0">
              <a:buNone/>
            </a:pPr>
            <a:endParaRPr lang="en-IE" dirty="0">
              <a:latin typeface="Corbel" panose="020B0503020204020204" pitchFamily="34" charset="0"/>
            </a:endParaRPr>
          </a:p>
          <a:p>
            <a:endParaRPr lang="en-IE" dirty="0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88183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1053</TotalTime>
  <Words>315</Words>
  <Application>Microsoft Office PowerPoint</Application>
  <PresentationFormat>Widescreen</PresentationFormat>
  <Paragraphs>62</Paragraphs>
  <Slides>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</vt:lpstr>
      <vt:lpstr>Calibri</vt:lpstr>
      <vt:lpstr>Calibri Light</vt:lpstr>
      <vt:lpstr>Comic Sans MS</vt:lpstr>
      <vt:lpstr>Corbel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Melanie McInerney</dc:creator>
  <cp:lastModifiedBy>Aoife McDonnell</cp:lastModifiedBy>
  <cp:revision>19</cp:revision>
  <dcterms:created xsi:type="dcterms:W3CDTF">2018-03-08T18:44:53Z</dcterms:created>
  <dcterms:modified xsi:type="dcterms:W3CDTF">2018-08-09T12:58:53Z</dcterms:modified>
</cp:coreProperties>
</file>