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98" r:id="rId3"/>
    <p:sldId id="299" r:id="rId4"/>
    <p:sldId id="258" r:id="rId5"/>
    <p:sldId id="288" r:id="rId6"/>
    <p:sldId id="291" r:id="rId7"/>
    <p:sldId id="259" r:id="rId8"/>
    <p:sldId id="260" r:id="rId9"/>
    <p:sldId id="261" r:id="rId10"/>
    <p:sldId id="263" r:id="rId11"/>
    <p:sldId id="265" r:id="rId12"/>
    <p:sldId id="266" r:id="rId13"/>
    <p:sldId id="269" r:id="rId14"/>
    <p:sldId id="292" r:id="rId15"/>
    <p:sldId id="270" r:id="rId16"/>
    <p:sldId id="294" r:id="rId17"/>
    <p:sldId id="267" r:id="rId18"/>
    <p:sldId id="273" r:id="rId19"/>
    <p:sldId id="293" r:id="rId20"/>
    <p:sldId id="282" r:id="rId21"/>
    <p:sldId id="283" r:id="rId22"/>
    <p:sldId id="277" r:id="rId23"/>
    <p:sldId id="278" r:id="rId24"/>
    <p:sldId id="279" r:id="rId25"/>
    <p:sldId id="280" r:id="rId26"/>
    <p:sldId id="287" r:id="rId27"/>
    <p:sldId id="284" r:id="rId28"/>
    <p:sldId id="300" r:id="rId29"/>
    <p:sldId id="286" r:id="rId30"/>
    <p:sldId id="30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 McGonnell" initials="VM" lastIdx="1" clrIdx="0">
    <p:extLst>
      <p:ext uri="{19B8F6BF-5375-455C-9EA6-DF929625EA0E}">
        <p15:presenceInfo xmlns:p15="http://schemas.microsoft.com/office/powerpoint/2012/main" userId="72a19b8b5e5f49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9112"/>
    <a:srgbClr val="EA9E14"/>
    <a:srgbClr val="F2B800"/>
    <a:srgbClr val="EFB243"/>
    <a:srgbClr val="97C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91247" autoAdjust="0"/>
  </p:normalViewPr>
  <p:slideViewPr>
    <p:cSldViewPr snapToGrid="0">
      <p:cViewPr varScale="1">
        <p:scale>
          <a:sx n="62" d="100"/>
          <a:sy n="62" d="100"/>
        </p:scale>
        <p:origin x="8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C8800-74FB-4B06-91EB-D4AE1552DCAC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76295-166F-41DF-8B30-23217398E7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579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76295-166F-41DF-8B30-23217398E7DC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6168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76295-166F-41DF-8B30-23217398E7DC}" type="slidenum">
              <a:rPr lang="en-IE" smtClean="0"/>
              <a:t>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4204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C3D53-2254-407B-AA88-9E76989DE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CD4DE2-F329-4FA0-83EF-8600B90A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386CD-8725-4F68-960F-6DCEE39E0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ED920-56D0-41C8-AC42-1C39CA642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E122C-8EC4-4755-9F7A-1693C697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8730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58D7-8815-49E9-BD11-F8B3D0782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EED37-C707-4E6F-8EF3-20F554F1A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AF1AA-E388-4B71-AA05-7A5956EAE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9C5CC-EFBD-4C57-B100-0DDF6FDF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35A02-2B33-424C-9DC1-54DCABB47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285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27951-10ED-4E05-98B0-AED91A608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43118-2AAD-443D-BF18-F9A4533D2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F2FE6-EF21-4F1E-94BC-E6E247344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8E668-FC43-4894-A5C8-39D8FA54D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83E3C-EB39-4630-8664-CF96E8AD5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774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FBE47-2F29-4346-B5AB-1E2078B11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1A054-C12E-4F92-815F-CB077BF91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F8F97D-DE2A-4C59-983B-E2F43CA33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BA3278-9A65-4E07-B36A-57857B741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5501E-C68C-47BF-AA36-D26CD6965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BA4DD-4C3C-4BDB-BF0B-645B53210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344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4BD1-7E99-433C-9FD5-2375229B3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2DAF2-1D4D-4233-8D76-12AC3B7EA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548C8-06BD-40B8-A694-0C2DC4B78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01E0C-7387-4182-84A0-699A5AC82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EF5774-779C-4749-B44A-34C982892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16693C-A671-4F8E-914B-4CC975399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389B6-6778-476E-887D-6BE36AAA6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A75294-CD8A-496B-BF19-E109C4BC2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573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BE7F-2149-4C1C-BBD0-BF2BE16BB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778E93-79EA-489C-8645-9C4200B54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097EE9-7E88-4F7F-AAA1-B8E365B24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EE2B5-644B-4E74-9E78-D06175FA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4576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D535B7-974E-43D2-BD41-8DF88FFB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5B624-6D33-4E23-8C9B-6F8E53FD2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2879C-2620-4EEF-AE34-DA2FD7DA5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7925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2E4E1-1E76-4FB1-8406-FA3249FA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CCC41-D930-4E28-8D29-26144DACD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C0425-2BAE-4ED2-82A3-6A02B694B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FA1CF-B9B2-4240-8A2C-571D401B0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C8D46-22E3-466C-A1AB-3CFC1250E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C66E95-4AD9-4050-89AF-B8D58BA52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0883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1619-9E2C-4ACE-B80E-543724C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B4284D-687C-4219-A6D7-514267B88B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D7B9E-37C3-472A-9F84-90790AE6E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380B8-5E76-4578-9957-D0F90198B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53F32-93A5-4196-A974-05264ECBE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419B2-D3FC-4616-B0C5-07F5C734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148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ADB6-AC57-4FE2-8562-D4FC8B07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EFEA37-2D52-4416-8044-9BD737887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0AA03-237C-4764-A81F-34C5597C5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51A86-51EB-42AD-BF66-79C928999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66957-100D-4999-82CE-DD91F8FB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965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F5BE5A-D5F8-4A3B-A95A-56CFBAA9D5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E75FC5-B561-4091-AD4D-5FEB763B3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F92E2-C87A-4128-B734-5695C9818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0E43F-0183-4FEB-99EF-4000B2CC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DA1B4-0B16-4185-BC6C-123B493F8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507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2B7183-3362-4B5D-A04A-F85FEAA65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72221-782B-44DA-8903-082AD636A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5369E-D19F-4FDD-840E-67DB8D3F5A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EB9E7-EBE6-43CD-A1C1-062FE79507E0}" type="datetimeFigureOut">
              <a:rPr lang="en-IE" smtClean="0"/>
              <a:t>09/04/2018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F2AA7-9D28-4BE9-84AB-C2655C363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B5709-341C-4503-BED7-21BBFE088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3F85F-28F7-4896-9B93-F136A8FA37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1913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E1864-6055-4527-9609-35BC8DB6E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6189" y="1112088"/>
            <a:ext cx="9479622" cy="3459911"/>
          </a:xfrm>
        </p:spPr>
        <p:txBody>
          <a:bodyPr>
            <a:normAutofit fontScale="90000"/>
          </a:bodyPr>
          <a:lstStyle/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Example of Padlet Use</a:t>
            </a:r>
            <a:b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the Junior Cycle MFL Portfolio</a:t>
            </a:r>
            <a:br>
              <a:rPr lang="en-IE" dirty="0"/>
            </a:br>
            <a:r>
              <a:rPr lang="en-IE" sz="2700" dirty="0"/>
              <a:t> </a:t>
            </a:r>
            <a:br>
              <a:rPr lang="en-IE" dirty="0"/>
            </a:b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302C1-B7FD-4EA8-B227-B404F2F6A775}"/>
              </a:ext>
            </a:extLst>
          </p:cNvPr>
          <p:cNvSpPr txBox="1"/>
          <p:nvPr/>
        </p:nvSpPr>
        <p:spPr>
          <a:xfrm>
            <a:off x="493160" y="5583534"/>
            <a:ext cx="54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MFL Teachers Community of Practice</a:t>
            </a:r>
          </a:p>
          <a:p>
            <a:r>
              <a:rPr lang="en-IE" sz="2400" dirty="0"/>
              <a:t>22 March 2018 Meeting, CESC, Cork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C4A22-2B0B-4A42-B6A9-B5FF2FD04364}"/>
              </a:ext>
            </a:extLst>
          </p:cNvPr>
          <p:cNvSpPr txBox="1"/>
          <p:nvPr/>
        </p:nvSpPr>
        <p:spPr>
          <a:xfrm>
            <a:off x="9106329" y="5952866"/>
            <a:ext cx="266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V. David-McGonnell</a:t>
            </a:r>
          </a:p>
        </p:txBody>
      </p:sp>
    </p:spTree>
    <p:extLst>
      <p:ext uri="{BB962C8B-B14F-4D97-AF65-F5344CB8AC3E}">
        <p14:creationId xmlns:p14="http://schemas.microsoft.com/office/powerpoint/2010/main" val="73612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518AC5-75AA-40E0-B416-7A33E669F62D}"/>
              </a:ext>
            </a:extLst>
          </p:cNvPr>
          <p:cNvSpPr txBox="1"/>
          <p:nvPr/>
        </p:nvSpPr>
        <p:spPr>
          <a:xfrm>
            <a:off x="285964" y="359596"/>
            <a:ext cx="11620072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/>
              <a:t>What is Padlet?</a:t>
            </a:r>
          </a:p>
          <a:p>
            <a:pPr algn="ctr"/>
            <a:endParaRPr lang="en-IE" sz="44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E" sz="4400" dirty="0"/>
              <a:t>A virtual board/wall </a:t>
            </a:r>
          </a:p>
          <a:p>
            <a:r>
              <a:rPr lang="en-IE" sz="4400" dirty="0"/>
              <a:t>    onto which you can add documents, texts,      </a:t>
            </a:r>
          </a:p>
          <a:p>
            <a:r>
              <a:rPr lang="en-IE" sz="4400" dirty="0"/>
              <a:t>    pictures, videos, voice recordings, links…</a:t>
            </a:r>
          </a:p>
          <a:p>
            <a:endParaRPr lang="en-IE" sz="44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E" sz="4400" dirty="0"/>
              <a:t>A </a:t>
            </a:r>
            <a:r>
              <a:rPr lang="en-IE" sz="4400" dirty="0">
                <a:solidFill>
                  <a:srgbClr val="D89112"/>
                </a:solidFill>
              </a:rPr>
              <a:t>shared</a:t>
            </a:r>
            <a:r>
              <a:rPr lang="en-IE" sz="4400" dirty="0"/>
              <a:t> wall can be used for collaborative work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E" sz="4400" dirty="0"/>
              <a:t>An </a:t>
            </a:r>
            <a:r>
              <a:rPr lang="en-IE" sz="4400" dirty="0">
                <a:solidFill>
                  <a:srgbClr val="D89112"/>
                </a:solidFill>
              </a:rPr>
              <a:t>individual</a:t>
            </a:r>
            <a:r>
              <a:rPr lang="en-IE" sz="4400" dirty="0"/>
              <a:t> wall can be used as a portfolio</a:t>
            </a:r>
          </a:p>
          <a:p>
            <a:endParaRPr lang="en-IE" sz="4400" dirty="0"/>
          </a:p>
          <a:p>
            <a:endParaRPr lang="en-IE" sz="4400" dirty="0"/>
          </a:p>
        </p:txBody>
      </p:sp>
    </p:spTree>
    <p:extLst>
      <p:ext uri="{BB962C8B-B14F-4D97-AF65-F5344CB8AC3E}">
        <p14:creationId xmlns:p14="http://schemas.microsoft.com/office/powerpoint/2010/main" val="2960771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21338E-A97E-436E-8973-44E60A5442E6}"/>
              </a:ext>
            </a:extLst>
          </p:cNvPr>
          <p:cNvSpPr txBox="1">
            <a:spLocks/>
          </p:cNvSpPr>
          <p:nvPr/>
        </p:nvSpPr>
        <p:spPr>
          <a:xfrm>
            <a:off x="1109607" y="0"/>
            <a:ext cx="997278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Examples of different items on a Padlet wall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0C21F3-0F52-4C51-A141-B413257B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9" y="908514"/>
            <a:ext cx="12120081" cy="578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4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AD38D-E1BD-4B2A-BE95-FB18AE40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235" y="0"/>
            <a:ext cx="7069530" cy="1325563"/>
          </a:xfrm>
        </p:spPr>
        <p:txBody>
          <a:bodyPr/>
          <a:lstStyle/>
          <a:p>
            <a:r>
              <a:rPr lang="en-IE" dirty="0"/>
              <a:t>Creating a free Padlet Account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8D043F-F8BE-42DD-BC61-061861DA9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383" y="1483367"/>
            <a:ext cx="4917790" cy="50996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396C58C-B8AB-4EB7-900D-0FF97300C9F7}"/>
              </a:ext>
            </a:extLst>
          </p:cNvPr>
          <p:cNvSpPr/>
          <p:nvPr/>
        </p:nvSpPr>
        <p:spPr>
          <a:xfrm>
            <a:off x="1345967" y="3679243"/>
            <a:ext cx="44496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4000" dirty="0">
                <a:hlinkClick r:id="rId3"/>
              </a:rPr>
              <a:t>https://padlet.com/</a:t>
            </a:r>
            <a:r>
              <a:rPr lang="en-IE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2771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DFDB5E-C4B4-4149-966E-6EB6799E75E7}"/>
              </a:ext>
            </a:extLst>
          </p:cNvPr>
          <p:cNvSpPr txBox="1"/>
          <p:nvPr/>
        </p:nvSpPr>
        <p:spPr>
          <a:xfrm>
            <a:off x="109591" y="0"/>
            <a:ext cx="12082409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dirty="0"/>
              <a:t>Some advice to get started</a:t>
            </a:r>
          </a:p>
          <a:p>
            <a:endParaRPr lang="en-IE" sz="44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E" sz="4400" dirty="0"/>
              <a:t>Create a Padlet and show it to students.</a:t>
            </a:r>
          </a:p>
          <a:p>
            <a:endParaRPr lang="en-IE" sz="44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E" sz="4400" dirty="0"/>
              <a:t>Ask students to create an account at home,</a:t>
            </a:r>
          </a:p>
          <a:p>
            <a:r>
              <a:rPr lang="en-IE" sz="4400" dirty="0"/>
              <a:t>     and to write down their username and password.</a:t>
            </a:r>
          </a:p>
          <a:p>
            <a:endParaRPr lang="en-IE" sz="44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E" sz="4400" dirty="0"/>
              <a:t>In class, in the computer room, ask every student to log in and to follow your instructions step by step to create their own Padlet wall. </a:t>
            </a:r>
          </a:p>
          <a:p>
            <a:endParaRPr lang="en-IE" sz="4400" dirty="0"/>
          </a:p>
        </p:txBody>
      </p:sp>
    </p:spTree>
    <p:extLst>
      <p:ext uri="{BB962C8B-B14F-4D97-AF65-F5344CB8AC3E}">
        <p14:creationId xmlns:p14="http://schemas.microsoft.com/office/powerpoint/2010/main" val="327266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084C-225A-4C5D-979F-5FA160ED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002640"/>
          </a:xfrm>
        </p:spPr>
        <p:txBody>
          <a:bodyPr>
            <a:normAutofit fontScale="90000"/>
          </a:bodyPr>
          <a:lstStyle/>
          <a:p>
            <a:pPr algn="ctr"/>
            <a:r>
              <a:rPr lang="en-IE" dirty="0"/>
              <a:t>Creating a Padlet wall </a:t>
            </a:r>
            <a:br>
              <a:rPr lang="en-IE" dirty="0"/>
            </a:br>
            <a:r>
              <a:rPr lang="en-IE" dirty="0"/>
              <a:t>step by step</a:t>
            </a:r>
          </a:p>
        </p:txBody>
      </p:sp>
    </p:spTree>
    <p:extLst>
      <p:ext uri="{BB962C8B-B14F-4D97-AF65-F5344CB8AC3E}">
        <p14:creationId xmlns:p14="http://schemas.microsoft.com/office/powerpoint/2010/main" val="2341667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AD38D-E1BD-4B2A-BE95-FB18AE40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183" y="0"/>
            <a:ext cx="5151634" cy="924674"/>
          </a:xfrm>
        </p:spPr>
        <p:txBody>
          <a:bodyPr/>
          <a:lstStyle/>
          <a:p>
            <a:r>
              <a:rPr lang="en-IE" dirty="0"/>
              <a:t>Creating a Padlet wall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DB6D0A-BBA2-4DAF-B728-BE7BC401E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951" y="1882752"/>
            <a:ext cx="11764766" cy="139192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E0D93D0-38AF-460B-89A6-96E3CFF28451}"/>
              </a:ext>
            </a:extLst>
          </p:cNvPr>
          <p:cNvSpPr/>
          <p:nvPr/>
        </p:nvSpPr>
        <p:spPr>
          <a:xfrm>
            <a:off x="678094" y="2465798"/>
            <a:ext cx="1387012" cy="701108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482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2697-7613-4770-A049-D376B3D6B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367" y="0"/>
            <a:ext cx="4463265" cy="955497"/>
          </a:xfrm>
        </p:spPr>
        <p:txBody>
          <a:bodyPr/>
          <a:lstStyle/>
          <a:p>
            <a:r>
              <a:rPr lang="en-IE" dirty="0"/>
              <a:t>Choosing a format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2CDEE6-56B9-4A64-B0AC-D3F8B45EB9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682" y="1212547"/>
            <a:ext cx="9792635" cy="536184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5294F85-A7DF-4D6D-877A-385F58402FE0}"/>
              </a:ext>
            </a:extLst>
          </p:cNvPr>
          <p:cNvSpPr/>
          <p:nvPr/>
        </p:nvSpPr>
        <p:spPr>
          <a:xfrm>
            <a:off x="4140485" y="2357779"/>
            <a:ext cx="2065106" cy="191118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CA4A09-F6FA-444B-B7E3-D8EEBD6AD6DF}"/>
              </a:ext>
            </a:extLst>
          </p:cNvPr>
          <p:cNvSpPr txBox="1"/>
          <p:nvPr/>
        </p:nvSpPr>
        <p:spPr>
          <a:xfrm>
            <a:off x="7284378" y="5013789"/>
            <a:ext cx="4530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D89112"/>
                </a:solidFill>
              </a:rPr>
              <a:t>N.B. Choosing the Canvas format enables you to connect your feedback to students’ work with an arrow on their Padlet.</a:t>
            </a:r>
          </a:p>
        </p:txBody>
      </p:sp>
    </p:spTree>
    <p:extLst>
      <p:ext uri="{BB962C8B-B14F-4D97-AF65-F5344CB8AC3E}">
        <p14:creationId xmlns:p14="http://schemas.microsoft.com/office/powerpoint/2010/main" val="2495902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F283-FCBD-4234-BF08-B58CF278B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534" y="-25301"/>
            <a:ext cx="10442932" cy="1080277"/>
          </a:xfrm>
        </p:spPr>
        <p:txBody>
          <a:bodyPr>
            <a:normAutofit/>
          </a:bodyPr>
          <a:lstStyle/>
          <a:p>
            <a:r>
              <a:rPr lang="en-IE" dirty="0"/>
              <a:t>Choosing a Title and Description for your wall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D1B312-FE3E-4B61-8F77-7E318FA6E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0969" y="1091328"/>
            <a:ext cx="2362434" cy="540154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CD0AEE9-41B0-41EA-9FE4-BBC48ACD827A}"/>
              </a:ext>
            </a:extLst>
          </p:cNvPr>
          <p:cNvSpPr/>
          <p:nvPr/>
        </p:nvSpPr>
        <p:spPr>
          <a:xfrm>
            <a:off x="1941815" y="2604215"/>
            <a:ext cx="2023385" cy="1325564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CECA163-4092-4515-A476-6D3217511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290" y="1358456"/>
            <a:ext cx="348471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1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1C9B0-6F4D-42CE-ACAA-70E7A1C0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369" y="-1"/>
            <a:ext cx="10515600" cy="1325563"/>
          </a:xfrm>
        </p:spPr>
        <p:txBody>
          <a:bodyPr/>
          <a:lstStyle/>
          <a:p>
            <a:r>
              <a:rPr lang="en-IE" dirty="0"/>
              <a:t>Choosing your wallpaper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F3A609-719A-40CA-9CA0-1E00CB561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76127" y="257856"/>
            <a:ext cx="3051094" cy="64774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6E4BC6-04FA-4A58-B389-3437E4EEB003}"/>
              </a:ext>
            </a:extLst>
          </p:cNvPr>
          <p:cNvSpPr txBox="1"/>
          <p:nvPr/>
        </p:nvSpPr>
        <p:spPr>
          <a:xfrm>
            <a:off x="8393701" y="5260638"/>
            <a:ext cx="34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A579DA0-3B41-447B-BB1B-9CF1E4E97564}"/>
              </a:ext>
            </a:extLst>
          </p:cNvPr>
          <p:cNvSpPr/>
          <p:nvPr/>
        </p:nvSpPr>
        <p:spPr>
          <a:xfrm>
            <a:off x="10862711" y="149851"/>
            <a:ext cx="1201263" cy="594148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3AFB763-EB7F-4DF0-8C26-DC326B5200C7}"/>
              </a:ext>
            </a:extLst>
          </p:cNvPr>
          <p:cNvSpPr/>
          <p:nvPr/>
        </p:nvSpPr>
        <p:spPr>
          <a:xfrm>
            <a:off x="8339374" y="4479533"/>
            <a:ext cx="3387847" cy="193154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B9AE7-6B62-4387-894A-A2A2EBDAFBDB}"/>
              </a:ext>
            </a:extLst>
          </p:cNvPr>
          <p:cNvSpPr txBox="1"/>
          <p:nvPr/>
        </p:nvSpPr>
        <p:spPr>
          <a:xfrm>
            <a:off x="11714652" y="257856"/>
            <a:ext cx="34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0070C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0733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45E72C-5736-4F84-92E4-DDA35BEBA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203" y="1474141"/>
            <a:ext cx="3400425" cy="1162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56469D-8A37-4F55-931D-2889AEE5DC05}"/>
              </a:ext>
            </a:extLst>
          </p:cNvPr>
          <p:cNvSpPr txBox="1"/>
          <p:nvPr/>
        </p:nvSpPr>
        <p:spPr>
          <a:xfrm>
            <a:off x="4394300" y="-8953"/>
            <a:ext cx="260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>
                <a:solidFill>
                  <a:srgbClr val="0070C0"/>
                </a:solidFill>
              </a:rPr>
              <a:t>Scroll down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F81451-4204-428E-96F7-5FCAEBEF4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783" y="515510"/>
            <a:ext cx="4238625" cy="625792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FA35FB4-B4CC-44AB-935D-4B5E35F2970C}"/>
              </a:ext>
            </a:extLst>
          </p:cNvPr>
          <p:cNvSpPr/>
          <p:nvPr/>
        </p:nvSpPr>
        <p:spPr>
          <a:xfrm flipH="1">
            <a:off x="6212279" y="1580786"/>
            <a:ext cx="1115621" cy="66169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1250BF-0C10-4F18-B8D7-FC7EBD795385}"/>
              </a:ext>
            </a:extLst>
          </p:cNvPr>
          <p:cNvSpPr txBox="1"/>
          <p:nvPr/>
        </p:nvSpPr>
        <p:spPr>
          <a:xfrm>
            <a:off x="11636313" y="2104526"/>
            <a:ext cx="34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0A1338-C46F-4C86-BCD1-F60B3C46A635}"/>
              </a:ext>
            </a:extLst>
          </p:cNvPr>
          <p:cNvSpPr txBox="1"/>
          <p:nvPr/>
        </p:nvSpPr>
        <p:spPr>
          <a:xfrm>
            <a:off x="7278496" y="1726969"/>
            <a:ext cx="34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099EA5-B9ED-410A-B89A-D232442BD721}"/>
              </a:ext>
            </a:extLst>
          </p:cNvPr>
          <p:cNvSpPr txBox="1"/>
          <p:nvPr/>
        </p:nvSpPr>
        <p:spPr>
          <a:xfrm>
            <a:off x="7483426" y="579420"/>
            <a:ext cx="34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3F01827-379F-461C-A9F9-14F1A7239A3C}"/>
              </a:ext>
            </a:extLst>
          </p:cNvPr>
          <p:cNvSpPr/>
          <p:nvPr/>
        </p:nvSpPr>
        <p:spPr>
          <a:xfrm flipH="1">
            <a:off x="6492883" y="363073"/>
            <a:ext cx="1281200" cy="802026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EA6E962-DA45-47A7-8B5A-AC313C21DAA2}"/>
              </a:ext>
            </a:extLst>
          </p:cNvPr>
          <p:cNvSpPr/>
          <p:nvPr/>
        </p:nvSpPr>
        <p:spPr>
          <a:xfrm>
            <a:off x="10588973" y="1958343"/>
            <a:ext cx="1047340" cy="66169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E063-A538-47A9-BFA6-7F0EA8A4AF7A}"/>
              </a:ext>
            </a:extLst>
          </p:cNvPr>
          <p:cNvSpPr txBox="1"/>
          <p:nvPr/>
        </p:nvSpPr>
        <p:spPr>
          <a:xfrm>
            <a:off x="276122" y="134236"/>
            <a:ext cx="30822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dirty="0">
                <a:latin typeface="+mj-lt"/>
                <a:cs typeface="Calibri" panose="020F0502020204030204" pitchFamily="34" charset="0"/>
              </a:rPr>
              <a:t>Enabling post attribution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0772EB-608F-4CED-BA5D-0AF50256B757}"/>
              </a:ext>
            </a:extLst>
          </p:cNvPr>
          <p:cNvSpPr txBox="1"/>
          <p:nvPr/>
        </p:nvSpPr>
        <p:spPr>
          <a:xfrm>
            <a:off x="7627818" y="4868345"/>
            <a:ext cx="4530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D89112"/>
                </a:solidFill>
              </a:rPr>
              <a:t>N.B. Enabling post attribution will make it easier to distinguish between students’ work and your feedback on their Padlet portfolio.</a:t>
            </a:r>
          </a:p>
        </p:txBody>
      </p:sp>
    </p:spTree>
    <p:extLst>
      <p:ext uri="{BB962C8B-B14F-4D97-AF65-F5344CB8AC3E}">
        <p14:creationId xmlns:p14="http://schemas.microsoft.com/office/powerpoint/2010/main" val="3920608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5AEBE-4208-43CD-92E1-9A8A93A19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98" y="-14426"/>
            <a:ext cx="7191910" cy="1294544"/>
          </a:xfrm>
        </p:spPr>
        <p:txBody>
          <a:bodyPr/>
          <a:lstStyle/>
          <a:p>
            <a:r>
              <a:rPr lang="en-IE" dirty="0"/>
              <a:t>Making your Padlet wall secret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1ADC47-D84C-4737-972A-5279FE3A5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545" y="182562"/>
            <a:ext cx="2797917" cy="649287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4F20030-C3D0-4E88-B59B-FCE6A712EC87}"/>
              </a:ext>
            </a:extLst>
          </p:cNvPr>
          <p:cNvSpPr/>
          <p:nvPr/>
        </p:nvSpPr>
        <p:spPr>
          <a:xfrm flipH="1">
            <a:off x="9643848" y="2388106"/>
            <a:ext cx="1115621" cy="66169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B449A3E-6595-4F09-B55B-CF75FD7CA34C}"/>
              </a:ext>
            </a:extLst>
          </p:cNvPr>
          <p:cNvSpPr/>
          <p:nvPr/>
        </p:nvSpPr>
        <p:spPr>
          <a:xfrm flipH="1">
            <a:off x="10532334" y="36758"/>
            <a:ext cx="1115621" cy="66169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AA141A-4499-41F5-867E-35208CA6AE43}"/>
              </a:ext>
            </a:extLst>
          </p:cNvPr>
          <p:cNvSpPr txBox="1"/>
          <p:nvPr/>
        </p:nvSpPr>
        <p:spPr>
          <a:xfrm>
            <a:off x="11312249" y="2534289"/>
            <a:ext cx="34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AFDFAC-AF06-4CC7-A253-96CD297E3938}"/>
              </a:ext>
            </a:extLst>
          </p:cNvPr>
          <p:cNvSpPr txBox="1"/>
          <p:nvPr/>
        </p:nvSpPr>
        <p:spPr>
          <a:xfrm>
            <a:off x="11327462" y="164020"/>
            <a:ext cx="34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FBC001-E627-4C23-88D1-46C7FF3DE433}"/>
              </a:ext>
            </a:extLst>
          </p:cNvPr>
          <p:cNvSpPr txBox="1"/>
          <p:nvPr/>
        </p:nvSpPr>
        <p:spPr>
          <a:xfrm>
            <a:off x="636998" y="3049805"/>
            <a:ext cx="7191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D89112"/>
                </a:solidFill>
              </a:rPr>
              <a:t>N.B. Choosing the </a:t>
            </a:r>
            <a:r>
              <a:rPr lang="en-IE" sz="2000" i="1" dirty="0">
                <a:solidFill>
                  <a:srgbClr val="D89112"/>
                </a:solidFill>
              </a:rPr>
              <a:t>Secret</a:t>
            </a:r>
            <a:r>
              <a:rPr lang="en-IE" sz="2000" dirty="0">
                <a:solidFill>
                  <a:srgbClr val="D89112"/>
                </a:solidFill>
              </a:rPr>
              <a:t> privacy option means that only people with the exact address can view the Padlet wall and write on it.</a:t>
            </a:r>
          </a:p>
          <a:p>
            <a:r>
              <a:rPr lang="en-IE" sz="2000" dirty="0">
                <a:solidFill>
                  <a:srgbClr val="D89112"/>
                </a:solidFill>
              </a:rPr>
              <a:t>Teachers must collect these addresses in order to be able to write feedback.</a:t>
            </a:r>
          </a:p>
        </p:txBody>
      </p:sp>
    </p:spTree>
    <p:extLst>
      <p:ext uri="{BB962C8B-B14F-4D97-AF65-F5344CB8AC3E}">
        <p14:creationId xmlns:p14="http://schemas.microsoft.com/office/powerpoint/2010/main" val="2302044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9F73E3-D3E2-409C-A323-295AE86D5FEB}"/>
              </a:ext>
            </a:extLst>
          </p:cNvPr>
          <p:cNvSpPr txBox="1"/>
          <p:nvPr/>
        </p:nvSpPr>
        <p:spPr>
          <a:xfrm>
            <a:off x="277404" y="0"/>
            <a:ext cx="11794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dirty="0">
                <a:latin typeface="+mj-lt"/>
              </a:rPr>
              <a:t>Copying and sharing the address of your Padlet wall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EA73A745-49F0-46E4-B33F-130FDED27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888" y="1096817"/>
            <a:ext cx="9452224" cy="553253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1D0F795-FF45-4971-996E-8EEF68D6A715}"/>
              </a:ext>
            </a:extLst>
          </p:cNvPr>
          <p:cNvSpPr/>
          <p:nvPr/>
        </p:nvSpPr>
        <p:spPr>
          <a:xfrm>
            <a:off x="1787703" y="1149507"/>
            <a:ext cx="2835667" cy="66169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E9FB32-25EC-4162-99F2-198405BEB14B}"/>
              </a:ext>
            </a:extLst>
          </p:cNvPr>
          <p:cNvSpPr/>
          <p:nvPr/>
        </p:nvSpPr>
        <p:spPr>
          <a:xfrm>
            <a:off x="8472938" y="3863083"/>
            <a:ext cx="1616284" cy="44178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E02C40-4319-47FF-858C-E5868D06C7F1}"/>
              </a:ext>
            </a:extLst>
          </p:cNvPr>
          <p:cNvSpPr txBox="1"/>
          <p:nvPr/>
        </p:nvSpPr>
        <p:spPr>
          <a:xfrm>
            <a:off x="8013842" y="3570695"/>
            <a:ext cx="58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>
                <a:solidFill>
                  <a:schemeClr val="accent5">
                    <a:lumMod val="75000"/>
                  </a:schemeClr>
                </a:solidFill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4205907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084C-225A-4C5D-979F-5FA160ED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885" y="1119883"/>
            <a:ext cx="11260477" cy="1592496"/>
          </a:xfrm>
        </p:spPr>
        <p:txBody>
          <a:bodyPr>
            <a:normAutofit fontScale="90000"/>
          </a:bodyPr>
          <a:lstStyle/>
          <a:p>
            <a:pPr algn="ctr"/>
            <a:r>
              <a:rPr lang="en-IE" dirty="0"/>
              <a:t>Collecting the addresses of </a:t>
            </a:r>
            <a:br>
              <a:rPr lang="en-IE" dirty="0"/>
            </a:br>
            <a:r>
              <a:rPr lang="en-IE" dirty="0"/>
              <a:t>your students’ Padlet portfolios</a:t>
            </a:r>
          </a:p>
        </p:txBody>
      </p:sp>
    </p:spTree>
    <p:extLst>
      <p:ext uri="{BB962C8B-B14F-4D97-AF65-F5344CB8AC3E}">
        <p14:creationId xmlns:p14="http://schemas.microsoft.com/office/powerpoint/2010/main" val="1086552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0DEFD13-20DB-457E-87CB-D5150CE0FE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614427"/>
              </p:ext>
            </p:extLst>
          </p:nvPr>
        </p:nvGraphicFramePr>
        <p:xfrm>
          <a:off x="7191910" y="201019"/>
          <a:ext cx="4727058" cy="645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" name="Document" r:id="rId3" imgW="7005762" imgH="9569450" progId="Word.Document.12">
                  <p:embed/>
                </p:oleObj>
              </mc:Choice>
              <mc:Fallback>
                <p:oleObj name="Document" r:id="rId3" imgW="7005762" imgH="95694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91910" y="201019"/>
                        <a:ext cx="4727058" cy="645596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9878B52F-CCFC-4C54-A58B-B6DAFA1526CF}"/>
              </a:ext>
            </a:extLst>
          </p:cNvPr>
          <p:cNvSpPr txBox="1">
            <a:spLocks/>
          </p:cNvSpPr>
          <p:nvPr/>
        </p:nvSpPr>
        <p:spPr>
          <a:xfrm>
            <a:off x="273032" y="0"/>
            <a:ext cx="668257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Example of a form which could be filled in by students of French: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5805FF-9512-448F-B2A8-A8DE6B39AB0A}"/>
              </a:ext>
            </a:extLst>
          </p:cNvPr>
          <p:cNvSpPr txBox="1"/>
          <p:nvPr/>
        </p:nvSpPr>
        <p:spPr>
          <a:xfrm>
            <a:off x="696458" y="4582274"/>
            <a:ext cx="5835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D89112"/>
                </a:solidFill>
              </a:rPr>
              <a:t>N.B. Type a list of the addresses of your students’ Padlet walls so that you just have to click on the links to access them.</a:t>
            </a:r>
          </a:p>
        </p:txBody>
      </p:sp>
    </p:spTree>
    <p:extLst>
      <p:ext uri="{BB962C8B-B14F-4D97-AF65-F5344CB8AC3E}">
        <p14:creationId xmlns:p14="http://schemas.microsoft.com/office/powerpoint/2010/main" val="2460043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084C-225A-4C5D-979F-5FA160ED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885" y="1119883"/>
            <a:ext cx="11260477" cy="1592496"/>
          </a:xfrm>
        </p:spPr>
        <p:txBody>
          <a:bodyPr>
            <a:normAutofit fontScale="90000"/>
          </a:bodyPr>
          <a:lstStyle/>
          <a:p>
            <a:pPr algn="ctr"/>
            <a:r>
              <a:rPr lang="en-IE" dirty="0"/>
              <a:t>Posting items and feedback </a:t>
            </a:r>
            <a:br>
              <a:rPr lang="en-IE" dirty="0"/>
            </a:br>
            <a:r>
              <a:rPr lang="en-IE" dirty="0"/>
              <a:t>to a Padlet wall</a:t>
            </a:r>
          </a:p>
        </p:txBody>
      </p:sp>
    </p:spTree>
    <p:extLst>
      <p:ext uri="{BB962C8B-B14F-4D97-AF65-F5344CB8AC3E}">
        <p14:creationId xmlns:p14="http://schemas.microsoft.com/office/powerpoint/2010/main" val="1182941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33B4F-9E00-4C1E-A616-162C7F9E7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489" y="0"/>
            <a:ext cx="9251022" cy="1145568"/>
          </a:xfrm>
        </p:spPr>
        <p:txBody>
          <a:bodyPr/>
          <a:lstStyle/>
          <a:p>
            <a:r>
              <a:rPr lang="en-IE" dirty="0"/>
              <a:t>Adding work and feedback to a portfolio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0A2E61F-5837-4EC3-B1F5-6DF08B688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605" y="1326825"/>
            <a:ext cx="9710790" cy="549667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9D4BF49-6CCF-40BF-9E13-24A9E66D191B}"/>
              </a:ext>
            </a:extLst>
          </p:cNvPr>
          <p:cNvSpPr/>
          <p:nvPr/>
        </p:nvSpPr>
        <p:spPr>
          <a:xfrm>
            <a:off x="9900357" y="6142248"/>
            <a:ext cx="1432008" cy="681251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9833F5-AD0B-4A0B-B37F-627DF410B0E9}"/>
              </a:ext>
            </a:extLst>
          </p:cNvPr>
          <p:cNvSpPr txBox="1"/>
          <p:nvPr/>
        </p:nvSpPr>
        <p:spPr>
          <a:xfrm>
            <a:off x="196174" y="884115"/>
            <a:ext cx="634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D89112"/>
                </a:solidFill>
              </a:rPr>
              <a:t>N.B. You must use Google Chrome, Firefox or the Padlet App</a:t>
            </a:r>
          </a:p>
        </p:txBody>
      </p:sp>
    </p:spTree>
    <p:extLst>
      <p:ext uri="{BB962C8B-B14F-4D97-AF65-F5344CB8AC3E}">
        <p14:creationId xmlns:p14="http://schemas.microsoft.com/office/powerpoint/2010/main" val="365881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10605A-C86F-4CE1-AE19-733054FB0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284" y="255859"/>
            <a:ext cx="4315145" cy="574339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FBBA35B-685A-4B52-8B21-09E1B9393F85}"/>
              </a:ext>
            </a:extLst>
          </p:cNvPr>
          <p:cNvSpPr/>
          <p:nvPr/>
        </p:nvSpPr>
        <p:spPr>
          <a:xfrm>
            <a:off x="7931649" y="4071723"/>
            <a:ext cx="2476071" cy="572197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0C7A04-AB3B-4509-A88C-E06F5DD2E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898" y="183940"/>
            <a:ext cx="5640485" cy="582011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BA9659A-5ECE-412C-9AFD-5E99D8D2AAF2}"/>
              </a:ext>
            </a:extLst>
          </p:cNvPr>
          <p:cNvSpPr/>
          <p:nvPr/>
        </p:nvSpPr>
        <p:spPr>
          <a:xfrm>
            <a:off x="2184929" y="4071723"/>
            <a:ext cx="890470" cy="613293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B22A421-E471-48F8-BF53-5529E6392CB0}"/>
              </a:ext>
            </a:extLst>
          </p:cNvPr>
          <p:cNvSpPr/>
          <p:nvPr/>
        </p:nvSpPr>
        <p:spPr>
          <a:xfrm>
            <a:off x="419543" y="4112820"/>
            <a:ext cx="472611" cy="572196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B49204-F15A-4A35-823A-10A9CA470702}"/>
              </a:ext>
            </a:extLst>
          </p:cNvPr>
          <p:cNvSpPr/>
          <p:nvPr/>
        </p:nvSpPr>
        <p:spPr>
          <a:xfrm>
            <a:off x="946919" y="4112820"/>
            <a:ext cx="472611" cy="572196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5944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084C-225A-4C5D-979F-5FA160ED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885" y="1119883"/>
            <a:ext cx="11260477" cy="1592496"/>
          </a:xfrm>
        </p:spPr>
        <p:txBody>
          <a:bodyPr>
            <a:normAutofit fontScale="90000"/>
          </a:bodyPr>
          <a:lstStyle/>
          <a:p>
            <a:pPr algn="ctr"/>
            <a:r>
              <a:rPr lang="en-IE" dirty="0"/>
              <a:t>Saving a copy of your students’ Padlet portfolios</a:t>
            </a:r>
          </a:p>
        </p:txBody>
      </p:sp>
    </p:spTree>
    <p:extLst>
      <p:ext uri="{BB962C8B-B14F-4D97-AF65-F5344CB8AC3E}">
        <p14:creationId xmlns:p14="http://schemas.microsoft.com/office/powerpoint/2010/main" val="592127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1C5ADA-472B-45C0-AE67-8E7A5348D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900" y="418350"/>
            <a:ext cx="2459215" cy="60212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0FFA9C-18A4-4EBF-8288-E186A863B359}"/>
              </a:ext>
            </a:extLst>
          </p:cNvPr>
          <p:cNvSpPr txBox="1">
            <a:spLocks/>
          </p:cNvSpPr>
          <p:nvPr/>
        </p:nvSpPr>
        <p:spPr>
          <a:xfrm>
            <a:off x="929487" y="-53743"/>
            <a:ext cx="823159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Saving and printing a portfolio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C8B472-7D13-4619-976E-228CDDA400D4}"/>
              </a:ext>
            </a:extLst>
          </p:cNvPr>
          <p:cNvSpPr/>
          <p:nvPr/>
        </p:nvSpPr>
        <p:spPr>
          <a:xfrm>
            <a:off x="9331737" y="5482439"/>
            <a:ext cx="1616284" cy="44178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71A20D-C031-44D6-A882-BFFC6AE47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07" y="1756881"/>
            <a:ext cx="8739711" cy="494700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6E82D0D-CF62-4C8C-9C23-7916AEBFCC91}"/>
              </a:ext>
            </a:extLst>
          </p:cNvPr>
          <p:cNvSpPr/>
          <p:nvPr/>
        </p:nvSpPr>
        <p:spPr>
          <a:xfrm>
            <a:off x="9331737" y="4580561"/>
            <a:ext cx="1616284" cy="44178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38B8A0-07C4-4801-9987-2B560BC9AFFA}"/>
              </a:ext>
            </a:extLst>
          </p:cNvPr>
          <p:cNvSpPr/>
          <p:nvPr/>
        </p:nvSpPr>
        <p:spPr>
          <a:xfrm>
            <a:off x="7767263" y="1680413"/>
            <a:ext cx="452064" cy="441789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8C2DC9-E14C-4973-9C9A-B8D51CF19475}"/>
              </a:ext>
            </a:extLst>
          </p:cNvPr>
          <p:cNvSpPr txBox="1"/>
          <p:nvPr/>
        </p:nvSpPr>
        <p:spPr>
          <a:xfrm>
            <a:off x="929487" y="914185"/>
            <a:ext cx="8157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D89112"/>
                </a:solidFill>
              </a:rPr>
              <a:t>N.B. Portfolios can be printed regularly and kept in a file in school. </a:t>
            </a:r>
          </a:p>
        </p:txBody>
      </p:sp>
    </p:spTree>
    <p:extLst>
      <p:ext uri="{BB962C8B-B14F-4D97-AF65-F5344CB8AC3E}">
        <p14:creationId xmlns:p14="http://schemas.microsoft.com/office/powerpoint/2010/main" val="2484783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084C-225A-4C5D-979F-5FA160ED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572" y="675527"/>
            <a:ext cx="10668856" cy="2753473"/>
          </a:xfrm>
        </p:spPr>
        <p:txBody>
          <a:bodyPr>
            <a:normAutofit fontScale="90000"/>
          </a:bodyPr>
          <a:lstStyle/>
          <a:p>
            <a:pPr algn="ctr"/>
            <a:r>
              <a:rPr lang="en-IE" dirty="0"/>
              <a:t>Some examples of Task Assignments </a:t>
            </a:r>
            <a:br>
              <a:rPr lang="en-IE" dirty="0"/>
            </a:br>
            <a:r>
              <a:rPr lang="en-IE" dirty="0"/>
              <a:t>which can be done on Padlet at home</a:t>
            </a:r>
            <a:br>
              <a:rPr lang="en-IE" dirty="0"/>
            </a:br>
            <a:r>
              <a:rPr lang="en-IE" dirty="0"/>
              <a:t>by First Year students</a:t>
            </a:r>
          </a:p>
        </p:txBody>
      </p:sp>
    </p:spTree>
    <p:extLst>
      <p:ext uri="{BB962C8B-B14F-4D97-AF65-F5344CB8AC3E}">
        <p14:creationId xmlns:p14="http://schemas.microsoft.com/office/powerpoint/2010/main" val="4108216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D234-F75F-4799-9C49-3ED23E1C9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0576"/>
            <a:ext cx="10515600" cy="1254196"/>
          </a:xfrm>
        </p:spPr>
        <p:txBody>
          <a:bodyPr/>
          <a:lstStyle/>
          <a:p>
            <a:pPr algn="ctr"/>
            <a:r>
              <a:rPr lang="en-IE" dirty="0"/>
              <a:t>Task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FEDAA-2FA4-4FDB-89C5-CC595E77C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48340"/>
            <a:ext cx="10515600" cy="1500187"/>
          </a:xfrm>
        </p:spPr>
        <p:txBody>
          <a:bodyPr>
            <a:normAutofit/>
          </a:bodyPr>
          <a:lstStyle/>
          <a:p>
            <a:pPr algn="ctr"/>
            <a:r>
              <a:rPr lang="en-IE" sz="4400" dirty="0"/>
              <a:t>Write a short text in the Target Language </a:t>
            </a:r>
          </a:p>
          <a:p>
            <a:pPr algn="ctr"/>
            <a:r>
              <a:rPr lang="en-IE" sz="4400" dirty="0"/>
              <a:t>to introduce yourself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5EBDD7-85DA-454D-BC20-9FFA413DC749}"/>
              </a:ext>
            </a:extLst>
          </p:cNvPr>
          <p:cNvSpPr txBox="1"/>
          <p:nvPr/>
        </p:nvSpPr>
        <p:spPr>
          <a:xfrm>
            <a:off x="1005155" y="5445303"/>
            <a:ext cx="10181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EA9E14"/>
                </a:solidFill>
              </a:rPr>
              <a:t>Learning outcome: </a:t>
            </a:r>
          </a:p>
          <a:p>
            <a:r>
              <a:rPr lang="en-IE" dirty="0">
                <a:solidFill>
                  <a:srgbClr val="EA9E14"/>
                </a:solidFill>
              </a:rPr>
              <a:t>1.17 write words and create short sentences using various media on every day topics with accuracy</a:t>
            </a:r>
          </a:p>
        </p:txBody>
      </p:sp>
    </p:spTree>
    <p:extLst>
      <p:ext uri="{BB962C8B-B14F-4D97-AF65-F5344CB8AC3E}">
        <p14:creationId xmlns:p14="http://schemas.microsoft.com/office/powerpoint/2010/main" val="1059292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D234-F75F-4799-9C49-3ED23E1C9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0576"/>
            <a:ext cx="10515600" cy="1254196"/>
          </a:xfrm>
        </p:spPr>
        <p:txBody>
          <a:bodyPr/>
          <a:lstStyle/>
          <a:p>
            <a:pPr algn="ctr"/>
            <a:r>
              <a:rPr lang="en-IE" dirty="0"/>
              <a:t>Task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FEDAA-2FA4-4FDB-89C5-CC595E77C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584" y="3058614"/>
            <a:ext cx="11198831" cy="1500187"/>
          </a:xfrm>
        </p:spPr>
        <p:txBody>
          <a:bodyPr>
            <a:normAutofit fontScale="92500"/>
          </a:bodyPr>
          <a:lstStyle/>
          <a:p>
            <a:pPr algn="ctr"/>
            <a:r>
              <a:rPr lang="en-IE" sz="4200" dirty="0"/>
              <a:t>Find and add to your Padlet wall a picture of a famous person who is a native speaker of the Target Language</a:t>
            </a:r>
          </a:p>
          <a:p>
            <a:pPr algn="ctr"/>
            <a:endParaRPr lang="en-IE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FB5D59-4EBE-494A-97B6-69446BECADE7}"/>
              </a:ext>
            </a:extLst>
          </p:cNvPr>
          <p:cNvSpPr txBox="1"/>
          <p:nvPr/>
        </p:nvSpPr>
        <p:spPr>
          <a:xfrm>
            <a:off x="1005155" y="5445303"/>
            <a:ext cx="10181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D89112"/>
                </a:solidFill>
              </a:rPr>
              <a:t>Learning outcome: </a:t>
            </a:r>
          </a:p>
          <a:p>
            <a:r>
              <a:rPr lang="en-IE" dirty="0">
                <a:solidFill>
                  <a:srgbClr val="D89112"/>
                </a:solidFill>
              </a:rPr>
              <a:t>3.2 discover and use facts and figures related to the target countries such as statistical data, festivals, inventions, famous people</a:t>
            </a:r>
          </a:p>
        </p:txBody>
      </p:sp>
    </p:spTree>
    <p:extLst>
      <p:ext uri="{BB962C8B-B14F-4D97-AF65-F5344CB8AC3E}">
        <p14:creationId xmlns:p14="http://schemas.microsoft.com/office/powerpoint/2010/main" val="3803905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D234-F75F-4799-9C49-3ED23E1C9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0576"/>
            <a:ext cx="10515600" cy="1254196"/>
          </a:xfrm>
        </p:spPr>
        <p:txBody>
          <a:bodyPr/>
          <a:lstStyle/>
          <a:p>
            <a:pPr algn="ctr"/>
            <a:r>
              <a:rPr lang="en-IE" dirty="0"/>
              <a:t>Task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FEDAA-2FA4-4FDB-89C5-CC595E77C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48340"/>
            <a:ext cx="10515600" cy="1500187"/>
          </a:xfrm>
        </p:spPr>
        <p:txBody>
          <a:bodyPr>
            <a:normAutofit/>
          </a:bodyPr>
          <a:lstStyle/>
          <a:p>
            <a:pPr algn="ctr"/>
            <a:r>
              <a:rPr lang="en-IE" sz="4400" dirty="0"/>
              <a:t>Write a short presentation of that person in the Target Language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2F564E-3814-4A0B-AAE0-4AA414B7DFDF}"/>
              </a:ext>
            </a:extLst>
          </p:cNvPr>
          <p:cNvSpPr txBox="1"/>
          <p:nvPr/>
        </p:nvSpPr>
        <p:spPr>
          <a:xfrm>
            <a:off x="1005155" y="5147353"/>
            <a:ext cx="101816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D89112"/>
                </a:solidFill>
              </a:rPr>
              <a:t>Learning outcomes: </a:t>
            </a:r>
          </a:p>
          <a:p>
            <a:r>
              <a:rPr lang="en-IE" dirty="0">
                <a:solidFill>
                  <a:srgbClr val="D89112"/>
                </a:solidFill>
              </a:rPr>
              <a:t>1.19 create texts about aspects of their lives and topics that interest them such as family and friends, school, holidays, leisure activities, fashion, sport, celebrities</a:t>
            </a:r>
          </a:p>
          <a:p>
            <a:r>
              <a:rPr lang="en-IE" dirty="0">
                <a:solidFill>
                  <a:srgbClr val="D89112"/>
                </a:solidFill>
              </a:rPr>
              <a:t>3.2 discover and use facts and figures related to the target countries such as statistical data, festivals, inventions, famous people</a:t>
            </a:r>
          </a:p>
        </p:txBody>
      </p:sp>
    </p:spTree>
    <p:extLst>
      <p:ext uri="{BB962C8B-B14F-4D97-AF65-F5344CB8AC3E}">
        <p14:creationId xmlns:p14="http://schemas.microsoft.com/office/powerpoint/2010/main" val="1560267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D234-F75F-4799-9C49-3ED23E1C9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0576"/>
            <a:ext cx="10515600" cy="1254196"/>
          </a:xfrm>
        </p:spPr>
        <p:txBody>
          <a:bodyPr/>
          <a:lstStyle/>
          <a:p>
            <a:pPr algn="ctr"/>
            <a:r>
              <a:rPr lang="en-IE" dirty="0"/>
              <a:t>Task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FEDAA-2FA4-4FDB-89C5-CC595E77C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449" y="3048340"/>
            <a:ext cx="11024171" cy="1500187"/>
          </a:xfrm>
        </p:spPr>
        <p:txBody>
          <a:bodyPr>
            <a:normAutofit/>
          </a:bodyPr>
          <a:lstStyle/>
          <a:p>
            <a:pPr algn="ctr"/>
            <a:r>
              <a:rPr lang="en-IE" sz="4400" dirty="0"/>
              <a:t>Record yourself pretending you are asking for something in a shop in the Target Language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D134F-81DD-4C3A-8292-0D994C76492C}"/>
              </a:ext>
            </a:extLst>
          </p:cNvPr>
          <p:cNvSpPr txBox="1"/>
          <p:nvPr/>
        </p:nvSpPr>
        <p:spPr>
          <a:xfrm>
            <a:off x="1005155" y="5640512"/>
            <a:ext cx="10181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D89112"/>
                </a:solidFill>
              </a:rPr>
              <a:t>Learning outcome: </a:t>
            </a:r>
          </a:p>
          <a:p>
            <a:r>
              <a:rPr lang="en-IE" dirty="0">
                <a:solidFill>
                  <a:srgbClr val="D89112"/>
                </a:solidFill>
              </a:rPr>
              <a:t>1.9 pronounce words accurately enough to be understood, with appropriate intonation</a:t>
            </a:r>
          </a:p>
        </p:txBody>
      </p:sp>
    </p:spTree>
    <p:extLst>
      <p:ext uri="{BB962C8B-B14F-4D97-AF65-F5344CB8AC3E}">
        <p14:creationId xmlns:p14="http://schemas.microsoft.com/office/powerpoint/2010/main" val="1648141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F9520D-F642-4E2B-891C-57A87D72D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7" y="195918"/>
            <a:ext cx="11585825" cy="6466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78B065-790F-4EB0-ADC8-7355344E42EA}"/>
              </a:ext>
            </a:extLst>
          </p:cNvPr>
          <p:cNvSpPr txBox="1"/>
          <p:nvPr/>
        </p:nvSpPr>
        <p:spPr>
          <a:xfrm>
            <a:off x="2774024" y="0"/>
            <a:ext cx="9417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>
                <a:solidFill>
                  <a:srgbClr val="D89112"/>
                </a:solidFill>
              </a:rPr>
              <a:t>Example of French work, and written and oral feedback</a:t>
            </a:r>
          </a:p>
        </p:txBody>
      </p:sp>
    </p:spTree>
    <p:extLst>
      <p:ext uri="{BB962C8B-B14F-4D97-AF65-F5344CB8AC3E}">
        <p14:creationId xmlns:p14="http://schemas.microsoft.com/office/powerpoint/2010/main" val="609012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A8AD6E-646E-4625-8B37-3EE0D7D19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1115655"/>
          </a:xfrm>
        </p:spPr>
        <p:txBody>
          <a:bodyPr/>
          <a:lstStyle/>
          <a:p>
            <a:pPr algn="ctr"/>
            <a:r>
              <a:rPr lang="en-IE" dirty="0"/>
              <a:t>Task 5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EB41A70-F9A7-4E56-8B15-653A833D24FB}"/>
              </a:ext>
            </a:extLst>
          </p:cNvPr>
          <p:cNvSpPr txBox="1">
            <a:spLocks/>
          </p:cNvSpPr>
          <p:nvPr/>
        </p:nvSpPr>
        <p:spPr>
          <a:xfrm>
            <a:off x="308225" y="3048340"/>
            <a:ext cx="11620072" cy="150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E" sz="4400" dirty="0"/>
              <a:t>Record yourself talking about your family </a:t>
            </a:r>
          </a:p>
          <a:p>
            <a:pPr algn="ctr"/>
            <a:r>
              <a:rPr lang="en-IE" sz="4400" dirty="0"/>
              <a:t>in the Target Language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0C53-DE35-4019-A52F-D0F01E8E3027}"/>
              </a:ext>
            </a:extLst>
          </p:cNvPr>
          <p:cNvSpPr txBox="1"/>
          <p:nvPr/>
        </p:nvSpPr>
        <p:spPr>
          <a:xfrm>
            <a:off x="1005155" y="5445303"/>
            <a:ext cx="10181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D89112"/>
                </a:solidFill>
              </a:rPr>
              <a:t>Learning outcomes: </a:t>
            </a:r>
          </a:p>
          <a:p>
            <a:r>
              <a:rPr lang="en-IE" dirty="0">
                <a:solidFill>
                  <a:srgbClr val="D89112"/>
                </a:solidFill>
              </a:rPr>
              <a:t>1.9 pronounce words accurately enough to be understood, with appropriate intonation</a:t>
            </a:r>
          </a:p>
          <a:p>
            <a:r>
              <a:rPr lang="en-IE" dirty="0">
                <a:solidFill>
                  <a:srgbClr val="D89112"/>
                </a:solidFill>
              </a:rPr>
              <a:t>1.10 convey simple descriptions, presentations or announcements on familiar topics</a:t>
            </a:r>
          </a:p>
        </p:txBody>
      </p:sp>
    </p:spTree>
    <p:extLst>
      <p:ext uri="{BB962C8B-B14F-4D97-AF65-F5344CB8AC3E}">
        <p14:creationId xmlns:p14="http://schemas.microsoft.com/office/powerpoint/2010/main" val="292854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A8AD6E-646E-4625-8B37-3EE0D7D19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1115655"/>
          </a:xfrm>
        </p:spPr>
        <p:txBody>
          <a:bodyPr/>
          <a:lstStyle/>
          <a:p>
            <a:pPr algn="ctr"/>
            <a:r>
              <a:rPr lang="en-IE" dirty="0"/>
              <a:t>Task 6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EB41A70-F9A7-4E56-8B15-653A833D24FB}"/>
              </a:ext>
            </a:extLst>
          </p:cNvPr>
          <p:cNvSpPr txBox="1">
            <a:spLocks/>
          </p:cNvSpPr>
          <p:nvPr/>
        </p:nvSpPr>
        <p:spPr>
          <a:xfrm>
            <a:off x="308225" y="3048340"/>
            <a:ext cx="11620072" cy="150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E" sz="3900" dirty="0"/>
              <a:t>Create a poster of a country/region </a:t>
            </a:r>
          </a:p>
          <a:p>
            <a:pPr algn="ctr"/>
            <a:r>
              <a:rPr lang="en-IE" sz="3900" dirty="0"/>
              <a:t>where the Target Language is an official language </a:t>
            </a:r>
          </a:p>
          <a:p>
            <a:pPr algn="ctr"/>
            <a:r>
              <a:rPr lang="en-IE" sz="3900" dirty="0"/>
              <a:t>and upload it to your Padlet wall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0C53-DE35-4019-A52F-D0F01E8E3027}"/>
              </a:ext>
            </a:extLst>
          </p:cNvPr>
          <p:cNvSpPr txBox="1"/>
          <p:nvPr/>
        </p:nvSpPr>
        <p:spPr>
          <a:xfrm>
            <a:off x="1005155" y="5445303"/>
            <a:ext cx="10181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D89112"/>
                </a:solidFill>
              </a:rPr>
              <a:t>Learning outcome: </a:t>
            </a:r>
          </a:p>
          <a:p>
            <a:r>
              <a:rPr lang="en-IE" dirty="0">
                <a:solidFill>
                  <a:srgbClr val="D89112"/>
                </a:solidFill>
              </a:rPr>
              <a:t>3.2 discover and use facts and figures related to the target countries such as statistical data, festivals, inventions, famous people</a:t>
            </a:r>
          </a:p>
        </p:txBody>
      </p:sp>
    </p:spTree>
    <p:extLst>
      <p:ext uri="{BB962C8B-B14F-4D97-AF65-F5344CB8AC3E}">
        <p14:creationId xmlns:p14="http://schemas.microsoft.com/office/powerpoint/2010/main" val="3376252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DC8F2AB-9F4A-4FB7-9640-2486233A6D9E}"/>
              </a:ext>
            </a:extLst>
          </p:cNvPr>
          <p:cNvSpPr txBox="1">
            <a:spLocks/>
          </p:cNvSpPr>
          <p:nvPr/>
        </p:nvSpPr>
        <p:spPr>
          <a:xfrm>
            <a:off x="616449" y="3048340"/>
            <a:ext cx="11024171" cy="150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IE" sz="4400" dirty="0"/>
              <a:t>Write about the differences you have noticed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IE" sz="4400" dirty="0"/>
              <a:t>between the Target Language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IE" sz="4400" dirty="0"/>
              <a:t>and other languages you know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B3F2469-7FB7-4409-AB4C-2BD6D8631003}"/>
              </a:ext>
            </a:extLst>
          </p:cNvPr>
          <p:cNvSpPr txBox="1">
            <a:spLocks/>
          </p:cNvSpPr>
          <p:nvPr/>
        </p:nvSpPr>
        <p:spPr>
          <a:xfrm>
            <a:off x="838200" y="1925495"/>
            <a:ext cx="10515600" cy="11978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E" sz="6000" dirty="0"/>
              <a:t>Task 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05E400-4825-49E7-81B0-6794F0991F6D}"/>
              </a:ext>
            </a:extLst>
          </p:cNvPr>
          <p:cNvSpPr txBox="1"/>
          <p:nvPr/>
        </p:nvSpPr>
        <p:spPr>
          <a:xfrm>
            <a:off x="1005155" y="5445303"/>
            <a:ext cx="10181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D89112"/>
                </a:solidFill>
              </a:rPr>
              <a:t>Learning outcome: </a:t>
            </a:r>
          </a:p>
          <a:p>
            <a:r>
              <a:rPr lang="en-IE" dirty="0">
                <a:solidFill>
                  <a:srgbClr val="D89112"/>
                </a:solidFill>
              </a:rPr>
              <a:t>2.5 compare grammar and vocabulary of the target language with that of other languages they know, making connections and distinctions as appropriate</a:t>
            </a:r>
          </a:p>
        </p:txBody>
      </p:sp>
    </p:spTree>
    <p:extLst>
      <p:ext uri="{BB962C8B-B14F-4D97-AF65-F5344CB8AC3E}">
        <p14:creationId xmlns:p14="http://schemas.microsoft.com/office/powerpoint/2010/main" val="496181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DC8F2AB-9F4A-4FB7-9640-2486233A6D9E}"/>
              </a:ext>
            </a:extLst>
          </p:cNvPr>
          <p:cNvSpPr txBox="1">
            <a:spLocks/>
          </p:cNvSpPr>
          <p:nvPr/>
        </p:nvSpPr>
        <p:spPr>
          <a:xfrm>
            <a:off x="349320" y="3048340"/>
            <a:ext cx="11445413" cy="150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IE" sz="4000" dirty="0"/>
              <a:t>Start a Learning Log. Write about (1) what you have learnt in this subject so far, (2) how you learn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IE" sz="4000" dirty="0"/>
              <a:t>and (3) what you think you need to improve</a:t>
            </a:r>
            <a:r>
              <a:rPr lang="en-IE" sz="3600" dirty="0"/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B3F2469-7FB7-4409-AB4C-2BD6D8631003}"/>
              </a:ext>
            </a:extLst>
          </p:cNvPr>
          <p:cNvSpPr txBox="1">
            <a:spLocks/>
          </p:cNvSpPr>
          <p:nvPr/>
        </p:nvSpPr>
        <p:spPr>
          <a:xfrm>
            <a:off x="838200" y="1925495"/>
            <a:ext cx="10515600" cy="11978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E" sz="6000" dirty="0"/>
              <a:t>Task 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05E400-4825-49E7-81B0-6794F0991F6D}"/>
              </a:ext>
            </a:extLst>
          </p:cNvPr>
          <p:cNvSpPr txBox="1"/>
          <p:nvPr/>
        </p:nvSpPr>
        <p:spPr>
          <a:xfrm>
            <a:off x="1005155" y="5445303"/>
            <a:ext cx="10181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D89112"/>
                </a:solidFill>
              </a:rPr>
              <a:t>Learning outcomes: </a:t>
            </a:r>
          </a:p>
          <a:p>
            <a:r>
              <a:rPr lang="en-IE" dirty="0">
                <a:solidFill>
                  <a:srgbClr val="D89112"/>
                </a:solidFill>
              </a:rPr>
              <a:t>2.6 identify, share and explain their preferred language-learning strategies</a:t>
            </a:r>
          </a:p>
          <a:p>
            <a:r>
              <a:rPr lang="en-IE" dirty="0">
                <a:solidFill>
                  <a:srgbClr val="D89112"/>
                </a:solidFill>
              </a:rPr>
              <a:t>2.7 monitor and assess their own learning, using feedback they receive to reflect on what they need to improve and to set goals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2637483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806</Words>
  <Application>Microsoft Office PowerPoint</Application>
  <PresentationFormat>Widescreen</PresentationFormat>
  <Paragraphs>99</Paragraphs>
  <Slides>30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Office Theme</vt:lpstr>
      <vt:lpstr>Document</vt:lpstr>
      <vt:lpstr>Example of Padlet Use for the Junior Cycle MFL Portfolio   </vt:lpstr>
      <vt:lpstr>PowerPoint Presentation</vt:lpstr>
      <vt:lpstr>PowerPoint Presentation</vt:lpstr>
      <vt:lpstr>Creating a free Padlet Account</vt:lpstr>
      <vt:lpstr>PowerPoint Presentation</vt:lpstr>
      <vt:lpstr>Creating a Padlet wall  step by step</vt:lpstr>
      <vt:lpstr>Creating a Padlet wall</vt:lpstr>
      <vt:lpstr>Choosing a format</vt:lpstr>
      <vt:lpstr>Choosing a Title and Description for your wall</vt:lpstr>
      <vt:lpstr>Choosing your wallpaper</vt:lpstr>
      <vt:lpstr>PowerPoint Presentation</vt:lpstr>
      <vt:lpstr>Making your Padlet wall secret</vt:lpstr>
      <vt:lpstr>PowerPoint Presentation</vt:lpstr>
      <vt:lpstr>Collecting the addresses of  your students’ Padlet portfolios</vt:lpstr>
      <vt:lpstr>PowerPoint Presentation</vt:lpstr>
      <vt:lpstr>Posting items and feedback  to a Padlet wall</vt:lpstr>
      <vt:lpstr>Adding work and feedback to a portfolio </vt:lpstr>
      <vt:lpstr>PowerPoint Presentation</vt:lpstr>
      <vt:lpstr>Saving a copy of your students’ Padlet portfolios</vt:lpstr>
      <vt:lpstr>PowerPoint Presentation</vt:lpstr>
      <vt:lpstr>Some examples of Task Assignments  which can be done on Padlet at home by First Year students</vt:lpstr>
      <vt:lpstr>Task 1</vt:lpstr>
      <vt:lpstr>Task 2</vt:lpstr>
      <vt:lpstr>Task 3</vt:lpstr>
      <vt:lpstr>Task 4</vt:lpstr>
      <vt:lpstr>PowerPoint Presentation</vt:lpstr>
      <vt:lpstr>Task 5</vt:lpstr>
      <vt:lpstr>Task 6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 McGonnell</dc:creator>
  <cp:lastModifiedBy>V McGonnell</cp:lastModifiedBy>
  <cp:revision>129</cp:revision>
  <dcterms:created xsi:type="dcterms:W3CDTF">2018-03-19T11:34:29Z</dcterms:created>
  <dcterms:modified xsi:type="dcterms:W3CDTF">2018-04-09T06:38:06Z</dcterms:modified>
</cp:coreProperties>
</file>