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9"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90" r:id="rId18"/>
    <p:sldId id="291" r:id="rId19"/>
    <p:sldId id="292" r:id="rId20"/>
    <p:sldId id="29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44" autoAdjust="0"/>
    <p:restoredTop sz="94660"/>
  </p:normalViewPr>
  <p:slideViewPr>
    <p:cSldViewPr snapToGrid="0">
      <p:cViewPr varScale="1">
        <p:scale>
          <a:sx n="104" d="100"/>
          <a:sy n="104" d="100"/>
        </p:scale>
        <p:origin x="12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828FCD-995D-4A16-8692-C15383C6400F}" type="datetimeFigureOut">
              <a:rPr lang="en-IE" smtClean="0"/>
              <a:t>27/03/2018</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024015-4DD8-4FCB-B8E4-EE31A279C183}" type="slidenum">
              <a:rPr lang="en-IE" smtClean="0"/>
              <a:t>‹#›</a:t>
            </a:fld>
            <a:endParaRPr lang="en-IE"/>
          </a:p>
        </p:txBody>
      </p:sp>
    </p:spTree>
    <p:extLst>
      <p:ext uri="{BB962C8B-B14F-4D97-AF65-F5344CB8AC3E}">
        <p14:creationId xmlns:p14="http://schemas.microsoft.com/office/powerpoint/2010/main" val="2944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3A024015-4DD8-4FCB-B8E4-EE31A279C183}" type="slidenum">
              <a:rPr lang="en-IE" smtClean="0"/>
              <a:t>1</a:t>
            </a:fld>
            <a:endParaRPr lang="en-IE"/>
          </a:p>
        </p:txBody>
      </p:sp>
    </p:spTree>
    <p:extLst>
      <p:ext uri="{BB962C8B-B14F-4D97-AF65-F5344CB8AC3E}">
        <p14:creationId xmlns:p14="http://schemas.microsoft.com/office/powerpoint/2010/main" val="1751787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062536F7-073A-412A-95AA-E736C723FDA9}" type="datetime1">
              <a:rPr lang="en-IE" smtClean="0"/>
              <a:t>27/03/2018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1549842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2E9D9998-9029-4B34-AACF-FE12F370F49E}" type="datetime1">
              <a:rPr lang="en-IE" smtClean="0"/>
              <a:t>27/03/2018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2727374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9B290-625E-412E-96E2-BA7F5F2E9F53}" type="datetime1">
              <a:rPr lang="en-IE" smtClean="0"/>
              <a:t>27/03/2018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309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76BC5A86-BE37-4B07-9DA1-CE16928FF910}" type="datetime1">
              <a:rPr lang="en-IE" smtClean="0"/>
              <a:t>27/03/2018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401670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F14BE793-D98F-4D9B-8429-3350BFC19F85}" type="datetime1">
              <a:rPr lang="en-IE" smtClean="0"/>
              <a:t>27/03/2018</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703418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C52D4F31-BE93-47DC-B8D5-C15878169FD4}" type="datetime1">
              <a:rPr lang="en-IE" smtClean="0"/>
              <a:t>27/03/2018</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3437622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DA348C-A93D-4DA4-9235-4EE4300B5343}" type="datetime1">
              <a:rPr lang="en-IE" smtClean="0"/>
              <a:t>27/03/2018</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300742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1CE3CD-974F-40D0-99B3-42A4487A5F8F}" type="datetime1">
              <a:rPr lang="en-IE" smtClean="0"/>
              <a:t>27/03/2018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3519066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5256F8-F59A-43A2-992B-65C7E9A20AC1}" type="datetime1">
              <a:rPr lang="en-IE" smtClean="0"/>
              <a:t>27/03/2018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798337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41DEDA4B-0143-4A91-A67A-8CE5FA672EAD}" type="datetime1">
              <a:rPr lang="en-IE" smtClean="0"/>
              <a:t>27/03/2018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3416474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59E2920E-F58A-474B-9415-A2CDC9DF7E0C}" type="datetime1">
              <a:rPr lang="en-IE" smtClean="0"/>
              <a:t>27/03/2018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85A9B82-4CD3-44FA-B544-52BAA31283B0}" type="slidenum">
              <a:rPr lang="en-IE" smtClean="0"/>
              <a:t>‹#›</a:t>
            </a:fld>
            <a:endParaRPr lang="en-IE"/>
          </a:p>
        </p:txBody>
      </p:sp>
    </p:spTree>
    <p:extLst>
      <p:ext uri="{BB962C8B-B14F-4D97-AF65-F5344CB8AC3E}">
        <p14:creationId xmlns:p14="http://schemas.microsoft.com/office/powerpoint/2010/main" val="580863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1000">
              <a:schemeClr val="tx1"/>
            </a:gs>
            <a:gs pos="96000">
              <a:schemeClr val="accent1">
                <a:lumMod val="45000"/>
                <a:lumOff val="55000"/>
              </a:schemeClr>
            </a:gs>
            <a:gs pos="92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1EA8E0-7E19-4C20-861D-15173CFC1ABD}" type="datetime1">
              <a:rPr lang="en-IE" smtClean="0"/>
              <a:t>27/03/2018</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A9B82-4CD3-44FA-B544-52BAA31283B0}" type="slidenum">
              <a:rPr lang="en-IE" smtClean="0"/>
              <a:t>‹#›</a:t>
            </a:fld>
            <a:endParaRPr lang="en-IE"/>
          </a:p>
        </p:txBody>
      </p:sp>
    </p:spTree>
    <p:extLst>
      <p:ext uri="{BB962C8B-B14F-4D97-AF65-F5344CB8AC3E}">
        <p14:creationId xmlns:p14="http://schemas.microsoft.com/office/powerpoint/2010/main" val="1540570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18" Type="http://schemas.openxmlformats.org/officeDocument/2006/relationships/image" Target="../media/image18.jpeg"/><Relationship Id="rId3" Type="http://schemas.openxmlformats.org/officeDocument/2006/relationships/image" Target="../media/image3.jpeg"/><Relationship Id="rId21" Type="http://schemas.openxmlformats.org/officeDocument/2006/relationships/image" Target="../media/image21.jpeg"/><Relationship Id="rId7" Type="http://schemas.openxmlformats.org/officeDocument/2006/relationships/image" Target="../media/image7.jpeg"/><Relationship Id="rId12" Type="http://schemas.openxmlformats.org/officeDocument/2006/relationships/image" Target="../media/image12.jpg"/><Relationship Id="rId17" Type="http://schemas.openxmlformats.org/officeDocument/2006/relationships/image" Target="../media/image17.jpeg"/><Relationship Id="rId2" Type="http://schemas.openxmlformats.org/officeDocument/2006/relationships/image" Target="../media/image2.jpeg"/><Relationship Id="rId16" Type="http://schemas.openxmlformats.org/officeDocument/2006/relationships/image" Target="../media/image16.jpeg"/><Relationship Id="rId20"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eg"/><Relationship Id="rId23" Type="http://schemas.openxmlformats.org/officeDocument/2006/relationships/image" Target="../media/image23.jpeg"/><Relationship Id="rId10" Type="http://schemas.openxmlformats.org/officeDocument/2006/relationships/image" Target="../media/image10.jpeg"/><Relationship Id="rId19" Type="http://schemas.openxmlformats.org/officeDocument/2006/relationships/image" Target="../media/image19.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 Id="rId22" Type="http://schemas.openxmlformats.org/officeDocument/2006/relationships/image" Target="../media/image22.jpe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image" Target="../media/image42.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image" Target="../media/image43.jpg"/></Relationships>
</file>

<file path=ppt/slides/_rels/slide1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224649"/>
          </a:xfrm>
        </p:spPr>
        <p:txBody>
          <a:bodyPr anchor="ctr" anchorCtr="0">
            <a:noAutofit/>
          </a:bodyPr>
          <a:lstStyle/>
          <a:p>
            <a:r>
              <a:rPr lang="en-IE" sz="5000" dirty="0">
                <a:solidFill>
                  <a:schemeClr val="bg1"/>
                </a:solidFill>
                <a:latin typeface="Helvetica" panose="020B0604020202020204" pitchFamily="34" charset="0"/>
              </a:rPr>
              <a:t>T</a:t>
            </a:r>
            <a:r>
              <a:rPr lang="en-IE" sz="5000" dirty="0" smtClean="0">
                <a:solidFill>
                  <a:schemeClr val="bg1"/>
                </a:solidFill>
                <a:latin typeface="Helvetica" panose="020B0604020202020204" pitchFamily="34" charset="0"/>
              </a:rPr>
              <a:t>he</a:t>
            </a:r>
            <a:r>
              <a:rPr lang="en-IE" sz="4000" dirty="0" smtClean="0">
                <a:solidFill>
                  <a:schemeClr val="bg1"/>
                </a:solidFill>
                <a:latin typeface="Helvetica" panose="020B0604020202020204" pitchFamily="34" charset="0"/>
              </a:rPr>
              <a:t> </a:t>
            </a:r>
            <a:r>
              <a:rPr lang="en-IE" dirty="0" smtClean="0">
                <a:solidFill>
                  <a:schemeClr val="bg1"/>
                </a:solidFill>
                <a:latin typeface="Helvetica" panose="020B0604020202020204" pitchFamily="34" charset="0"/>
              </a:rPr>
              <a:t/>
            </a:r>
            <a:br>
              <a:rPr lang="en-IE" dirty="0" smtClean="0">
                <a:solidFill>
                  <a:schemeClr val="bg1"/>
                </a:solidFill>
                <a:latin typeface="Helvetica" panose="020B0604020202020204" pitchFamily="34" charset="0"/>
              </a:rPr>
            </a:br>
            <a:r>
              <a:rPr lang="en-IE" sz="10000" dirty="0" smtClean="0">
                <a:solidFill>
                  <a:schemeClr val="bg1"/>
                </a:solidFill>
                <a:latin typeface="Helvetica" panose="020B0604020202020204" pitchFamily="34" charset="0"/>
              </a:rPr>
              <a:t>Beatles</a:t>
            </a:r>
            <a:endParaRPr lang="en-IE" sz="10000" dirty="0">
              <a:solidFill>
                <a:schemeClr val="bg1"/>
              </a:solidFill>
              <a:latin typeface="Helvetica" panose="020B0604020202020204" pitchFamily="34" charset="0"/>
            </a:endParaRPr>
          </a:p>
        </p:txBody>
      </p:sp>
      <p:pic>
        <p:nvPicPr>
          <p:cNvPr id="5" name="MAGICAL MYSTERY TOUR ~ THE BEATLES ~ HAPPY BIRTHDAY PAUL [360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2035" y="6042211"/>
            <a:ext cx="609600" cy="609600"/>
          </a:xfrm>
          <a:prstGeom prst="rect">
            <a:avLst/>
          </a:prstGeom>
        </p:spPr>
      </p:pic>
    </p:spTree>
    <p:extLst>
      <p:ext uri="{BB962C8B-B14F-4D97-AF65-F5344CB8AC3E}">
        <p14:creationId xmlns:p14="http://schemas.microsoft.com/office/powerpoint/2010/main" val="150894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0" fill="hold"/>
                                        <p:tgtEl>
                                          <p:spTgt spid="2"/>
                                        </p:tgtEl>
                                        <p:attrNameLst>
                                          <p:attrName>ppt_x</p:attrName>
                                        </p:attrNameLst>
                                      </p:cBhvr>
                                      <p:tavLst>
                                        <p:tav tm="0">
                                          <p:val>
                                            <p:strVal val="#ppt_x"/>
                                          </p:val>
                                        </p:tav>
                                        <p:tav tm="100000">
                                          <p:val>
                                            <p:strVal val="#ppt_x"/>
                                          </p:val>
                                        </p:tav>
                                      </p:tavLst>
                                    </p:anim>
                                    <p:anim calcmode="lin" valueType="num">
                                      <p:cBhvr additive="base">
                                        <p:cTn id="8" dur="10000" fill="hold"/>
                                        <p:tgtEl>
                                          <p:spTgt spid="2"/>
                                        </p:tgtEl>
                                        <p:attrNameLst>
                                          <p:attrName>ppt_y</p:attrName>
                                        </p:attrNameLst>
                                      </p:cBhvr>
                                      <p:tavLst>
                                        <p:tav tm="0">
                                          <p:val>
                                            <p:strVal val="0-#ppt_h/2"/>
                                          </p:val>
                                        </p:tav>
                                        <p:tav tm="100000">
                                          <p:val>
                                            <p:strVal val="#ppt_y"/>
                                          </p:val>
                                        </p:tav>
                                      </p:tavLst>
                                    </p:anim>
                                  </p:childTnLst>
                                </p:cTn>
                              </p:par>
                              <p:par>
                                <p:cTn id="9" presetID="1" presetClass="mediacall" presetSubtype="0" fill="hold" nodeType="withEffect">
                                  <p:stCondLst>
                                    <p:cond delay="0"/>
                                  </p:stCondLst>
                                  <p:childTnLst>
                                    <p:cmd type="call" cmd="playFrom(0.0)">
                                      <p:cBhvr>
                                        <p:cTn id="10" dur="2572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Content Placeholder 2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732740" y="3673073"/>
            <a:ext cx="1134293" cy="1078204"/>
          </a:xfrm>
        </p:spPr>
      </p:pic>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 y="3689984"/>
            <a:ext cx="1078202" cy="1078202"/>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7033" y="3674439"/>
            <a:ext cx="1164879" cy="1035571"/>
          </a:xfrm>
          <a:prstGeom prst="rect">
            <a:avLst/>
          </a:prstGeom>
        </p:spPr>
      </p:pic>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11826" y="3683947"/>
            <a:ext cx="1183519" cy="1026063"/>
          </a:xfrm>
          <a:prstGeom prst="rect">
            <a:avLst/>
          </a:prstGeom>
        </p:spPr>
      </p:pic>
      <p:pic>
        <p:nvPicPr>
          <p:cNvPr id="32" name="Picture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49125" y="3673074"/>
            <a:ext cx="1139024" cy="1081077"/>
          </a:xfrm>
          <a:prstGeom prst="rect">
            <a:avLst/>
          </a:prstGeom>
        </p:spPr>
      </p:pic>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2778" y="4768184"/>
            <a:ext cx="1048454" cy="1098509"/>
          </a:xfrm>
          <a:prstGeom prst="rect">
            <a:avLst/>
          </a:prstGeom>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1632" y="3673075"/>
            <a:ext cx="1105618" cy="1101309"/>
          </a:xfrm>
          <a:prstGeom prst="rect">
            <a:avLst/>
          </a:prstGeom>
        </p:spPr>
      </p:pic>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8025" y="3683947"/>
            <a:ext cx="1063207" cy="1077119"/>
          </a:xfrm>
          <a:prstGeom prst="rect">
            <a:avLst/>
          </a:prstGeom>
        </p:spPr>
      </p:pic>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54022" y="4761066"/>
            <a:ext cx="1134127" cy="1106786"/>
          </a:xfrm>
          <a:prstGeom prst="rect">
            <a:avLst/>
          </a:prstGeom>
        </p:spPr>
      </p:pic>
      <p:pic>
        <p:nvPicPr>
          <p:cNvPr id="37" name="Picture 3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76025" y="4710010"/>
            <a:ext cx="1156683" cy="1156683"/>
          </a:xfrm>
          <a:prstGeom prst="rect">
            <a:avLst/>
          </a:prstGeom>
        </p:spPr>
      </p:pic>
      <p:pic>
        <p:nvPicPr>
          <p:cNvPr id="38" name="Picture 3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82664" y="3673073"/>
            <a:ext cx="1085361" cy="1102107"/>
          </a:xfrm>
          <a:prstGeom prst="rect">
            <a:avLst/>
          </a:prstGeom>
        </p:spPr>
      </p:pic>
      <p:pic>
        <p:nvPicPr>
          <p:cNvPr id="39" name="Picture 3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49477" y="4770078"/>
            <a:ext cx="1097773" cy="1097773"/>
          </a:xfrm>
          <a:prstGeom prst="rect">
            <a:avLst/>
          </a:prstGeom>
        </p:spPr>
      </p:pic>
      <p:pic>
        <p:nvPicPr>
          <p:cNvPr id="40" name="Picture 3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031912" y="4710010"/>
            <a:ext cx="1183519" cy="1136378"/>
          </a:xfrm>
          <a:prstGeom prst="rect">
            <a:avLst/>
          </a:prstGeom>
        </p:spPr>
      </p:pic>
      <p:pic>
        <p:nvPicPr>
          <p:cNvPr id="41" name="Picture 4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731232" y="4747879"/>
            <a:ext cx="1146895" cy="1098509"/>
          </a:xfrm>
          <a:prstGeom prst="rect">
            <a:avLst/>
          </a:prstGeom>
        </p:spPr>
      </p:pic>
      <p:pic>
        <p:nvPicPr>
          <p:cNvPr id="42" name="Picture 4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238899" y="3676591"/>
            <a:ext cx="1108038" cy="1074686"/>
          </a:xfrm>
          <a:prstGeom prst="rect">
            <a:avLst/>
          </a:prstGeom>
        </p:spPr>
      </p:pic>
      <p:pic>
        <p:nvPicPr>
          <p:cNvPr id="43" name="Picture 4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162119" y="3683947"/>
            <a:ext cx="1078203" cy="1070846"/>
          </a:xfrm>
          <a:prstGeom prst="rect">
            <a:avLst/>
          </a:prstGeom>
        </p:spPr>
      </p:pic>
      <p:pic>
        <p:nvPicPr>
          <p:cNvPr id="44" name="Picture 4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81543" y="4768183"/>
            <a:ext cx="1086482" cy="1099667"/>
          </a:xfrm>
          <a:prstGeom prst="rect">
            <a:avLst/>
          </a:prstGeom>
        </p:spPr>
      </p:pic>
      <p:pic>
        <p:nvPicPr>
          <p:cNvPr id="45" name="Picture 4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161144" y="4768185"/>
            <a:ext cx="1114320" cy="1078203"/>
          </a:xfrm>
          <a:prstGeom prst="rect">
            <a:avLst/>
          </a:prstGeom>
        </p:spPr>
      </p:pic>
      <p:pic>
        <p:nvPicPr>
          <p:cNvPr id="46" name="Picture 4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239938" y="4768185"/>
            <a:ext cx="1102766" cy="1099666"/>
          </a:xfrm>
          <a:prstGeom prst="rect">
            <a:avLst/>
          </a:prstGeom>
        </p:spPr>
      </p:pic>
      <p:pic>
        <p:nvPicPr>
          <p:cNvPr id="47" name="Picture 4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82415" y="4768186"/>
            <a:ext cx="1079704" cy="1078203"/>
          </a:xfrm>
          <a:prstGeom prst="rect">
            <a:avLst/>
          </a:prstGeom>
        </p:spPr>
      </p:pic>
      <p:pic>
        <p:nvPicPr>
          <p:cNvPr id="48" name="Picture 4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0" y="4768186"/>
            <a:ext cx="1078203" cy="1078203"/>
          </a:xfrm>
          <a:prstGeom prst="rect">
            <a:avLst/>
          </a:prstGeom>
        </p:spPr>
      </p:pic>
      <p:pic>
        <p:nvPicPr>
          <p:cNvPr id="49" name="Picture 4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077520" y="3689983"/>
            <a:ext cx="1078203" cy="1078203"/>
          </a:xfrm>
          <a:prstGeom prst="rect">
            <a:avLst/>
          </a:prstGeom>
        </p:spPr>
      </p:pic>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a:t>
            </a:r>
            <a:r>
              <a:rPr lang="en-IE" sz="2800" dirty="0" smtClean="0">
                <a:solidFill>
                  <a:schemeClr val="bg1"/>
                </a:solidFill>
                <a:latin typeface="Helvetica" panose="020B0604020202020204" pitchFamily="34" charset="0"/>
              </a:rPr>
              <a:t>he Beatles </a:t>
            </a:r>
            <a:endParaRPr lang="en-IE" sz="2800" dirty="0">
              <a:solidFill>
                <a:schemeClr val="bg1"/>
              </a:solidFill>
              <a:latin typeface="Helvetica" panose="020B0604020202020204" pitchFamily="34" charset="0"/>
            </a:endParaRPr>
          </a:p>
        </p:txBody>
      </p:sp>
      <p:sp>
        <p:nvSpPr>
          <p:cNvPr id="4" name="TextBox 3"/>
          <p:cNvSpPr txBox="1"/>
          <p:nvPr/>
        </p:nvSpPr>
        <p:spPr>
          <a:xfrm>
            <a:off x="539101" y="1235007"/>
            <a:ext cx="11585223" cy="923330"/>
          </a:xfrm>
          <a:prstGeom prst="rect">
            <a:avLst/>
          </a:prstGeom>
          <a:noFill/>
        </p:spPr>
        <p:txBody>
          <a:bodyPr wrap="none" rtlCol="0">
            <a:spAutoFit/>
          </a:bodyPr>
          <a:lstStyle/>
          <a:p>
            <a:r>
              <a:rPr lang="en-IE" dirty="0" smtClean="0">
                <a:solidFill>
                  <a:schemeClr val="bg1"/>
                </a:solidFill>
                <a:latin typeface="Helvetica" panose="020B0604020202020204" pitchFamily="34" charset="0"/>
              </a:rPr>
              <a:t>The Beatles were an English rock band from Liverpool formed in 1960</a:t>
            </a:r>
            <a:r>
              <a:rPr lang="en-IE" dirty="0">
                <a:solidFill>
                  <a:schemeClr val="bg1"/>
                </a:solidFill>
                <a:latin typeface="Helvetica" panose="020B0604020202020204" pitchFamily="34" charset="0"/>
              </a:rPr>
              <a:t>. The Beatles are the best-selling band in </a:t>
            </a:r>
            <a:endParaRPr lang="en-IE" dirty="0" smtClean="0">
              <a:solidFill>
                <a:schemeClr val="bg1"/>
              </a:solidFill>
              <a:latin typeface="Helvetica" panose="020B0604020202020204" pitchFamily="34" charset="0"/>
            </a:endParaRPr>
          </a:p>
          <a:p>
            <a:r>
              <a:rPr lang="en-IE" dirty="0" smtClean="0">
                <a:solidFill>
                  <a:schemeClr val="bg1"/>
                </a:solidFill>
                <a:latin typeface="Helvetica" panose="020B0604020202020204" pitchFamily="34" charset="0"/>
              </a:rPr>
              <a:t>history</a:t>
            </a:r>
            <a:r>
              <a:rPr lang="en-IE" dirty="0">
                <a:solidFill>
                  <a:schemeClr val="bg1"/>
                </a:solidFill>
                <a:latin typeface="Helvetica" panose="020B0604020202020204" pitchFamily="34" charset="0"/>
              </a:rPr>
              <a:t>, </a:t>
            </a:r>
            <a:r>
              <a:rPr lang="en-IE" dirty="0" smtClean="0">
                <a:solidFill>
                  <a:schemeClr val="bg1"/>
                </a:solidFill>
                <a:latin typeface="Helvetica" panose="020B0604020202020204" pitchFamily="34" charset="0"/>
              </a:rPr>
              <a:t>with </a:t>
            </a:r>
            <a:r>
              <a:rPr lang="en-IE" dirty="0">
                <a:solidFill>
                  <a:schemeClr val="bg1"/>
                </a:solidFill>
                <a:latin typeface="Helvetica" panose="020B0604020202020204" pitchFamily="34" charset="0"/>
              </a:rPr>
              <a:t>estimated sales of over 800 million physical and digital albums </a:t>
            </a:r>
            <a:r>
              <a:rPr lang="en-IE" dirty="0" smtClean="0">
                <a:solidFill>
                  <a:schemeClr val="bg1"/>
                </a:solidFill>
                <a:latin typeface="Helvetica" panose="020B0604020202020204" pitchFamily="34" charset="0"/>
              </a:rPr>
              <a:t>worldwide</a:t>
            </a:r>
            <a:r>
              <a:rPr lang="en-IE" dirty="0">
                <a:solidFill>
                  <a:schemeClr val="bg1"/>
                </a:solidFill>
                <a:latin typeface="Helvetica" panose="020B0604020202020204" pitchFamily="34" charset="0"/>
              </a:rPr>
              <a:t>. They have had more </a:t>
            </a:r>
            <a:endParaRPr lang="en-IE" dirty="0" smtClean="0">
              <a:solidFill>
                <a:schemeClr val="bg1"/>
              </a:solidFill>
              <a:latin typeface="Helvetica" panose="020B0604020202020204" pitchFamily="34" charset="0"/>
            </a:endParaRPr>
          </a:p>
          <a:p>
            <a:r>
              <a:rPr lang="en-IE" dirty="0" smtClean="0">
                <a:solidFill>
                  <a:schemeClr val="bg1"/>
                </a:solidFill>
                <a:latin typeface="Helvetica" panose="020B0604020202020204" pitchFamily="34" charset="0"/>
              </a:rPr>
              <a:t>number-one </a:t>
            </a:r>
            <a:r>
              <a:rPr lang="en-IE" dirty="0">
                <a:solidFill>
                  <a:schemeClr val="bg1"/>
                </a:solidFill>
                <a:latin typeface="Helvetica" panose="020B0604020202020204" pitchFamily="34" charset="0"/>
              </a:rPr>
              <a:t>albums on the British charts and sold more singles in the UK </a:t>
            </a:r>
            <a:r>
              <a:rPr lang="en-IE" dirty="0" smtClean="0">
                <a:solidFill>
                  <a:schemeClr val="bg1"/>
                </a:solidFill>
                <a:latin typeface="Helvetica" panose="020B0604020202020204" pitchFamily="34" charset="0"/>
              </a:rPr>
              <a:t>and United States than </a:t>
            </a:r>
            <a:r>
              <a:rPr lang="en-IE" dirty="0">
                <a:solidFill>
                  <a:schemeClr val="bg1"/>
                </a:solidFill>
                <a:latin typeface="Helvetica" panose="020B0604020202020204" pitchFamily="34" charset="0"/>
              </a:rPr>
              <a:t>any other act.</a:t>
            </a:r>
          </a:p>
        </p:txBody>
      </p:sp>
      <p:sp>
        <p:nvSpPr>
          <p:cNvPr id="5" name="TextBox 4"/>
          <p:cNvSpPr txBox="1"/>
          <p:nvPr/>
        </p:nvSpPr>
        <p:spPr>
          <a:xfrm>
            <a:off x="539101" y="2196019"/>
            <a:ext cx="11174854" cy="646331"/>
          </a:xfrm>
          <a:prstGeom prst="rect">
            <a:avLst/>
          </a:prstGeom>
          <a:noFill/>
        </p:spPr>
        <p:txBody>
          <a:bodyPr wrap="none" rtlCol="0">
            <a:spAutoFit/>
          </a:bodyPr>
          <a:lstStyle/>
          <a:p>
            <a:r>
              <a:rPr lang="en-IE" dirty="0" smtClean="0">
                <a:solidFill>
                  <a:schemeClr val="bg1"/>
                </a:solidFill>
                <a:latin typeface="Helvetica" panose="020B0604020202020204" pitchFamily="34" charset="0"/>
              </a:rPr>
              <a:t>Throughout their career, the Beatles produced 23 studio albums, 5 live albums and 63 singles. The Beatles</a:t>
            </a:r>
          </a:p>
          <a:p>
            <a:r>
              <a:rPr lang="en-IE" dirty="0" smtClean="0">
                <a:solidFill>
                  <a:schemeClr val="bg1"/>
                </a:solidFill>
                <a:latin typeface="Helvetica" panose="020B0604020202020204" pitchFamily="34" charset="0"/>
              </a:rPr>
              <a:t>broke up in 1970, however, their music left a mark on the years and decades that followed.</a:t>
            </a:r>
            <a:endParaRPr lang="en-IE" dirty="0">
              <a:solidFill>
                <a:schemeClr val="bg1"/>
              </a:solidFill>
              <a:latin typeface="Helvetica" panose="020B0604020202020204" pitchFamily="34" charset="0"/>
            </a:endParaRPr>
          </a:p>
        </p:txBody>
      </p:sp>
      <p:sp>
        <p:nvSpPr>
          <p:cNvPr id="6" name="TextBox 5"/>
          <p:cNvSpPr txBox="1"/>
          <p:nvPr/>
        </p:nvSpPr>
        <p:spPr>
          <a:xfrm>
            <a:off x="539101" y="2943997"/>
            <a:ext cx="4365298" cy="369332"/>
          </a:xfrm>
          <a:prstGeom prst="rect">
            <a:avLst/>
          </a:prstGeom>
          <a:noFill/>
        </p:spPr>
        <p:txBody>
          <a:bodyPr wrap="none" rtlCol="0">
            <a:spAutoFit/>
          </a:bodyPr>
          <a:lstStyle/>
          <a:p>
            <a:r>
              <a:rPr lang="en-IE" dirty="0" smtClean="0">
                <a:solidFill>
                  <a:schemeClr val="bg1"/>
                </a:solidFill>
                <a:latin typeface="Helvetica" panose="020B0604020202020204" pitchFamily="34" charset="0"/>
              </a:rPr>
              <a:t>Can you name any of the albums below?</a:t>
            </a:r>
            <a:endParaRPr lang="en-IE" dirty="0">
              <a:solidFill>
                <a:schemeClr val="bg1"/>
              </a:solidFill>
              <a:latin typeface="Helvetica" panose="020B0604020202020204" pitchFamily="34" charset="0"/>
            </a:endParaRPr>
          </a:p>
        </p:txBody>
      </p:sp>
    </p:spTree>
    <p:extLst>
      <p:ext uri="{BB962C8B-B14F-4D97-AF65-F5344CB8AC3E}">
        <p14:creationId xmlns:p14="http://schemas.microsoft.com/office/powerpoint/2010/main" val="417378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
                                        <p:tgtEl>
                                          <p:spTgt spid="29"/>
                                        </p:tgtEl>
                                      </p:cBhvr>
                                    </p:animEffect>
                                    <p:anim calcmode="lin" valueType="num">
                                      <p:cBhvr>
                                        <p:cTn id="8" dur="150" fill="hold"/>
                                        <p:tgtEl>
                                          <p:spTgt spid="29"/>
                                        </p:tgtEl>
                                        <p:attrNameLst>
                                          <p:attrName>ppt_w</p:attrName>
                                        </p:attrNameLst>
                                      </p:cBhvr>
                                      <p:tavLst>
                                        <p:tav tm="0" fmla="#ppt_w*sin(2.5*pi*$)">
                                          <p:val>
                                            <p:fltVal val="0"/>
                                          </p:val>
                                        </p:tav>
                                        <p:tav tm="100000">
                                          <p:val>
                                            <p:fltVal val="1"/>
                                          </p:val>
                                        </p:tav>
                                      </p:tavLst>
                                    </p:anim>
                                    <p:anim calcmode="lin" valueType="num">
                                      <p:cBhvr>
                                        <p:cTn id="9" dur="150" fill="hold"/>
                                        <p:tgtEl>
                                          <p:spTgt spid="29"/>
                                        </p:tgtEl>
                                        <p:attrNameLst>
                                          <p:attrName>ppt_h</p:attrName>
                                        </p:attrNameLst>
                                      </p:cBhvr>
                                      <p:tavLst>
                                        <p:tav tm="0">
                                          <p:val>
                                            <p:strVal val="#ppt_h"/>
                                          </p:val>
                                        </p:tav>
                                        <p:tav tm="100000">
                                          <p:val>
                                            <p:strVal val="#ppt_h"/>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50"/>
                                        <p:tgtEl>
                                          <p:spTgt spid="4"/>
                                        </p:tgtEl>
                                      </p:cBhvr>
                                    </p:animEffect>
                                  </p:childTnLst>
                                </p:cTn>
                              </p:par>
                              <p:par>
                                <p:cTn id="13" presetID="45"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150"/>
                                        <p:tgtEl>
                                          <p:spTgt spid="49"/>
                                        </p:tgtEl>
                                      </p:cBhvr>
                                    </p:animEffect>
                                    <p:anim calcmode="lin" valueType="num">
                                      <p:cBhvr>
                                        <p:cTn id="16" dur="150" fill="hold"/>
                                        <p:tgtEl>
                                          <p:spTgt spid="49"/>
                                        </p:tgtEl>
                                        <p:attrNameLst>
                                          <p:attrName>ppt_w</p:attrName>
                                        </p:attrNameLst>
                                      </p:cBhvr>
                                      <p:tavLst>
                                        <p:tav tm="0" fmla="#ppt_w*sin(2.5*pi*$)">
                                          <p:val>
                                            <p:fltVal val="0"/>
                                          </p:val>
                                        </p:tav>
                                        <p:tav tm="100000">
                                          <p:val>
                                            <p:fltVal val="1"/>
                                          </p:val>
                                        </p:tav>
                                      </p:tavLst>
                                    </p:anim>
                                    <p:anim calcmode="lin" valueType="num">
                                      <p:cBhvr>
                                        <p:cTn id="17" dur="150" fill="hold"/>
                                        <p:tgtEl>
                                          <p:spTgt spid="49"/>
                                        </p:tgtEl>
                                        <p:attrNameLst>
                                          <p:attrName>ppt_h</p:attrName>
                                        </p:attrNameLst>
                                      </p:cBhvr>
                                      <p:tavLst>
                                        <p:tav tm="0">
                                          <p:val>
                                            <p:strVal val="#ppt_h"/>
                                          </p:val>
                                        </p:tav>
                                        <p:tav tm="100000">
                                          <p:val>
                                            <p:strVal val="#ppt_h"/>
                                          </p:val>
                                        </p:tav>
                                      </p:tavLst>
                                    </p:anim>
                                  </p:childTnLst>
                                </p:cTn>
                              </p:par>
                            </p:childTnLst>
                          </p:cTn>
                        </p:par>
                        <p:par>
                          <p:cTn id="18" fill="hold">
                            <p:stCondLst>
                              <p:cond delay="150"/>
                            </p:stCondLst>
                            <p:childTnLst>
                              <p:par>
                                <p:cTn id="19" presetID="45"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50"/>
                                        <p:tgtEl>
                                          <p:spTgt spid="43"/>
                                        </p:tgtEl>
                                      </p:cBhvr>
                                    </p:animEffect>
                                    <p:anim calcmode="lin" valueType="num">
                                      <p:cBhvr>
                                        <p:cTn id="22" dur="150" fill="hold"/>
                                        <p:tgtEl>
                                          <p:spTgt spid="43"/>
                                        </p:tgtEl>
                                        <p:attrNameLst>
                                          <p:attrName>ppt_w</p:attrName>
                                        </p:attrNameLst>
                                      </p:cBhvr>
                                      <p:tavLst>
                                        <p:tav tm="0" fmla="#ppt_w*sin(2.5*pi*$)">
                                          <p:val>
                                            <p:fltVal val="0"/>
                                          </p:val>
                                        </p:tav>
                                        <p:tav tm="100000">
                                          <p:val>
                                            <p:fltVal val="1"/>
                                          </p:val>
                                        </p:tav>
                                      </p:tavLst>
                                    </p:anim>
                                    <p:anim calcmode="lin" valueType="num">
                                      <p:cBhvr>
                                        <p:cTn id="23" dur="150" fill="hold"/>
                                        <p:tgtEl>
                                          <p:spTgt spid="43"/>
                                        </p:tgtEl>
                                        <p:attrNameLst>
                                          <p:attrName>ppt_h</p:attrName>
                                        </p:attrNameLst>
                                      </p:cBhvr>
                                      <p:tavLst>
                                        <p:tav tm="0">
                                          <p:val>
                                            <p:strVal val="#ppt_h"/>
                                          </p:val>
                                        </p:tav>
                                        <p:tav tm="100000">
                                          <p:val>
                                            <p:strVal val="#ppt_h"/>
                                          </p:val>
                                        </p:tav>
                                      </p:tavLst>
                                    </p:anim>
                                  </p:childTnLst>
                                </p:cTn>
                              </p:par>
                            </p:childTnLst>
                          </p:cTn>
                        </p:par>
                        <p:par>
                          <p:cTn id="24" fill="hold">
                            <p:stCondLst>
                              <p:cond delay="300"/>
                            </p:stCondLst>
                            <p:childTnLst>
                              <p:par>
                                <p:cTn id="25" presetID="45"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50"/>
                                        <p:tgtEl>
                                          <p:spTgt spid="42"/>
                                        </p:tgtEl>
                                      </p:cBhvr>
                                    </p:animEffect>
                                    <p:anim calcmode="lin" valueType="num">
                                      <p:cBhvr>
                                        <p:cTn id="28" dur="150" fill="hold"/>
                                        <p:tgtEl>
                                          <p:spTgt spid="42"/>
                                        </p:tgtEl>
                                        <p:attrNameLst>
                                          <p:attrName>ppt_w</p:attrName>
                                        </p:attrNameLst>
                                      </p:cBhvr>
                                      <p:tavLst>
                                        <p:tav tm="0" fmla="#ppt_w*sin(2.5*pi*$)">
                                          <p:val>
                                            <p:fltVal val="0"/>
                                          </p:val>
                                        </p:tav>
                                        <p:tav tm="100000">
                                          <p:val>
                                            <p:fltVal val="1"/>
                                          </p:val>
                                        </p:tav>
                                      </p:tavLst>
                                    </p:anim>
                                    <p:anim calcmode="lin" valueType="num">
                                      <p:cBhvr>
                                        <p:cTn id="29" dur="150" fill="hold"/>
                                        <p:tgtEl>
                                          <p:spTgt spid="42"/>
                                        </p:tgtEl>
                                        <p:attrNameLst>
                                          <p:attrName>ppt_h</p:attrName>
                                        </p:attrNameLst>
                                      </p:cBhvr>
                                      <p:tavLst>
                                        <p:tav tm="0">
                                          <p:val>
                                            <p:strVal val="#ppt_h"/>
                                          </p:val>
                                        </p:tav>
                                        <p:tav tm="100000">
                                          <p:val>
                                            <p:strVal val="#ppt_h"/>
                                          </p:val>
                                        </p:tav>
                                      </p:tavLst>
                                    </p:anim>
                                  </p:childTnLst>
                                </p:cTn>
                              </p:par>
                            </p:childTnLst>
                          </p:cTn>
                        </p:par>
                        <p:par>
                          <p:cTn id="30" fill="hold">
                            <p:stCondLst>
                              <p:cond delay="450"/>
                            </p:stCondLst>
                            <p:childTnLst>
                              <p:par>
                                <p:cTn id="31" presetID="45"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50"/>
                                        <p:tgtEl>
                                          <p:spTgt spid="34"/>
                                        </p:tgtEl>
                                      </p:cBhvr>
                                    </p:animEffect>
                                    <p:anim calcmode="lin" valueType="num">
                                      <p:cBhvr>
                                        <p:cTn id="34" dur="150" fill="hold"/>
                                        <p:tgtEl>
                                          <p:spTgt spid="34"/>
                                        </p:tgtEl>
                                        <p:attrNameLst>
                                          <p:attrName>ppt_w</p:attrName>
                                        </p:attrNameLst>
                                      </p:cBhvr>
                                      <p:tavLst>
                                        <p:tav tm="0" fmla="#ppt_w*sin(2.5*pi*$)">
                                          <p:val>
                                            <p:fltVal val="0"/>
                                          </p:val>
                                        </p:tav>
                                        <p:tav tm="100000">
                                          <p:val>
                                            <p:fltVal val="1"/>
                                          </p:val>
                                        </p:tav>
                                      </p:tavLst>
                                    </p:anim>
                                    <p:anim calcmode="lin" valueType="num">
                                      <p:cBhvr>
                                        <p:cTn id="35" dur="150" fill="hold"/>
                                        <p:tgtEl>
                                          <p:spTgt spid="34"/>
                                        </p:tgtEl>
                                        <p:attrNameLst>
                                          <p:attrName>ppt_h</p:attrName>
                                        </p:attrNameLst>
                                      </p:cBhvr>
                                      <p:tavLst>
                                        <p:tav tm="0">
                                          <p:val>
                                            <p:strVal val="#ppt_h"/>
                                          </p:val>
                                        </p:tav>
                                        <p:tav tm="100000">
                                          <p:val>
                                            <p:strVal val="#ppt_h"/>
                                          </p:val>
                                        </p:tav>
                                      </p:tavLst>
                                    </p:anim>
                                  </p:childTnLst>
                                </p:cTn>
                              </p:par>
                            </p:childTnLst>
                          </p:cTn>
                        </p:par>
                        <p:par>
                          <p:cTn id="36" fill="hold">
                            <p:stCondLst>
                              <p:cond delay="600"/>
                            </p:stCondLst>
                            <p:childTnLst>
                              <p:par>
                                <p:cTn id="37" presetID="45" presetClass="entr" presetSubtype="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50"/>
                                        <p:tgtEl>
                                          <p:spTgt spid="32"/>
                                        </p:tgtEl>
                                      </p:cBhvr>
                                    </p:animEffect>
                                    <p:anim calcmode="lin" valueType="num">
                                      <p:cBhvr>
                                        <p:cTn id="40" dur="150" fill="hold"/>
                                        <p:tgtEl>
                                          <p:spTgt spid="32"/>
                                        </p:tgtEl>
                                        <p:attrNameLst>
                                          <p:attrName>ppt_w</p:attrName>
                                        </p:attrNameLst>
                                      </p:cBhvr>
                                      <p:tavLst>
                                        <p:tav tm="0" fmla="#ppt_w*sin(2.5*pi*$)">
                                          <p:val>
                                            <p:fltVal val="0"/>
                                          </p:val>
                                        </p:tav>
                                        <p:tav tm="100000">
                                          <p:val>
                                            <p:fltVal val="1"/>
                                          </p:val>
                                        </p:tav>
                                      </p:tavLst>
                                    </p:anim>
                                    <p:anim calcmode="lin" valueType="num">
                                      <p:cBhvr>
                                        <p:cTn id="41" dur="150" fill="hold"/>
                                        <p:tgtEl>
                                          <p:spTgt spid="32"/>
                                        </p:tgtEl>
                                        <p:attrNameLst>
                                          <p:attrName>ppt_h</p:attrName>
                                        </p:attrNameLst>
                                      </p:cBhvr>
                                      <p:tavLst>
                                        <p:tav tm="0">
                                          <p:val>
                                            <p:strVal val="#ppt_h"/>
                                          </p:val>
                                        </p:tav>
                                        <p:tav tm="100000">
                                          <p:val>
                                            <p:strVal val="#ppt_h"/>
                                          </p:val>
                                        </p:tav>
                                      </p:tavLst>
                                    </p:anim>
                                  </p:childTnLst>
                                </p:cTn>
                              </p:par>
                            </p:childTnLst>
                          </p:cTn>
                        </p:par>
                        <p:par>
                          <p:cTn id="42" fill="hold">
                            <p:stCondLst>
                              <p:cond delay="750"/>
                            </p:stCondLst>
                            <p:childTnLst>
                              <p:par>
                                <p:cTn id="43" presetID="45" presetClass="entr" presetSubtype="0"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150"/>
                                        <p:tgtEl>
                                          <p:spTgt spid="38"/>
                                        </p:tgtEl>
                                      </p:cBhvr>
                                    </p:animEffect>
                                    <p:anim calcmode="lin" valueType="num">
                                      <p:cBhvr>
                                        <p:cTn id="46" dur="150" fill="hold"/>
                                        <p:tgtEl>
                                          <p:spTgt spid="38"/>
                                        </p:tgtEl>
                                        <p:attrNameLst>
                                          <p:attrName>ppt_w</p:attrName>
                                        </p:attrNameLst>
                                      </p:cBhvr>
                                      <p:tavLst>
                                        <p:tav tm="0" fmla="#ppt_w*sin(2.5*pi*$)">
                                          <p:val>
                                            <p:fltVal val="0"/>
                                          </p:val>
                                        </p:tav>
                                        <p:tav tm="100000">
                                          <p:val>
                                            <p:fltVal val="1"/>
                                          </p:val>
                                        </p:tav>
                                      </p:tavLst>
                                    </p:anim>
                                    <p:anim calcmode="lin" valueType="num">
                                      <p:cBhvr>
                                        <p:cTn id="47" dur="150" fill="hold"/>
                                        <p:tgtEl>
                                          <p:spTgt spid="38"/>
                                        </p:tgtEl>
                                        <p:attrNameLst>
                                          <p:attrName>ppt_h</p:attrName>
                                        </p:attrNameLst>
                                      </p:cBhvr>
                                      <p:tavLst>
                                        <p:tav tm="0">
                                          <p:val>
                                            <p:strVal val="#ppt_h"/>
                                          </p:val>
                                        </p:tav>
                                        <p:tav tm="100000">
                                          <p:val>
                                            <p:strVal val="#ppt_h"/>
                                          </p:val>
                                        </p:tav>
                                      </p:tavLst>
                                    </p:anim>
                                  </p:childTnLst>
                                </p:cTn>
                              </p:par>
                            </p:childTnLst>
                          </p:cTn>
                        </p:par>
                        <p:par>
                          <p:cTn id="48" fill="hold">
                            <p:stCondLst>
                              <p:cond delay="900"/>
                            </p:stCondLst>
                            <p:childTnLst>
                              <p:par>
                                <p:cTn id="49" presetID="45" presetClass="entr" presetSubtype="0"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50"/>
                                        <p:tgtEl>
                                          <p:spTgt spid="35"/>
                                        </p:tgtEl>
                                      </p:cBhvr>
                                    </p:animEffect>
                                    <p:anim calcmode="lin" valueType="num">
                                      <p:cBhvr>
                                        <p:cTn id="52" dur="150" fill="hold"/>
                                        <p:tgtEl>
                                          <p:spTgt spid="35"/>
                                        </p:tgtEl>
                                        <p:attrNameLst>
                                          <p:attrName>ppt_w</p:attrName>
                                        </p:attrNameLst>
                                      </p:cBhvr>
                                      <p:tavLst>
                                        <p:tav tm="0" fmla="#ppt_w*sin(2.5*pi*$)">
                                          <p:val>
                                            <p:fltVal val="0"/>
                                          </p:val>
                                        </p:tav>
                                        <p:tav tm="100000">
                                          <p:val>
                                            <p:fltVal val="1"/>
                                          </p:val>
                                        </p:tav>
                                      </p:tavLst>
                                    </p:anim>
                                    <p:anim calcmode="lin" valueType="num">
                                      <p:cBhvr>
                                        <p:cTn id="53" dur="150" fill="hold"/>
                                        <p:tgtEl>
                                          <p:spTgt spid="35"/>
                                        </p:tgtEl>
                                        <p:attrNameLst>
                                          <p:attrName>ppt_h</p:attrName>
                                        </p:attrNameLst>
                                      </p:cBhvr>
                                      <p:tavLst>
                                        <p:tav tm="0">
                                          <p:val>
                                            <p:strVal val="#ppt_h"/>
                                          </p:val>
                                        </p:tav>
                                        <p:tav tm="100000">
                                          <p:val>
                                            <p:strVal val="#ppt_h"/>
                                          </p:val>
                                        </p:tav>
                                      </p:tavLst>
                                    </p:anim>
                                  </p:childTnLst>
                                </p:cTn>
                              </p:par>
                            </p:childTnLst>
                          </p:cTn>
                        </p:par>
                        <p:par>
                          <p:cTn id="54" fill="hold">
                            <p:stCondLst>
                              <p:cond delay="1050"/>
                            </p:stCondLst>
                            <p:childTnLst>
                              <p:par>
                                <p:cTn id="55" presetID="45" presetClass="entr" presetSubtype="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150"/>
                                        <p:tgtEl>
                                          <p:spTgt spid="28"/>
                                        </p:tgtEl>
                                      </p:cBhvr>
                                    </p:animEffect>
                                    <p:anim calcmode="lin" valueType="num">
                                      <p:cBhvr>
                                        <p:cTn id="58" dur="150" fill="hold"/>
                                        <p:tgtEl>
                                          <p:spTgt spid="28"/>
                                        </p:tgtEl>
                                        <p:attrNameLst>
                                          <p:attrName>ppt_w</p:attrName>
                                        </p:attrNameLst>
                                      </p:cBhvr>
                                      <p:tavLst>
                                        <p:tav tm="0" fmla="#ppt_w*sin(2.5*pi*$)">
                                          <p:val>
                                            <p:fltVal val="0"/>
                                          </p:val>
                                        </p:tav>
                                        <p:tav tm="100000">
                                          <p:val>
                                            <p:fltVal val="1"/>
                                          </p:val>
                                        </p:tav>
                                      </p:tavLst>
                                    </p:anim>
                                    <p:anim calcmode="lin" valueType="num">
                                      <p:cBhvr>
                                        <p:cTn id="59" dur="150" fill="hold"/>
                                        <p:tgtEl>
                                          <p:spTgt spid="28"/>
                                        </p:tgtEl>
                                        <p:attrNameLst>
                                          <p:attrName>ppt_h</p:attrName>
                                        </p:attrNameLst>
                                      </p:cBhvr>
                                      <p:tavLst>
                                        <p:tav tm="0">
                                          <p:val>
                                            <p:strVal val="#ppt_h"/>
                                          </p:val>
                                        </p:tav>
                                        <p:tav tm="100000">
                                          <p:val>
                                            <p:strVal val="#ppt_h"/>
                                          </p:val>
                                        </p:tav>
                                      </p:tavLst>
                                    </p:anim>
                                  </p:childTnLst>
                                </p:cTn>
                              </p:par>
                            </p:childTnLst>
                          </p:cTn>
                        </p:par>
                        <p:par>
                          <p:cTn id="60" fill="hold">
                            <p:stCondLst>
                              <p:cond delay="1200"/>
                            </p:stCondLst>
                            <p:childTnLst>
                              <p:par>
                                <p:cTn id="61" presetID="45"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50"/>
                                        <p:tgtEl>
                                          <p:spTgt spid="30"/>
                                        </p:tgtEl>
                                      </p:cBhvr>
                                    </p:animEffect>
                                    <p:anim calcmode="lin" valueType="num">
                                      <p:cBhvr>
                                        <p:cTn id="64" dur="150" fill="hold"/>
                                        <p:tgtEl>
                                          <p:spTgt spid="30"/>
                                        </p:tgtEl>
                                        <p:attrNameLst>
                                          <p:attrName>ppt_w</p:attrName>
                                        </p:attrNameLst>
                                      </p:cBhvr>
                                      <p:tavLst>
                                        <p:tav tm="0" fmla="#ppt_w*sin(2.5*pi*$)">
                                          <p:val>
                                            <p:fltVal val="0"/>
                                          </p:val>
                                        </p:tav>
                                        <p:tav tm="100000">
                                          <p:val>
                                            <p:fltVal val="1"/>
                                          </p:val>
                                        </p:tav>
                                      </p:tavLst>
                                    </p:anim>
                                    <p:anim calcmode="lin" valueType="num">
                                      <p:cBhvr>
                                        <p:cTn id="65" dur="150" fill="hold"/>
                                        <p:tgtEl>
                                          <p:spTgt spid="30"/>
                                        </p:tgtEl>
                                        <p:attrNameLst>
                                          <p:attrName>ppt_h</p:attrName>
                                        </p:attrNameLst>
                                      </p:cBhvr>
                                      <p:tavLst>
                                        <p:tav tm="0">
                                          <p:val>
                                            <p:strVal val="#ppt_h"/>
                                          </p:val>
                                        </p:tav>
                                        <p:tav tm="100000">
                                          <p:val>
                                            <p:strVal val="#ppt_h"/>
                                          </p:val>
                                        </p:tav>
                                      </p:tavLst>
                                    </p:anim>
                                  </p:childTnLst>
                                </p:cTn>
                              </p:par>
                            </p:childTnLst>
                          </p:cTn>
                        </p:par>
                        <p:par>
                          <p:cTn id="66" fill="hold">
                            <p:stCondLst>
                              <p:cond delay="1350"/>
                            </p:stCondLst>
                            <p:childTnLst>
                              <p:par>
                                <p:cTn id="67" presetID="45" presetClass="entr" presetSubtype="0"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150"/>
                                        <p:tgtEl>
                                          <p:spTgt spid="31"/>
                                        </p:tgtEl>
                                      </p:cBhvr>
                                    </p:animEffect>
                                    <p:anim calcmode="lin" valueType="num">
                                      <p:cBhvr>
                                        <p:cTn id="70" dur="150" fill="hold"/>
                                        <p:tgtEl>
                                          <p:spTgt spid="31"/>
                                        </p:tgtEl>
                                        <p:attrNameLst>
                                          <p:attrName>ppt_w</p:attrName>
                                        </p:attrNameLst>
                                      </p:cBhvr>
                                      <p:tavLst>
                                        <p:tav tm="0" fmla="#ppt_w*sin(2.5*pi*$)">
                                          <p:val>
                                            <p:fltVal val="0"/>
                                          </p:val>
                                        </p:tav>
                                        <p:tav tm="100000">
                                          <p:val>
                                            <p:fltVal val="1"/>
                                          </p:val>
                                        </p:tav>
                                      </p:tavLst>
                                    </p:anim>
                                    <p:anim calcmode="lin" valueType="num">
                                      <p:cBhvr>
                                        <p:cTn id="71" dur="150" fill="hold"/>
                                        <p:tgtEl>
                                          <p:spTgt spid="31"/>
                                        </p:tgtEl>
                                        <p:attrNameLst>
                                          <p:attrName>ppt_h</p:attrName>
                                        </p:attrNameLst>
                                      </p:cBhvr>
                                      <p:tavLst>
                                        <p:tav tm="0">
                                          <p:val>
                                            <p:strVal val="#ppt_h"/>
                                          </p:val>
                                        </p:tav>
                                        <p:tav tm="100000">
                                          <p:val>
                                            <p:strVal val="#ppt_h"/>
                                          </p:val>
                                        </p:tav>
                                      </p:tavLst>
                                    </p:anim>
                                  </p:childTnLst>
                                </p:cTn>
                              </p:par>
                            </p:childTnLst>
                          </p:cTn>
                        </p:par>
                        <p:par>
                          <p:cTn id="72" fill="hold">
                            <p:stCondLst>
                              <p:cond delay="1500"/>
                            </p:stCondLst>
                            <p:childTnLst>
                              <p:par>
                                <p:cTn id="73" presetID="45" presetClass="entr" presetSubtype="0"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150"/>
                                        <p:tgtEl>
                                          <p:spTgt spid="40"/>
                                        </p:tgtEl>
                                      </p:cBhvr>
                                    </p:animEffect>
                                    <p:anim calcmode="lin" valueType="num">
                                      <p:cBhvr>
                                        <p:cTn id="76" dur="150" fill="hold"/>
                                        <p:tgtEl>
                                          <p:spTgt spid="40"/>
                                        </p:tgtEl>
                                        <p:attrNameLst>
                                          <p:attrName>ppt_w</p:attrName>
                                        </p:attrNameLst>
                                      </p:cBhvr>
                                      <p:tavLst>
                                        <p:tav tm="0" fmla="#ppt_w*sin(2.5*pi*$)">
                                          <p:val>
                                            <p:fltVal val="0"/>
                                          </p:val>
                                        </p:tav>
                                        <p:tav tm="100000">
                                          <p:val>
                                            <p:fltVal val="1"/>
                                          </p:val>
                                        </p:tav>
                                      </p:tavLst>
                                    </p:anim>
                                    <p:anim calcmode="lin" valueType="num">
                                      <p:cBhvr>
                                        <p:cTn id="77" dur="150" fill="hold"/>
                                        <p:tgtEl>
                                          <p:spTgt spid="40"/>
                                        </p:tgtEl>
                                        <p:attrNameLst>
                                          <p:attrName>ppt_h</p:attrName>
                                        </p:attrNameLst>
                                      </p:cBhvr>
                                      <p:tavLst>
                                        <p:tav tm="0">
                                          <p:val>
                                            <p:strVal val="#ppt_h"/>
                                          </p:val>
                                        </p:tav>
                                        <p:tav tm="100000">
                                          <p:val>
                                            <p:strVal val="#ppt_h"/>
                                          </p:val>
                                        </p:tav>
                                      </p:tavLst>
                                    </p:anim>
                                  </p:childTnLst>
                                </p:cTn>
                              </p:par>
                            </p:childTnLst>
                          </p:cTn>
                        </p:par>
                        <p:par>
                          <p:cTn id="78" fill="hold">
                            <p:stCondLst>
                              <p:cond delay="1650"/>
                            </p:stCondLst>
                            <p:childTnLst>
                              <p:par>
                                <p:cTn id="79" presetID="45" presetClass="entr" presetSubtype="0" fill="hold"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150"/>
                                        <p:tgtEl>
                                          <p:spTgt spid="37"/>
                                        </p:tgtEl>
                                      </p:cBhvr>
                                    </p:animEffect>
                                    <p:anim calcmode="lin" valueType="num">
                                      <p:cBhvr>
                                        <p:cTn id="82" dur="150" fill="hold"/>
                                        <p:tgtEl>
                                          <p:spTgt spid="37"/>
                                        </p:tgtEl>
                                        <p:attrNameLst>
                                          <p:attrName>ppt_w</p:attrName>
                                        </p:attrNameLst>
                                      </p:cBhvr>
                                      <p:tavLst>
                                        <p:tav tm="0" fmla="#ppt_w*sin(2.5*pi*$)">
                                          <p:val>
                                            <p:fltVal val="0"/>
                                          </p:val>
                                        </p:tav>
                                        <p:tav tm="100000">
                                          <p:val>
                                            <p:fltVal val="1"/>
                                          </p:val>
                                        </p:tav>
                                      </p:tavLst>
                                    </p:anim>
                                    <p:anim calcmode="lin" valueType="num">
                                      <p:cBhvr>
                                        <p:cTn id="83" dur="150" fill="hold"/>
                                        <p:tgtEl>
                                          <p:spTgt spid="37"/>
                                        </p:tgtEl>
                                        <p:attrNameLst>
                                          <p:attrName>ppt_h</p:attrName>
                                        </p:attrNameLst>
                                      </p:cBhvr>
                                      <p:tavLst>
                                        <p:tav tm="0">
                                          <p:val>
                                            <p:strVal val="#ppt_h"/>
                                          </p:val>
                                        </p:tav>
                                        <p:tav tm="100000">
                                          <p:val>
                                            <p:strVal val="#ppt_h"/>
                                          </p:val>
                                        </p:tav>
                                      </p:tavLst>
                                    </p:anim>
                                  </p:childTnLst>
                                </p:cTn>
                              </p:par>
                            </p:childTnLst>
                          </p:cTn>
                        </p:par>
                        <p:par>
                          <p:cTn id="84" fill="hold">
                            <p:stCondLst>
                              <p:cond delay="1800"/>
                            </p:stCondLst>
                            <p:childTnLst>
                              <p:par>
                                <p:cTn id="85" presetID="45" presetClass="entr" presetSubtype="0"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150"/>
                                        <p:tgtEl>
                                          <p:spTgt spid="41"/>
                                        </p:tgtEl>
                                      </p:cBhvr>
                                    </p:animEffect>
                                    <p:anim calcmode="lin" valueType="num">
                                      <p:cBhvr>
                                        <p:cTn id="88" dur="150" fill="hold"/>
                                        <p:tgtEl>
                                          <p:spTgt spid="41"/>
                                        </p:tgtEl>
                                        <p:attrNameLst>
                                          <p:attrName>ppt_w</p:attrName>
                                        </p:attrNameLst>
                                      </p:cBhvr>
                                      <p:tavLst>
                                        <p:tav tm="0" fmla="#ppt_w*sin(2.5*pi*$)">
                                          <p:val>
                                            <p:fltVal val="0"/>
                                          </p:val>
                                        </p:tav>
                                        <p:tav tm="100000">
                                          <p:val>
                                            <p:fltVal val="1"/>
                                          </p:val>
                                        </p:tav>
                                      </p:tavLst>
                                    </p:anim>
                                    <p:anim calcmode="lin" valueType="num">
                                      <p:cBhvr>
                                        <p:cTn id="89" dur="150" fill="hold"/>
                                        <p:tgtEl>
                                          <p:spTgt spid="41"/>
                                        </p:tgtEl>
                                        <p:attrNameLst>
                                          <p:attrName>ppt_h</p:attrName>
                                        </p:attrNameLst>
                                      </p:cBhvr>
                                      <p:tavLst>
                                        <p:tav tm="0">
                                          <p:val>
                                            <p:strVal val="#ppt_h"/>
                                          </p:val>
                                        </p:tav>
                                        <p:tav tm="100000">
                                          <p:val>
                                            <p:strVal val="#ppt_h"/>
                                          </p:val>
                                        </p:tav>
                                      </p:tavLst>
                                    </p:anim>
                                  </p:childTnLst>
                                </p:cTn>
                              </p:par>
                            </p:childTnLst>
                          </p:cTn>
                        </p:par>
                        <p:par>
                          <p:cTn id="90" fill="hold">
                            <p:stCondLst>
                              <p:cond delay="1950"/>
                            </p:stCondLst>
                            <p:childTnLst>
                              <p:par>
                                <p:cTn id="91" presetID="45" presetClass="entr" presetSubtype="0" fill="hold"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150"/>
                                        <p:tgtEl>
                                          <p:spTgt spid="33"/>
                                        </p:tgtEl>
                                      </p:cBhvr>
                                    </p:animEffect>
                                    <p:anim calcmode="lin" valueType="num">
                                      <p:cBhvr>
                                        <p:cTn id="94" dur="150" fill="hold"/>
                                        <p:tgtEl>
                                          <p:spTgt spid="33"/>
                                        </p:tgtEl>
                                        <p:attrNameLst>
                                          <p:attrName>ppt_w</p:attrName>
                                        </p:attrNameLst>
                                      </p:cBhvr>
                                      <p:tavLst>
                                        <p:tav tm="0" fmla="#ppt_w*sin(2.5*pi*$)">
                                          <p:val>
                                            <p:fltVal val="0"/>
                                          </p:val>
                                        </p:tav>
                                        <p:tav tm="100000">
                                          <p:val>
                                            <p:fltVal val="1"/>
                                          </p:val>
                                        </p:tav>
                                      </p:tavLst>
                                    </p:anim>
                                    <p:anim calcmode="lin" valueType="num">
                                      <p:cBhvr>
                                        <p:cTn id="95" dur="150" fill="hold"/>
                                        <p:tgtEl>
                                          <p:spTgt spid="33"/>
                                        </p:tgtEl>
                                        <p:attrNameLst>
                                          <p:attrName>ppt_h</p:attrName>
                                        </p:attrNameLst>
                                      </p:cBhvr>
                                      <p:tavLst>
                                        <p:tav tm="0">
                                          <p:val>
                                            <p:strVal val="#ppt_h"/>
                                          </p:val>
                                        </p:tav>
                                        <p:tav tm="100000">
                                          <p:val>
                                            <p:strVal val="#ppt_h"/>
                                          </p:val>
                                        </p:tav>
                                      </p:tavLst>
                                    </p:anim>
                                  </p:childTnLst>
                                </p:cTn>
                              </p:par>
                            </p:childTnLst>
                          </p:cTn>
                        </p:par>
                        <p:par>
                          <p:cTn id="96" fill="hold">
                            <p:stCondLst>
                              <p:cond delay="2100"/>
                            </p:stCondLst>
                            <p:childTnLst>
                              <p:par>
                                <p:cTn id="97" presetID="45" presetClass="entr" presetSubtype="0" fill="hold" nodeType="afterEffect">
                                  <p:stCondLst>
                                    <p:cond delay="0"/>
                                  </p:stCondLst>
                                  <p:childTnLst>
                                    <p:set>
                                      <p:cBhvr>
                                        <p:cTn id="98" dur="1" fill="hold">
                                          <p:stCondLst>
                                            <p:cond delay="0"/>
                                          </p:stCondLst>
                                        </p:cTn>
                                        <p:tgtEl>
                                          <p:spTgt spid="44"/>
                                        </p:tgtEl>
                                        <p:attrNameLst>
                                          <p:attrName>style.visibility</p:attrName>
                                        </p:attrNameLst>
                                      </p:cBhvr>
                                      <p:to>
                                        <p:strVal val="visible"/>
                                      </p:to>
                                    </p:set>
                                    <p:animEffect transition="in" filter="fade">
                                      <p:cBhvr>
                                        <p:cTn id="99" dur="150"/>
                                        <p:tgtEl>
                                          <p:spTgt spid="44"/>
                                        </p:tgtEl>
                                      </p:cBhvr>
                                    </p:animEffect>
                                    <p:anim calcmode="lin" valueType="num">
                                      <p:cBhvr>
                                        <p:cTn id="100" dur="150" fill="hold"/>
                                        <p:tgtEl>
                                          <p:spTgt spid="44"/>
                                        </p:tgtEl>
                                        <p:attrNameLst>
                                          <p:attrName>ppt_w</p:attrName>
                                        </p:attrNameLst>
                                      </p:cBhvr>
                                      <p:tavLst>
                                        <p:tav tm="0" fmla="#ppt_w*sin(2.5*pi*$)">
                                          <p:val>
                                            <p:fltVal val="0"/>
                                          </p:val>
                                        </p:tav>
                                        <p:tav tm="100000">
                                          <p:val>
                                            <p:fltVal val="1"/>
                                          </p:val>
                                        </p:tav>
                                      </p:tavLst>
                                    </p:anim>
                                    <p:anim calcmode="lin" valueType="num">
                                      <p:cBhvr>
                                        <p:cTn id="101" dur="150" fill="hold"/>
                                        <p:tgtEl>
                                          <p:spTgt spid="44"/>
                                        </p:tgtEl>
                                        <p:attrNameLst>
                                          <p:attrName>ppt_h</p:attrName>
                                        </p:attrNameLst>
                                      </p:cBhvr>
                                      <p:tavLst>
                                        <p:tav tm="0">
                                          <p:val>
                                            <p:strVal val="#ppt_h"/>
                                          </p:val>
                                        </p:tav>
                                        <p:tav tm="100000">
                                          <p:val>
                                            <p:strVal val="#ppt_h"/>
                                          </p:val>
                                        </p:tav>
                                      </p:tavLst>
                                    </p:anim>
                                  </p:childTnLst>
                                </p:cTn>
                              </p:par>
                            </p:childTnLst>
                          </p:cTn>
                        </p:par>
                        <p:par>
                          <p:cTn id="102" fill="hold">
                            <p:stCondLst>
                              <p:cond delay="2250"/>
                            </p:stCondLst>
                            <p:childTnLst>
                              <p:par>
                                <p:cTn id="103" presetID="45" presetClass="entr" presetSubtype="0" fill="hold"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fade">
                                      <p:cBhvr>
                                        <p:cTn id="105" dur="150"/>
                                        <p:tgtEl>
                                          <p:spTgt spid="36"/>
                                        </p:tgtEl>
                                      </p:cBhvr>
                                    </p:animEffect>
                                    <p:anim calcmode="lin" valueType="num">
                                      <p:cBhvr>
                                        <p:cTn id="106" dur="150" fill="hold"/>
                                        <p:tgtEl>
                                          <p:spTgt spid="36"/>
                                        </p:tgtEl>
                                        <p:attrNameLst>
                                          <p:attrName>ppt_w</p:attrName>
                                        </p:attrNameLst>
                                      </p:cBhvr>
                                      <p:tavLst>
                                        <p:tav tm="0" fmla="#ppt_w*sin(2.5*pi*$)">
                                          <p:val>
                                            <p:fltVal val="0"/>
                                          </p:val>
                                        </p:tav>
                                        <p:tav tm="100000">
                                          <p:val>
                                            <p:fltVal val="1"/>
                                          </p:val>
                                        </p:tav>
                                      </p:tavLst>
                                    </p:anim>
                                    <p:anim calcmode="lin" valueType="num">
                                      <p:cBhvr>
                                        <p:cTn id="107" dur="150" fill="hold"/>
                                        <p:tgtEl>
                                          <p:spTgt spid="36"/>
                                        </p:tgtEl>
                                        <p:attrNameLst>
                                          <p:attrName>ppt_h</p:attrName>
                                        </p:attrNameLst>
                                      </p:cBhvr>
                                      <p:tavLst>
                                        <p:tav tm="0">
                                          <p:val>
                                            <p:strVal val="#ppt_h"/>
                                          </p:val>
                                        </p:tav>
                                        <p:tav tm="100000">
                                          <p:val>
                                            <p:strVal val="#ppt_h"/>
                                          </p:val>
                                        </p:tav>
                                      </p:tavLst>
                                    </p:anim>
                                  </p:childTnLst>
                                </p:cTn>
                              </p:par>
                            </p:childTnLst>
                          </p:cTn>
                        </p:par>
                        <p:par>
                          <p:cTn id="108" fill="hold">
                            <p:stCondLst>
                              <p:cond delay="2400"/>
                            </p:stCondLst>
                            <p:childTnLst>
                              <p:par>
                                <p:cTn id="109" presetID="45" presetClass="entr" presetSubtype="0" fill="hold" nodeType="after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150"/>
                                        <p:tgtEl>
                                          <p:spTgt spid="39"/>
                                        </p:tgtEl>
                                      </p:cBhvr>
                                    </p:animEffect>
                                    <p:anim calcmode="lin" valueType="num">
                                      <p:cBhvr>
                                        <p:cTn id="112" dur="150" fill="hold"/>
                                        <p:tgtEl>
                                          <p:spTgt spid="39"/>
                                        </p:tgtEl>
                                        <p:attrNameLst>
                                          <p:attrName>ppt_w</p:attrName>
                                        </p:attrNameLst>
                                      </p:cBhvr>
                                      <p:tavLst>
                                        <p:tav tm="0" fmla="#ppt_w*sin(2.5*pi*$)">
                                          <p:val>
                                            <p:fltVal val="0"/>
                                          </p:val>
                                        </p:tav>
                                        <p:tav tm="100000">
                                          <p:val>
                                            <p:fltVal val="1"/>
                                          </p:val>
                                        </p:tav>
                                      </p:tavLst>
                                    </p:anim>
                                    <p:anim calcmode="lin" valueType="num">
                                      <p:cBhvr>
                                        <p:cTn id="113" dur="150" fill="hold"/>
                                        <p:tgtEl>
                                          <p:spTgt spid="39"/>
                                        </p:tgtEl>
                                        <p:attrNameLst>
                                          <p:attrName>ppt_h</p:attrName>
                                        </p:attrNameLst>
                                      </p:cBhvr>
                                      <p:tavLst>
                                        <p:tav tm="0">
                                          <p:val>
                                            <p:strVal val="#ppt_h"/>
                                          </p:val>
                                        </p:tav>
                                        <p:tav tm="100000">
                                          <p:val>
                                            <p:strVal val="#ppt_h"/>
                                          </p:val>
                                        </p:tav>
                                      </p:tavLst>
                                    </p:anim>
                                  </p:childTnLst>
                                </p:cTn>
                              </p:par>
                            </p:childTnLst>
                          </p:cTn>
                        </p:par>
                        <p:par>
                          <p:cTn id="114" fill="hold">
                            <p:stCondLst>
                              <p:cond delay="2550"/>
                            </p:stCondLst>
                            <p:childTnLst>
                              <p:par>
                                <p:cTn id="115" presetID="45" presetClass="entr" presetSubtype="0"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150"/>
                                        <p:tgtEl>
                                          <p:spTgt spid="46"/>
                                        </p:tgtEl>
                                      </p:cBhvr>
                                    </p:animEffect>
                                    <p:anim calcmode="lin" valueType="num">
                                      <p:cBhvr>
                                        <p:cTn id="118" dur="150" fill="hold"/>
                                        <p:tgtEl>
                                          <p:spTgt spid="46"/>
                                        </p:tgtEl>
                                        <p:attrNameLst>
                                          <p:attrName>ppt_w</p:attrName>
                                        </p:attrNameLst>
                                      </p:cBhvr>
                                      <p:tavLst>
                                        <p:tav tm="0" fmla="#ppt_w*sin(2.5*pi*$)">
                                          <p:val>
                                            <p:fltVal val="0"/>
                                          </p:val>
                                        </p:tav>
                                        <p:tav tm="100000">
                                          <p:val>
                                            <p:fltVal val="1"/>
                                          </p:val>
                                        </p:tav>
                                      </p:tavLst>
                                    </p:anim>
                                    <p:anim calcmode="lin" valueType="num">
                                      <p:cBhvr>
                                        <p:cTn id="119" dur="150" fill="hold"/>
                                        <p:tgtEl>
                                          <p:spTgt spid="46"/>
                                        </p:tgtEl>
                                        <p:attrNameLst>
                                          <p:attrName>ppt_h</p:attrName>
                                        </p:attrNameLst>
                                      </p:cBhvr>
                                      <p:tavLst>
                                        <p:tav tm="0">
                                          <p:val>
                                            <p:strVal val="#ppt_h"/>
                                          </p:val>
                                        </p:tav>
                                        <p:tav tm="100000">
                                          <p:val>
                                            <p:strVal val="#ppt_h"/>
                                          </p:val>
                                        </p:tav>
                                      </p:tavLst>
                                    </p:anim>
                                  </p:childTnLst>
                                </p:cTn>
                              </p:par>
                            </p:childTnLst>
                          </p:cTn>
                        </p:par>
                        <p:par>
                          <p:cTn id="120" fill="hold">
                            <p:stCondLst>
                              <p:cond delay="2700"/>
                            </p:stCondLst>
                            <p:childTnLst>
                              <p:par>
                                <p:cTn id="121" presetID="45" presetClass="entr" presetSubtype="0" fill="hold" nodeType="after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fade">
                                      <p:cBhvr>
                                        <p:cTn id="123" dur="150"/>
                                        <p:tgtEl>
                                          <p:spTgt spid="45"/>
                                        </p:tgtEl>
                                      </p:cBhvr>
                                    </p:animEffect>
                                    <p:anim calcmode="lin" valueType="num">
                                      <p:cBhvr>
                                        <p:cTn id="124" dur="150" fill="hold"/>
                                        <p:tgtEl>
                                          <p:spTgt spid="45"/>
                                        </p:tgtEl>
                                        <p:attrNameLst>
                                          <p:attrName>ppt_w</p:attrName>
                                        </p:attrNameLst>
                                      </p:cBhvr>
                                      <p:tavLst>
                                        <p:tav tm="0" fmla="#ppt_w*sin(2.5*pi*$)">
                                          <p:val>
                                            <p:fltVal val="0"/>
                                          </p:val>
                                        </p:tav>
                                        <p:tav tm="100000">
                                          <p:val>
                                            <p:fltVal val="1"/>
                                          </p:val>
                                        </p:tav>
                                      </p:tavLst>
                                    </p:anim>
                                    <p:anim calcmode="lin" valueType="num">
                                      <p:cBhvr>
                                        <p:cTn id="125" dur="150" fill="hold"/>
                                        <p:tgtEl>
                                          <p:spTgt spid="45"/>
                                        </p:tgtEl>
                                        <p:attrNameLst>
                                          <p:attrName>ppt_h</p:attrName>
                                        </p:attrNameLst>
                                      </p:cBhvr>
                                      <p:tavLst>
                                        <p:tav tm="0">
                                          <p:val>
                                            <p:strVal val="#ppt_h"/>
                                          </p:val>
                                        </p:tav>
                                        <p:tav tm="100000">
                                          <p:val>
                                            <p:strVal val="#ppt_h"/>
                                          </p:val>
                                        </p:tav>
                                      </p:tavLst>
                                    </p:anim>
                                  </p:childTnLst>
                                </p:cTn>
                              </p:par>
                            </p:childTnLst>
                          </p:cTn>
                        </p:par>
                        <p:par>
                          <p:cTn id="126" fill="hold">
                            <p:stCondLst>
                              <p:cond delay="2850"/>
                            </p:stCondLst>
                            <p:childTnLst>
                              <p:par>
                                <p:cTn id="127" presetID="45" presetClass="entr" presetSubtype="0" fill="hold" nodeType="afterEffect">
                                  <p:stCondLst>
                                    <p:cond delay="0"/>
                                  </p:stCondLst>
                                  <p:childTnLst>
                                    <p:set>
                                      <p:cBhvr>
                                        <p:cTn id="128" dur="1" fill="hold">
                                          <p:stCondLst>
                                            <p:cond delay="0"/>
                                          </p:stCondLst>
                                        </p:cTn>
                                        <p:tgtEl>
                                          <p:spTgt spid="47"/>
                                        </p:tgtEl>
                                        <p:attrNameLst>
                                          <p:attrName>style.visibility</p:attrName>
                                        </p:attrNameLst>
                                      </p:cBhvr>
                                      <p:to>
                                        <p:strVal val="visible"/>
                                      </p:to>
                                    </p:set>
                                    <p:animEffect transition="in" filter="fade">
                                      <p:cBhvr>
                                        <p:cTn id="129" dur="150"/>
                                        <p:tgtEl>
                                          <p:spTgt spid="47"/>
                                        </p:tgtEl>
                                      </p:cBhvr>
                                    </p:animEffect>
                                    <p:anim calcmode="lin" valueType="num">
                                      <p:cBhvr>
                                        <p:cTn id="130" dur="150" fill="hold"/>
                                        <p:tgtEl>
                                          <p:spTgt spid="47"/>
                                        </p:tgtEl>
                                        <p:attrNameLst>
                                          <p:attrName>ppt_w</p:attrName>
                                        </p:attrNameLst>
                                      </p:cBhvr>
                                      <p:tavLst>
                                        <p:tav tm="0" fmla="#ppt_w*sin(2.5*pi*$)">
                                          <p:val>
                                            <p:fltVal val="0"/>
                                          </p:val>
                                        </p:tav>
                                        <p:tav tm="100000">
                                          <p:val>
                                            <p:fltVal val="1"/>
                                          </p:val>
                                        </p:tav>
                                      </p:tavLst>
                                    </p:anim>
                                    <p:anim calcmode="lin" valueType="num">
                                      <p:cBhvr>
                                        <p:cTn id="131" dur="150" fill="hold"/>
                                        <p:tgtEl>
                                          <p:spTgt spid="47"/>
                                        </p:tgtEl>
                                        <p:attrNameLst>
                                          <p:attrName>ppt_h</p:attrName>
                                        </p:attrNameLst>
                                      </p:cBhvr>
                                      <p:tavLst>
                                        <p:tav tm="0">
                                          <p:val>
                                            <p:strVal val="#ppt_h"/>
                                          </p:val>
                                        </p:tav>
                                        <p:tav tm="100000">
                                          <p:val>
                                            <p:strVal val="#ppt_h"/>
                                          </p:val>
                                        </p:tav>
                                      </p:tavLst>
                                    </p:anim>
                                  </p:childTnLst>
                                </p:cTn>
                              </p:par>
                            </p:childTnLst>
                          </p:cTn>
                        </p:par>
                        <p:par>
                          <p:cTn id="132" fill="hold">
                            <p:stCondLst>
                              <p:cond delay="3000"/>
                            </p:stCondLst>
                            <p:childTnLst>
                              <p:par>
                                <p:cTn id="133" presetID="45" presetClass="entr" presetSubtype="0" fill="hold" nodeType="afterEffect">
                                  <p:stCondLst>
                                    <p:cond delay="0"/>
                                  </p:stCondLst>
                                  <p:childTnLst>
                                    <p:set>
                                      <p:cBhvr>
                                        <p:cTn id="134" dur="1" fill="hold">
                                          <p:stCondLst>
                                            <p:cond delay="0"/>
                                          </p:stCondLst>
                                        </p:cTn>
                                        <p:tgtEl>
                                          <p:spTgt spid="48"/>
                                        </p:tgtEl>
                                        <p:attrNameLst>
                                          <p:attrName>style.visibility</p:attrName>
                                        </p:attrNameLst>
                                      </p:cBhvr>
                                      <p:to>
                                        <p:strVal val="visible"/>
                                      </p:to>
                                    </p:set>
                                    <p:animEffect transition="in" filter="fade">
                                      <p:cBhvr>
                                        <p:cTn id="135" dur="150"/>
                                        <p:tgtEl>
                                          <p:spTgt spid="48"/>
                                        </p:tgtEl>
                                      </p:cBhvr>
                                    </p:animEffect>
                                    <p:anim calcmode="lin" valueType="num">
                                      <p:cBhvr>
                                        <p:cTn id="136" dur="150" fill="hold"/>
                                        <p:tgtEl>
                                          <p:spTgt spid="48"/>
                                        </p:tgtEl>
                                        <p:attrNameLst>
                                          <p:attrName>ppt_w</p:attrName>
                                        </p:attrNameLst>
                                      </p:cBhvr>
                                      <p:tavLst>
                                        <p:tav tm="0" fmla="#ppt_w*sin(2.5*pi*$)">
                                          <p:val>
                                            <p:fltVal val="0"/>
                                          </p:val>
                                        </p:tav>
                                        <p:tav tm="100000">
                                          <p:val>
                                            <p:fltVal val="1"/>
                                          </p:val>
                                        </p:tav>
                                      </p:tavLst>
                                    </p:anim>
                                    <p:anim calcmode="lin" valueType="num">
                                      <p:cBhvr>
                                        <p:cTn id="137" dur="150" fill="hold"/>
                                        <p:tgtEl>
                                          <p:spTgt spid="48"/>
                                        </p:tgtEl>
                                        <p:attrNameLst>
                                          <p:attrName>ppt_h</p:attrName>
                                        </p:attrNameLst>
                                      </p:cBhvr>
                                      <p:tavLst>
                                        <p:tav tm="0">
                                          <p:val>
                                            <p:strVal val="#ppt_h"/>
                                          </p:val>
                                        </p:tav>
                                        <p:tav tm="100000">
                                          <p:val>
                                            <p:strVal val="#ppt_h"/>
                                          </p:val>
                                        </p:tav>
                                      </p:tavLst>
                                    </p:anim>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5"/>
                                        </p:tgtEl>
                                        <p:attrNameLst>
                                          <p:attrName>style.visibility</p:attrName>
                                        </p:attrNameLst>
                                      </p:cBhvr>
                                      <p:to>
                                        <p:strVal val="visible"/>
                                      </p:to>
                                    </p:set>
                                    <p:animEffect transition="in" filter="fade">
                                      <p:cBhvr>
                                        <p:cTn id="142" dur="500"/>
                                        <p:tgtEl>
                                          <p:spTgt spid="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6"/>
                                        </p:tgtEl>
                                        <p:attrNameLst>
                                          <p:attrName>style.visibility</p:attrName>
                                        </p:attrNameLst>
                                      </p:cBhvr>
                                      <p:to>
                                        <p:strVal val="visible"/>
                                      </p:to>
                                    </p:set>
                                    <p:animEffect transition="in" filter="fade">
                                      <p:cBhvr>
                                        <p:cTn id="1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pic>
        <p:nvPicPr>
          <p:cNvPr id="5" name="Content Placeholder 4" descr="lennon_you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3137" y="3438949"/>
            <a:ext cx="20320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stretch>
            <a:fillRect/>
          </a:stretch>
        </p:blipFill>
        <p:spPr>
          <a:xfrm>
            <a:off x="3521061" y="3438949"/>
            <a:ext cx="2156723" cy="2342533"/>
          </a:xfrm>
          <a:prstGeom prst="rect">
            <a:avLst/>
          </a:prstGeom>
        </p:spPr>
      </p:pic>
      <p:pic>
        <p:nvPicPr>
          <p:cNvPr id="8" name="Picture 8" descr="20060112beatlegeor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3708" y="3438949"/>
            <a:ext cx="2122849"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ringo_starr"/>
          <p:cNvPicPr>
            <a:picLocks noChangeAspect="1" noChangeArrowheads="1"/>
          </p:cNvPicPr>
          <p:nvPr/>
        </p:nvPicPr>
        <p:blipFill rotWithShape="1">
          <a:blip r:embed="rId5">
            <a:extLst>
              <a:ext uri="{28A0092B-C50C-407E-A947-70E740481C1C}">
                <a14:useLocalDpi xmlns:a14="http://schemas.microsoft.com/office/drawing/2010/main" val="0"/>
              </a:ext>
            </a:extLst>
          </a:blip>
          <a:srcRect r="721" b="9542"/>
          <a:stretch/>
        </p:blipFill>
        <p:spPr bwMode="auto">
          <a:xfrm>
            <a:off x="8892481" y="3438949"/>
            <a:ext cx="2225749"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539943" y="1364158"/>
            <a:ext cx="8789586" cy="369332"/>
          </a:xfrm>
          <a:prstGeom prst="rect">
            <a:avLst/>
          </a:prstGeom>
          <a:noFill/>
        </p:spPr>
        <p:txBody>
          <a:bodyPr wrap="none" rtlCol="0">
            <a:spAutoFit/>
          </a:bodyPr>
          <a:lstStyle/>
          <a:p>
            <a:r>
              <a:rPr lang="en-IE" dirty="0" smtClean="0">
                <a:solidFill>
                  <a:schemeClr val="bg1"/>
                </a:solidFill>
                <a:latin typeface="Helvetica" panose="020B0604020202020204" pitchFamily="34" charset="0"/>
              </a:rPr>
              <a:t>The Beatles had four main members and were given the nickname, “The Fab Four”. </a:t>
            </a:r>
            <a:endParaRPr lang="en-IE" dirty="0">
              <a:solidFill>
                <a:schemeClr val="bg1"/>
              </a:solidFill>
              <a:latin typeface="Helvetica" panose="020B0604020202020204" pitchFamily="34" charset="0"/>
            </a:endParaRPr>
          </a:p>
        </p:txBody>
      </p:sp>
      <p:sp>
        <p:nvSpPr>
          <p:cNvPr id="11" name="TextBox 10"/>
          <p:cNvSpPr txBox="1"/>
          <p:nvPr/>
        </p:nvSpPr>
        <p:spPr>
          <a:xfrm>
            <a:off x="1199955" y="5844192"/>
            <a:ext cx="1518364" cy="369332"/>
          </a:xfrm>
          <a:prstGeom prst="rect">
            <a:avLst/>
          </a:prstGeom>
          <a:noFill/>
        </p:spPr>
        <p:txBody>
          <a:bodyPr wrap="none" rtlCol="0">
            <a:spAutoFit/>
          </a:bodyPr>
          <a:lstStyle/>
          <a:p>
            <a:r>
              <a:rPr lang="en-IE" dirty="0" smtClean="0">
                <a:latin typeface="Helvetica" panose="020B0604020202020204" pitchFamily="34" charset="0"/>
              </a:rPr>
              <a:t>John Lennon</a:t>
            </a:r>
            <a:endParaRPr lang="en-IE" dirty="0">
              <a:latin typeface="Helvetica" panose="020B0604020202020204" pitchFamily="34" charset="0"/>
            </a:endParaRPr>
          </a:p>
        </p:txBody>
      </p:sp>
      <p:sp>
        <p:nvSpPr>
          <p:cNvPr id="12" name="TextBox 11"/>
          <p:cNvSpPr txBox="1"/>
          <p:nvPr/>
        </p:nvSpPr>
        <p:spPr>
          <a:xfrm>
            <a:off x="3686351" y="5844192"/>
            <a:ext cx="1826141" cy="369332"/>
          </a:xfrm>
          <a:prstGeom prst="rect">
            <a:avLst/>
          </a:prstGeom>
          <a:noFill/>
        </p:spPr>
        <p:txBody>
          <a:bodyPr wrap="none" rtlCol="0">
            <a:spAutoFit/>
          </a:bodyPr>
          <a:lstStyle/>
          <a:p>
            <a:r>
              <a:rPr lang="en-IE" dirty="0" smtClean="0">
                <a:latin typeface="Helvetica" panose="020B0604020202020204" pitchFamily="34" charset="0"/>
              </a:rPr>
              <a:t>Paul McCartney</a:t>
            </a:r>
            <a:endParaRPr lang="en-IE" dirty="0">
              <a:latin typeface="Helvetica" panose="020B0604020202020204" pitchFamily="34" charset="0"/>
            </a:endParaRPr>
          </a:p>
        </p:txBody>
      </p:sp>
      <p:sp>
        <p:nvSpPr>
          <p:cNvPr id="13" name="TextBox 12"/>
          <p:cNvSpPr txBox="1"/>
          <p:nvPr/>
        </p:nvSpPr>
        <p:spPr>
          <a:xfrm>
            <a:off x="6340001" y="5844192"/>
            <a:ext cx="1890261" cy="369332"/>
          </a:xfrm>
          <a:prstGeom prst="rect">
            <a:avLst/>
          </a:prstGeom>
          <a:noFill/>
        </p:spPr>
        <p:txBody>
          <a:bodyPr wrap="none" rtlCol="0">
            <a:spAutoFit/>
          </a:bodyPr>
          <a:lstStyle/>
          <a:p>
            <a:r>
              <a:rPr lang="en-IE" dirty="0" smtClean="0">
                <a:latin typeface="Helvetica" panose="020B0604020202020204" pitchFamily="34" charset="0"/>
              </a:rPr>
              <a:t>George Harrison</a:t>
            </a:r>
            <a:endParaRPr lang="en-IE" dirty="0">
              <a:latin typeface="Helvetica" panose="020B0604020202020204" pitchFamily="34" charset="0"/>
            </a:endParaRPr>
          </a:p>
        </p:txBody>
      </p:sp>
      <p:sp>
        <p:nvSpPr>
          <p:cNvPr id="14" name="TextBox 13"/>
          <p:cNvSpPr txBox="1"/>
          <p:nvPr/>
        </p:nvSpPr>
        <p:spPr>
          <a:xfrm>
            <a:off x="9329529" y="5844192"/>
            <a:ext cx="1351652" cy="369332"/>
          </a:xfrm>
          <a:prstGeom prst="rect">
            <a:avLst/>
          </a:prstGeom>
          <a:noFill/>
        </p:spPr>
        <p:txBody>
          <a:bodyPr wrap="none" rtlCol="0">
            <a:spAutoFit/>
          </a:bodyPr>
          <a:lstStyle/>
          <a:p>
            <a:r>
              <a:rPr lang="en-IE" dirty="0" smtClean="0">
                <a:latin typeface="Helvetica" panose="020B0604020202020204" pitchFamily="34" charset="0"/>
              </a:rPr>
              <a:t>Ringo Starr</a:t>
            </a:r>
            <a:endParaRPr lang="en-IE" dirty="0">
              <a:latin typeface="Helvetica" panose="020B0604020202020204" pitchFamily="34" charset="0"/>
            </a:endParaRPr>
          </a:p>
        </p:txBody>
      </p:sp>
      <p:sp>
        <p:nvSpPr>
          <p:cNvPr id="15" name="TextBox 14"/>
          <p:cNvSpPr txBox="1"/>
          <p:nvPr/>
        </p:nvSpPr>
        <p:spPr>
          <a:xfrm>
            <a:off x="539101" y="1611534"/>
            <a:ext cx="1261884" cy="369332"/>
          </a:xfrm>
          <a:prstGeom prst="rect">
            <a:avLst/>
          </a:prstGeom>
          <a:noFill/>
        </p:spPr>
        <p:txBody>
          <a:bodyPr wrap="none" rtlCol="0">
            <a:spAutoFit/>
          </a:bodyPr>
          <a:lstStyle/>
          <a:p>
            <a:r>
              <a:rPr lang="en-IE" dirty="0" smtClean="0">
                <a:solidFill>
                  <a:schemeClr val="bg1"/>
                </a:solidFill>
                <a:latin typeface="Helvetica" panose="020B0604020202020204" pitchFamily="34" charset="0"/>
              </a:rPr>
              <a:t>They were</a:t>
            </a:r>
            <a:endParaRPr lang="en-IE" dirty="0">
              <a:solidFill>
                <a:schemeClr val="bg1"/>
              </a:solidFill>
              <a:latin typeface="Helvetica" panose="020B0604020202020204" pitchFamily="34" charset="0"/>
            </a:endParaRPr>
          </a:p>
        </p:txBody>
      </p:sp>
      <p:sp>
        <p:nvSpPr>
          <p:cNvPr id="16" name="TextBox 15"/>
          <p:cNvSpPr txBox="1"/>
          <p:nvPr/>
        </p:nvSpPr>
        <p:spPr>
          <a:xfrm>
            <a:off x="1651250" y="1611534"/>
            <a:ext cx="1582484" cy="369332"/>
          </a:xfrm>
          <a:prstGeom prst="rect">
            <a:avLst/>
          </a:prstGeom>
          <a:noFill/>
        </p:spPr>
        <p:txBody>
          <a:bodyPr wrap="none" rtlCol="0">
            <a:spAutoFit/>
          </a:bodyPr>
          <a:lstStyle/>
          <a:p>
            <a:r>
              <a:rPr lang="en-IE" dirty="0" smtClean="0">
                <a:solidFill>
                  <a:schemeClr val="bg1"/>
                </a:solidFill>
                <a:latin typeface="Helvetica" panose="020B0604020202020204" pitchFamily="34" charset="0"/>
              </a:rPr>
              <a:t>John Lennon,</a:t>
            </a:r>
            <a:endParaRPr lang="en-IE" dirty="0">
              <a:solidFill>
                <a:schemeClr val="bg1"/>
              </a:solidFill>
              <a:latin typeface="Helvetica" panose="020B0604020202020204" pitchFamily="34" charset="0"/>
            </a:endParaRPr>
          </a:p>
        </p:txBody>
      </p:sp>
      <p:sp>
        <p:nvSpPr>
          <p:cNvPr id="17" name="TextBox 16"/>
          <p:cNvSpPr txBox="1"/>
          <p:nvPr/>
        </p:nvSpPr>
        <p:spPr>
          <a:xfrm>
            <a:off x="3054711" y="1611534"/>
            <a:ext cx="1890261" cy="369332"/>
          </a:xfrm>
          <a:prstGeom prst="rect">
            <a:avLst/>
          </a:prstGeom>
          <a:noFill/>
        </p:spPr>
        <p:txBody>
          <a:bodyPr wrap="none" rtlCol="0">
            <a:spAutoFit/>
          </a:bodyPr>
          <a:lstStyle/>
          <a:p>
            <a:r>
              <a:rPr lang="en-IE" dirty="0" smtClean="0">
                <a:solidFill>
                  <a:schemeClr val="bg1"/>
                </a:solidFill>
                <a:latin typeface="Helvetica" panose="020B0604020202020204" pitchFamily="34" charset="0"/>
              </a:rPr>
              <a:t>Paul McCartney,</a:t>
            </a:r>
            <a:endParaRPr lang="en-IE" dirty="0">
              <a:solidFill>
                <a:schemeClr val="bg1"/>
              </a:solidFill>
              <a:latin typeface="Helvetica" panose="020B0604020202020204" pitchFamily="34" charset="0"/>
            </a:endParaRPr>
          </a:p>
        </p:txBody>
      </p:sp>
      <p:sp>
        <p:nvSpPr>
          <p:cNvPr id="18" name="TextBox 17"/>
          <p:cNvSpPr txBox="1"/>
          <p:nvPr/>
        </p:nvSpPr>
        <p:spPr>
          <a:xfrm>
            <a:off x="4788581" y="1611534"/>
            <a:ext cx="1890261" cy="369332"/>
          </a:xfrm>
          <a:prstGeom prst="rect">
            <a:avLst/>
          </a:prstGeom>
          <a:noFill/>
        </p:spPr>
        <p:txBody>
          <a:bodyPr wrap="none" rtlCol="0">
            <a:spAutoFit/>
          </a:bodyPr>
          <a:lstStyle/>
          <a:p>
            <a:r>
              <a:rPr lang="en-IE" dirty="0" smtClean="0">
                <a:solidFill>
                  <a:schemeClr val="bg1"/>
                </a:solidFill>
                <a:latin typeface="Helvetica" panose="020B0604020202020204" pitchFamily="34" charset="0"/>
              </a:rPr>
              <a:t>George Harrison</a:t>
            </a:r>
            <a:endParaRPr lang="en-IE" dirty="0">
              <a:solidFill>
                <a:schemeClr val="bg1"/>
              </a:solidFill>
              <a:latin typeface="Helvetica" panose="020B0604020202020204" pitchFamily="34" charset="0"/>
            </a:endParaRPr>
          </a:p>
        </p:txBody>
      </p:sp>
      <p:sp>
        <p:nvSpPr>
          <p:cNvPr id="19" name="TextBox 18"/>
          <p:cNvSpPr txBox="1"/>
          <p:nvPr/>
        </p:nvSpPr>
        <p:spPr>
          <a:xfrm>
            <a:off x="6576076" y="1611534"/>
            <a:ext cx="1864613" cy="369332"/>
          </a:xfrm>
          <a:prstGeom prst="rect">
            <a:avLst/>
          </a:prstGeom>
          <a:noFill/>
        </p:spPr>
        <p:txBody>
          <a:bodyPr wrap="none" rtlCol="0">
            <a:spAutoFit/>
          </a:bodyPr>
          <a:lstStyle/>
          <a:p>
            <a:r>
              <a:rPr lang="en-IE" dirty="0">
                <a:solidFill>
                  <a:schemeClr val="bg1"/>
                </a:solidFill>
                <a:latin typeface="Helvetica" panose="020B0604020202020204" pitchFamily="34" charset="0"/>
              </a:rPr>
              <a:t>a</a:t>
            </a:r>
            <a:r>
              <a:rPr lang="en-IE" dirty="0" smtClean="0">
                <a:solidFill>
                  <a:schemeClr val="bg1"/>
                </a:solidFill>
                <a:latin typeface="Helvetica" panose="020B0604020202020204" pitchFamily="34" charset="0"/>
              </a:rPr>
              <a:t>nd Ringo Starr.</a:t>
            </a:r>
            <a:endParaRPr lang="en-IE" dirty="0">
              <a:solidFill>
                <a:schemeClr val="bg1"/>
              </a:solidFill>
              <a:latin typeface="Helvetica" panose="020B0604020202020204" pitchFamily="34" charset="0"/>
            </a:endParaRPr>
          </a:p>
        </p:txBody>
      </p:sp>
    </p:spTree>
    <p:extLst>
      <p:ext uri="{BB962C8B-B14F-4D97-AF65-F5344CB8AC3E}">
        <p14:creationId xmlns:p14="http://schemas.microsoft.com/office/powerpoint/2010/main" val="50441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3400" y="1825625"/>
            <a:ext cx="6705270" cy="4351338"/>
          </a:xfrm>
        </p:spPr>
        <p:txBody>
          <a:bodyPr>
            <a:normAutofit/>
          </a:bodyPr>
          <a:lstStyle/>
          <a:p>
            <a:pPr marL="0" indent="0">
              <a:buNone/>
            </a:pPr>
            <a:r>
              <a:rPr lang="en-IE" sz="2400" dirty="0" smtClean="0">
                <a:solidFill>
                  <a:schemeClr val="bg1"/>
                </a:solidFill>
                <a:latin typeface="Helvetica" panose="020B0604020202020204" pitchFamily="34" charset="0"/>
              </a:rPr>
              <a:t>How it all began…</a:t>
            </a:r>
          </a:p>
          <a:p>
            <a:pPr marL="0" indent="0">
              <a:buNone/>
            </a:pPr>
            <a:r>
              <a:rPr lang="en-IE" sz="1800" dirty="0" smtClean="0">
                <a:solidFill>
                  <a:schemeClr val="bg1"/>
                </a:solidFill>
                <a:latin typeface="Helvetica" panose="020B0604020202020204" pitchFamily="34" charset="0"/>
              </a:rPr>
              <a:t>In 1956, John Lennon formed a band called The Quarrymen.</a:t>
            </a:r>
          </a:p>
          <a:p>
            <a:pPr marL="0" indent="0">
              <a:buNone/>
            </a:pPr>
            <a:r>
              <a:rPr lang="en-IE" sz="1800" dirty="0" smtClean="0">
                <a:solidFill>
                  <a:schemeClr val="bg1"/>
                </a:solidFill>
                <a:latin typeface="Helvetica" panose="020B0604020202020204" pitchFamily="34" charset="0"/>
              </a:rPr>
              <a:t>A year later, Paul McCartney joined the band. Paul suggested that his friend George Harrison should join in 1958. John Lennon wasn’t happy about this because George Harrison was only 14 years old at the time but he let him join regardless.</a:t>
            </a:r>
          </a:p>
          <a:p>
            <a:pPr marL="0" indent="0">
              <a:buNone/>
            </a:pPr>
            <a:r>
              <a:rPr lang="en-IE" sz="1800" dirty="0" smtClean="0">
                <a:solidFill>
                  <a:schemeClr val="bg1"/>
                </a:solidFill>
                <a:latin typeface="Helvetica" panose="020B0604020202020204" pitchFamily="34" charset="0"/>
              </a:rPr>
              <a:t>The band’s first recording was a version of the Buddy Holly song “That’ll </a:t>
            </a:r>
            <a:r>
              <a:rPr lang="en-IE" sz="1800" dirty="0">
                <a:solidFill>
                  <a:schemeClr val="bg1"/>
                </a:solidFill>
                <a:latin typeface="Helvetica" panose="020B0604020202020204" pitchFamily="34" charset="0"/>
              </a:rPr>
              <a:t>B</a:t>
            </a:r>
            <a:r>
              <a:rPr lang="en-IE" sz="1800" dirty="0" smtClean="0">
                <a:solidFill>
                  <a:schemeClr val="bg1"/>
                </a:solidFill>
                <a:latin typeface="Helvetica" panose="020B0604020202020204" pitchFamily="34" charset="0"/>
              </a:rPr>
              <a:t>e the Day”.</a:t>
            </a:r>
          </a:p>
          <a:p>
            <a:pPr marL="0" indent="0">
              <a:buNone/>
            </a:pPr>
            <a:r>
              <a:rPr lang="en-IE" sz="1800" dirty="0" smtClean="0">
                <a:solidFill>
                  <a:schemeClr val="bg1"/>
                </a:solidFill>
                <a:latin typeface="Helvetica" panose="020B0604020202020204" pitchFamily="34" charset="0"/>
              </a:rPr>
              <a:t>The band had many members that came and went but by 1960, the only ones left were John, Paul and George.</a:t>
            </a:r>
          </a:p>
          <a:p>
            <a:pPr marL="0" indent="0">
              <a:buNone/>
            </a:pPr>
            <a:endParaRPr lang="en-IE" sz="1800" dirty="0" smtClean="0">
              <a:solidFill>
                <a:schemeClr val="bg1"/>
              </a:solidFill>
              <a:latin typeface="Helvetica" panose="020B0604020202020204" pitchFamily="34" charset="0"/>
            </a:endParaRPr>
          </a:p>
          <a:p>
            <a:pPr marL="0" indent="0">
              <a:buNone/>
            </a:pP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4"/>
          <a:stretch>
            <a:fillRect/>
          </a:stretch>
        </p:blipFill>
        <p:spPr>
          <a:xfrm>
            <a:off x="7543470" y="1825625"/>
            <a:ext cx="3810330" cy="3578662"/>
          </a:xfrm>
          <a:prstGeom prst="rect">
            <a:avLst/>
          </a:prstGeom>
        </p:spPr>
      </p:pic>
      <p:pic>
        <p:nvPicPr>
          <p:cNvPr id="5" name="The Quarrymen - That'll Be The Day [360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3400" y="6176963"/>
            <a:ext cx="609600" cy="609600"/>
          </a:xfrm>
          <a:prstGeom prst="rect">
            <a:avLst/>
          </a:prstGeom>
        </p:spPr>
      </p:pic>
    </p:spTree>
    <p:extLst>
      <p:ext uri="{BB962C8B-B14F-4D97-AF65-F5344CB8AC3E}">
        <p14:creationId xmlns:p14="http://schemas.microsoft.com/office/powerpoint/2010/main" val="360509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par>
                                <p:cTn id="16" presetID="1" presetClass="mediacall" presetSubtype="0" fill="hold" nodeType="withEffect">
                                  <p:stCondLst>
                                    <p:cond delay="0"/>
                                  </p:stCondLst>
                                  <p:childTnLst>
                                    <p:cmd type="call" cmd="playFrom(0.0)">
                                      <p:cBhvr>
                                        <p:cTn id="17" dur="25402" fill="hold"/>
                                        <p:tgtEl>
                                          <p:spTgt spid="5"/>
                                        </p:tgtEl>
                                      </p:cBhvr>
                                    </p:cmd>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33"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25624"/>
            <a:ext cx="6197082" cy="4351338"/>
          </a:xfrm>
        </p:spPr>
        <p:txBody>
          <a:bodyPr/>
          <a:lstStyle/>
          <a:p>
            <a:pPr marL="0" indent="0">
              <a:buNone/>
            </a:pPr>
            <a:r>
              <a:rPr lang="en-IE" sz="2400" dirty="0" smtClean="0">
                <a:solidFill>
                  <a:schemeClr val="bg1"/>
                </a:solidFill>
                <a:latin typeface="Helvetica" panose="020B0604020202020204" pitchFamily="34" charset="0"/>
              </a:rPr>
              <a:t>Hamburg</a:t>
            </a:r>
          </a:p>
          <a:p>
            <a:pPr marL="0" indent="0">
              <a:buNone/>
            </a:pPr>
            <a:r>
              <a:rPr lang="en-IE" sz="1800" dirty="0" smtClean="0">
                <a:solidFill>
                  <a:schemeClr val="bg1"/>
                </a:solidFill>
                <a:latin typeface="Helvetica" panose="020B0604020202020204" pitchFamily="34" charset="0"/>
              </a:rPr>
              <a:t>At this time, the Beatles could only play </a:t>
            </a:r>
            <a:r>
              <a:rPr lang="en-IE" sz="1800" dirty="0" err="1" smtClean="0">
                <a:solidFill>
                  <a:schemeClr val="bg1"/>
                </a:solidFill>
                <a:latin typeface="Helvetica" panose="020B0604020202020204" pitchFamily="34" charset="0"/>
              </a:rPr>
              <a:t>rock’n’roll</a:t>
            </a:r>
            <a:r>
              <a:rPr lang="en-IE" sz="1800" dirty="0" smtClean="0">
                <a:solidFill>
                  <a:schemeClr val="bg1"/>
                </a:solidFill>
                <a:latin typeface="Helvetica" panose="020B0604020202020204" pitchFamily="34" charset="0"/>
              </a:rPr>
              <a:t> at shows when they could find a drummer. In 1960, John Lennon asked his friend from art college Stu Sutcliffe to join the band. They also hired Pete Best to play the drums for them.</a:t>
            </a:r>
          </a:p>
          <a:p>
            <a:pPr marL="0" indent="0">
              <a:buNone/>
            </a:pPr>
            <a:r>
              <a:rPr lang="en-IE" sz="1800" dirty="0" smtClean="0">
                <a:solidFill>
                  <a:schemeClr val="bg1"/>
                </a:solidFill>
                <a:latin typeface="Helvetica" panose="020B0604020202020204" pitchFamily="34" charset="0"/>
              </a:rPr>
              <a:t>The Beatles’ manager organised for them to play in Hamburg, Germany for 3 months. They played in clubs and venues every night, often for six or seven hours at a time. They did this until 1962. When they returned to Liverpool, Stu Sutcliffe left the band to go to college in Germany. They were now a four-piece.</a:t>
            </a:r>
          </a:p>
          <a:p>
            <a:pPr marL="0" indent="0">
              <a:buNone/>
            </a:pPr>
            <a:endParaRPr lang="en-IE"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3364" y="1825624"/>
            <a:ext cx="4875744" cy="3627493"/>
          </a:xfrm>
          <a:prstGeom prst="rect">
            <a:avLst/>
          </a:prstGeom>
        </p:spPr>
      </p:pic>
    </p:spTree>
    <p:extLst>
      <p:ext uri="{BB962C8B-B14F-4D97-AF65-F5344CB8AC3E}">
        <p14:creationId xmlns:p14="http://schemas.microsoft.com/office/powerpoint/2010/main" val="294216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741650"/>
            <a:ext cx="6299718" cy="4351338"/>
          </a:xfrm>
        </p:spPr>
        <p:txBody>
          <a:bodyPr>
            <a:normAutofit/>
          </a:bodyPr>
          <a:lstStyle/>
          <a:p>
            <a:pPr marL="0" indent="0">
              <a:buNone/>
            </a:pPr>
            <a:r>
              <a:rPr lang="en-IE" sz="2400" dirty="0" smtClean="0">
                <a:solidFill>
                  <a:schemeClr val="bg1"/>
                </a:solidFill>
                <a:latin typeface="Helvetica" panose="020B0604020202020204" pitchFamily="34" charset="0"/>
              </a:rPr>
              <a:t>The Cavern</a:t>
            </a:r>
          </a:p>
          <a:p>
            <a:pPr marL="0" indent="0">
              <a:buNone/>
            </a:pPr>
            <a:r>
              <a:rPr lang="en-IE" sz="1800" dirty="0" smtClean="0">
                <a:solidFill>
                  <a:schemeClr val="bg1"/>
                </a:solidFill>
                <a:latin typeface="Helvetica" panose="020B0604020202020204" pitchFamily="34" charset="0"/>
              </a:rPr>
              <a:t>While playing at </a:t>
            </a:r>
            <a:r>
              <a:rPr lang="en-IE" sz="1800" i="1" dirty="0" smtClean="0">
                <a:solidFill>
                  <a:schemeClr val="bg1"/>
                </a:solidFill>
                <a:latin typeface="Helvetica" panose="020B0604020202020204" pitchFamily="34" charset="0"/>
              </a:rPr>
              <a:t>The Cavern Club </a:t>
            </a:r>
            <a:r>
              <a:rPr lang="en-IE" sz="1800" dirty="0" smtClean="0">
                <a:solidFill>
                  <a:schemeClr val="bg1"/>
                </a:solidFill>
                <a:latin typeface="Helvetica" panose="020B0604020202020204" pitchFamily="34" charset="0"/>
              </a:rPr>
              <a:t>in Liverpool, the Beatles were spotted by local record shop owner and music journalist Brian Epstein. He came to see them play on many occasions. Eventually he suggested that he become their manager.</a:t>
            </a:r>
          </a:p>
          <a:p>
            <a:pPr marL="0" indent="0">
              <a:buNone/>
            </a:pPr>
            <a:r>
              <a:rPr lang="en-IE" sz="1800" dirty="0" smtClean="0">
                <a:solidFill>
                  <a:schemeClr val="bg1"/>
                </a:solidFill>
                <a:latin typeface="Helvetica" panose="020B0604020202020204" pitchFamily="34" charset="0"/>
              </a:rPr>
              <a:t>In 1962, Brian Epstein arranged a record contract with Polydor records. During the recording of their debut album, the record producer George Martin, complained about Pete Best’s poor drumming skills. The Beatles looked for a replacement. They found one in Ringo Starr.</a:t>
            </a:r>
          </a:p>
          <a:p>
            <a:pPr marL="0" indent="0">
              <a:buNone/>
            </a:pP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0790" y="1741650"/>
            <a:ext cx="4653044" cy="2342567"/>
          </a:xfrm>
          <a:prstGeom prst="rect">
            <a:avLst/>
          </a:prstGeom>
        </p:spPr>
      </p:pic>
    </p:spTree>
    <p:extLst>
      <p:ext uri="{BB962C8B-B14F-4D97-AF65-F5344CB8AC3E}">
        <p14:creationId xmlns:p14="http://schemas.microsoft.com/office/powerpoint/2010/main" val="116777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25625"/>
            <a:ext cx="5982478" cy="4351338"/>
          </a:xfrm>
        </p:spPr>
        <p:txBody>
          <a:bodyPr>
            <a:normAutofit/>
          </a:bodyPr>
          <a:lstStyle/>
          <a:p>
            <a:pPr marL="0" indent="0">
              <a:buNone/>
            </a:pPr>
            <a:r>
              <a:rPr lang="en-IE" sz="2400" dirty="0">
                <a:solidFill>
                  <a:schemeClr val="bg1"/>
                </a:solidFill>
                <a:latin typeface="Helvetica" panose="020B0604020202020204" pitchFamily="34" charset="0"/>
              </a:rPr>
              <a:t>First </a:t>
            </a:r>
            <a:r>
              <a:rPr lang="en-IE" sz="2400" dirty="0" smtClean="0">
                <a:solidFill>
                  <a:schemeClr val="bg1"/>
                </a:solidFill>
                <a:latin typeface="Helvetica" panose="020B0604020202020204" pitchFamily="34" charset="0"/>
              </a:rPr>
              <a:t>Single</a:t>
            </a:r>
          </a:p>
          <a:p>
            <a:pPr marL="0" indent="0">
              <a:buNone/>
            </a:pPr>
            <a:r>
              <a:rPr lang="en-IE" sz="1800" dirty="0" smtClean="0">
                <a:solidFill>
                  <a:schemeClr val="bg1"/>
                </a:solidFill>
                <a:latin typeface="Helvetica" panose="020B0604020202020204" pitchFamily="34" charset="0"/>
              </a:rPr>
              <a:t>The Beatles released their first single “Love Me Do” in early October 1962. It reached No. 17 in the charts. Their first television appearance came a month later on the programme “People and Places”.</a:t>
            </a:r>
          </a:p>
          <a:p>
            <a:pPr marL="0" indent="0">
              <a:buNone/>
            </a:pPr>
            <a:r>
              <a:rPr lang="en-IE" sz="1800" dirty="0" smtClean="0">
                <a:solidFill>
                  <a:schemeClr val="bg1"/>
                </a:solidFill>
                <a:latin typeface="Helvetica" panose="020B0604020202020204" pitchFamily="34" charset="0"/>
              </a:rPr>
              <a:t>The Beatles’ manager wanted the band to look professional so he told them to dress in suits instead of jeans. He also told them to stop eating and smoking on stage!</a:t>
            </a:r>
            <a:endParaRPr lang="en-IE" sz="1800" dirty="0">
              <a:solidFill>
                <a:schemeClr val="bg1"/>
              </a:solidFill>
              <a:latin typeface="Helvetica" panose="020B0604020202020204" pitchFamily="34" charset="0"/>
            </a:endParaRPr>
          </a:p>
        </p:txBody>
      </p:sp>
      <p:pic>
        <p:nvPicPr>
          <p:cNvPr id="5" name="The Beatles - Love me Do [36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17285" y="1825625"/>
            <a:ext cx="4601823" cy="2588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623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 presetClass="mediacall" presetSubtype="0" fill="hold" nodeType="withEffect">
                                  <p:stCondLst>
                                    <p:cond delay="0"/>
                                  </p:stCondLst>
                                  <p:childTnLst>
                                    <p:cmd type="call" cmd="playFrom(0.0)">
                                      <p:cBhvr>
                                        <p:cTn id="9" dur="142407" fill="hold"/>
                                        <p:tgtEl>
                                          <p:spTgt spid="5"/>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500"/>
                                        <p:tgtEl>
                                          <p:spTgt spid="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20000">
                <p:cTn id="20" fill="hold" display="0">
                  <p:stCondLst>
                    <p:cond delay="indefinite"/>
                  </p:stCondLst>
                </p:cTn>
                <p:tgtEl>
                  <p:spTgt spid="5"/>
                </p:tgtEl>
              </p:cMediaNode>
            </p:video>
            <p:seq concurrent="1" nextAc="seek">
              <p:cTn id="21" restart="whenNotActive" fill="hold" evtFilter="cancelBubble" nodeType="interactiveSeq">
                <p:stCondLst>
                  <p:cond evt="onClick" delay="0">
                    <p:tgtEl>
                      <p:spTgt spid="5"/>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42407"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25625"/>
            <a:ext cx="5665237" cy="4351338"/>
          </a:xfrm>
        </p:spPr>
        <p:txBody>
          <a:bodyPr/>
          <a:lstStyle/>
          <a:p>
            <a:pPr marL="0" indent="0">
              <a:buNone/>
            </a:pPr>
            <a:r>
              <a:rPr lang="en-IE" sz="2400" dirty="0" smtClean="0">
                <a:solidFill>
                  <a:schemeClr val="bg1"/>
                </a:solidFill>
                <a:latin typeface="Helvetica" panose="020B0604020202020204" pitchFamily="34" charset="0"/>
              </a:rPr>
              <a:t>First Number One Single</a:t>
            </a:r>
          </a:p>
          <a:p>
            <a:pPr marL="0" indent="0">
              <a:buNone/>
            </a:pPr>
            <a:r>
              <a:rPr lang="en-IE" sz="1800" dirty="0" smtClean="0">
                <a:solidFill>
                  <a:schemeClr val="bg1"/>
                </a:solidFill>
                <a:latin typeface="Helvetica" panose="020B0604020202020204" pitchFamily="34" charset="0"/>
              </a:rPr>
              <a:t>After “Love Me Do”, The Beatles released “Please </a:t>
            </a:r>
            <a:r>
              <a:rPr lang="en-IE" sz="1800" dirty="0" err="1" smtClean="0">
                <a:solidFill>
                  <a:schemeClr val="bg1"/>
                </a:solidFill>
                <a:latin typeface="Helvetica" panose="020B0604020202020204" pitchFamily="34" charset="0"/>
              </a:rPr>
              <a:t>Please</a:t>
            </a:r>
            <a:r>
              <a:rPr lang="en-IE" sz="1800" dirty="0" smtClean="0">
                <a:solidFill>
                  <a:schemeClr val="bg1"/>
                </a:solidFill>
                <a:latin typeface="Helvetica" panose="020B0604020202020204" pitchFamily="34" charset="0"/>
              </a:rPr>
              <a:t> Me” which was their first number one single in the UK charts.</a:t>
            </a:r>
          </a:p>
          <a:p>
            <a:pPr marL="0" indent="0">
              <a:buNone/>
            </a:pPr>
            <a:r>
              <a:rPr lang="en-IE" sz="1800" dirty="0">
                <a:solidFill>
                  <a:schemeClr val="bg1"/>
                </a:solidFill>
                <a:latin typeface="Helvetica" panose="020B0604020202020204" pitchFamily="34" charset="0"/>
              </a:rPr>
              <a:t>The group had some success in England with their albums </a:t>
            </a:r>
            <a:r>
              <a:rPr lang="en-IE" sz="1800" dirty="0" smtClean="0">
                <a:solidFill>
                  <a:schemeClr val="bg1"/>
                </a:solidFill>
                <a:latin typeface="Helvetica" panose="020B0604020202020204" pitchFamily="34" charset="0"/>
              </a:rPr>
              <a:t>“Please </a:t>
            </a:r>
            <a:r>
              <a:rPr lang="en-IE" sz="1800" dirty="0" err="1">
                <a:solidFill>
                  <a:schemeClr val="bg1"/>
                </a:solidFill>
                <a:latin typeface="Helvetica" panose="020B0604020202020204" pitchFamily="34" charset="0"/>
              </a:rPr>
              <a:t>Please</a:t>
            </a:r>
            <a:r>
              <a:rPr lang="en-IE" sz="1800" dirty="0">
                <a:solidFill>
                  <a:schemeClr val="bg1"/>
                </a:solidFill>
                <a:latin typeface="Helvetica" panose="020B0604020202020204" pitchFamily="34" charset="0"/>
              </a:rPr>
              <a:t> </a:t>
            </a:r>
            <a:r>
              <a:rPr lang="en-IE" sz="1800" dirty="0" smtClean="0">
                <a:solidFill>
                  <a:schemeClr val="bg1"/>
                </a:solidFill>
                <a:latin typeface="Helvetica" panose="020B0604020202020204" pitchFamily="34" charset="0"/>
              </a:rPr>
              <a:t>Me” </a:t>
            </a:r>
            <a:r>
              <a:rPr lang="en-IE" sz="1800" dirty="0">
                <a:solidFill>
                  <a:schemeClr val="bg1"/>
                </a:solidFill>
                <a:latin typeface="Helvetica" panose="020B0604020202020204" pitchFamily="34" charset="0"/>
              </a:rPr>
              <a:t>and </a:t>
            </a:r>
            <a:r>
              <a:rPr lang="en-IE" sz="1800" dirty="0" smtClean="0">
                <a:solidFill>
                  <a:schemeClr val="bg1"/>
                </a:solidFill>
                <a:latin typeface="Helvetica" panose="020B0604020202020204" pitchFamily="34" charset="0"/>
              </a:rPr>
              <a:t>“With </a:t>
            </a:r>
            <a:r>
              <a:rPr lang="en-IE" sz="1800" dirty="0">
                <a:solidFill>
                  <a:schemeClr val="bg1"/>
                </a:solidFill>
                <a:latin typeface="Helvetica" panose="020B0604020202020204" pitchFamily="34" charset="0"/>
              </a:rPr>
              <a:t>The </a:t>
            </a:r>
            <a:r>
              <a:rPr lang="en-IE" sz="1800" dirty="0" smtClean="0">
                <a:solidFill>
                  <a:schemeClr val="bg1"/>
                </a:solidFill>
                <a:latin typeface="Helvetica" panose="020B0604020202020204" pitchFamily="34" charset="0"/>
              </a:rPr>
              <a:t>Beatles”.</a:t>
            </a:r>
          </a:p>
          <a:p>
            <a:pPr marL="0" indent="0">
              <a:buNone/>
            </a:pPr>
            <a:r>
              <a:rPr lang="en-IE" sz="1800" dirty="0">
                <a:solidFill>
                  <a:schemeClr val="bg1"/>
                </a:solidFill>
                <a:latin typeface="Helvetica" panose="020B0604020202020204" pitchFamily="34" charset="0"/>
              </a:rPr>
              <a:t>When they sang their song "She Loves You" on </a:t>
            </a:r>
            <a:r>
              <a:rPr lang="en-IE" sz="1800" i="1" dirty="0">
                <a:solidFill>
                  <a:schemeClr val="bg1"/>
                </a:solidFill>
                <a:latin typeface="Helvetica" panose="020B0604020202020204" pitchFamily="34" charset="0"/>
              </a:rPr>
              <a:t>Dick Clark's American </a:t>
            </a:r>
            <a:r>
              <a:rPr lang="en-IE" sz="1800" i="1" dirty="0" smtClean="0">
                <a:solidFill>
                  <a:schemeClr val="bg1"/>
                </a:solidFill>
                <a:latin typeface="Helvetica" panose="020B0604020202020204" pitchFamily="34" charset="0"/>
              </a:rPr>
              <a:t>Bandstand, </a:t>
            </a:r>
            <a:r>
              <a:rPr lang="en-IE" sz="1800" dirty="0">
                <a:solidFill>
                  <a:schemeClr val="bg1"/>
                </a:solidFill>
                <a:latin typeface="Helvetica" panose="020B0604020202020204" pitchFamily="34" charset="0"/>
              </a:rPr>
              <a:t>the audience laughed at their </a:t>
            </a:r>
            <a:r>
              <a:rPr lang="en-IE" sz="1800" dirty="0" smtClean="0">
                <a:solidFill>
                  <a:schemeClr val="bg1"/>
                </a:solidFill>
                <a:latin typeface="Helvetica" panose="020B0604020202020204" pitchFamily="34" charset="0"/>
              </a:rPr>
              <a:t>hair cuts.</a:t>
            </a:r>
            <a:endParaRPr lang="en-IE" sz="1800" dirty="0">
              <a:solidFill>
                <a:schemeClr val="bg1"/>
              </a:solidFill>
              <a:latin typeface="Helvetica" panose="020B0604020202020204" pitchFamily="34" charset="0"/>
            </a:endParaRPr>
          </a:p>
          <a:p>
            <a:pPr marL="0" indent="0">
              <a:buNone/>
            </a:pPr>
            <a:endParaRPr lang="en-IE" sz="1800" dirty="0">
              <a:solidFill>
                <a:schemeClr val="bg1"/>
              </a:solidFill>
              <a:latin typeface="Helvetica" panose="020B0604020202020204" pitchFamily="34" charset="0"/>
            </a:endParaRPr>
          </a:p>
        </p:txBody>
      </p:sp>
      <p:pic>
        <p:nvPicPr>
          <p:cNvPr id="4" name="The Beatles - Please Please Me [36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663455" y="1825625"/>
            <a:ext cx="5339847" cy="3003664"/>
          </a:xfrm>
          <a:prstGeom prst="rect">
            <a:avLst/>
          </a:prstGeom>
        </p:spPr>
      </p:pic>
    </p:spTree>
    <p:extLst>
      <p:ext uri="{BB962C8B-B14F-4D97-AF65-F5344CB8AC3E}">
        <p14:creationId xmlns:p14="http://schemas.microsoft.com/office/powerpoint/2010/main" val="307140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2" presetClass="mediacall" presetSubtype="0" fill="hold" nodeType="withEffect">
                                  <p:stCondLst>
                                    <p:cond delay="0"/>
                                  </p:stCondLst>
                                  <p:childTnLst>
                                    <p:cmd type="call" cmd="togglePause">
                                      <p:cBhvr>
                                        <p:cTn id="9" dur="1" fill="hold"/>
                                        <p:tgtEl>
                                          <p:spTgt spid="4"/>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500"/>
                                        <p:tgtEl>
                                          <p:spTgt spid="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500"/>
                                        <p:tgtEl>
                                          <p:spTgt spid="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fade">
                                      <p:cBhvr>
                                        <p:cTn id="24"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20000">
                <p:cTn id="25"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06964"/>
            <a:ext cx="5768393" cy="4351338"/>
          </a:xfrm>
        </p:spPr>
        <p:txBody>
          <a:bodyPr>
            <a:normAutofit/>
          </a:bodyPr>
          <a:lstStyle/>
          <a:p>
            <a:pPr marL="0" indent="0">
              <a:buNone/>
            </a:pPr>
            <a:r>
              <a:rPr lang="en-IE" sz="2400" dirty="0" smtClean="0">
                <a:solidFill>
                  <a:schemeClr val="bg1"/>
                </a:solidFill>
                <a:latin typeface="Helvetica" panose="020B0604020202020204" pitchFamily="34" charset="0"/>
              </a:rPr>
              <a:t>Beatlemania</a:t>
            </a:r>
          </a:p>
          <a:p>
            <a:pPr marL="0" indent="0">
              <a:buNone/>
            </a:pPr>
            <a:r>
              <a:rPr lang="en-IE" sz="1800" dirty="0" smtClean="0">
                <a:solidFill>
                  <a:schemeClr val="bg1"/>
                </a:solidFill>
                <a:latin typeface="Helvetica" panose="020B0604020202020204" pitchFamily="34" charset="0"/>
              </a:rPr>
              <a:t>Their big break came when </a:t>
            </a:r>
            <a:r>
              <a:rPr lang="en-IE" sz="1800" dirty="0">
                <a:solidFill>
                  <a:schemeClr val="bg1"/>
                </a:solidFill>
                <a:latin typeface="Helvetica" panose="020B0604020202020204" pitchFamily="34" charset="0"/>
              </a:rPr>
              <a:t>Capitol Records </a:t>
            </a:r>
            <a:r>
              <a:rPr lang="en-IE" sz="1800" dirty="0" smtClean="0">
                <a:solidFill>
                  <a:schemeClr val="bg1"/>
                </a:solidFill>
                <a:latin typeface="Helvetica" panose="020B0604020202020204" pitchFamily="34" charset="0"/>
              </a:rPr>
              <a:t>gave the </a:t>
            </a:r>
            <a:r>
              <a:rPr lang="en-IE" sz="1800" dirty="0">
                <a:solidFill>
                  <a:schemeClr val="bg1"/>
                </a:solidFill>
                <a:latin typeface="Helvetica" panose="020B0604020202020204" pitchFamily="34" charset="0"/>
              </a:rPr>
              <a:t>Beatles </a:t>
            </a:r>
            <a:r>
              <a:rPr lang="en-IE" sz="1800" dirty="0" smtClean="0">
                <a:solidFill>
                  <a:schemeClr val="bg1"/>
                </a:solidFill>
                <a:latin typeface="Helvetica" panose="020B0604020202020204" pitchFamily="34" charset="0"/>
              </a:rPr>
              <a:t>a </a:t>
            </a:r>
            <a:r>
              <a:rPr lang="en-IE" sz="1800" dirty="0">
                <a:solidFill>
                  <a:schemeClr val="bg1"/>
                </a:solidFill>
                <a:latin typeface="Helvetica" panose="020B0604020202020204" pitchFamily="34" charset="0"/>
              </a:rPr>
              <a:t>US record </a:t>
            </a:r>
            <a:r>
              <a:rPr lang="en-IE" sz="1800" dirty="0" smtClean="0">
                <a:solidFill>
                  <a:schemeClr val="bg1"/>
                </a:solidFill>
                <a:latin typeface="Helvetica" panose="020B0604020202020204" pitchFamily="34" charset="0"/>
              </a:rPr>
              <a:t>deal after they appeared on </a:t>
            </a:r>
            <a:r>
              <a:rPr lang="en-IE" sz="1800" dirty="0">
                <a:solidFill>
                  <a:schemeClr val="bg1"/>
                </a:solidFill>
                <a:latin typeface="Helvetica" panose="020B0604020202020204" pitchFamily="34" charset="0"/>
              </a:rPr>
              <a:t>Ed Sullivan's popular CBS network variety show in February 1964 (watched by an estimated </a:t>
            </a:r>
            <a:r>
              <a:rPr lang="en-IE" sz="1800" dirty="0" smtClean="0">
                <a:solidFill>
                  <a:schemeClr val="bg1"/>
                </a:solidFill>
                <a:latin typeface="Helvetica" panose="020B0604020202020204" pitchFamily="34" charset="0"/>
              </a:rPr>
              <a:t>73 million people). They also had </a:t>
            </a:r>
            <a:r>
              <a:rPr lang="en-IE" sz="1800" dirty="0">
                <a:solidFill>
                  <a:schemeClr val="bg1"/>
                </a:solidFill>
                <a:latin typeface="Helvetica" panose="020B0604020202020204" pitchFamily="34" charset="0"/>
              </a:rPr>
              <a:t>two </a:t>
            </a:r>
            <a:r>
              <a:rPr lang="en-IE" sz="1800" dirty="0" smtClean="0">
                <a:solidFill>
                  <a:schemeClr val="bg1"/>
                </a:solidFill>
                <a:latin typeface="Helvetica" panose="020B0604020202020204" pitchFamily="34" charset="0"/>
              </a:rPr>
              <a:t>number 1 </a:t>
            </a:r>
            <a:r>
              <a:rPr lang="en-IE" sz="1800" dirty="0">
                <a:solidFill>
                  <a:schemeClr val="bg1"/>
                </a:solidFill>
                <a:latin typeface="Helvetica" panose="020B0604020202020204" pitchFamily="34" charset="0"/>
              </a:rPr>
              <a:t>albums in the UK the previous </a:t>
            </a:r>
            <a:r>
              <a:rPr lang="en-IE" sz="1800" dirty="0" smtClean="0">
                <a:solidFill>
                  <a:schemeClr val="bg1"/>
                </a:solidFill>
                <a:latin typeface="Helvetica" panose="020B0604020202020204" pitchFamily="34" charset="0"/>
              </a:rPr>
              <a:t>year.</a:t>
            </a:r>
          </a:p>
          <a:p>
            <a:pPr marL="0" indent="0">
              <a:buNone/>
            </a:pPr>
            <a:r>
              <a:rPr lang="en-IE" sz="1800" dirty="0" smtClean="0">
                <a:solidFill>
                  <a:schemeClr val="bg1"/>
                </a:solidFill>
                <a:latin typeface="Helvetica" panose="020B0604020202020204" pitchFamily="34" charset="0"/>
              </a:rPr>
              <a:t>It wasn’t unusual for the Beatles to be greeted by </a:t>
            </a:r>
            <a:r>
              <a:rPr lang="en-IE" sz="1800" dirty="0">
                <a:solidFill>
                  <a:schemeClr val="bg1"/>
                </a:solidFill>
                <a:latin typeface="Helvetica" panose="020B0604020202020204" pitchFamily="34" charset="0"/>
              </a:rPr>
              <a:t>screaming fans </a:t>
            </a:r>
            <a:r>
              <a:rPr lang="en-IE" sz="1800" dirty="0" smtClean="0">
                <a:solidFill>
                  <a:schemeClr val="bg1"/>
                </a:solidFill>
                <a:latin typeface="Helvetica" panose="020B0604020202020204" pitchFamily="34" charset="0"/>
              </a:rPr>
              <a:t>at the cities they visited. When they played their music live, the people in the audience would scream as well. This became known as Beatlemania. The police in some cities had to use water hoses to control the crowds of people wanting to see the Beatles. </a:t>
            </a:r>
            <a:endParaRPr lang="en-IE" sz="1800" dirty="0">
              <a:solidFill>
                <a:schemeClr val="bg1"/>
              </a:solidFill>
              <a:latin typeface="Helvetica" panose="020B0604020202020204" pitchFamily="34" charset="0"/>
            </a:endParaRPr>
          </a:p>
        </p:txBody>
      </p:sp>
      <p:pic>
        <p:nvPicPr>
          <p:cNvPr id="5" name="The Beatles on the Ed Sullivan Show, 9th February 1964, performing _I Want To Hold Your Hand_ [36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25950" y="1806964"/>
            <a:ext cx="4993157" cy="2808651"/>
          </a:xfrm>
          <a:prstGeom prst="rect">
            <a:avLst/>
          </a:prstGeom>
        </p:spPr>
      </p:pic>
    </p:spTree>
    <p:extLst>
      <p:ext uri="{BB962C8B-B14F-4D97-AF65-F5344CB8AC3E}">
        <p14:creationId xmlns:p14="http://schemas.microsoft.com/office/powerpoint/2010/main" val="215696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56308" fill="hold"/>
                                        <p:tgtEl>
                                          <p:spTgt spid="5"/>
                                        </p:tgtEl>
                                      </p:cBhvr>
                                    </p:cmd>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20000">
                <p:cTn id="22"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25625"/>
            <a:ext cx="6543261" cy="4351338"/>
          </a:xfrm>
        </p:spPr>
        <p:txBody>
          <a:bodyPr>
            <a:normAutofit/>
          </a:bodyPr>
          <a:lstStyle/>
          <a:p>
            <a:pPr marL="0" indent="0">
              <a:buNone/>
            </a:pPr>
            <a:r>
              <a:rPr lang="en-IE" sz="2400" dirty="0" smtClean="0">
                <a:solidFill>
                  <a:schemeClr val="bg1"/>
                </a:solidFill>
                <a:latin typeface="Helvetica" panose="020B0604020202020204" pitchFamily="34" charset="0"/>
              </a:rPr>
              <a:t>Beatlemania</a:t>
            </a:r>
          </a:p>
          <a:p>
            <a:pPr marL="0" indent="0">
              <a:buNone/>
            </a:pPr>
            <a:r>
              <a:rPr lang="en-IE" sz="1800" dirty="0" smtClean="0">
                <a:solidFill>
                  <a:schemeClr val="bg1"/>
                </a:solidFill>
                <a:latin typeface="Helvetica" panose="020B0604020202020204" pitchFamily="34" charset="0"/>
              </a:rPr>
              <a:t>The </a:t>
            </a:r>
            <a:r>
              <a:rPr lang="en-IE" sz="1800" dirty="0">
                <a:solidFill>
                  <a:schemeClr val="bg1"/>
                </a:solidFill>
                <a:latin typeface="Helvetica" panose="020B0604020202020204" pitchFamily="34" charset="0"/>
              </a:rPr>
              <a:t>Beatles reached a level of popularity </a:t>
            </a:r>
            <a:r>
              <a:rPr lang="en-IE" sz="1800" dirty="0" smtClean="0">
                <a:solidFill>
                  <a:schemeClr val="bg1"/>
                </a:solidFill>
                <a:latin typeface="Helvetica" panose="020B0604020202020204" pitchFamily="34" charset="0"/>
              </a:rPr>
              <a:t>in the USA that </a:t>
            </a:r>
            <a:r>
              <a:rPr lang="en-IE" sz="1800" dirty="0">
                <a:solidFill>
                  <a:schemeClr val="bg1"/>
                </a:solidFill>
                <a:latin typeface="Helvetica" panose="020B0604020202020204" pitchFamily="34" charset="0"/>
              </a:rPr>
              <a:t>even outshone their success in </a:t>
            </a:r>
            <a:r>
              <a:rPr lang="en-IE" sz="1800" dirty="0" smtClean="0">
                <a:solidFill>
                  <a:schemeClr val="bg1"/>
                </a:solidFill>
                <a:latin typeface="Helvetica" panose="020B0604020202020204" pitchFamily="34" charset="0"/>
              </a:rPr>
              <a:t>Britain. By April 1964, </a:t>
            </a:r>
            <a:r>
              <a:rPr lang="en-IE" sz="1800" dirty="0">
                <a:solidFill>
                  <a:schemeClr val="bg1"/>
                </a:solidFill>
                <a:latin typeface="Helvetica" panose="020B0604020202020204" pitchFamily="34" charset="0"/>
              </a:rPr>
              <a:t>they held the first five places in the Billboard Hot </a:t>
            </a:r>
            <a:r>
              <a:rPr lang="en-IE" sz="1800" dirty="0" smtClean="0">
                <a:solidFill>
                  <a:schemeClr val="bg1"/>
                </a:solidFill>
                <a:latin typeface="Helvetica" panose="020B0604020202020204" pitchFamily="34" charset="0"/>
              </a:rPr>
              <a:t>100 music charts. They </a:t>
            </a:r>
            <a:r>
              <a:rPr lang="en-IE" sz="1800" dirty="0">
                <a:solidFill>
                  <a:schemeClr val="bg1"/>
                </a:solidFill>
                <a:latin typeface="Helvetica" panose="020B0604020202020204" pitchFamily="34" charset="0"/>
              </a:rPr>
              <a:t>had established Liverpool as the pop music capital of the world and the beat boom soon spread from the UK across to the USA.</a:t>
            </a:r>
          </a:p>
          <a:p>
            <a:pPr marL="0" indent="0">
              <a:buNone/>
            </a:pPr>
            <a:r>
              <a:rPr lang="en-IE" sz="1800" dirty="0">
                <a:solidFill>
                  <a:schemeClr val="bg1"/>
                </a:solidFill>
                <a:latin typeface="Helvetica" panose="020B0604020202020204" pitchFamily="34" charset="0"/>
              </a:rPr>
              <a:t>That summer, they toured New Zealand and Australia, where their arrival in Adelaide was greeted by a crowd estimated at more than 300,000</a:t>
            </a:r>
            <a:r>
              <a:rPr lang="en-IE" sz="1800" dirty="0" smtClean="0">
                <a:solidFill>
                  <a:schemeClr val="bg1"/>
                </a:solidFill>
                <a:latin typeface="Helvetica" panose="020B0604020202020204" pitchFamily="34" charset="0"/>
              </a:rPr>
              <a:t>. The screams from the audiences were so loud that John, Paul, George and Ringo couldn’t hear each other’s instruments when they were playing concerts.</a:t>
            </a:r>
            <a:endParaRPr lang="en-IE" sz="1800" dirty="0">
              <a:solidFill>
                <a:schemeClr val="bg1"/>
              </a:solidFill>
              <a:latin typeface="Helvetica" panose="020B0604020202020204" pitchFamily="34" charset="0"/>
            </a:endParaRPr>
          </a:p>
          <a:p>
            <a:endParaRPr lang="en-IE" dirty="0"/>
          </a:p>
        </p:txBody>
      </p:sp>
      <p:pic>
        <p:nvPicPr>
          <p:cNvPr id="4" name="A taste of Beatlemania in the 1960s [36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82362" y="1825625"/>
            <a:ext cx="5022582" cy="2825203"/>
          </a:xfrm>
          <a:prstGeom prst="rect">
            <a:avLst/>
          </a:prstGeom>
        </p:spPr>
      </p:pic>
    </p:spTree>
    <p:extLst>
      <p:ext uri="{BB962C8B-B14F-4D97-AF65-F5344CB8AC3E}">
        <p14:creationId xmlns:p14="http://schemas.microsoft.com/office/powerpoint/2010/main" val="55000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2" presetClass="mediacall" presetSubtype="0" fill="hold" nodeType="withEffect">
                                  <p:stCondLst>
                                    <p:cond delay="0"/>
                                  </p:stCondLst>
                                  <p:childTnLst>
                                    <p:cmd type="call" cmd="togglePause">
                                      <p:cBhvr>
                                        <p:cTn id="23"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0000">
                <p:cTn id="24"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04360"/>
            <a:ext cx="6776099" cy="4351338"/>
          </a:xfrm>
        </p:spPr>
        <p:txBody>
          <a:bodyPr>
            <a:normAutofit/>
          </a:bodyPr>
          <a:lstStyle/>
          <a:p>
            <a:pPr marL="0" indent="0">
              <a:buNone/>
            </a:pPr>
            <a:r>
              <a:rPr lang="en-IE" sz="2400" dirty="0" smtClean="0">
                <a:solidFill>
                  <a:schemeClr val="bg1"/>
                </a:solidFill>
                <a:latin typeface="Helvetica" panose="020B0604020202020204" pitchFamily="34" charset="0"/>
              </a:rPr>
              <a:t>Movies</a:t>
            </a:r>
          </a:p>
          <a:p>
            <a:pPr marL="0" indent="0">
              <a:buNone/>
            </a:pPr>
            <a:r>
              <a:rPr lang="en-IE" sz="1800" dirty="0" smtClean="0">
                <a:solidFill>
                  <a:schemeClr val="bg1"/>
                </a:solidFill>
                <a:latin typeface="Helvetica" panose="020B0604020202020204" pitchFamily="34" charset="0"/>
              </a:rPr>
              <a:t>The Beatles decided that the next thing they would like to do is to star in their own film. A script was written especially for John, Paul, George and Ringo. They wrote an album to accompany the film called “A Hard Days Night”. </a:t>
            </a:r>
          </a:p>
          <a:p>
            <a:pPr marL="0" indent="0">
              <a:buNone/>
            </a:pPr>
            <a:r>
              <a:rPr lang="en-IE" sz="1800" dirty="0" smtClean="0">
                <a:solidFill>
                  <a:schemeClr val="bg1"/>
                </a:solidFill>
                <a:latin typeface="Helvetica" panose="020B0604020202020204" pitchFamily="34" charset="0"/>
              </a:rPr>
              <a:t>The film was a success and the Beatles went on to star in four other films; “Help!”, “Magical Mystery Tour”, “Yellow Submarine” and “Let it Be”.</a:t>
            </a: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1786" y="1804360"/>
            <a:ext cx="4210493" cy="4210493"/>
          </a:xfrm>
          <a:prstGeom prst="rect">
            <a:avLst/>
          </a:prstGeom>
        </p:spPr>
      </p:pic>
      <p:pic>
        <p:nvPicPr>
          <p:cNvPr id="5" name="The Beatles - A Hard Day's Night [360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9101" y="5850898"/>
            <a:ext cx="609600" cy="609600"/>
          </a:xfrm>
          <a:prstGeom prst="rect">
            <a:avLst/>
          </a:prstGeom>
        </p:spPr>
      </p:pic>
    </p:spTree>
    <p:extLst>
      <p:ext uri="{BB962C8B-B14F-4D97-AF65-F5344CB8AC3E}">
        <p14:creationId xmlns:p14="http://schemas.microsoft.com/office/powerpoint/2010/main" val="163657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 presetClass="mediacall" presetSubtype="0" fill="hold" nodeType="withEffect">
                                  <p:stCondLst>
                                    <p:cond delay="0"/>
                                  </p:stCondLst>
                                  <p:childTnLst>
                                    <p:cmd type="call" cmd="playFrom(0.0)">
                                      <p:cBhvr>
                                        <p:cTn id="9" dur="26284" fill="hold"/>
                                        <p:tgtEl>
                                          <p:spTgt spid="5"/>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500"/>
                                        <p:tgtEl>
                                          <p:spTgt spid="7">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23"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25625"/>
            <a:ext cx="6499652" cy="4351338"/>
          </a:xfrm>
        </p:spPr>
        <p:txBody>
          <a:bodyPr>
            <a:normAutofit/>
          </a:bodyPr>
          <a:lstStyle/>
          <a:p>
            <a:pPr marL="0" indent="0">
              <a:buNone/>
            </a:pPr>
            <a:r>
              <a:rPr lang="en-IE" sz="2400" dirty="0" smtClean="0">
                <a:solidFill>
                  <a:schemeClr val="bg1"/>
                </a:solidFill>
                <a:latin typeface="Helvetica" panose="020B0604020202020204" pitchFamily="34" charset="0"/>
              </a:rPr>
              <a:t>Stadium Concerts</a:t>
            </a:r>
          </a:p>
          <a:p>
            <a:pPr marL="0" indent="0">
              <a:buNone/>
            </a:pPr>
            <a:r>
              <a:rPr lang="en-IE" sz="1800" dirty="0" smtClean="0">
                <a:solidFill>
                  <a:schemeClr val="bg1"/>
                </a:solidFill>
                <a:latin typeface="Helvetica" panose="020B0604020202020204" pitchFamily="34" charset="0"/>
              </a:rPr>
              <a:t>The Beatles were becoming so popular that it was suggested that they play in a baseball stadium in New York so they could play to a larger audience. Before this, bands had only played in venues that could hold up to three or four thousand people.</a:t>
            </a:r>
          </a:p>
          <a:p>
            <a:pPr marL="0" indent="0">
              <a:buNone/>
            </a:pPr>
            <a:r>
              <a:rPr lang="en-IE" sz="1800" dirty="0" smtClean="0">
                <a:solidFill>
                  <a:schemeClr val="bg1"/>
                </a:solidFill>
                <a:latin typeface="Helvetica" panose="020B0604020202020204" pitchFamily="34" charset="0"/>
              </a:rPr>
              <a:t>In 1965, the Beatles played Shea Stadium, New York to an estimated audience of 55,000! No other band had played to such a large crowd before.</a:t>
            </a:r>
          </a:p>
          <a:p>
            <a:pPr marL="0" indent="0">
              <a:buNone/>
            </a:pPr>
            <a:r>
              <a:rPr lang="en-IE" sz="1800" dirty="0" smtClean="0">
                <a:solidFill>
                  <a:schemeClr val="bg1"/>
                </a:solidFill>
                <a:latin typeface="Helvetica" panose="020B0604020202020204" pitchFamily="34" charset="0"/>
              </a:rPr>
              <a:t>By 1966, the Beatles had become tired of touring around the world and playing live concerts. The screams from the crowd were so loud that they couldn’t hear themselves sing or play.</a:t>
            </a:r>
          </a:p>
          <a:p>
            <a:pPr marL="0" indent="0">
              <a:buNone/>
            </a:pPr>
            <a:r>
              <a:rPr lang="en-IE" sz="1800" dirty="0" smtClean="0">
                <a:solidFill>
                  <a:schemeClr val="bg1"/>
                </a:solidFill>
                <a:latin typeface="Helvetica" panose="020B0604020202020204" pitchFamily="34" charset="0"/>
              </a:rPr>
              <a:t>In August 1966, they played their last live concert in Candlestick Park, San Francisco. The show only lasted 33 minutes.</a:t>
            </a:r>
            <a:endParaRPr lang="en-IE" sz="1800" dirty="0">
              <a:solidFill>
                <a:schemeClr val="bg1"/>
              </a:solidFill>
              <a:latin typeface="Helvetica" panose="020B0604020202020204" pitchFamily="34" charset="0"/>
            </a:endParaRPr>
          </a:p>
        </p:txBody>
      </p:sp>
      <p:pic>
        <p:nvPicPr>
          <p:cNvPr id="5" name="Dizzy Miss Lizzy Performed at Shea Stadium [360p]">
            <a:hlinkClick r:id="" action="ppaction://media"/>
          </p:cNvPr>
          <p:cNvPicPr>
            <a:picLocks noChangeAspect="1"/>
          </p:cNvPicPr>
          <p:nvPr>
            <a:videoFile r:link="rId2"/>
            <p:extLst>
              <p:ext uri="{DAA4B4D4-6D71-4841-9C94-3DE7FCFB9230}">
                <p14:media xmlns:p14="http://schemas.microsoft.com/office/powerpoint/2010/main" r:embed="rId1">
                  <p14:fade out="2000"/>
                </p14:media>
              </p:ext>
            </p:extLst>
          </p:nvPr>
        </p:nvPicPr>
        <p:blipFill>
          <a:blip r:embed="rId4"/>
          <a:stretch>
            <a:fillRect/>
          </a:stretch>
        </p:blipFill>
        <p:spPr>
          <a:xfrm>
            <a:off x="6985591" y="2282826"/>
            <a:ext cx="5033517" cy="2831353"/>
          </a:xfrm>
          <a:prstGeom prst="rect">
            <a:avLst/>
          </a:prstGeom>
        </p:spPr>
      </p:pic>
    </p:spTree>
    <p:extLst>
      <p:ext uri="{BB962C8B-B14F-4D97-AF65-F5344CB8AC3E}">
        <p14:creationId xmlns:p14="http://schemas.microsoft.com/office/powerpoint/2010/main" val="357911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par>
                          <p:cTn id="18" fill="hold">
                            <p:stCondLst>
                              <p:cond delay="500"/>
                            </p:stCondLst>
                            <p:childTnLst>
                              <p:par>
                                <p:cTn id="19" presetID="1" presetClass="mediacall" presetSubtype="0" fill="hold" nodeType="afterEffect">
                                  <p:stCondLst>
                                    <p:cond delay="0"/>
                                  </p:stCondLst>
                                  <p:childTnLst>
                                    <p:cmd type="call" cmd="playFrom(0.0)">
                                      <p:cBhvr>
                                        <p:cTn id="20" dur="29187" fill="hold"/>
                                        <p:tgtEl>
                                          <p:spTgt spid="5"/>
                                        </p:tgtEl>
                                      </p:cBhvr>
                                    </p:cmd>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fade">
                                      <p:cBhvr>
                                        <p:cTn id="25" dur="500"/>
                                        <p:tgtEl>
                                          <p:spTgt spid="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fade">
                                      <p:cBhvr>
                                        <p:cTn id="30"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20000">
                <p:cTn id="31"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14992"/>
            <a:ext cx="6478387" cy="4351338"/>
          </a:xfrm>
        </p:spPr>
        <p:txBody>
          <a:bodyPr>
            <a:normAutofit/>
          </a:bodyPr>
          <a:lstStyle/>
          <a:p>
            <a:pPr marL="0" indent="0">
              <a:buNone/>
            </a:pPr>
            <a:r>
              <a:rPr lang="en-IE" sz="2400" dirty="0" smtClean="0">
                <a:solidFill>
                  <a:schemeClr val="bg1"/>
                </a:solidFill>
                <a:latin typeface="Helvetica" panose="020B0604020202020204" pitchFamily="34" charset="0"/>
              </a:rPr>
              <a:t>Famous Albums</a:t>
            </a:r>
          </a:p>
          <a:p>
            <a:pPr marL="0" indent="0">
              <a:buNone/>
            </a:pPr>
            <a:r>
              <a:rPr lang="en-IE" sz="1800" dirty="0" smtClean="0">
                <a:solidFill>
                  <a:schemeClr val="bg1"/>
                </a:solidFill>
                <a:latin typeface="Helvetica" panose="020B0604020202020204" pitchFamily="34" charset="0"/>
              </a:rPr>
              <a:t>After spending more than six years touring and playing live concerts, the Beatles now turned their focus to recording music and making albums. In 1967, the Beatles released “Sgt Pepper’s Lonely Hearts Club Band”. It is considered to be one of their best albums and its cover is one of the most recreated album covers ever.</a:t>
            </a:r>
          </a:p>
          <a:p>
            <a:pPr marL="0" indent="0">
              <a:buNone/>
            </a:pPr>
            <a:r>
              <a:rPr lang="en-IE" sz="1800" dirty="0" smtClean="0">
                <a:solidFill>
                  <a:schemeClr val="bg1"/>
                </a:solidFill>
                <a:latin typeface="Helvetica" panose="020B0604020202020204" pitchFamily="34" charset="0"/>
              </a:rPr>
              <a:t>The Beatles </a:t>
            </a:r>
            <a:r>
              <a:rPr lang="en-IE" sz="1800" smtClean="0">
                <a:solidFill>
                  <a:schemeClr val="bg1"/>
                </a:solidFill>
                <a:latin typeface="Helvetica" panose="020B0604020202020204" pitchFamily="34" charset="0"/>
              </a:rPr>
              <a:t>went </a:t>
            </a:r>
            <a:r>
              <a:rPr lang="en-IE" sz="1800" smtClean="0">
                <a:solidFill>
                  <a:schemeClr val="bg1"/>
                </a:solidFill>
                <a:latin typeface="Helvetica" panose="020B0604020202020204" pitchFamily="34" charset="0"/>
              </a:rPr>
              <a:t>on to </a:t>
            </a:r>
            <a:r>
              <a:rPr lang="en-IE" sz="1800" dirty="0" smtClean="0">
                <a:solidFill>
                  <a:schemeClr val="bg1"/>
                </a:solidFill>
                <a:latin typeface="Helvetica" panose="020B0604020202020204" pitchFamily="34" charset="0"/>
              </a:rPr>
              <a:t>release “The White Album”, “Let it Be” and “Abbey Road”. The Beatles were now to be considered among the best song writers in the world.</a:t>
            </a: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3791" y="1814992"/>
            <a:ext cx="3829493" cy="3829493"/>
          </a:xfrm>
          <a:prstGeom prst="rect">
            <a:avLst/>
          </a:prstGeom>
        </p:spPr>
      </p:pic>
      <p:pic>
        <p:nvPicPr>
          <p:cNvPr id="5" name="The Beatles -  Sgt. Pepper's Lonely Hearts Club Ba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9101" y="5556730"/>
            <a:ext cx="609600" cy="609600"/>
          </a:xfrm>
          <a:prstGeom prst="rect">
            <a:avLst/>
          </a:prstGeom>
        </p:spPr>
      </p:pic>
    </p:spTree>
    <p:extLst>
      <p:ext uri="{BB962C8B-B14F-4D97-AF65-F5344CB8AC3E}">
        <p14:creationId xmlns:p14="http://schemas.microsoft.com/office/powerpoint/2010/main" val="35674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 presetClass="mediacall" presetSubtype="0" fill="hold" nodeType="withEffect">
                                  <p:stCondLst>
                                    <p:cond delay="0"/>
                                  </p:stCondLst>
                                  <p:childTnLst>
                                    <p:cmd type="call" cmd="playFrom(0.0)">
                                      <p:cBhvr>
                                        <p:cTn id="17" dur="82128" fill="hold"/>
                                        <p:tgtEl>
                                          <p:spTgt spid="5"/>
                                        </p:tgtEl>
                                      </p:cBhvr>
                                    </p:cmd>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23"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14992"/>
            <a:ext cx="7084443" cy="4351338"/>
          </a:xfrm>
        </p:spPr>
        <p:txBody>
          <a:bodyPr>
            <a:normAutofit/>
          </a:bodyPr>
          <a:lstStyle/>
          <a:p>
            <a:pPr marL="0" indent="0">
              <a:buNone/>
            </a:pPr>
            <a:r>
              <a:rPr lang="en-IE" sz="2400" dirty="0" smtClean="0">
                <a:solidFill>
                  <a:schemeClr val="bg1"/>
                </a:solidFill>
                <a:latin typeface="Helvetica" panose="020B0604020202020204" pitchFamily="34" charset="0"/>
              </a:rPr>
              <a:t>The Beginning of the End</a:t>
            </a:r>
          </a:p>
          <a:p>
            <a:pPr marL="0" indent="0">
              <a:buNone/>
            </a:pPr>
            <a:r>
              <a:rPr lang="en-IE" sz="1800" dirty="0" smtClean="0">
                <a:solidFill>
                  <a:schemeClr val="bg1"/>
                </a:solidFill>
                <a:latin typeface="Helvetica" panose="020B0604020202020204" pitchFamily="34" charset="0"/>
              </a:rPr>
              <a:t>John Lennon met Japanese artist Yoko Ono in 1966 at an art gallery in London. By 1968, John Lennon was seeing Yoko Ono on a regular basis. They were rarely apart.</a:t>
            </a:r>
          </a:p>
          <a:p>
            <a:pPr marL="0" indent="0">
              <a:buNone/>
            </a:pPr>
            <a:r>
              <a:rPr lang="en-IE" sz="1800" dirty="0" smtClean="0">
                <a:solidFill>
                  <a:schemeClr val="bg1"/>
                </a:solidFill>
                <a:latin typeface="Helvetica" panose="020B0604020202020204" pitchFamily="34" charset="0"/>
              </a:rPr>
              <a:t>The Beatles has a rule that only the four members of the Beatles were allowed in the studio while they were recording music. John broke this rule and allowed Yoko Ono to sit in on recordings. This caused tension within the group.</a:t>
            </a:r>
          </a:p>
          <a:p>
            <a:pPr marL="0" indent="0">
              <a:buNone/>
            </a:pPr>
            <a:r>
              <a:rPr lang="en-IE" sz="1800" dirty="0" smtClean="0">
                <a:solidFill>
                  <a:schemeClr val="bg1"/>
                </a:solidFill>
                <a:latin typeface="Helvetica" panose="020B0604020202020204" pitchFamily="34" charset="0"/>
              </a:rPr>
              <a:t>By 1969, each one of the Beatles lives were moving in a different direction and they didn’t agree on everything like they used to.  </a:t>
            </a:r>
            <a:endParaRPr lang="en-IE" sz="1800" dirty="0">
              <a:solidFill>
                <a:schemeClr val="bg1"/>
              </a:solidFill>
              <a:latin typeface="Helvetica" panose="020B0604020202020204" pitchFamily="34" charset="0"/>
            </a:endParaRPr>
          </a:p>
        </p:txBody>
      </p:sp>
      <p:pic>
        <p:nvPicPr>
          <p:cNvPr id="5" name="Picture 6" descr="johnyok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7962033" y="1814992"/>
            <a:ext cx="3810000" cy="3822700"/>
          </a:xfrm>
          <a:prstGeom prst="rect">
            <a:avLst/>
          </a:prstGeom>
        </p:spPr>
      </p:pic>
      <p:pic>
        <p:nvPicPr>
          <p:cNvPr id="4" name="The Beatles - The Ballad Of John And Yok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9101" y="5724099"/>
            <a:ext cx="609600" cy="609600"/>
          </a:xfrm>
          <a:prstGeom prst="rect">
            <a:avLst/>
          </a:prstGeom>
        </p:spPr>
      </p:pic>
    </p:spTree>
    <p:extLst>
      <p:ext uri="{BB962C8B-B14F-4D97-AF65-F5344CB8AC3E}">
        <p14:creationId xmlns:p14="http://schemas.microsoft.com/office/powerpoint/2010/main" val="304811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 presetClass="mediacall" presetSubtype="0" fill="hold" nodeType="withEffect">
                                  <p:stCondLst>
                                    <p:cond delay="0"/>
                                  </p:stCondLst>
                                  <p:childTnLst>
                                    <p:cmd type="call" cmd="playFrom(0.0)">
                                      <p:cBhvr>
                                        <p:cTn id="9" dur="67384" fill="hold"/>
                                        <p:tgtEl>
                                          <p:spTgt spid="4"/>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500"/>
                                        <p:tgtEl>
                                          <p:spTgt spid="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500"/>
                                        <p:tgtEl>
                                          <p:spTgt spid="7">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fade">
                                      <p:cBhvr>
                                        <p:cTn id="2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30"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14993"/>
            <a:ext cx="6999383" cy="4351338"/>
          </a:xfrm>
        </p:spPr>
        <p:txBody>
          <a:bodyPr>
            <a:normAutofit/>
          </a:bodyPr>
          <a:lstStyle/>
          <a:p>
            <a:pPr marL="0" indent="0">
              <a:buNone/>
            </a:pPr>
            <a:r>
              <a:rPr lang="en-IE" sz="2400" dirty="0" smtClean="0">
                <a:solidFill>
                  <a:schemeClr val="bg1"/>
                </a:solidFill>
                <a:latin typeface="Helvetica" panose="020B0604020202020204" pitchFamily="34" charset="0"/>
              </a:rPr>
              <a:t>The Final Album</a:t>
            </a:r>
          </a:p>
          <a:p>
            <a:pPr marL="0" indent="0">
              <a:buNone/>
            </a:pPr>
            <a:r>
              <a:rPr lang="en-IE" sz="1800" dirty="0" smtClean="0">
                <a:solidFill>
                  <a:schemeClr val="bg1"/>
                </a:solidFill>
                <a:latin typeface="Helvetica" panose="020B0604020202020204" pitchFamily="34" charset="0"/>
              </a:rPr>
              <a:t>In 1969, the Beatles were supposed to make a film about how they wrote and recorded music. The film quickly became an unhappy experience for everyone because of the tension and arguing between the Beatles. The album “Let it Be” was recorded during this time.</a:t>
            </a:r>
          </a:p>
          <a:p>
            <a:pPr marL="0" indent="0">
              <a:buNone/>
            </a:pPr>
            <a:r>
              <a:rPr lang="en-IE" sz="1800" dirty="0" smtClean="0">
                <a:solidFill>
                  <a:schemeClr val="bg1"/>
                </a:solidFill>
                <a:latin typeface="Helvetica" panose="020B0604020202020204" pitchFamily="34" charset="0"/>
              </a:rPr>
              <a:t>The Beatles’ long time producer, George Martin, asked John, Paul, George and Ringo not to end on a sour note and convinced them to return to the studio to record one final album. In 1970, the Beatles released “Abbey Road” and announced to the world that they were breaking up.</a:t>
            </a:r>
            <a:endParaRPr lang="en-IE" sz="1800" dirty="0">
              <a:solidFill>
                <a:schemeClr val="bg1"/>
              </a:solidFill>
              <a:latin typeface="Helvetica"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0387" y="375592"/>
            <a:ext cx="3453291" cy="329530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3986" y="3670894"/>
            <a:ext cx="2861218" cy="2495437"/>
          </a:xfrm>
          <a:prstGeom prst="rect">
            <a:avLst/>
          </a:prstGeom>
        </p:spPr>
      </p:pic>
    </p:spTree>
    <p:extLst>
      <p:ext uri="{BB962C8B-B14F-4D97-AF65-F5344CB8AC3E}">
        <p14:creationId xmlns:p14="http://schemas.microsoft.com/office/powerpoint/2010/main" val="291410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04360"/>
            <a:ext cx="7201401" cy="4351338"/>
          </a:xfrm>
        </p:spPr>
        <p:txBody>
          <a:bodyPr>
            <a:normAutofit/>
          </a:bodyPr>
          <a:lstStyle/>
          <a:p>
            <a:pPr marL="0" indent="0">
              <a:buNone/>
            </a:pPr>
            <a:r>
              <a:rPr lang="en-IE" sz="2400" dirty="0" smtClean="0">
                <a:solidFill>
                  <a:schemeClr val="bg1"/>
                </a:solidFill>
                <a:latin typeface="Helvetica" panose="020B0604020202020204" pitchFamily="34" charset="0"/>
              </a:rPr>
              <a:t>John Lennon</a:t>
            </a:r>
          </a:p>
          <a:p>
            <a:pPr marL="0" indent="0">
              <a:buNone/>
            </a:pPr>
            <a:r>
              <a:rPr lang="en-IE" sz="1800" dirty="0" smtClean="0">
                <a:solidFill>
                  <a:schemeClr val="bg1"/>
                </a:solidFill>
                <a:latin typeface="Helvetica" panose="020B0604020202020204" pitchFamily="34" charset="0"/>
              </a:rPr>
              <a:t>After the Beatles broke up, John Lennon embarked on a very successful solo career. He released seven albums between 1970 and 1980. Some of his most famous solo efforts include “Imagine”, “Give Peace a Chance”, “War is Over” and “Jealous Guy”.</a:t>
            </a:r>
          </a:p>
          <a:p>
            <a:pPr marL="0" indent="0">
              <a:buNone/>
            </a:pPr>
            <a:r>
              <a:rPr lang="en-IE" sz="1800" dirty="0" smtClean="0">
                <a:solidFill>
                  <a:schemeClr val="bg1"/>
                </a:solidFill>
                <a:latin typeface="Helvetica" panose="020B0604020202020204" pitchFamily="34" charset="0"/>
              </a:rPr>
              <a:t>In December 1980, John Lennon was shot in the back by a deranged fan. He was murdered outside of his apartment complex in New York. He died aged 40.</a:t>
            </a:r>
          </a:p>
          <a:p>
            <a:pPr marL="0" indent="0">
              <a:buNone/>
            </a:pPr>
            <a:r>
              <a:rPr lang="en-IE" sz="1800" dirty="0" smtClean="0">
                <a:solidFill>
                  <a:schemeClr val="bg1"/>
                </a:solidFill>
                <a:latin typeface="Helvetica" panose="020B0604020202020204" pitchFamily="34" charset="0"/>
              </a:rPr>
              <a:t>Although he was only active for 20 years, John Lennon’s music has stood the test of time and has influenced thousands of other artists. </a:t>
            </a: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502" y="1804360"/>
            <a:ext cx="4051005" cy="4051005"/>
          </a:xfrm>
          <a:prstGeom prst="rect">
            <a:avLst/>
          </a:prstGeom>
        </p:spPr>
      </p:pic>
      <p:pic>
        <p:nvPicPr>
          <p:cNvPr id="5" name="Imagine - John Lennon and The Plastic Ono Band (with the Flux Fiddlers) [360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0735" y="5546098"/>
            <a:ext cx="609600" cy="609600"/>
          </a:xfrm>
          <a:prstGeom prst="rect">
            <a:avLst/>
          </a:prstGeom>
        </p:spPr>
      </p:pic>
    </p:spTree>
    <p:extLst>
      <p:ext uri="{BB962C8B-B14F-4D97-AF65-F5344CB8AC3E}">
        <p14:creationId xmlns:p14="http://schemas.microsoft.com/office/powerpoint/2010/main" val="320080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par>
                          <p:cTn id="16" fill="hold">
                            <p:stCondLst>
                              <p:cond delay="500"/>
                            </p:stCondLst>
                            <p:childTnLst>
                              <p:par>
                                <p:cTn id="17" presetID="1" presetClass="mediacall" presetSubtype="0" fill="hold" nodeType="afterEffect">
                                  <p:stCondLst>
                                    <p:cond delay="0"/>
                                  </p:stCondLst>
                                  <p:childTnLst>
                                    <p:cmd type="call" cmd="playFrom(0.0)">
                                      <p:cBhvr>
                                        <p:cTn id="18" dur="119164" fill="hold"/>
                                        <p:tgtEl>
                                          <p:spTgt spid="5"/>
                                        </p:tgtEl>
                                      </p:cBhvr>
                                    </p:cmd>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5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29"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53052"/>
            <a:ext cx="7775559" cy="4351338"/>
          </a:xfrm>
        </p:spPr>
        <p:txBody>
          <a:bodyPr>
            <a:normAutofit/>
          </a:bodyPr>
          <a:lstStyle/>
          <a:p>
            <a:pPr marL="0" indent="0">
              <a:buNone/>
            </a:pPr>
            <a:r>
              <a:rPr lang="en-IE" sz="2400" dirty="0" smtClean="0">
                <a:solidFill>
                  <a:schemeClr val="bg1"/>
                </a:solidFill>
                <a:latin typeface="Helvetica" panose="020B0604020202020204" pitchFamily="34" charset="0"/>
              </a:rPr>
              <a:t>Paul McCartney</a:t>
            </a:r>
          </a:p>
          <a:p>
            <a:pPr marL="0" indent="0">
              <a:buNone/>
            </a:pPr>
            <a:r>
              <a:rPr lang="en-IE" sz="1800" dirty="0" smtClean="0">
                <a:solidFill>
                  <a:schemeClr val="bg1"/>
                </a:solidFill>
                <a:latin typeface="Helvetica" panose="020B0604020202020204" pitchFamily="34" charset="0"/>
              </a:rPr>
              <a:t>Paul formed the band Wings with his late wife Linda after the Beatles broke up. In 1973, Paul recorded the theme song to a James Bond film called “Live and Let Die”. </a:t>
            </a:r>
          </a:p>
          <a:p>
            <a:pPr marL="0" indent="0">
              <a:buNone/>
            </a:pPr>
            <a:r>
              <a:rPr lang="en-IE" sz="1800" dirty="0" smtClean="0">
                <a:solidFill>
                  <a:schemeClr val="bg1"/>
                </a:solidFill>
                <a:latin typeface="Helvetica" panose="020B0604020202020204" pitchFamily="34" charset="0"/>
              </a:rPr>
              <a:t>Paul’s band also recorded “Mull of Kintyre” which is still one of fastest selling UK singles of all time. In 1981, Wings disbanded due to disagreements.</a:t>
            </a:r>
          </a:p>
          <a:p>
            <a:pPr marL="0" indent="0">
              <a:buNone/>
            </a:pPr>
            <a:r>
              <a:rPr lang="en-IE" sz="1800" dirty="0" smtClean="0">
                <a:solidFill>
                  <a:schemeClr val="bg1"/>
                </a:solidFill>
                <a:latin typeface="Helvetica" panose="020B0604020202020204" pitchFamily="34" charset="0"/>
              </a:rPr>
              <a:t>Paul McCartney has performed since then as a solo artist. He has released many albums and has had hits throughout the 80’s, 90’s and into the 2000’s. His latest album was released in 2016.</a:t>
            </a:r>
          </a:p>
          <a:p>
            <a:pPr marL="0" indent="0">
              <a:buNone/>
            </a:pPr>
            <a:r>
              <a:rPr lang="en-IE" sz="1800" dirty="0" smtClean="0">
                <a:solidFill>
                  <a:schemeClr val="bg1"/>
                </a:solidFill>
                <a:latin typeface="Helvetica" panose="020B0604020202020204" pitchFamily="34" charset="0"/>
              </a:rPr>
              <a:t> </a:t>
            </a: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5643" y="1853052"/>
            <a:ext cx="3079521" cy="3695425"/>
          </a:xfrm>
          <a:prstGeom prst="rect">
            <a:avLst/>
          </a:prstGeom>
        </p:spPr>
      </p:pic>
      <p:pic>
        <p:nvPicPr>
          <p:cNvPr id="5" name="live and let die- paul mccartney [360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9101" y="5724099"/>
            <a:ext cx="609600" cy="609600"/>
          </a:xfrm>
          <a:prstGeom prst="rect">
            <a:avLst/>
          </a:prstGeom>
        </p:spPr>
      </p:pic>
    </p:spTree>
    <p:extLst>
      <p:ext uri="{BB962C8B-B14F-4D97-AF65-F5344CB8AC3E}">
        <p14:creationId xmlns:p14="http://schemas.microsoft.com/office/powerpoint/2010/main" val="118420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par>
                                <p:cTn id="21" presetID="1" presetClass="mediacall" presetSubtype="0" fill="hold" nodeType="withEffect">
                                  <p:stCondLst>
                                    <p:cond delay="0"/>
                                  </p:stCondLst>
                                  <p:childTnLst>
                                    <p:cmd type="call" cmd="playFrom(0.0)">
                                      <p:cBhvr>
                                        <p:cTn id="22" dur="32879" fill="hold"/>
                                        <p:tgtEl>
                                          <p:spTgt spid="5"/>
                                        </p:tgtEl>
                                      </p:cBhvr>
                                    </p:cmd>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28"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16388"/>
            <a:ext cx="6287001" cy="4351338"/>
          </a:xfrm>
        </p:spPr>
        <p:txBody>
          <a:bodyPr>
            <a:normAutofit/>
          </a:bodyPr>
          <a:lstStyle/>
          <a:p>
            <a:pPr marL="0" indent="0">
              <a:buNone/>
            </a:pPr>
            <a:r>
              <a:rPr lang="en-IE" sz="2400" dirty="0" smtClean="0">
                <a:solidFill>
                  <a:schemeClr val="bg1"/>
                </a:solidFill>
                <a:latin typeface="Helvetica" panose="020B0604020202020204" pitchFamily="34" charset="0"/>
              </a:rPr>
              <a:t>George Harrison</a:t>
            </a:r>
          </a:p>
          <a:p>
            <a:pPr marL="0" indent="0">
              <a:buNone/>
            </a:pPr>
            <a:r>
              <a:rPr lang="en-IE" sz="1800" dirty="0" smtClean="0">
                <a:solidFill>
                  <a:schemeClr val="bg1"/>
                </a:solidFill>
                <a:latin typeface="Helvetica" panose="020B0604020202020204" pitchFamily="34" charset="0"/>
              </a:rPr>
              <a:t>Before the Beatles broke up in 1970, George had already released two solo albums. In 1971, he released his album “All Things Must Pass” to great critical acclaim. The album included the hit single “My Sweet Lord”.</a:t>
            </a:r>
          </a:p>
          <a:p>
            <a:pPr marL="0" indent="0">
              <a:buNone/>
            </a:pPr>
            <a:r>
              <a:rPr lang="en-IE" sz="1800" dirty="0">
                <a:solidFill>
                  <a:schemeClr val="bg1"/>
                </a:solidFill>
                <a:latin typeface="Helvetica" panose="020B0604020202020204" pitchFamily="34" charset="0"/>
              </a:rPr>
              <a:t>In 1988, Harrison formed the </a:t>
            </a:r>
            <a:r>
              <a:rPr lang="en-IE" sz="1800" dirty="0" smtClean="0">
                <a:solidFill>
                  <a:schemeClr val="bg1"/>
                </a:solidFill>
                <a:latin typeface="Helvetica" panose="020B0604020202020204" pitchFamily="34" charset="0"/>
              </a:rPr>
              <a:t>super group the Traveling </a:t>
            </a:r>
            <a:r>
              <a:rPr lang="en-IE" sz="1800" dirty="0">
                <a:solidFill>
                  <a:schemeClr val="bg1"/>
                </a:solidFill>
                <a:latin typeface="Helvetica" panose="020B0604020202020204" pitchFamily="34" charset="0"/>
              </a:rPr>
              <a:t>Wilburys with Jeff Lynne, Roy Orbison, Bob Dylan and Tom </a:t>
            </a:r>
            <a:r>
              <a:rPr lang="en-IE" sz="1800" dirty="0" smtClean="0">
                <a:solidFill>
                  <a:schemeClr val="bg1"/>
                </a:solidFill>
                <a:latin typeface="Helvetica" panose="020B0604020202020204" pitchFamily="34" charset="0"/>
              </a:rPr>
              <a:t>Petty. Between 1988 and 1990 they produced hit songs such as “End of the Line” and “Handle with Care”.</a:t>
            </a:r>
          </a:p>
          <a:p>
            <a:pPr marL="0" indent="0">
              <a:buNone/>
            </a:pPr>
            <a:r>
              <a:rPr lang="en-IE" sz="1800" dirty="0" smtClean="0">
                <a:solidFill>
                  <a:schemeClr val="bg1"/>
                </a:solidFill>
                <a:latin typeface="Helvetica" panose="020B0604020202020204" pitchFamily="34" charset="0"/>
              </a:rPr>
              <a:t>On </a:t>
            </a:r>
            <a:r>
              <a:rPr lang="en-IE" sz="1800" dirty="0">
                <a:solidFill>
                  <a:schemeClr val="bg1"/>
                </a:solidFill>
                <a:latin typeface="Helvetica" panose="020B0604020202020204" pitchFamily="34" charset="0"/>
              </a:rPr>
              <a:t>29 November 2001, Harrison died </a:t>
            </a:r>
            <a:r>
              <a:rPr lang="en-IE" sz="1800" dirty="0" smtClean="0">
                <a:solidFill>
                  <a:schemeClr val="bg1"/>
                </a:solidFill>
                <a:latin typeface="Helvetica" panose="020B0604020202020204" pitchFamily="34" charset="0"/>
              </a:rPr>
              <a:t>from lung cancer at </a:t>
            </a:r>
            <a:r>
              <a:rPr lang="en-IE" sz="1800" dirty="0">
                <a:solidFill>
                  <a:schemeClr val="bg1"/>
                </a:solidFill>
                <a:latin typeface="Helvetica" panose="020B0604020202020204" pitchFamily="34" charset="0"/>
              </a:rPr>
              <a:t>a friend's home in Los Angeles, aged </a:t>
            </a:r>
            <a:r>
              <a:rPr lang="en-IE" sz="1800" dirty="0" smtClean="0">
                <a:solidFill>
                  <a:schemeClr val="bg1"/>
                </a:solidFill>
                <a:latin typeface="Helvetica" panose="020B0604020202020204" pitchFamily="34" charset="0"/>
              </a:rPr>
              <a:t>58. </a:t>
            </a: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6855" y="1683285"/>
            <a:ext cx="4876800" cy="3044952"/>
          </a:xfrm>
          <a:prstGeom prst="rect">
            <a:avLst/>
          </a:prstGeom>
        </p:spPr>
      </p:pic>
      <p:pic>
        <p:nvPicPr>
          <p:cNvPr id="5" name="George Harrison - My Sweet Lord - Lyrics [360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9101" y="5558126"/>
            <a:ext cx="609600" cy="609600"/>
          </a:xfrm>
          <a:prstGeom prst="rect">
            <a:avLst/>
          </a:prstGeom>
        </p:spPr>
      </p:pic>
    </p:spTree>
    <p:extLst>
      <p:ext uri="{BB962C8B-B14F-4D97-AF65-F5344CB8AC3E}">
        <p14:creationId xmlns:p14="http://schemas.microsoft.com/office/powerpoint/2010/main" val="252603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par>
                          <p:cTn id="16" fill="hold">
                            <p:stCondLst>
                              <p:cond delay="500"/>
                            </p:stCondLst>
                            <p:childTnLst>
                              <p:par>
                                <p:cTn id="17" presetID="1" presetClass="mediacall" presetSubtype="0" fill="hold" nodeType="afterEffect">
                                  <p:stCondLst>
                                    <p:cond delay="0"/>
                                  </p:stCondLst>
                                  <p:childTnLst>
                                    <p:cmd type="call" cmd="playFrom(0.0)">
                                      <p:cBhvr>
                                        <p:cTn id="18" dur="61416" fill="hold"/>
                                        <p:tgtEl>
                                          <p:spTgt spid="5"/>
                                        </p:tgtEl>
                                      </p:cBhvr>
                                    </p:cmd>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5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29"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25625"/>
            <a:ext cx="6935587" cy="4351338"/>
          </a:xfrm>
        </p:spPr>
        <p:txBody>
          <a:bodyPr>
            <a:normAutofit/>
          </a:bodyPr>
          <a:lstStyle/>
          <a:p>
            <a:pPr marL="0" indent="0">
              <a:buNone/>
            </a:pPr>
            <a:r>
              <a:rPr lang="en-IE" sz="2400" dirty="0" smtClean="0">
                <a:solidFill>
                  <a:schemeClr val="bg1"/>
                </a:solidFill>
                <a:latin typeface="Helvetica" panose="020B0604020202020204" pitchFamily="34" charset="0"/>
              </a:rPr>
              <a:t>Ringo Starr</a:t>
            </a:r>
          </a:p>
          <a:p>
            <a:pPr marL="0" indent="0">
              <a:buNone/>
            </a:pPr>
            <a:r>
              <a:rPr lang="en-IE" sz="1800" dirty="0" smtClean="0">
                <a:solidFill>
                  <a:schemeClr val="bg1"/>
                </a:solidFill>
                <a:latin typeface="Helvetica" panose="020B0604020202020204" pitchFamily="34" charset="0"/>
              </a:rPr>
              <a:t>Following the break up of the Beatles, Ringo released two solo albums, the first reaching number 7 in the UK charts and number 22 in the US charts. He also played the drums on John Lennon’s and George Harrison’s solo albums.</a:t>
            </a:r>
          </a:p>
          <a:p>
            <a:pPr marL="0" indent="0">
              <a:buNone/>
            </a:pPr>
            <a:r>
              <a:rPr lang="en-IE" sz="1800" dirty="0" smtClean="0">
                <a:solidFill>
                  <a:schemeClr val="bg1"/>
                </a:solidFill>
                <a:latin typeface="Helvetica" panose="020B0604020202020204" pitchFamily="34" charset="0"/>
              </a:rPr>
              <a:t>Between 1984 and 1986, Ringo was the narrator for the popular children’s series “Thomas and Friends”. He also continued touring with his band </a:t>
            </a:r>
            <a:r>
              <a:rPr lang="en-IE" sz="1800" i="1" dirty="0" smtClean="0">
                <a:solidFill>
                  <a:schemeClr val="bg1"/>
                </a:solidFill>
                <a:latin typeface="Helvetica" panose="020B0604020202020204" pitchFamily="34" charset="0"/>
              </a:rPr>
              <a:t>Ringo Starr and His All-Starr Band. </a:t>
            </a:r>
          </a:p>
          <a:p>
            <a:pPr marL="0" indent="0">
              <a:buNone/>
            </a:pPr>
            <a:r>
              <a:rPr lang="en-IE" sz="1800" dirty="0" smtClean="0">
                <a:solidFill>
                  <a:schemeClr val="bg1"/>
                </a:solidFill>
                <a:latin typeface="Helvetica" panose="020B0604020202020204" pitchFamily="34" charset="0"/>
              </a:rPr>
              <a:t>In July 2017, on his </a:t>
            </a:r>
            <a:r>
              <a:rPr lang="en-IE" sz="1800" dirty="0">
                <a:solidFill>
                  <a:schemeClr val="bg1"/>
                </a:solidFill>
                <a:latin typeface="Helvetica" panose="020B0604020202020204" pitchFamily="34" charset="0"/>
              </a:rPr>
              <a:t>77th </a:t>
            </a:r>
            <a:r>
              <a:rPr lang="en-IE" sz="1800" dirty="0" smtClean="0">
                <a:solidFill>
                  <a:schemeClr val="bg1"/>
                </a:solidFill>
                <a:latin typeface="Helvetica" panose="020B0604020202020204" pitchFamily="34" charset="0"/>
              </a:rPr>
              <a:t>birthday, </a:t>
            </a:r>
            <a:r>
              <a:rPr lang="en-IE" sz="1800" dirty="0">
                <a:solidFill>
                  <a:schemeClr val="bg1"/>
                </a:solidFill>
                <a:latin typeface="Helvetica" panose="020B0604020202020204" pitchFamily="34" charset="0"/>
              </a:rPr>
              <a:t>he released a new single entitled "Give More </a:t>
            </a:r>
            <a:r>
              <a:rPr lang="en-IE" sz="1800" dirty="0" smtClean="0">
                <a:solidFill>
                  <a:schemeClr val="bg1"/>
                </a:solidFill>
                <a:latin typeface="Helvetica" panose="020B0604020202020204" pitchFamily="34" charset="0"/>
              </a:rPr>
              <a:t>Love“. In September 2017 he released his nineteenth </a:t>
            </a:r>
            <a:r>
              <a:rPr lang="en-IE" sz="1800" dirty="0">
                <a:solidFill>
                  <a:schemeClr val="bg1"/>
                </a:solidFill>
                <a:latin typeface="Helvetica" panose="020B0604020202020204" pitchFamily="34" charset="0"/>
              </a:rPr>
              <a:t>studio album </a:t>
            </a:r>
            <a:r>
              <a:rPr lang="en-IE" sz="1800" dirty="0" smtClean="0">
                <a:solidFill>
                  <a:schemeClr val="bg1"/>
                </a:solidFill>
                <a:latin typeface="Helvetica" panose="020B0604020202020204" pitchFamily="34" charset="0"/>
              </a:rPr>
              <a:t>of the same name. The </a:t>
            </a:r>
            <a:r>
              <a:rPr lang="en-IE" sz="1800" dirty="0">
                <a:solidFill>
                  <a:schemeClr val="bg1"/>
                </a:solidFill>
                <a:latin typeface="Helvetica" panose="020B0604020202020204" pitchFamily="34" charset="0"/>
              </a:rPr>
              <a:t>album features appearances by Paul </a:t>
            </a:r>
            <a:r>
              <a:rPr lang="en-IE" sz="1800" dirty="0" smtClean="0">
                <a:solidFill>
                  <a:schemeClr val="bg1"/>
                </a:solidFill>
                <a:latin typeface="Helvetica" panose="020B0604020202020204" pitchFamily="34" charset="0"/>
              </a:rPr>
              <a:t>McCartney.</a:t>
            </a: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7190" y="1825625"/>
            <a:ext cx="3221665" cy="4088512"/>
          </a:xfrm>
          <a:prstGeom prst="rect">
            <a:avLst/>
          </a:prstGeom>
        </p:spPr>
      </p:pic>
    </p:spTree>
    <p:extLst>
      <p:ext uri="{BB962C8B-B14F-4D97-AF65-F5344CB8AC3E}">
        <p14:creationId xmlns:p14="http://schemas.microsoft.com/office/powerpoint/2010/main" val="220147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fade">
                                      <p:cBhvr>
                                        <p:cTn id="2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101" y="609054"/>
            <a:ext cx="6124354" cy="523220"/>
          </a:xfrm>
          <a:prstGeom prst="rect">
            <a:avLst/>
          </a:prstGeom>
          <a:noFill/>
        </p:spPr>
        <p:txBody>
          <a:bodyPr wrap="square" rtlCol="0">
            <a:spAutoFit/>
          </a:bodyPr>
          <a:lstStyle/>
          <a:p>
            <a:r>
              <a:rPr lang="en-IE" sz="2800" dirty="0">
                <a:solidFill>
                  <a:schemeClr val="bg1"/>
                </a:solidFill>
                <a:latin typeface="Helvetica" panose="020B0604020202020204" pitchFamily="34" charset="0"/>
              </a:rPr>
              <a:t>The Beatles </a:t>
            </a:r>
          </a:p>
        </p:txBody>
      </p:sp>
      <p:sp>
        <p:nvSpPr>
          <p:cNvPr id="7" name="Content Placeholder 6"/>
          <p:cNvSpPr>
            <a:spLocks noGrp="1"/>
          </p:cNvSpPr>
          <p:nvPr>
            <p:ph idx="1"/>
          </p:nvPr>
        </p:nvSpPr>
        <p:spPr>
          <a:xfrm>
            <a:off x="539101" y="1825625"/>
            <a:ext cx="6829262" cy="4351338"/>
          </a:xfrm>
        </p:spPr>
        <p:txBody>
          <a:bodyPr>
            <a:normAutofit/>
          </a:bodyPr>
          <a:lstStyle/>
          <a:p>
            <a:pPr marL="0" indent="0">
              <a:buNone/>
            </a:pPr>
            <a:r>
              <a:rPr lang="en-IE" sz="2400" dirty="0" smtClean="0">
                <a:solidFill>
                  <a:schemeClr val="bg1"/>
                </a:solidFill>
                <a:latin typeface="Helvetica" panose="020B0604020202020204" pitchFamily="34" charset="0"/>
              </a:rPr>
              <a:t>Legacy</a:t>
            </a:r>
          </a:p>
          <a:p>
            <a:pPr marL="0" indent="0">
              <a:buNone/>
            </a:pPr>
            <a:r>
              <a:rPr lang="en-IE" sz="1800" dirty="0">
                <a:solidFill>
                  <a:schemeClr val="bg1"/>
                </a:solidFill>
                <a:latin typeface="Helvetica" panose="020B0604020202020204" pitchFamily="34" charset="0"/>
              </a:rPr>
              <a:t>In addition to the 23 albums released during the </a:t>
            </a:r>
            <a:r>
              <a:rPr lang="en-IE" sz="1800" dirty="0" smtClean="0">
                <a:solidFill>
                  <a:schemeClr val="bg1"/>
                </a:solidFill>
                <a:latin typeface="Helvetica" panose="020B0604020202020204" pitchFamily="34" charset="0"/>
              </a:rPr>
              <a:t>Beatles’ career, there </a:t>
            </a:r>
            <a:r>
              <a:rPr lang="en-IE" sz="1800" dirty="0">
                <a:solidFill>
                  <a:schemeClr val="bg1"/>
                </a:solidFill>
                <a:latin typeface="Helvetica" panose="020B0604020202020204" pitchFamily="34" charset="0"/>
              </a:rPr>
              <a:t>have been more than 150 compilations, recorded interviews and videos issued. Hundreds of books have been written about their personal lives, </a:t>
            </a:r>
            <a:r>
              <a:rPr lang="en-IE" sz="1800" dirty="0" smtClean="0">
                <a:solidFill>
                  <a:schemeClr val="bg1"/>
                </a:solidFill>
                <a:latin typeface="Helvetica" panose="020B0604020202020204" pitchFamily="34" charset="0"/>
              </a:rPr>
              <a:t>music and influence </a:t>
            </a:r>
            <a:r>
              <a:rPr lang="en-IE" sz="1800" dirty="0">
                <a:solidFill>
                  <a:schemeClr val="bg1"/>
                </a:solidFill>
                <a:latin typeface="Helvetica" panose="020B0604020202020204" pitchFamily="34" charset="0"/>
              </a:rPr>
              <a:t>on pop culture and rock music</a:t>
            </a:r>
            <a:r>
              <a:rPr lang="en-IE" sz="1800" dirty="0" smtClean="0">
                <a:solidFill>
                  <a:schemeClr val="bg1"/>
                </a:solidFill>
                <a:latin typeface="Helvetica" panose="020B0604020202020204" pitchFamily="34" charset="0"/>
              </a:rPr>
              <a:t>.</a:t>
            </a:r>
          </a:p>
          <a:p>
            <a:pPr marL="0" indent="0">
              <a:buNone/>
            </a:pPr>
            <a:r>
              <a:rPr lang="en-IE" sz="1800" dirty="0">
                <a:solidFill>
                  <a:schemeClr val="bg1"/>
                </a:solidFill>
                <a:latin typeface="Helvetica" panose="020B0604020202020204" pitchFamily="34" charset="0"/>
              </a:rPr>
              <a:t>Their original record label, EMI and the Guinness Book of World Records estimate that more than </a:t>
            </a:r>
            <a:r>
              <a:rPr lang="en-IE" sz="1800" dirty="0" smtClean="0">
                <a:solidFill>
                  <a:schemeClr val="bg1"/>
                </a:solidFill>
                <a:latin typeface="Helvetica" panose="020B0604020202020204" pitchFamily="34" charset="0"/>
              </a:rPr>
              <a:t>one billion </a:t>
            </a:r>
            <a:r>
              <a:rPr lang="en-IE" sz="1800" dirty="0">
                <a:solidFill>
                  <a:schemeClr val="bg1"/>
                </a:solidFill>
                <a:latin typeface="Helvetica" panose="020B0604020202020204" pitchFamily="34" charset="0"/>
              </a:rPr>
              <a:t>Beatles albums, singles and CDs have been sold worldwide.</a:t>
            </a:r>
          </a:p>
          <a:p>
            <a:pPr marL="0" indent="0">
              <a:buNone/>
            </a:pPr>
            <a:endParaRPr lang="en-IE" sz="1800" dirty="0" smtClean="0">
              <a:solidFill>
                <a:schemeClr val="bg1"/>
              </a:solidFill>
              <a:latin typeface="Helvetica" panose="020B0604020202020204" pitchFamily="34" charset="0"/>
            </a:endParaRPr>
          </a:p>
          <a:p>
            <a:pPr marL="0" indent="0">
              <a:buNone/>
            </a:pPr>
            <a:endParaRPr lang="en-IE" sz="1800" dirty="0">
              <a:solidFill>
                <a:schemeClr val="bg1"/>
              </a:solidFill>
              <a:latin typeface="Helvetica"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2020" y="1825625"/>
            <a:ext cx="4407088" cy="2480561"/>
          </a:xfrm>
          <a:prstGeom prst="rect">
            <a:avLst/>
          </a:prstGeom>
        </p:spPr>
      </p:pic>
    </p:spTree>
    <p:extLst>
      <p:ext uri="{BB962C8B-B14F-4D97-AF65-F5344CB8AC3E}">
        <p14:creationId xmlns:p14="http://schemas.microsoft.com/office/powerpoint/2010/main" val="232688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1738</TotalTime>
  <Words>1973</Words>
  <Application>Microsoft Office PowerPoint</Application>
  <PresentationFormat>Widescreen</PresentationFormat>
  <Paragraphs>99</Paragraphs>
  <Slides>20</Slides>
  <Notes>1</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Helvetica</vt:lpstr>
      <vt:lpstr>Office Theme</vt:lpstr>
      <vt:lpstr>The  Beatles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PDST Technology in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O’Mahony</dc:creator>
  <cp:lastModifiedBy>Dave O’Mahony</cp:lastModifiedBy>
  <cp:revision>90</cp:revision>
  <dcterms:created xsi:type="dcterms:W3CDTF">2018-03-09T14:16:41Z</dcterms:created>
  <dcterms:modified xsi:type="dcterms:W3CDTF">2018-03-27T13:21:10Z</dcterms:modified>
</cp:coreProperties>
</file>