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8" r:id="rId2"/>
    <p:sldId id="264" r:id="rId3"/>
    <p:sldId id="267" r:id="rId4"/>
    <p:sldId id="270" r:id="rId5"/>
    <p:sldId id="278" r:id="rId6"/>
    <p:sldId id="271" r:id="rId7"/>
    <p:sldId id="272" r:id="rId8"/>
    <p:sldId id="273" r:id="rId9"/>
    <p:sldId id="274" r:id="rId10"/>
    <p:sldId id="275" r:id="rId11"/>
    <p:sldId id="269" r:id="rId12"/>
    <p:sldId id="265" r:id="rId13"/>
    <p:sldId id="276" r:id="rId14"/>
    <p:sldId id="277" r:id="rId15"/>
    <p:sldId id="266" r:id="rId16"/>
    <p:sldId id="280" r:id="rId17"/>
    <p:sldId id="279" r:id="rId18"/>
    <p:sldId id="26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81"/>
    <p:restoredTop sz="74528"/>
  </p:normalViewPr>
  <p:slideViewPr>
    <p:cSldViewPr snapToGrid="0" snapToObjects="1">
      <p:cViewPr varScale="1">
        <p:scale>
          <a:sx n="51" d="100"/>
          <a:sy n="51" d="100"/>
        </p:scale>
        <p:origin x="18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7ECA13-0617-6340-90DB-4983DFFFF888}"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en-US"/>
        </a:p>
      </dgm:t>
    </dgm:pt>
    <dgm:pt modelId="{46284825-11CF-4B4E-9837-2AB0EFB4E25A}">
      <dgm:prSet phldrT="[Text]"/>
      <dgm:spPr/>
      <dgm:t>
        <a:bodyPr/>
        <a:lstStyle/>
        <a:p>
          <a:r>
            <a:rPr lang="en-US" dirty="0"/>
            <a:t>Develop</a:t>
          </a:r>
        </a:p>
      </dgm:t>
    </dgm:pt>
    <dgm:pt modelId="{7DEA00AB-261A-D849-B923-2DA570E7D7BC}" type="parTrans" cxnId="{CE0722A0-569D-6F48-A2E4-36F280E1004D}">
      <dgm:prSet/>
      <dgm:spPr/>
      <dgm:t>
        <a:bodyPr/>
        <a:lstStyle/>
        <a:p>
          <a:endParaRPr lang="en-US"/>
        </a:p>
      </dgm:t>
    </dgm:pt>
    <dgm:pt modelId="{B8DB3466-DB3E-7041-A78B-B233E9611251}" type="sibTrans" cxnId="{CE0722A0-569D-6F48-A2E4-36F280E1004D}">
      <dgm:prSet/>
      <dgm:spPr/>
      <dgm:t>
        <a:bodyPr/>
        <a:lstStyle/>
        <a:p>
          <a:endParaRPr lang="en-US"/>
        </a:p>
      </dgm:t>
    </dgm:pt>
    <dgm:pt modelId="{A3941442-408F-7D4B-8B64-867D73433628}">
      <dgm:prSet phldrT="[Text]"/>
      <dgm:spPr/>
      <dgm:t>
        <a:bodyPr/>
        <a:lstStyle/>
        <a:p>
          <a:r>
            <a:rPr lang="en-GB" dirty="0"/>
            <a:t>Develop an awareness of the personal and social implications of Ecstasy/ Heroin/ Solvent abuse on the life of the young person. </a:t>
          </a:r>
          <a:endParaRPr lang="en-US" dirty="0"/>
        </a:p>
      </dgm:t>
    </dgm:pt>
    <dgm:pt modelId="{1E4B897E-89C5-E64B-B93A-C92D6779C1AA}" type="parTrans" cxnId="{EDDE827E-3260-0242-9E2F-03E5EE4548D6}">
      <dgm:prSet/>
      <dgm:spPr/>
      <dgm:t>
        <a:bodyPr/>
        <a:lstStyle/>
        <a:p>
          <a:endParaRPr lang="en-US"/>
        </a:p>
      </dgm:t>
    </dgm:pt>
    <dgm:pt modelId="{90E01A81-A0BD-B544-8B4D-3A58453EAB25}" type="sibTrans" cxnId="{EDDE827E-3260-0242-9E2F-03E5EE4548D6}">
      <dgm:prSet/>
      <dgm:spPr/>
      <dgm:t>
        <a:bodyPr/>
        <a:lstStyle/>
        <a:p>
          <a:endParaRPr lang="en-US"/>
        </a:p>
      </dgm:t>
    </dgm:pt>
    <dgm:pt modelId="{054103EE-97FD-A148-869B-5EC317674975}">
      <dgm:prSet phldrT="[Text]"/>
      <dgm:spPr/>
      <dgm:t>
        <a:bodyPr/>
        <a:lstStyle/>
        <a:p>
          <a:r>
            <a:rPr lang="en-US" dirty="0"/>
            <a:t>Know</a:t>
          </a:r>
        </a:p>
      </dgm:t>
    </dgm:pt>
    <dgm:pt modelId="{9CA5A488-1A89-6449-8B60-C05A13E2841F}" type="parTrans" cxnId="{77224312-FBF9-0546-BCA3-9C4EE922D885}">
      <dgm:prSet/>
      <dgm:spPr/>
      <dgm:t>
        <a:bodyPr/>
        <a:lstStyle/>
        <a:p>
          <a:endParaRPr lang="en-US"/>
        </a:p>
      </dgm:t>
    </dgm:pt>
    <dgm:pt modelId="{B4486D67-5EE7-6749-BCDC-BDBD5939893B}" type="sibTrans" cxnId="{77224312-FBF9-0546-BCA3-9C4EE922D885}">
      <dgm:prSet/>
      <dgm:spPr/>
      <dgm:t>
        <a:bodyPr/>
        <a:lstStyle/>
        <a:p>
          <a:endParaRPr lang="en-US"/>
        </a:p>
      </dgm:t>
    </dgm:pt>
    <dgm:pt modelId="{AAF08EBE-FADE-D84E-BD7B-669FF7E052ED}">
      <dgm:prSet phldrT="[Text]"/>
      <dgm:spPr/>
      <dgm:t>
        <a:bodyPr/>
        <a:lstStyle/>
        <a:p>
          <a:r>
            <a:rPr lang="en-GB" dirty="0"/>
            <a:t>Know where to access information in seeking advice and making informed decisions</a:t>
          </a:r>
          <a:endParaRPr lang="en-US" dirty="0"/>
        </a:p>
      </dgm:t>
    </dgm:pt>
    <dgm:pt modelId="{53738C67-D864-234E-B756-6EC0283ABA58}" type="parTrans" cxnId="{0A26158C-3A5E-5343-AB14-1B0E13DD69E9}">
      <dgm:prSet/>
      <dgm:spPr/>
      <dgm:t>
        <a:bodyPr/>
        <a:lstStyle/>
        <a:p>
          <a:endParaRPr lang="en-US"/>
        </a:p>
      </dgm:t>
    </dgm:pt>
    <dgm:pt modelId="{72DD8E17-A9B0-6D45-AD62-53B1D6297C36}" type="sibTrans" cxnId="{0A26158C-3A5E-5343-AB14-1B0E13DD69E9}">
      <dgm:prSet/>
      <dgm:spPr/>
      <dgm:t>
        <a:bodyPr/>
        <a:lstStyle/>
        <a:p>
          <a:endParaRPr lang="en-US"/>
        </a:p>
      </dgm:t>
    </dgm:pt>
    <dgm:pt modelId="{B165D321-D541-D744-860C-B3FA6183904A}">
      <dgm:prSet phldrT="[Text]"/>
      <dgm:spPr/>
      <dgm:t>
        <a:bodyPr/>
        <a:lstStyle/>
        <a:p>
          <a:r>
            <a:rPr lang="en-US" dirty="0"/>
            <a:t>Discuss</a:t>
          </a:r>
        </a:p>
      </dgm:t>
    </dgm:pt>
    <dgm:pt modelId="{968479CE-535A-2E41-A953-FD58BEBAD081}" type="parTrans" cxnId="{CF66A6D6-17D0-FF46-BF87-B7E4D5A7F03B}">
      <dgm:prSet/>
      <dgm:spPr/>
      <dgm:t>
        <a:bodyPr/>
        <a:lstStyle/>
        <a:p>
          <a:endParaRPr lang="en-US"/>
        </a:p>
      </dgm:t>
    </dgm:pt>
    <dgm:pt modelId="{840B89BE-FDF2-AA48-B7A5-705D3D4AE66E}" type="sibTrans" cxnId="{CF66A6D6-17D0-FF46-BF87-B7E4D5A7F03B}">
      <dgm:prSet/>
      <dgm:spPr/>
      <dgm:t>
        <a:bodyPr/>
        <a:lstStyle/>
        <a:p>
          <a:endParaRPr lang="en-US"/>
        </a:p>
      </dgm:t>
    </dgm:pt>
    <dgm:pt modelId="{2AF771E6-D877-ED47-9D04-B31EABB8F026}">
      <dgm:prSet phldrT="[Text]"/>
      <dgm:spPr/>
      <dgm:t>
        <a:bodyPr/>
        <a:lstStyle/>
        <a:p>
          <a:r>
            <a:rPr lang="en-GB" dirty="0"/>
            <a:t>Discuss and decide on possible solutions of scenarios given in class. </a:t>
          </a:r>
          <a:endParaRPr lang="en-US" dirty="0"/>
        </a:p>
      </dgm:t>
    </dgm:pt>
    <dgm:pt modelId="{7E4C7F39-0A75-FB45-9B33-2F2F90BEBA28}" type="parTrans" cxnId="{1BA1E19E-C71B-1D45-935A-50C3A7693E9C}">
      <dgm:prSet/>
      <dgm:spPr/>
      <dgm:t>
        <a:bodyPr/>
        <a:lstStyle/>
        <a:p>
          <a:endParaRPr lang="en-US"/>
        </a:p>
      </dgm:t>
    </dgm:pt>
    <dgm:pt modelId="{3E0408F3-E940-6C42-99AB-0A4429FFFA03}" type="sibTrans" cxnId="{1BA1E19E-C71B-1D45-935A-50C3A7693E9C}">
      <dgm:prSet/>
      <dgm:spPr/>
      <dgm:t>
        <a:bodyPr/>
        <a:lstStyle/>
        <a:p>
          <a:endParaRPr lang="en-US"/>
        </a:p>
      </dgm:t>
    </dgm:pt>
    <dgm:pt modelId="{9D79F87B-202D-0B42-9A55-6AF035204A7F}">
      <dgm:prSet/>
      <dgm:spPr/>
      <dgm:t>
        <a:bodyPr/>
        <a:lstStyle/>
        <a:p>
          <a:r>
            <a:rPr lang="en-US" dirty="0"/>
            <a:t>Create</a:t>
          </a:r>
        </a:p>
      </dgm:t>
    </dgm:pt>
    <dgm:pt modelId="{F15A148B-E914-9249-B0E2-70411334A347}" type="parTrans" cxnId="{5F1993F2-A938-1E49-8D78-3192AD830439}">
      <dgm:prSet/>
      <dgm:spPr/>
      <dgm:t>
        <a:bodyPr/>
        <a:lstStyle/>
        <a:p>
          <a:endParaRPr lang="en-US"/>
        </a:p>
      </dgm:t>
    </dgm:pt>
    <dgm:pt modelId="{AD9CA61C-05E9-AB4A-AAA0-8DF16F8AA9A5}" type="sibTrans" cxnId="{5F1993F2-A938-1E49-8D78-3192AD830439}">
      <dgm:prSet/>
      <dgm:spPr/>
      <dgm:t>
        <a:bodyPr/>
        <a:lstStyle/>
        <a:p>
          <a:endParaRPr lang="en-US"/>
        </a:p>
      </dgm:t>
    </dgm:pt>
    <dgm:pt modelId="{5898CF71-7349-B141-942E-AD1527B2BBCB}">
      <dgm:prSet/>
      <dgm:spPr/>
      <dgm:t>
        <a:bodyPr/>
        <a:lstStyle/>
        <a:p>
          <a:r>
            <a:rPr lang="en-GB" dirty="0"/>
            <a:t>Create </a:t>
          </a:r>
          <a:r>
            <a:rPr lang="en-GB"/>
            <a:t>a leaflet creating </a:t>
          </a:r>
          <a:r>
            <a:rPr lang="en-GB" dirty="0"/>
            <a:t>awareness of drug abuse and where to find help. </a:t>
          </a:r>
          <a:endParaRPr lang="en-US" dirty="0"/>
        </a:p>
      </dgm:t>
    </dgm:pt>
    <dgm:pt modelId="{1F7732AF-60BA-4F4D-A475-86084799A7C3}" type="parTrans" cxnId="{C3C19D78-2255-3344-ACDA-C50AF1B024E1}">
      <dgm:prSet/>
      <dgm:spPr/>
      <dgm:t>
        <a:bodyPr/>
        <a:lstStyle/>
        <a:p>
          <a:endParaRPr lang="en-US"/>
        </a:p>
      </dgm:t>
    </dgm:pt>
    <dgm:pt modelId="{51BE2F74-6A3C-1E4A-94CF-02AD6528138A}" type="sibTrans" cxnId="{C3C19D78-2255-3344-ACDA-C50AF1B024E1}">
      <dgm:prSet/>
      <dgm:spPr/>
      <dgm:t>
        <a:bodyPr/>
        <a:lstStyle/>
        <a:p>
          <a:endParaRPr lang="en-US"/>
        </a:p>
      </dgm:t>
    </dgm:pt>
    <dgm:pt modelId="{BB90D4A1-AB1E-E547-9E5B-CE2FBC9C3A22}" type="pres">
      <dgm:prSet presAssocID="{267ECA13-0617-6340-90DB-4983DFFFF888}" presName="linearFlow" presStyleCnt="0">
        <dgm:presLayoutVars>
          <dgm:dir/>
          <dgm:animLvl val="lvl"/>
          <dgm:resizeHandles val="exact"/>
        </dgm:presLayoutVars>
      </dgm:prSet>
      <dgm:spPr/>
    </dgm:pt>
    <dgm:pt modelId="{3FC25DD6-A0E9-4C4D-A067-E258BDA2D58A}" type="pres">
      <dgm:prSet presAssocID="{46284825-11CF-4B4E-9837-2AB0EFB4E25A}" presName="composite" presStyleCnt="0"/>
      <dgm:spPr/>
    </dgm:pt>
    <dgm:pt modelId="{A087149C-3060-AB43-94A3-27F12D056F40}" type="pres">
      <dgm:prSet presAssocID="{46284825-11CF-4B4E-9837-2AB0EFB4E25A}" presName="parentText" presStyleLbl="alignNode1" presStyleIdx="0" presStyleCnt="4">
        <dgm:presLayoutVars>
          <dgm:chMax val="1"/>
          <dgm:bulletEnabled val="1"/>
        </dgm:presLayoutVars>
      </dgm:prSet>
      <dgm:spPr/>
    </dgm:pt>
    <dgm:pt modelId="{A7DB6866-FD77-6A46-8D0A-CF1B059B9A44}" type="pres">
      <dgm:prSet presAssocID="{46284825-11CF-4B4E-9837-2AB0EFB4E25A}" presName="descendantText" presStyleLbl="alignAcc1" presStyleIdx="0" presStyleCnt="4" custLinFactNeighborX="-1399" custLinFactNeighborY="1285">
        <dgm:presLayoutVars>
          <dgm:bulletEnabled val="1"/>
        </dgm:presLayoutVars>
      </dgm:prSet>
      <dgm:spPr/>
    </dgm:pt>
    <dgm:pt modelId="{806DCF89-1A5B-B248-AB1D-61833FA81B39}" type="pres">
      <dgm:prSet presAssocID="{B8DB3466-DB3E-7041-A78B-B233E9611251}" presName="sp" presStyleCnt="0"/>
      <dgm:spPr/>
    </dgm:pt>
    <dgm:pt modelId="{DC59EB92-8934-154D-91F5-F3265F6C13F9}" type="pres">
      <dgm:prSet presAssocID="{054103EE-97FD-A148-869B-5EC317674975}" presName="composite" presStyleCnt="0"/>
      <dgm:spPr/>
    </dgm:pt>
    <dgm:pt modelId="{DE061C86-6EEA-B844-A3A3-07AF5EAF93F7}" type="pres">
      <dgm:prSet presAssocID="{054103EE-97FD-A148-869B-5EC317674975}" presName="parentText" presStyleLbl="alignNode1" presStyleIdx="1" presStyleCnt="4">
        <dgm:presLayoutVars>
          <dgm:chMax val="1"/>
          <dgm:bulletEnabled val="1"/>
        </dgm:presLayoutVars>
      </dgm:prSet>
      <dgm:spPr/>
    </dgm:pt>
    <dgm:pt modelId="{033737E2-0536-654B-BB77-CDB1C0D54C0F}" type="pres">
      <dgm:prSet presAssocID="{054103EE-97FD-A148-869B-5EC317674975}" presName="descendantText" presStyleLbl="alignAcc1" presStyleIdx="1" presStyleCnt="4" custLinFactNeighborX="-779" custLinFactNeighborY="4661">
        <dgm:presLayoutVars>
          <dgm:bulletEnabled val="1"/>
        </dgm:presLayoutVars>
      </dgm:prSet>
      <dgm:spPr/>
    </dgm:pt>
    <dgm:pt modelId="{53C9D695-B518-5441-A334-C09EBD76641E}" type="pres">
      <dgm:prSet presAssocID="{B4486D67-5EE7-6749-BCDC-BDBD5939893B}" presName="sp" presStyleCnt="0"/>
      <dgm:spPr/>
    </dgm:pt>
    <dgm:pt modelId="{F34ACFAD-B913-1843-A054-CBFC259B60A0}" type="pres">
      <dgm:prSet presAssocID="{B165D321-D541-D744-860C-B3FA6183904A}" presName="composite" presStyleCnt="0"/>
      <dgm:spPr/>
    </dgm:pt>
    <dgm:pt modelId="{0B92157E-A5EF-3B43-9D11-283053155DBC}" type="pres">
      <dgm:prSet presAssocID="{B165D321-D541-D744-860C-B3FA6183904A}" presName="parentText" presStyleLbl="alignNode1" presStyleIdx="2" presStyleCnt="4">
        <dgm:presLayoutVars>
          <dgm:chMax val="1"/>
          <dgm:bulletEnabled val="1"/>
        </dgm:presLayoutVars>
      </dgm:prSet>
      <dgm:spPr/>
    </dgm:pt>
    <dgm:pt modelId="{D701D151-EAFB-014D-BF77-2A88C83A450D}" type="pres">
      <dgm:prSet presAssocID="{B165D321-D541-D744-860C-B3FA6183904A}" presName="descendantText" presStyleLbl="alignAcc1" presStyleIdx="2" presStyleCnt="4">
        <dgm:presLayoutVars>
          <dgm:bulletEnabled val="1"/>
        </dgm:presLayoutVars>
      </dgm:prSet>
      <dgm:spPr/>
    </dgm:pt>
    <dgm:pt modelId="{44B22EB9-6233-E24E-87A5-56AAEA0DFF54}" type="pres">
      <dgm:prSet presAssocID="{840B89BE-FDF2-AA48-B7A5-705D3D4AE66E}" presName="sp" presStyleCnt="0"/>
      <dgm:spPr/>
    </dgm:pt>
    <dgm:pt modelId="{3BA759C1-D44E-E34E-816B-8AD2D1F38329}" type="pres">
      <dgm:prSet presAssocID="{9D79F87B-202D-0B42-9A55-6AF035204A7F}" presName="composite" presStyleCnt="0"/>
      <dgm:spPr/>
    </dgm:pt>
    <dgm:pt modelId="{249471E2-B32B-2C4A-9419-94B2C458F8FA}" type="pres">
      <dgm:prSet presAssocID="{9D79F87B-202D-0B42-9A55-6AF035204A7F}" presName="parentText" presStyleLbl="alignNode1" presStyleIdx="3" presStyleCnt="4">
        <dgm:presLayoutVars>
          <dgm:chMax val="1"/>
          <dgm:bulletEnabled val="1"/>
        </dgm:presLayoutVars>
      </dgm:prSet>
      <dgm:spPr/>
    </dgm:pt>
    <dgm:pt modelId="{89A60692-80C8-D349-A567-10F816BED0E2}" type="pres">
      <dgm:prSet presAssocID="{9D79F87B-202D-0B42-9A55-6AF035204A7F}" presName="descendantText" presStyleLbl="alignAcc1" presStyleIdx="3" presStyleCnt="4" custLinFactNeighborX="-395" custLinFactNeighborY="0">
        <dgm:presLayoutVars>
          <dgm:bulletEnabled val="1"/>
        </dgm:presLayoutVars>
      </dgm:prSet>
      <dgm:spPr/>
    </dgm:pt>
  </dgm:ptLst>
  <dgm:cxnLst>
    <dgm:cxn modelId="{77224312-FBF9-0546-BCA3-9C4EE922D885}" srcId="{267ECA13-0617-6340-90DB-4983DFFFF888}" destId="{054103EE-97FD-A148-869B-5EC317674975}" srcOrd="1" destOrd="0" parTransId="{9CA5A488-1A89-6449-8B60-C05A13E2841F}" sibTransId="{B4486D67-5EE7-6749-BCDC-BDBD5939893B}"/>
    <dgm:cxn modelId="{C7590223-2277-9E4B-AC8A-E96D0FD3E3D1}" type="presOf" srcId="{B165D321-D541-D744-860C-B3FA6183904A}" destId="{0B92157E-A5EF-3B43-9D11-283053155DBC}" srcOrd="0" destOrd="0" presId="urn:microsoft.com/office/officeart/2005/8/layout/chevron2"/>
    <dgm:cxn modelId="{74869432-0288-9348-9970-96BCE0122D28}" type="presOf" srcId="{A3941442-408F-7D4B-8B64-867D73433628}" destId="{A7DB6866-FD77-6A46-8D0A-CF1B059B9A44}" srcOrd="0" destOrd="0" presId="urn:microsoft.com/office/officeart/2005/8/layout/chevron2"/>
    <dgm:cxn modelId="{86D29834-0390-0D47-B624-9533555F738C}" type="presOf" srcId="{267ECA13-0617-6340-90DB-4983DFFFF888}" destId="{BB90D4A1-AB1E-E547-9E5B-CE2FBC9C3A22}" srcOrd="0" destOrd="0" presId="urn:microsoft.com/office/officeart/2005/8/layout/chevron2"/>
    <dgm:cxn modelId="{DA24505D-3685-7440-97A5-E9EC11BE4E1A}" type="presOf" srcId="{9D79F87B-202D-0B42-9A55-6AF035204A7F}" destId="{249471E2-B32B-2C4A-9419-94B2C458F8FA}" srcOrd="0" destOrd="0" presId="urn:microsoft.com/office/officeart/2005/8/layout/chevron2"/>
    <dgm:cxn modelId="{8CCB5C6A-E668-474E-80BE-513F19C9668E}" type="presOf" srcId="{054103EE-97FD-A148-869B-5EC317674975}" destId="{DE061C86-6EEA-B844-A3A3-07AF5EAF93F7}" srcOrd="0" destOrd="0" presId="urn:microsoft.com/office/officeart/2005/8/layout/chevron2"/>
    <dgm:cxn modelId="{98CC8878-4B39-3C4C-B496-FF710ACF5E0B}" type="presOf" srcId="{5898CF71-7349-B141-942E-AD1527B2BBCB}" destId="{89A60692-80C8-D349-A567-10F816BED0E2}" srcOrd="0" destOrd="0" presId="urn:microsoft.com/office/officeart/2005/8/layout/chevron2"/>
    <dgm:cxn modelId="{C3C19D78-2255-3344-ACDA-C50AF1B024E1}" srcId="{9D79F87B-202D-0B42-9A55-6AF035204A7F}" destId="{5898CF71-7349-B141-942E-AD1527B2BBCB}" srcOrd="0" destOrd="0" parTransId="{1F7732AF-60BA-4F4D-A475-86084799A7C3}" sibTransId="{51BE2F74-6A3C-1E4A-94CF-02AD6528138A}"/>
    <dgm:cxn modelId="{EDDE827E-3260-0242-9E2F-03E5EE4548D6}" srcId="{46284825-11CF-4B4E-9837-2AB0EFB4E25A}" destId="{A3941442-408F-7D4B-8B64-867D73433628}" srcOrd="0" destOrd="0" parTransId="{1E4B897E-89C5-E64B-B93A-C92D6779C1AA}" sibTransId="{90E01A81-A0BD-B544-8B4D-3A58453EAB25}"/>
    <dgm:cxn modelId="{0A26158C-3A5E-5343-AB14-1B0E13DD69E9}" srcId="{054103EE-97FD-A148-869B-5EC317674975}" destId="{AAF08EBE-FADE-D84E-BD7B-669FF7E052ED}" srcOrd="0" destOrd="0" parTransId="{53738C67-D864-234E-B756-6EC0283ABA58}" sibTransId="{72DD8E17-A9B0-6D45-AD62-53B1D6297C36}"/>
    <dgm:cxn modelId="{DB904D8C-6191-D040-A492-77F333D8DB92}" type="presOf" srcId="{2AF771E6-D877-ED47-9D04-B31EABB8F026}" destId="{D701D151-EAFB-014D-BF77-2A88C83A450D}" srcOrd="0" destOrd="0" presId="urn:microsoft.com/office/officeart/2005/8/layout/chevron2"/>
    <dgm:cxn modelId="{1BA1E19E-C71B-1D45-935A-50C3A7693E9C}" srcId="{B165D321-D541-D744-860C-B3FA6183904A}" destId="{2AF771E6-D877-ED47-9D04-B31EABB8F026}" srcOrd="0" destOrd="0" parTransId="{7E4C7F39-0A75-FB45-9B33-2F2F90BEBA28}" sibTransId="{3E0408F3-E940-6C42-99AB-0A4429FFFA03}"/>
    <dgm:cxn modelId="{CE0722A0-569D-6F48-A2E4-36F280E1004D}" srcId="{267ECA13-0617-6340-90DB-4983DFFFF888}" destId="{46284825-11CF-4B4E-9837-2AB0EFB4E25A}" srcOrd="0" destOrd="0" parTransId="{7DEA00AB-261A-D849-B923-2DA570E7D7BC}" sibTransId="{B8DB3466-DB3E-7041-A78B-B233E9611251}"/>
    <dgm:cxn modelId="{9AC853A2-5A6D-6849-AA14-D424D3232E1E}" type="presOf" srcId="{46284825-11CF-4B4E-9837-2AB0EFB4E25A}" destId="{A087149C-3060-AB43-94A3-27F12D056F40}" srcOrd="0" destOrd="0" presId="urn:microsoft.com/office/officeart/2005/8/layout/chevron2"/>
    <dgm:cxn modelId="{87D1BBA9-B915-CC41-8E51-2CE4E6FF8FB2}" type="presOf" srcId="{AAF08EBE-FADE-D84E-BD7B-669FF7E052ED}" destId="{033737E2-0536-654B-BB77-CDB1C0D54C0F}" srcOrd="0" destOrd="0" presId="urn:microsoft.com/office/officeart/2005/8/layout/chevron2"/>
    <dgm:cxn modelId="{CF66A6D6-17D0-FF46-BF87-B7E4D5A7F03B}" srcId="{267ECA13-0617-6340-90DB-4983DFFFF888}" destId="{B165D321-D541-D744-860C-B3FA6183904A}" srcOrd="2" destOrd="0" parTransId="{968479CE-535A-2E41-A953-FD58BEBAD081}" sibTransId="{840B89BE-FDF2-AA48-B7A5-705D3D4AE66E}"/>
    <dgm:cxn modelId="{5F1993F2-A938-1E49-8D78-3192AD830439}" srcId="{267ECA13-0617-6340-90DB-4983DFFFF888}" destId="{9D79F87B-202D-0B42-9A55-6AF035204A7F}" srcOrd="3" destOrd="0" parTransId="{F15A148B-E914-9249-B0E2-70411334A347}" sibTransId="{AD9CA61C-05E9-AB4A-AAA0-8DF16F8AA9A5}"/>
    <dgm:cxn modelId="{BDB4846F-A53D-0F4A-9107-D924651D5678}" type="presParOf" srcId="{BB90D4A1-AB1E-E547-9E5B-CE2FBC9C3A22}" destId="{3FC25DD6-A0E9-4C4D-A067-E258BDA2D58A}" srcOrd="0" destOrd="0" presId="urn:microsoft.com/office/officeart/2005/8/layout/chevron2"/>
    <dgm:cxn modelId="{AB1FFAB8-A90B-7C4C-AE40-CEA63C250A65}" type="presParOf" srcId="{3FC25DD6-A0E9-4C4D-A067-E258BDA2D58A}" destId="{A087149C-3060-AB43-94A3-27F12D056F40}" srcOrd="0" destOrd="0" presId="urn:microsoft.com/office/officeart/2005/8/layout/chevron2"/>
    <dgm:cxn modelId="{EA7885E4-70B9-A046-B209-51573C8CB27D}" type="presParOf" srcId="{3FC25DD6-A0E9-4C4D-A067-E258BDA2D58A}" destId="{A7DB6866-FD77-6A46-8D0A-CF1B059B9A44}" srcOrd="1" destOrd="0" presId="urn:microsoft.com/office/officeart/2005/8/layout/chevron2"/>
    <dgm:cxn modelId="{C59F6D92-98E4-8447-BD68-BBED63C74D19}" type="presParOf" srcId="{BB90D4A1-AB1E-E547-9E5B-CE2FBC9C3A22}" destId="{806DCF89-1A5B-B248-AB1D-61833FA81B39}" srcOrd="1" destOrd="0" presId="urn:microsoft.com/office/officeart/2005/8/layout/chevron2"/>
    <dgm:cxn modelId="{D1F4C4AC-35BE-BB47-9983-893D56342238}" type="presParOf" srcId="{BB90D4A1-AB1E-E547-9E5B-CE2FBC9C3A22}" destId="{DC59EB92-8934-154D-91F5-F3265F6C13F9}" srcOrd="2" destOrd="0" presId="urn:microsoft.com/office/officeart/2005/8/layout/chevron2"/>
    <dgm:cxn modelId="{D825A02D-C2C0-624E-8488-4CBEE12E199C}" type="presParOf" srcId="{DC59EB92-8934-154D-91F5-F3265F6C13F9}" destId="{DE061C86-6EEA-B844-A3A3-07AF5EAF93F7}" srcOrd="0" destOrd="0" presId="urn:microsoft.com/office/officeart/2005/8/layout/chevron2"/>
    <dgm:cxn modelId="{53105BAB-47A9-6B46-8410-CE6DCE5BE35E}" type="presParOf" srcId="{DC59EB92-8934-154D-91F5-F3265F6C13F9}" destId="{033737E2-0536-654B-BB77-CDB1C0D54C0F}" srcOrd="1" destOrd="0" presId="urn:microsoft.com/office/officeart/2005/8/layout/chevron2"/>
    <dgm:cxn modelId="{5D9F93F9-7D72-B545-AFF7-7BFD4E2913E8}" type="presParOf" srcId="{BB90D4A1-AB1E-E547-9E5B-CE2FBC9C3A22}" destId="{53C9D695-B518-5441-A334-C09EBD76641E}" srcOrd="3" destOrd="0" presId="urn:microsoft.com/office/officeart/2005/8/layout/chevron2"/>
    <dgm:cxn modelId="{F082342D-7146-564A-A27B-D4A0066ABAEC}" type="presParOf" srcId="{BB90D4A1-AB1E-E547-9E5B-CE2FBC9C3A22}" destId="{F34ACFAD-B913-1843-A054-CBFC259B60A0}" srcOrd="4" destOrd="0" presId="urn:microsoft.com/office/officeart/2005/8/layout/chevron2"/>
    <dgm:cxn modelId="{87ABC0CF-9F6F-7943-BE63-9888350F2720}" type="presParOf" srcId="{F34ACFAD-B913-1843-A054-CBFC259B60A0}" destId="{0B92157E-A5EF-3B43-9D11-283053155DBC}" srcOrd="0" destOrd="0" presId="urn:microsoft.com/office/officeart/2005/8/layout/chevron2"/>
    <dgm:cxn modelId="{B7FD2EAF-0B1C-3643-9C69-F31E6908BA72}" type="presParOf" srcId="{F34ACFAD-B913-1843-A054-CBFC259B60A0}" destId="{D701D151-EAFB-014D-BF77-2A88C83A450D}" srcOrd="1" destOrd="0" presId="urn:microsoft.com/office/officeart/2005/8/layout/chevron2"/>
    <dgm:cxn modelId="{355D4712-744F-B34D-B474-93BDA5F4A2CA}" type="presParOf" srcId="{BB90D4A1-AB1E-E547-9E5B-CE2FBC9C3A22}" destId="{44B22EB9-6233-E24E-87A5-56AAEA0DFF54}" srcOrd="5" destOrd="0" presId="urn:microsoft.com/office/officeart/2005/8/layout/chevron2"/>
    <dgm:cxn modelId="{C7A073ED-F1B2-D942-976B-CFE800562143}" type="presParOf" srcId="{BB90D4A1-AB1E-E547-9E5B-CE2FBC9C3A22}" destId="{3BA759C1-D44E-E34E-816B-8AD2D1F38329}" srcOrd="6" destOrd="0" presId="urn:microsoft.com/office/officeart/2005/8/layout/chevron2"/>
    <dgm:cxn modelId="{7A9E5D19-D02E-D044-A693-AE0DA6709050}" type="presParOf" srcId="{3BA759C1-D44E-E34E-816B-8AD2D1F38329}" destId="{249471E2-B32B-2C4A-9419-94B2C458F8FA}" srcOrd="0" destOrd="0" presId="urn:microsoft.com/office/officeart/2005/8/layout/chevron2"/>
    <dgm:cxn modelId="{6EC6ABA6-E93F-E443-9F86-98F544C77270}" type="presParOf" srcId="{3BA759C1-D44E-E34E-816B-8AD2D1F38329}" destId="{89A60692-80C8-D349-A567-10F816BED0E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87149C-3060-AB43-94A3-27F12D056F40}">
      <dsp:nvSpPr>
        <dsp:cNvPr id="0" name=""/>
        <dsp:cNvSpPr/>
      </dsp:nvSpPr>
      <dsp:spPr>
        <a:xfrm rot="5400000">
          <a:off x="-238991" y="239629"/>
          <a:ext cx="1593279" cy="11152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Develop</a:t>
          </a:r>
        </a:p>
      </dsp:txBody>
      <dsp:txXfrm rot="-5400000">
        <a:off x="2" y="558285"/>
        <a:ext cx="1115295" cy="477984"/>
      </dsp:txXfrm>
    </dsp:sp>
    <dsp:sp modelId="{A7DB6866-FD77-6A46-8D0A-CF1B059B9A44}">
      <dsp:nvSpPr>
        <dsp:cNvPr id="0" name=""/>
        <dsp:cNvSpPr/>
      </dsp:nvSpPr>
      <dsp:spPr>
        <a:xfrm rot="5400000">
          <a:off x="3722255" y="-2682961"/>
          <a:ext cx="1035631" cy="642944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Develop an awareness of the personal and social implications of Ecstasy/ Heroin/ Solvent abuse on the life of the young person. </a:t>
          </a:r>
          <a:endParaRPr lang="en-US" sz="2100" kern="1200" dirty="0"/>
        </a:p>
      </dsp:txBody>
      <dsp:txXfrm rot="-5400000">
        <a:off x="1025348" y="64501"/>
        <a:ext cx="6378891" cy="934521"/>
      </dsp:txXfrm>
    </dsp:sp>
    <dsp:sp modelId="{DE061C86-6EEA-B844-A3A3-07AF5EAF93F7}">
      <dsp:nvSpPr>
        <dsp:cNvPr id="0" name=""/>
        <dsp:cNvSpPr/>
      </dsp:nvSpPr>
      <dsp:spPr>
        <a:xfrm rot="5400000">
          <a:off x="-238991" y="1689311"/>
          <a:ext cx="1593279" cy="11152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Know</a:t>
          </a:r>
        </a:p>
      </dsp:txBody>
      <dsp:txXfrm rot="-5400000">
        <a:off x="2" y="2007967"/>
        <a:ext cx="1115295" cy="477984"/>
      </dsp:txXfrm>
    </dsp:sp>
    <dsp:sp modelId="{033737E2-0536-654B-BB77-CDB1C0D54C0F}">
      <dsp:nvSpPr>
        <dsp:cNvPr id="0" name=""/>
        <dsp:cNvSpPr/>
      </dsp:nvSpPr>
      <dsp:spPr>
        <a:xfrm rot="5400000">
          <a:off x="3762117" y="-1198317"/>
          <a:ext cx="1035631" cy="642944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Know where to access information in seeking advice and making informed decisions</a:t>
          </a:r>
          <a:endParaRPr lang="en-US" sz="2100" kern="1200" dirty="0"/>
        </a:p>
      </dsp:txBody>
      <dsp:txXfrm rot="-5400000">
        <a:off x="1065210" y="1549145"/>
        <a:ext cx="6378891" cy="934521"/>
      </dsp:txXfrm>
    </dsp:sp>
    <dsp:sp modelId="{0B92157E-A5EF-3B43-9D11-283053155DBC}">
      <dsp:nvSpPr>
        <dsp:cNvPr id="0" name=""/>
        <dsp:cNvSpPr/>
      </dsp:nvSpPr>
      <dsp:spPr>
        <a:xfrm rot="5400000">
          <a:off x="-238991" y="3138993"/>
          <a:ext cx="1593279" cy="11152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Discuss</a:t>
          </a:r>
        </a:p>
      </dsp:txBody>
      <dsp:txXfrm rot="-5400000">
        <a:off x="2" y="3457649"/>
        <a:ext cx="1115295" cy="477984"/>
      </dsp:txXfrm>
    </dsp:sp>
    <dsp:sp modelId="{D701D151-EAFB-014D-BF77-2A88C83A450D}">
      <dsp:nvSpPr>
        <dsp:cNvPr id="0" name=""/>
        <dsp:cNvSpPr/>
      </dsp:nvSpPr>
      <dsp:spPr>
        <a:xfrm rot="5400000">
          <a:off x="3812202" y="203093"/>
          <a:ext cx="1035631" cy="642944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Discuss and decide on possible solutions of scenarios given in class. </a:t>
          </a:r>
          <a:endParaRPr lang="en-US" sz="2100" kern="1200" dirty="0"/>
        </a:p>
      </dsp:txBody>
      <dsp:txXfrm rot="-5400000">
        <a:off x="1115295" y="2950556"/>
        <a:ext cx="6378891" cy="934521"/>
      </dsp:txXfrm>
    </dsp:sp>
    <dsp:sp modelId="{249471E2-B32B-2C4A-9419-94B2C458F8FA}">
      <dsp:nvSpPr>
        <dsp:cNvPr id="0" name=""/>
        <dsp:cNvSpPr/>
      </dsp:nvSpPr>
      <dsp:spPr>
        <a:xfrm rot="5400000">
          <a:off x="-238991" y="4588674"/>
          <a:ext cx="1593279" cy="1115295"/>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Create</a:t>
          </a:r>
        </a:p>
      </dsp:txBody>
      <dsp:txXfrm rot="-5400000">
        <a:off x="2" y="4907330"/>
        <a:ext cx="1115295" cy="477984"/>
      </dsp:txXfrm>
    </dsp:sp>
    <dsp:sp modelId="{89A60692-80C8-D349-A567-10F816BED0E2}">
      <dsp:nvSpPr>
        <dsp:cNvPr id="0" name=""/>
        <dsp:cNvSpPr/>
      </dsp:nvSpPr>
      <dsp:spPr>
        <a:xfrm rot="5400000">
          <a:off x="3786806" y="1652775"/>
          <a:ext cx="1035631" cy="642944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Create </a:t>
          </a:r>
          <a:r>
            <a:rPr lang="en-GB" sz="2100" kern="1200"/>
            <a:t>a leaflet creating </a:t>
          </a:r>
          <a:r>
            <a:rPr lang="en-GB" sz="2100" kern="1200" dirty="0"/>
            <a:t>awareness of drug abuse and where to find help. </a:t>
          </a:r>
          <a:endParaRPr lang="en-US" sz="2100" kern="1200" dirty="0"/>
        </a:p>
      </dsp:txBody>
      <dsp:txXfrm rot="-5400000">
        <a:off x="1089899" y="4400238"/>
        <a:ext cx="6378891" cy="93452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574B1-EC76-0442-B7DC-05BA078472C8}" type="datetimeFigureOut">
              <a:rPr lang="en-US" smtClean="0"/>
              <a:t>4/2/18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C81F31-25B8-5043-BD59-1080E4163C5F}" type="slidenum">
              <a:rPr lang="en-US" smtClean="0"/>
              <a:t>‹#›</a:t>
            </a:fld>
            <a:endParaRPr lang="en-US"/>
          </a:p>
        </p:txBody>
      </p:sp>
    </p:spTree>
    <p:extLst>
      <p:ext uri="{BB962C8B-B14F-4D97-AF65-F5344CB8AC3E}">
        <p14:creationId xmlns:p14="http://schemas.microsoft.com/office/powerpoint/2010/main" val="1982505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“Solvents”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=8&amp;ved=2ahUKEwjdjYXrtM7ZAhUDr6QKHc79AUYQjRx6BAgAEAY&amp;url=http%3A%2F%2Fwww.lejeune.marines.mil%2FNews%2FArticle%2F511694%2Fa-cheap-way-to-get-high-a-quick-way-to-die%2F&amp;psig=AOvVaw1TAw9YgsDui2URH4X76jJQ&amp;ust=1520104189110243 on the 2</a:t>
            </a:r>
            <a:r>
              <a:rPr lang="en-US" baseline="30000" dirty="0"/>
              <a:t>nd</a:t>
            </a:r>
            <a:r>
              <a:rPr lang="en-US" dirty="0"/>
              <a:t> of March’2018. </a:t>
            </a:r>
          </a:p>
          <a:p>
            <a:endParaRPr lang="en-US" dirty="0"/>
          </a:p>
          <a:p>
            <a:r>
              <a:rPr lang="en-US" dirty="0"/>
              <a:t>“Ecstasy”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=8&amp;ved=2ahUKEwjR4OmTtc7ZAhWCzKQKHT_dASwQjRx6BAgAEAY&amp;url=https%3A%2F%2Fen.wikipedia.org%2Fwiki%2FDevil_Pray&amp;psig=AOvVaw1TAw9YgsDui2URH4X76jJQ&amp;ust=1520104189110243 on the 2</a:t>
            </a:r>
            <a:r>
              <a:rPr lang="en-US" baseline="30000" dirty="0"/>
              <a:t>nd</a:t>
            </a:r>
            <a:r>
              <a:rPr lang="en-US" dirty="0"/>
              <a:t> of March’2018. </a:t>
            </a:r>
          </a:p>
          <a:p>
            <a:endParaRPr lang="en-US" dirty="0"/>
          </a:p>
          <a:p>
            <a:r>
              <a:rPr lang="en-US" dirty="0"/>
              <a:t>“Heroin”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=8&amp;ved=2ahUKEwiW8cq2tc7ZAhWHDuwKHcFmC7oQjRx6BAgAEAY&amp;url=https%3A%2F%2Fcommons.wikimedia.org%2Fwiki%2FFile%3AHeroin.JPG&amp;psig=AOvVaw1EpHKGtrbcoL4pMueALdKp&amp;ust=1520106824493248 on the 2</a:t>
            </a:r>
            <a:r>
              <a:rPr lang="en-US" baseline="30000" dirty="0"/>
              <a:t>nd</a:t>
            </a:r>
            <a:r>
              <a:rPr lang="en-US" dirty="0"/>
              <a:t> of March’2018.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dirty="0">
                <a:solidFill>
                  <a:schemeClr val="tx1"/>
                </a:solidFill>
                <a:effectLst/>
                <a:latin typeface="+mn-lt"/>
                <a:ea typeface="+mn-ea"/>
                <a:cs typeface="+mn-cs"/>
              </a:rPr>
              <a:t>“Cocaine with 50 euro” image retrieved from: https://</a:t>
            </a:r>
            <a:r>
              <a:rPr lang="en-IE" sz="1200" kern="1200" dirty="0" err="1">
                <a:solidFill>
                  <a:schemeClr val="tx1"/>
                </a:solidFill>
                <a:effectLst/>
                <a:latin typeface="+mn-lt"/>
                <a:ea typeface="+mn-ea"/>
                <a:cs typeface="+mn-cs"/>
              </a:rPr>
              <a:t>www.google.ie</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url?sa</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i&amp;rct</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j&amp;q</a:t>
            </a:r>
            <a:r>
              <a:rPr lang="en-IE" sz="1200" kern="1200" dirty="0">
                <a:solidFill>
                  <a:schemeClr val="tx1"/>
                </a:solidFill>
                <a:effectLst/>
                <a:latin typeface="+mn-lt"/>
                <a:ea typeface="+mn-ea"/>
                <a:cs typeface="+mn-cs"/>
              </a:rPr>
              <a:t>=&amp;</a:t>
            </a:r>
            <a:r>
              <a:rPr lang="en-IE" sz="1200" kern="1200" dirty="0" err="1">
                <a:solidFill>
                  <a:schemeClr val="tx1"/>
                </a:solidFill>
                <a:effectLst/>
                <a:latin typeface="+mn-lt"/>
                <a:ea typeface="+mn-ea"/>
                <a:cs typeface="+mn-cs"/>
              </a:rPr>
              <a:t>esrc</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s&amp;source</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images&amp;cd</a:t>
            </a:r>
            <a:r>
              <a:rPr lang="en-IE" sz="1200" kern="1200" dirty="0">
                <a:solidFill>
                  <a:schemeClr val="tx1"/>
                </a:solidFill>
                <a:effectLst/>
                <a:latin typeface="+mn-lt"/>
                <a:ea typeface="+mn-ea"/>
                <a:cs typeface="+mn-cs"/>
              </a:rPr>
              <a:t>=&amp;cad=</a:t>
            </a:r>
            <a:r>
              <a:rPr lang="en-IE" sz="1200" kern="1200" dirty="0" err="1">
                <a:solidFill>
                  <a:schemeClr val="tx1"/>
                </a:solidFill>
                <a:effectLst/>
                <a:latin typeface="+mn-lt"/>
                <a:ea typeface="+mn-ea"/>
                <a:cs typeface="+mn-cs"/>
              </a:rPr>
              <a:t>rja&amp;uact</a:t>
            </a:r>
            <a:r>
              <a:rPr lang="en-IE" sz="1200" kern="1200" dirty="0">
                <a:solidFill>
                  <a:schemeClr val="tx1"/>
                </a:solidFill>
                <a:effectLst/>
                <a:latin typeface="+mn-lt"/>
                <a:ea typeface="+mn-ea"/>
                <a:cs typeface="+mn-cs"/>
              </a:rPr>
              <a:t>=8&amp;ved=2ahUKEwjxnL2KxsHZAhXSLVAKHebYD-MQjRx6BAgAEAY&amp;url=http%3A%2F%2Fmaxpixel.freegreatpicture.com%2FForeign-designed-Controlled-Dependent-Key-Certainly-1015719&amp;psig=AOvVaw14m0qcHFAY5Xu1HR5IFKWq&amp;ust=1519664158551585 on the 25</a:t>
            </a:r>
            <a:r>
              <a:rPr lang="en-IE" sz="1200" kern="1200" baseline="30000" dirty="0">
                <a:solidFill>
                  <a:schemeClr val="tx1"/>
                </a:solidFill>
                <a:effectLst/>
                <a:latin typeface="+mn-lt"/>
                <a:ea typeface="+mn-ea"/>
                <a:cs typeface="+mn-cs"/>
              </a:rPr>
              <a:t>th</a:t>
            </a:r>
            <a:r>
              <a:rPr lang="en-IE" sz="1200" kern="1200" dirty="0">
                <a:solidFill>
                  <a:schemeClr val="tx1"/>
                </a:solidFill>
                <a:effectLst/>
                <a:latin typeface="+mn-lt"/>
                <a:ea typeface="+mn-ea"/>
                <a:cs typeface="+mn-cs"/>
              </a:rPr>
              <a:t> of February’2018. </a:t>
            </a:r>
          </a:p>
          <a:p>
            <a:endParaRPr lang="en-US" dirty="0"/>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1</a:t>
            </a:fld>
            <a:endParaRPr lang="en-GB"/>
          </a:p>
        </p:txBody>
      </p:sp>
    </p:spTree>
    <p:extLst>
      <p:ext uri="{BB962C8B-B14F-4D97-AF65-F5344CB8AC3E}">
        <p14:creationId xmlns:p14="http://schemas.microsoft.com/office/powerpoint/2010/main" val="3543736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“Alone”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=8&amp;ved=2ahUKEwjF1cqEyMHZAhXMKlAKHQYDC0YQjRx6BAgAEAY&amp;url=https%3A%2F%2Fpixabay.com%2Fusers%2F3764644%2F&amp;psig=AOvVaw14m0qcHFAY5Xu1HR5IFKWq&amp;ust=1519664158551585 on the 25</a:t>
            </a:r>
            <a:r>
              <a:rPr lang="en-US" baseline="30000" dirty="0"/>
              <a:t>th</a:t>
            </a:r>
            <a:r>
              <a:rPr lang="en-US" dirty="0"/>
              <a:t> of February’2018. </a:t>
            </a:r>
          </a:p>
          <a:p>
            <a:endParaRPr lang="en-US" dirty="0"/>
          </a:p>
          <a:p>
            <a:endParaRPr lang="en-US" dirty="0"/>
          </a:p>
          <a:p>
            <a:endParaRPr lang="en-US" dirty="0"/>
          </a:p>
          <a:p>
            <a:r>
              <a:rPr lang="en-US" dirty="0"/>
              <a:t>“yes”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=8&amp;ved=2ahUKEwjqz9iO983ZAhXJLVAKHdV8DAoQjRx6BAgAEAY&amp;url=https%3A%2F%2Fpixabay.com%2Fen%2Fyes-no-typography-type-text-words-2069851%2F&amp;psig=AOvVaw2JqtTIh8Zu8nFb6wvBdFg4&amp;ust=1520090115255220 on the 2</a:t>
            </a:r>
            <a:r>
              <a:rPr lang="en-US" baseline="30000" dirty="0"/>
              <a:t>nd</a:t>
            </a:r>
            <a:r>
              <a:rPr lang="en-US" dirty="0"/>
              <a:t> of March’2018. </a:t>
            </a:r>
          </a:p>
          <a:p>
            <a:endParaRPr lang="en-US" dirty="0"/>
          </a:p>
          <a:p>
            <a:r>
              <a:rPr lang="en-US" dirty="0"/>
              <a:t>“No”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=8&amp;ved=2ahUKEwjNp5HN983ZAhXNalAKHXmRAcMQjRx6BAgAEAY&amp;url=https%3A%2F%2Fpixabay.com%2Fen%2Fyes-no-typography-type-text-words-2069849%2F&amp;psig=AOvVaw2JqtTIh8Zu8nFb6wvBdFg4&amp;ust=1520090115255220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10</a:t>
            </a:fld>
            <a:endParaRPr lang="en-GB"/>
          </a:p>
        </p:txBody>
      </p:sp>
    </p:spTree>
    <p:extLst>
      <p:ext uri="{BB962C8B-B14F-4D97-AF65-F5344CB8AC3E}">
        <p14:creationId xmlns:p14="http://schemas.microsoft.com/office/powerpoint/2010/main" val="2967043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Webwise</a:t>
            </a:r>
            <a:r>
              <a:rPr lang="en-US" dirty="0"/>
              <a:t>” image altered from its original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=8&amp;ved=2ahUKEwijvtvVj87ZAhXDbFAKHUaAAKcQjRx6BAgAEAY&amp;url=https%3A%2F%2Fwww.webwise.ie%2Fteachers%2Finternet-safety-resource-be-safe-be-webwise%2F&amp;psig=AOvVaw1H-2TIgPLBZH_jDD2BKo7T&amp;ust=1520096687572581 on the 2</a:t>
            </a:r>
            <a:r>
              <a:rPr lang="en-US" baseline="30000" dirty="0"/>
              <a:t>nd</a:t>
            </a:r>
            <a:r>
              <a:rPr lang="en-US" dirty="0"/>
              <a:t> of March’2018.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“Devices” image altered from its original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a:t>
            </a:r>
            <a:r>
              <a:rPr lang="en-US" dirty="0" err="1"/>
              <a:t>ved</a:t>
            </a:r>
            <a:r>
              <a:rPr lang="en-US" dirty="0"/>
              <a:t>=2ahUKEwitsobBkM7ZAhUQZlAKHWHCByEQjRx6BAgAEAY&amp;url=https%3A%2F%2Fpixabay.com%2Fen%2Fcross-device-cross-platform-desktop-1297696%2F&amp;psig=AOvVaw1iHJOlwBVdtNqa_M8Vzv1D&amp;ust=1520096823588271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ECBA5A58-167F-A64E-95C1-4E115B01C629}" type="slidenum">
              <a:rPr lang="en-US" smtClean="0"/>
              <a:t>11</a:t>
            </a:fld>
            <a:endParaRPr lang="en-US"/>
          </a:p>
        </p:txBody>
      </p:sp>
    </p:spTree>
    <p:extLst>
      <p:ext uri="{BB962C8B-B14F-4D97-AF65-F5344CB8AC3E}">
        <p14:creationId xmlns:p14="http://schemas.microsoft.com/office/powerpoint/2010/main" val="87198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“Uncle Sam”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=8&amp;ved=2ahUKEwiqyeGX1sHZAhWGJVAKHWmuB9MQjRx6BAgAEAY&amp;url=https%3A%2F%2Fpixabay.com%2Fen%2Fusa-uncle-sam-i-want-you-army-49909%2F&amp;psig=AOvVaw2BOVbr9IpyC5zaB1ILpPLF&amp;ust=1519668931646595 on the 25</a:t>
            </a:r>
            <a:r>
              <a:rPr lang="en-US" baseline="30000" dirty="0"/>
              <a:t>th</a:t>
            </a:r>
            <a:r>
              <a:rPr lang="en-US" dirty="0"/>
              <a:t> of February’2018. </a:t>
            </a:r>
          </a:p>
        </p:txBody>
      </p:sp>
      <p:sp>
        <p:nvSpPr>
          <p:cNvPr id="4" name="Slide Number Placeholder 3"/>
          <p:cNvSpPr>
            <a:spLocks noGrp="1"/>
          </p:cNvSpPr>
          <p:nvPr>
            <p:ph type="sldNum" sz="quarter" idx="10"/>
          </p:nvPr>
        </p:nvSpPr>
        <p:spPr/>
        <p:txBody>
          <a:bodyPr/>
          <a:lstStyle/>
          <a:p>
            <a:fld id="{88B41F8A-2DE9-4946-9018-F55364A23EEF}" type="slidenum">
              <a:rPr lang="en-GB" smtClean="0"/>
              <a:t>12</a:t>
            </a:fld>
            <a:endParaRPr lang="en-GB"/>
          </a:p>
        </p:txBody>
      </p:sp>
    </p:spTree>
    <p:extLst>
      <p:ext uri="{BB962C8B-B14F-4D97-AF65-F5344CB8AC3E}">
        <p14:creationId xmlns:p14="http://schemas.microsoft.com/office/powerpoint/2010/main" val="2309499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Pair Share Drawing”: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=8&amp;ved=2ahUKEwjUjorgr8HZAhWKblAKHWthAYEQjRx6BAgAEAY&amp;url=https%3A%2F%2Fwww.flickr.com%2Fphotos%2Fotacke%2F10003586804&amp;psig=AOvVaw0mtMdTIiUMPWPK3S1qrKlr&amp;ust=1519658623006365 on the 25</a:t>
            </a:r>
            <a:r>
              <a:rPr lang="en-US" baseline="30000" dirty="0"/>
              <a:t>th</a:t>
            </a:r>
            <a:r>
              <a:rPr lang="en-US" dirty="0"/>
              <a:t> of February’2018. </a:t>
            </a:r>
          </a:p>
        </p:txBody>
      </p:sp>
      <p:sp>
        <p:nvSpPr>
          <p:cNvPr id="4" name="Slide Number Placeholder 3"/>
          <p:cNvSpPr>
            <a:spLocks noGrp="1"/>
          </p:cNvSpPr>
          <p:nvPr>
            <p:ph type="sldNum" sz="quarter" idx="10"/>
          </p:nvPr>
        </p:nvSpPr>
        <p:spPr/>
        <p:txBody>
          <a:bodyPr/>
          <a:lstStyle/>
          <a:p>
            <a:fld id="{88B41F8A-2DE9-4946-9018-F55364A23EEF}" type="slidenum">
              <a:rPr lang="en-GB" smtClean="0"/>
              <a:t>15</a:t>
            </a:fld>
            <a:endParaRPr lang="en-GB"/>
          </a:p>
        </p:txBody>
      </p:sp>
    </p:spTree>
    <p:extLst>
      <p:ext uri="{BB962C8B-B14F-4D97-AF65-F5344CB8AC3E}">
        <p14:creationId xmlns:p14="http://schemas.microsoft.com/office/powerpoint/2010/main" val="941523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“Uncle Sam”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=8&amp;ved=2ahUKEwiqyeGX1sHZAhWGJVAKHWmuB9MQjRx6BAgAEAY&amp;url=https%3A%2F%2Fpixabay.com%2Fen%2Fusa-uncle-sam-i-want-you-army-49909%2F&amp;psig=AOvVaw2BOVbr9IpyC5zaB1ILpPLF&amp;ust=1519668931646595 on the 25</a:t>
            </a:r>
            <a:r>
              <a:rPr lang="en-US" baseline="30000" dirty="0"/>
              <a:t>th</a:t>
            </a:r>
            <a:r>
              <a:rPr lang="en-US" dirty="0"/>
              <a:t> of February’2018. </a:t>
            </a:r>
          </a:p>
        </p:txBody>
      </p:sp>
      <p:sp>
        <p:nvSpPr>
          <p:cNvPr id="4" name="Slide Number Placeholder 3"/>
          <p:cNvSpPr>
            <a:spLocks noGrp="1"/>
          </p:cNvSpPr>
          <p:nvPr>
            <p:ph type="sldNum" sz="quarter" idx="10"/>
          </p:nvPr>
        </p:nvSpPr>
        <p:spPr/>
        <p:txBody>
          <a:bodyPr/>
          <a:lstStyle/>
          <a:p>
            <a:fld id="{88B41F8A-2DE9-4946-9018-F55364A23EEF}" type="slidenum">
              <a:rPr lang="en-GB" smtClean="0"/>
              <a:t>16</a:t>
            </a:fld>
            <a:endParaRPr lang="en-GB"/>
          </a:p>
        </p:txBody>
      </p:sp>
    </p:spTree>
    <p:extLst>
      <p:ext uri="{BB962C8B-B14F-4D97-AF65-F5344CB8AC3E}">
        <p14:creationId xmlns:p14="http://schemas.microsoft.com/office/powerpoint/2010/main" val="1939865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“Drug Abuse Prevention Game”.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=8&amp;ved=2ahUKEwiCvbbGpNDZAhVRb1AKHVXvCkMQjRx6BAgAEAY&amp;url=https%3A%2F%2Fcommons.wikimedia.org%2Fwiki%2FFile%3ADrug_abuse_prevention_(6800434328).</a:t>
            </a:r>
            <a:r>
              <a:rPr lang="en-US" dirty="0" err="1"/>
              <a:t>jpg&amp;psig</a:t>
            </a:r>
            <a:r>
              <a:rPr lang="en-US" dirty="0"/>
              <a:t>=AOvVaw0CpuahcLvEa0h5wLJaIAJP&amp;ust=1520171025341760 on the 3</a:t>
            </a:r>
            <a:r>
              <a:rPr lang="en-US" baseline="30000" dirty="0"/>
              <a:t>rd</a:t>
            </a:r>
            <a:r>
              <a:rPr lang="en-US" dirty="0"/>
              <a:t> of March’2018. </a:t>
            </a:r>
          </a:p>
          <a:p>
            <a:endParaRPr lang="en-US" dirty="0"/>
          </a:p>
          <a:p>
            <a:r>
              <a:rPr lang="en-US" dirty="0"/>
              <a:t>“Drug Free”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=8&amp;ved=2ahUKEwjOidWhpdDZAhUGL1AKHbKfC0kQjRx6BAgAEAY&amp;url=https%3A%2F%2Fcommons.wikimedia.org%2Fwiki%2FFile%3ADrug_abuse.png&amp;psig=AOvVaw2b1qU5bDb2YypRJnrKzYOA&amp;ust=1520171197717713 on the 3</a:t>
            </a:r>
            <a:r>
              <a:rPr lang="en-US" baseline="30000" dirty="0"/>
              <a:t>rd</a:t>
            </a:r>
            <a:r>
              <a:rPr lang="en-US" dirty="0"/>
              <a:t> of Marc’2018. </a:t>
            </a:r>
          </a:p>
          <a:p>
            <a:endParaRPr lang="en-US" dirty="0"/>
          </a:p>
        </p:txBody>
      </p:sp>
      <p:sp>
        <p:nvSpPr>
          <p:cNvPr id="4" name="Slide Number Placeholder 3"/>
          <p:cNvSpPr>
            <a:spLocks noGrp="1"/>
          </p:cNvSpPr>
          <p:nvPr>
            <p:ph type="sldNum" sz="quarter" idx="10"/>
          </p:nvPr>
        </p:nvSpPr>
        <p:spPr/>
        <p:txBody>
          <a:bodyPr/>
          <a:lstStyle/>
          <a:p>
            <a:fld id="{43C81F31-25B8-5043-BD59-1080E4163C5F}" type="slidenum">
              <a:rPr lang="en-US" smtClean="0"/>
              <a:t>17</a:t>
            </a:fld>
            <a:endParaRPr lang="en-US"/>
          </a:p>
        </p:txBody>
      </p:sp>
    </p:spTree>
    <p:extLst>
      <p:ext uri="{BB962C8B-B14F-4D97-AF65-F5344CB8AC3E}">
        <p14:creationId xmlns:p14="http://schemas.microsoft.com/office/powerpoint/2010/main" val="2968110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“Target”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=8&amp;ved=2ahUKEwjwipj89cjZAhVCLlAKHUIcBckQjRx6BAgAEAY&amp;url=http%3A%2F%2Fpngimg.com%2Fdownload%2F27459&amp;psig=AOvVaw2r_FPd-tdSwVtk3qaZzk1g&amp;ust=1519918002514832 on the 28</a:t>
            </a:r>
            <a:r>
              <a:rPr lang="en-US" baseline="30000" dirty="0"/>
              <a:t>th</a:t>
            </a:r>
            <a:r>
              <a:rPr lang="en-US" dirty="0"/>
              <a:t> of March’2018. </a:t>
            </a:r>
          </a:p>
        </p:txBody>
      </p:sp>
      <p:sp>
        <p:nvSpPr>
          <p:cNvPr id="4" name="Slide Number Placeholder 3"/>
          <p:cNvSpPr>
            <a:spLocks noGrp="1"/>
          </p:cNvSpPr>
          <p:nvPr>
            <p:ph type="sldNum" sz="quarter" idx="10"/>
          </p:nvPr>
        </p:nvSpPr>
        <p:spPr/>
        <p:txBody>
          <a:bodyPr/>
          <a:lstStyle/>
          <a:p>
            <a:fld id="{1B7ADC34-BF95-164B-9320-1C373DF722AA}" type="slidenum">
              <a:rPr lang="en-US" smtClean="0"/>
              <a:t>2</a:t>
            </a:fld>
            <a:endParaRPr lang="en-US"/>
          </a:p>
        </p:txBody>
      </p:sp>
    </p:spTree>
    <p:extLst>
      <p:ext uri="{BB962C8B-B14F-4D97-AF65-F5344CB8AC3E}">
        <p14:creationId xmlns:p14="http://schemas.microsoft.com/office/powerpoint/2010/main" val="98015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“Brain graduate”: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=8&amp;ved=2ahUKEwjR4eaRrcHZAhVHaFAKHSzyBvAQjRx6BAgAEAY&amp;url=https%3A%2F%2Fpixabay.com%2Fen%2Fbrain-clever-thought-dear-hats-2799833%2F&amp;psig=AOvVaw3XgTYvlmHQW3mTU8D_IhAD&amp;ust=1519657820362976. on the 25</a:t>
            </a:r>
            <a:r>
              <a:rPr lang="en-US" baseline="30000" dirty="0"/>
              <a:t>th</a:t>
            </a:r>
            <a:r>
              <a:rPr lang="en-US" dirty="0"/>
              <a:t> of February’ 2018. </a:t>
            </a:r>
          </a:p>
          <a:p>
            <a:endParaRPr lang="en-US" dirty="0"/>
          </a:p>
        </p:txBody>
      </p:sp>
      <p:sp>
        <p:nvSpPr>
          <p:cNvPr id="4" name="Slide Number Placeholder 3"/>
          <p:cNvSpPr>
            <a:spLocks noGrp="1"/>
          </p:cNvSpPr>
          <p:nvPr>
            <p:ph type="sldNum" sz="quarter" idx="10"/>
          </p:nvPr>
        </p:nvSpPr>
        <p:spPr/>
        <p:txBody>
          <a:bodyPr/>
          <a:lstStyle/>
          <a:p>
            <a:fld id="{ECBA5A58-167F-A64E-95C1-4E115B01C629}" type="slidenum">
              <a:rPr lang="en-US" smtClean="0"/>
              <a:t>3</a:t>
            </a:fld>
            <a:endParaRPr lang="en-US"/>
          </a:p>
        </p:txBody>
      </p:sp>
    </p:spTree>
    <p:extLst>
      <p:ext uri="{BB962C8B-B14F-4D97-AF65-F5344CB8AC3E}">
        <p14:creationId xmlns:p14="http://schemas.microsoft.com/office/powerpoint/2010/main" val="1072560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“Solvents”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=8&amp;ved=2ahUKEwjdjYXrtM7ZAhUDr6QKHc79AUYQjRx6BAgAEAY&amp;url=http%3A%2F%2Fwww.lejeune.marines.mil%2FNews%2FArticle%2F511694%2Fa-cheap-way-to-get-high-a-quick-way-to-die%2F&amp;psig=AOvVaw1TAw9YgsDui2URH4X76jJQ&amp;ust=1520104189110243 on the 2</a:t>
            </a:r>
            <a:r>
              <a:rPr lang="en-US" baseline="30000" dirty="0"/>
              <a:t>nd</a:t>
            </a:r>
            <a:r>
              <a:rPr lang="en-US" dirty="0"/>
              <a:t> of March’2018. </a:t>
            </a:r>
          </a:p>
          <a:p>
            <a:endParaRPr lang="en-US" dirty="0"/>
          </a:p>
          <a:p>
            <a:r>
              <a:rPr lang="en-US" dirty="0"/>
              <a:t>“Ecstasy”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=8&amp;ved=2ahUKEwjR4OmTtc7ZAhWCzKQKHT_dASwQjRx6BAgAEAY&amp;url=https%3A%2F%2Fen.wikipedia.org%2Fwiki%2FDevil_Pray&amp;psig=AOvVaw1TAw9YgsDui2URH4X76jJQ&amp;ust=1520104189110243 on the 2</a:t>
            </a:r>
            <a:r>
              <a:rPr lang="en-US" baseline="30000" dirty="0"/>
              <a:t>nd</a:t>
            </a:r>
            <a:r>
              <a:rPr lang="en-US" dirty="0"/>
              <a:t> of March’2018. </a:t>
            </a:r>
          </a:p>
          <a:p>
            <a:endParaRPr lang="en-US" dirty="0"/>
          </a:p>
          <a:p>
            <a:endParaRPr lang="en-US" dirty="0"/>
          </a:p>
        </p:txBody>
      </p:sp>
      <p:sp>
        <p:nvSpPr>
          <p:cNvPr id="4" name="Slide Number Placeholder 3"/>
          <p:cNvSpPr>
            <a:spLocks noGrp="1"/>
          </p:cNvSpPr>
          <p:nvPr>
            <p:ph type="sldNum" sz="quarter" idx="10"/>
          </p:nvPr>
        </p:nvSpPr>
        <p:spPr/>
        <p:txBody>
          <a:bodyPr/>
          <a:lstStyle/>
          <a:p>
            <a:fld id="{43C81F31-25B8-5043-BD59-1080E4163C5F}" type="slidenum">
              <a:rPr lang="en-US" smtClean="0"/>
              <a:t>4</a:t>
            </a:fld>
            <a:endParaRPr lang="en-US"/>
          </a:p>
        </p:txBody>
      </p:sp>
    </p:spTree>
    <p:extLst>
      <p:ext uri="{BB962C8B-B14F-4D97-AF65-F5344CB8AC3E}">
        <p14:creationId xmlns:p14="http://schemas.microsoft.com/office/powerpoint/2010/main" val="1432763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“Heroin”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=8&amp;ved=2ahUKEwiW8cq2tc7ZAhWHDuwKHcFmC7oQjRx6BAgAEAY&amp;url=https%3A%2F%2Fcommons.wikimedia.org%2Fwiki%2FFile%3AHeroin.JPG&amp;psig=AOvVaw1EpHKGtrbcoL4pMueALdKp&amp;ust=1520106824493248 on the 2</a:t>
            </a:r>
            <a:r>
              <a:rPr lang="en-US" baseline="30000" dirty="0"/>
              <a:t>nd</a:t>
            </a:r>
            <a:r>
              <a:rPr lang="en-US" dirty="0"/>
              <a:t> of March’2018.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dirty="0">
                <a:solidFill>
                  <a:schemeClr val="tx1"/>
                </a:solidFill>
                <a:effectLst/>
                <a:latin typeface="+mn-lt"/>
                <a:ea typeface="+mn-ea"/>
                <a:cs typeface="+mn-cs"/>
              </a:rPr>
              <a:t>“Cocaine with 50 euro” image retrieved from: https://</a:t>
            </a:r>
            <a:r>
              <a:rPr lang="en-IE" sz="1200" kern="1200" dirty="0" err="1">
                <a:solidFill>
                  <a:schemeClr val="tx1"/>
                </a:solidFill>
                <a:effectLst/>
                <a:latin typeface="+mn-lt"/>
                <a:ea typeface="+mn-ea"/>
                <a:cs typeface="+mn-cs"/>
              </a:rPr>
              <a:t>www.google.ie</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url?sa</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i&amp;rct</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j&amp;q</a:t>
            </a:r>
            <a:r>
              <a:rPr lang="en-IE" sz="1200" kern="1200" dirty="0">
                <a:solidFill>
                  <a:schemeClr val="tx1"/>
                </a:solidFill>
                <a:effectLst/>
                <a:latin typeface="+mn-lt"/>
                <a:ea typeface="+mn-ea"/>
                <a:cs typeface="+mn-cs"/>
              </a:rPr>
              <a:t>=&amp;</a:t>
            </a:r>
            <a:r>
              <a:rPr lang="en-IE" sz="1200" kern="1200" dirty="0" err="1">
                <a:solidFill>
                  <a:schemeClr val="tx1"/>
                </a:solidFill>
                <a:effectLst/>
                <a:latin typeface="+mn-lt"/>
                <a:ea typeface="+mn-ea"/>
                <a:cs typeface="+mn-cs"/>
              </a:rPr>
              <a:t>esrc</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s&amp;source</a:t>
            </a:r>
            <a:r>
              <a:rPr lang="en-IE" sz="1200" kern="1200" dirty="0">
                <a:solidFill>
                  <a:schemeClr val="tx1"/>
                </a:solidFill>
                <a:effectLst/>
                <a:latin typeface="+mn-lt"/>
                <a:ea typeface="+mn-ea"/>
                <a:cs typeface="+mn-cs"/>
              </a:rPr>
              <a:t>=</a:t>
            </a:r>
            <a:r>
              <a:rPr lang="en-IE" sz="1200" kern="1200" dirty="0" err="1">
                <a:solidFill>
                  <a:schemeClr val="tx1"/>
                </a:solidFill>
                <a:effectLst/>
                <a:latin typeface="+mn-lt"/>
                <a:ea typeface="+mn-ea"/>
                <a:cs typeface="+mn-cs"/>
              </a:rPr>
              <a:t>images&amp;cd</a:t>
            </a:r>
            <a:r>
              <a:rPr lang="en-IE" sz="1200" kern="1200" dirty="0">
                <a:solidFill>
                  <a:schemeClr val="tx1"/>
                </a:solidFill>
                <a:effectLst/>
                <a:latin typeface="+mn-lt"/>
                <a:ea typeface="+mn-ea"/>
                <a:cs typeface="+mn-cs"/>
              </a:rPr>
              <a:t>=&amp;cad=</a:t>
            </a:r>
            <a:r>
              <a:rPr lang="en-IE" sz="1200" kern="1200" dirty="0" err="1">
                <a:solidFill>
                  <a:schemeClr val="tx1"/>
                </a:solidFill>
                <a:effectLst/>
                <a:latin typeface="+mn-lt"/>
                <a:ea typeface="+mn-ea"/>
                <a:cs typeface="+mn-cs"/>
              </a:rPr>
              <a:t>rja&amp;uact</a:t>
            </a:r>
            <a:r>
              <a:rPr lang="en-IE" sz="1200" kern="1200" dirty="0">
                <a:solidFill>
                  <a:schemeClr val="tx1"/>
                </a:solidFill>
                <a:effectLst/>
                <a:latin typeface="+mn-lt"/>
                <a:ea typeface="+mn-ea"/>
                <a:cs typeface="+mn-cs"/>
              </a:rPr>
              <a:t>=8&amp;ved=2ahUKEwjxnL2KxsHZAhXSLVAKHebYD-MQjRx6BAgAEAY&amp;url=http%3A%2F%2Fmaxpixel.freegreatpicture.com%2FForeign-designed-Controlled-Dependent-Key-Certainly-1015719&amp;psig=AOvVaw14m0qcHFAY5Xu1HR5IFKWq&amp;ust=1519664158551585 on the 25</a:t>
            </a:r>
            <a:r>
              <a:rPr lang="en-IE" sz="1200" kern="1200" baseline="30000" dirty="0">
                <a:solidFill>
                  <a:schemeClr val="tx1"/>
                </a:solidFill>
                <a:effectLst/>
                <a:latin typeface="+mn-lt"/>
                <a:ea typeface="+mn-ea"/>
                <a:cs typeface="+mn-cs"/>
              </a:rPr>
              <a:t>th</a:t>
            </a:r>
            <a:r>
              <a:rPr lang="en-IE" sz="1200" kern="1200" dirty="0">
                <a:solidFill>
                  <a:schemeClr val="tx1"/>
                </a:solidFill>
                <a:effectLst/>
                <a:latin typeface="+mn-lt"/>
                <a:ea typeface="+mn-ea"/>
                <a:cs typeface="+mn-cs"/>
              </a:rPr>
              <a:t> of February’2018.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3C81F31-25B8-5043-BD59-1080E4163C5F}" type="slidenum">
              <a:rPr lang="en-US" smtClean="0"/>
              <a:t>5</a:t>
            </a:fld>
            <a:endParaRPr lang="en-US"/>
          </a:p>
        </p:txBody>
      </p:sp>
    </p:spTree>
    <p:extLst>
      <p:ext uri="{BB962C8B-B14F-4D97-AF65-F5344CB8AC3E}">
        <p14:creationId xmlns:p14="http://schemas.microsoft.com/office/powerpoint/2010/main" val="669368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r>
              <a:rPr lang="en-US" dirty="0" err="1"/>
              <a:t>trieved</a:t>
            </a:r>
            <a:r>
              <a:rPr lang="en-US" dirty="0"/>
              <a:t>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=8&amp;ved=2ahUKEwjFtYquxMHZAhVFK1AKHQx5BtgQjRx6BAgAEAY&amp;url=https%3A%2F%2Fpixabay.com%2Fen%2Faddict-the-dependence-of-dependent-2713550%2F&amp;psig=AOvVaw14m0qcHFAY5Xu1HR5IFKWq&amp;ust=1519664158551585 on the 25</a:t>
            </a:r>
            <a:r>
              <a:rPr lang="en-US" baseline="30000" dirty="0"/>
              <a:t>th</a:t>
            </a:r>
            <a:r>
              <a:rPr lang="en-US" dirty="0"/>
              <a:t> February’2018. </a:t>
            </a:r>
          </a:p>
          <a:p>
            <a:endParaRPr lang="en-US" dirty="0"/>
          </a:p>
          <a:p>
            <a:endParaRPr lang="en-US" dirty="0"/>
          </a:p>
          <a:p>
            <a:endParaRPr lang="en-US" dirty="0"/>
          </a:p>
          <a:p>
            <a:r>
              <a:rPr lang="en-US" dirty="0"/>
              <a:t>“yes”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=8&amp;ved=2ahUKEwjqz9iO983ZAhXJLVAKHdV8DAoQjRx6BAgAEAY&amp;url=https%3A%2F%2Fpixabay.com%2Fen%2Fyes-no-typography-type-text-words-2069851%2F&amp;psig=AOvVaw2JqtTIh8Zu8nFb6wvBdFg4&amp;ust=1520090115255220 on the 2</a:t>
            </a:r>
            <a:r>
              <a:rPr lang="en-US" baseline="30000" dirty="0"/>
              <a:t>nd</a:t>
            </a:r>
            <a:r>
              <a:rPr lang="en-US" dirty="0"/>
              <a:t> of March’2018. </a:t>
            </a:r>
          </a:p>
          <a:p>
            <a:endParaRPr lang="en-US" dirty="0"/>
          </a:p>
          <a:p>
            <a:r>
              <a:rPr lang="en-US" dirty="0"/>
              <a:t>“No”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=8&amp;ved=2ahUKEwjNp5HN983ZAhXNalAKHXmRAcMQjRx6BAgAEAY&amp;url=https%3A%2F%2Fpixabay.com%2Fen%2Fyes-no-typography-type-text-words-2069849%2F&amp;psig=AOvVaw2JqtTIh8Zu8nFb6wvBdFg4&amp;ust=1520090115255220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6</a:t>
            </a:fld>
            <a:endParaRPr lang="en-GB"/>
          </a:p>
        </p:txBody>
      </p:sp>
    </p:spTree>
    <p:extLst>
      <p:ext uri="{BB962C8B-B14F-4D97-AF65-F5344CB8AC3E}">
        <p14:creationId xmlns:p14="http://schemas.microsoft.com/office/powerpoint/2010/main" val="2995200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=8&amp;ved=2ahUKEwivwYLMxcHZAhVRL1AKHdaBA9oQjRx6BAgAEAY&amp;url=https%3A%2F%2Fpixabay.com%2Fen%2Faddict-homeless-tramp-drug-2713620%2F&amp;psig=AOvVaw14m0qcHFAY5Xu1HR5IFKWq&amp;ust=1519664158551585 on the 25</a:t>
            </a:r>
            <a:r>
              <a:rPr lang="en-US" baseline="30000" dirty="0"/>
              <a:t>th</a:t>
            </a:r>
            <a:r>
              <a:rPr lang="en-US" dirty="0"/>
              <a:t> of February’2018. </a:t>
            </a:r>
          </a:p>
          <a:p>
            <a:endParaRPr lang="en-US" dirty="0"/>
          </a:p>
          <a:p>
            <a:endParaRPr lang="en-US" dirty="0"/>
          </a:p>
          <a:p>
            <a:r>
              <a:rPr lang="en-US" dirty="0"/>
              <a:t>“yes”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=8&amp;ved=2ahUKEwjqz9iO983ZAhXJLVAKHdV8DAoQjRx6BAgAEAY&amp;url=https%3A%2F%2Fpixabay.com%2Fen%2Fyes-no-typography-type-text-words-2069851%2F&amp;psig=AOvVaw2JqtTIh8Zu8nFb6wvBdFg4&amp;ust=1520090115255220 on the 2</a:t>
            </a:r>
            <a:r>
              <a:rPr lang="en-US" baseline="30000" dirty="0"/>
              <a:t>nd</a:t>
            </a:r>
            <a:r>
              <a:rPr lang="en-US" dirty="0"/>
              <a:t> of March’2018. </a:t>
            </a:r>
          </a:p>
          <a:p>
            <a:endParaRPr lang="en-US" dirty="0"/>
          </a:p>
          <a:p>
            <a:r>
              <a:rPr lang="en-US" dirty="0"/>
              <a:t>“No”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=8&amp;ved=2ahUKEwjNp5HN983ZAhXNalAKHXmRAcMQjRx6BAgAEAY&amp;url=https%3A%2F%2Fpixabay.com%2Fen%2Fyes-no-typography-type-text-words-2069849%2F&amp;psig=AOvVaw2JqtTIh8Zu8nFb6wvBdFg4&amp;ust=1520090115255220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7</a:t>
            </a:fld>
            <a:endParaRPr lang="en-GB"/>
          </a:p>
        </p:txBody>
      </p:sp>
    </p:spTree>
    <p:extLst>
      <p:ext uri="{BB962C8B-B14F-4D97-AF65-F5344CB8AC3E}">
        <p14:creationId xmlns:p14="http://schemas.microsoft.com/office/powerpoint/2010/main" val="3327721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=8&amp;ved=2ahUKEwj9v5XYxMHZAhWMPFAKHZb9DuMQjRx6BAgAEAY&amp;url=http%3A%2F%2Fmaxpixel.freegreatpicture.com%2FDrug-Addiction-Drug-Dependence-Addiction-Addict-2713598&amp;psig=AOvVaw14m0qcHFAY5Xu1HR5IFKWq&amp;ust=1519664158551585 on the 25</a:t>
            </a:r>
            <a:r>
              <a:rPr lang="en-US" baseline="30000" dirty="0"/>
              <a:t>th</a:t>
            </a:r>
            <a:r>
              <a:rPr lang="en-US" dirty="0"/>
              <a:t> of February’2018. </a:t>
            </a:r>
          </a:p>
          <a:p>
            <a:endParaRPr lang="en-US" dirty="0"/>
          </a:p>
          <a:p>
            <a:endParaRPr lang="en-US" dirty="0"/>
          </a:p>
          <a:p>
            <a:r>
              <a:rPr lang="en-US" dirty="0"/>
              <a:t>“yes”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=8&amp;ved=2ahUKEwjqz9iO983ZAhXJLVAKHdV8DAoQjRx6BAgAEAY&amp;url=https%3A%2F%2Fpixabay.com%2Fen%2Fyes-no-typography-type-text-words-2069851%2F&amp;psig=AOvVaw2JqtTIh8Zu8nFb6wvBdFg4&amp;ust=1520090115255220 on the 2</a:t>
            </a:r>
            <a:r>
              <a:rPr lang="en-US" baseline="30000" dirty="0"/>
              <a:t>nd</a:t>
            </a:r>
            <a:r>
              <a:rPr lang="en-US" dirty="0"/>
              <a:t> of March’2018. </a:t>
            </a:r>
          </a:p>
          <a:p>
            <a:endParaRPr lang="en-US" dirty="0"/>
          </a:p>
          <a:p>
            <a:r>
              <a:rPr lang="en-US" dirty="0"/>
              <a:t>“No”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=8&amp;ved=2ahUKEwjNp5HN983ZAhXNalAKHXmRAcMQjRx6BAgAEAY&amp;url=https%3A%2F%2Fpixabay.com%2Fen%2Fyes-no-typography-type-text-words-2069849%2F&amp;psig=AOvVaw2JqtTIh8Zu8nFb6wvBdFg4&amp;ust=1520090115255220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8</a:t>
            </a:fld>
            <a:endParaRPr lang="en-GB"/>
          </a:p>
        </p:txBody>
      </p:sp>
    </p:spTree>
    <p:extLst>
      <p:ext uri="{BB962C8B-B14F-4D97-AF65-F5344CB8AC3E}">
        <p14:creationId xmlns:p14="http://schemas.microsoft.com/office/powerpoint/2010/main" val="4279875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“Homeless”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=8&amp;ved=2ahUKEwjA5oaryMHZAhVCPFAKHehGBNMQjRx6BAgAEAY&amp;url=http%3A%2F%2Fmaxpixel.freegreatpicture.com%2FDependent-Tramp-Addict-Drug-Homeless-Man-2713620&amp;psig=AOvVaw14m0qcHFAY5Xu1HR5IFKWq&amp;ust=1519664158551585 on the 25h of February’2018. </a:t>
            </a:r>
          </a:p>
          <a:p>
            <a:endParaRPr lang="en-US" dirty="0"/>
          </a:p>
          <a:p>
            <a:endParaRPr lang="en-US" dirty="0"/>
          </a:p>
          <a:p>
            <a:endParaRPr lang="en-US" dirty="0"/>
          </a:p>
          <a:p>
            <a:endParaRPr lang="en-US" dirty="0"/>
          </a:p>
          <a:p>
            <a:r>
              <a:rPr lang="en-US" dirty="0"/>
              <a:t>“yes”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=8&amp;ved=2ahUKEwjqz9iO983ZAhXJLVAKHdV8DAoQjRx6BAgAEAY&amp;url=https%3A%2F%2Fpixabay.com%2Fen%2Fyes-no-typography-type-text-words-2069851%2F&amp;psig=AOvVaw2JqtTIh8Zu8nFb6wvBdFg4&amp;ust=1520090115255220 on the 2</a:t>
            </a:r>
            <a:r>
              <a:rPr lang="en-US" baseline="30000" dirty="0"/>
              <a:t>nd</a:t>
            </a:r>
            <a:r>
              <a:rPr lang="en-US" dirty="0"/>
              <a:t> of March’2018. </a:t>
            </a:r>
          </a:p>
          <a:p>
            <a:endParaRPr lang="en-US" dirty="0"/>
          </a:p>
          <a:p>
            <a:r>
              <a:rPr lang="en-US" dirty="0"/>
              <a:t>“No” image retrieved from: https://</a:t>
            </a:r>
            <a:r>
              <a:rPr lang="en-US" dirty="0" err="1"/>
              <a:t>www.google.ie</a:t>
            </a:r>
            <a:r>
              <a:rPr lang="en-US" dirty="0"/>
              <a:t>/</a:t>
            </a:r>
            <a:r>
              <a:rPr lang="en-US" dirty="0" err="1"/>
              <a:t>url?sa</a:t>
            </a:r>
            <a:r>
              <a:rPr lang="en-US" dirty="0"/>
              <a:t>=</a:t>
            </a:r>
            <a:r>
              <a:rPr lang="en-US" dirty="0" err="1"/>
              <a:t>i&amp;rct</a:t>
            </a:r>
            <a:r>
              <a:rPr lang="en-US" dirty="0"/>
              <a:t>=</a:t>
            </a:r>
            <a:r>
              <a:rPr lang="en-US" dirty="0" err="1"/>
              <a:t>j&amp;q</a:t>
            </a:r>
            <a:r>
              <a:rPr lang="en-US" dirty="0"/>
              <a:t>=&amp;</a:t>
            </a:r>
            <a:r>
              <a:rPr lang="en-US" dirty="0" err="1"/>
              <a:t>esrc</a:t>
            </a:r>
            <a:r>
              <a:rPr lang="en-US" dirty="0"/>
              <a:t>=</a:t>
            </a:r>
            <a:r>
              <a:rPr lang="en-US" dirty="0" err="1"/>
              <a:t>s&amp;source</a:t>
            </a:r>
            <a:r>
              <a:rPr lang="en-US" dirty="0"/>
              <a:t>=</a:t>
            </a:r>
            <a:r>
              <a:rPr lang="en-US" dirty="0" err="1"/>
              <a:t>images&amp;cd</a:t>
            </a:r>
            <a:r>
              <a:rPr lang="en-US" dirty="0"/>
              <a:t>=&amp;cad=</a:t>
            </a:r>
            <a:r>
              <a:rPr lang="en-US" dirty="0" err="1"/>
              <a:t>rja&amp;uact</a:t>
            </a:r>
            <a:r>
              <a:rPr lang="en-US" dirty="0"/>
              <a:t>=8&amp;ved=2ahUKEwjNp5HN983ZAhXNalAKHXmRAcMQjRx6BAgAEAY&amp;url=https%3A%2F%2Fpixabay.com%2Fen%2Fyes-no-typography-type-text-words-2069849%2F&amp;psig=AOvVaw2JqtTIh8Zu8nFb6wvBdFg4&amp;ust=1520090115255220 on the 2</a:t>
            </a:r>
            <a:r>
              <a:rPr lang="en-US" baseline="30000" dirty="0"/>
              <a:t>nd</a:t>
            </a:r>
            <a:r>
              <a:rPr lang="en-US" dirty="0"/>
              <a:t> of March’2018. </a:t>
            </a:r>
          </a:p>
          <a:p>
            <a:endParaRPr lang="en-US" dirty="0"/>
          </a:p>
        </p:txBody>
      </p:sp>
      <p:sp>
        <p:nvSpPr>
          <p:cNvPr id="4" name="Slide Number Placeholder 3"/>
          <p:cNvSpPr>
            <a:spLocks noGrp="1"/>
          </p:cNvSpPr>
          <p:nvPr>
            <p:ph type="sldNum" sz="quarter" idx="10"/>
          </p:nvPr>
        </p:nvSpPr>
        <p:spPr/>
        <p:txBody>
          <a:bodyPr/>
          <a:lstStyle/>
          <a:p>
            <a:fld id="{88B41F8A-2DE9-4946-9018-F55364A23EEF}" type="slidenum">
              <a:rPr lang="en-GB" smtClean="0"/>
              <a:t>9</a:t>
            </a:fld>
            <a:endParaRPr lang="en-GB"/>
          </a:p>
        </p:txBody>
      </p:sp>
    </p:spTree>
    <p:extLst>
      <p:ext uri="{BB962C8B-B14F-4D97-AF65-F5344CB8AC3E}">
        <p14:creationId xmlns:p14="http://schemas.microsoft.com/office/powerpoint/2010/main" val="1684345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EBC86-970C-1E4E-ADDF-DE7A11E04C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957D70-84DD-1D49-93BA-0178373C47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208AABA-D356-824A-B1B0-060AE3AEE2EC}"/>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4AAFC2F6-6E3F-BC41-A993-42FD12522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16B41D-A6BD-B548-BED7-E8E65EA2D4A9}"/>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4121841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6B30F-11B4-2A44-B2A1-E05E2F5020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D73AEF-B2DF-304A-B463-0C68353F442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59779F-BF14-B941-B5C9-EDD922EE971D}"/>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DE14647B-E89D-0A43-86CB-645418AD2A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18C5B8-796E-B043-B606-A23E4A734280}"/>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3543866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32C3EE-F275-6E4E-9404-1451B117A34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8006108-E632-244E-854E-85AD4200789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AAF9E3-E41A-C24D-9963-66C842532924}"/>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357F67AD-0E37-2C47-8351-54F0F90AE1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9C943B-D9B9-CF43-A6B3-E682285173C6}"/>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892587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86FDA-85E5-E942-A1AB-B7E84EEBCA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AC4184-E1FD-BA4D-9E7A-9925B7AF1E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87B0C9-578B-AB40-8A4B-501C15E902FF}"/>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6F2AF8A0-9F5E-7740-92FA-F686B5E6FE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AFB5F7-E314-E447-AA9B-3D2E804A8AFC}"/>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228262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B011E-A7CE-1F4B-B907-FB58FF1B38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5BCCFD-94E3-8145-85F7-306B8A59F2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D8CB6D6-22B0-004A-9751-D70E0564338B}"/>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C19A011F-EAC5-7444-B9D6-A7167A4AA2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4425A4-65EA-F849-AB65-9B844810D337}"/>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2585843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7CA88-EB3E-584A-9B94-4A4F7D9522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866EF7-7064-B143-BF43-9B80C9650D8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2FF34D-E746-174E-BC48-B51AAEE9DAC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78172D-50F4-F84B-B9ED-C036E2E92DC1}"/>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6" name="Footer Placeholder 5">
            <a:extLst>
              <a:ext uri="{FF2B5EF4-FFF2-40B4-BE49-F238E27FC236}">
                <a16:creationId xmlns:a16="http://schemas.microsoft.com/office/drawing/2014/main" id="{41612368-3931-3145-9B11-D93216BFD7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468748-8952-9941-9746-C765A32A8B1C}"/>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3413977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14CE4-8562-3244-BC4C-3C37C38CC7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964D24-E533-AD4B-A1E2-FDF4C50E85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B56A7E-6D07-D942-8A7A-24A1C5821AA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8361BB-9D61-B949-9E0D-8F3A0303F8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E6CA28-F8C4-5645-A5F5-9BDDBB582F9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B01956C-DA1E-E344-A2B4-AC2917D7A45F}"/>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8" name="Footer Placeholder 7">
            <a:extLst>
              <a:ext uri="{FF2B5EF4-FFF2-40B4-BE49-F238E27FC236}">
                <a16:creationId xmlns:a16="http://schemas.microsoft.com/office/drawing/2014/main" id="{94D1F083-167B-7747-A96A-F0801E70EE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E9563FF-2735-B445-9586-DAB0411268A8}"/>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1009424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D501E-70B3-A84C-9222-6646BBC84D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B5103A5-F122-134A-AC26-01D8F8DA766A}"/>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4" name="Footer Placeholder 3">
            <a:extLst>
              <a:ext uri="{FF2B5EF4-FFF2-40B4-BE49-F238E27FC236}">
                <a16:creationId xmlns:a16="http://schemas.microsoft.com/office/drawing/2014/main" id="{83719D3F-1286-9E42-9007-7E3E1C16A3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D4C1C2-1E68-8540-99CA-21458026DCB9}"/>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1459154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2140-E022-754E-80BF-BF4C2ECEE190}"/>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3" name="Footer Placeholder 2">
            <a:extLst>
              <a:ext uri="{FF2B5EF4-FFF2-40B4-BE49-F238E27FC236}">
                <a16:creationId xmlns:a16="http://schemas.microsoft.com/office/drawing/2014/main" id="{AA77C13A-614E-7847-A370-0A5F478032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850295-9840-4644-9C21-123892AA5C78}"/>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117315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D4C7-74C3-9C42-B6A8-DC251E505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6E0041-3BB4-9C46-998F-720790D454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B07BA1-4C42-184B-84A1-7BE01D4776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6C49EF-37A4-BA47-B60F-AF9F3B7CEB7B}"/>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6" name="Footer Placeholder 5">
            <a:extLst>
              <a:ext uri="{FF2B5EF4-FFF2-40B4-BE49-F238E27FC236}">
                <a16:creationId xmlns:a16="http://schemas.microsoft.com/office/drawing/2014/main" id="{549DA7D5-E88A-EA42-987D-7F6A31E9E7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4F6543-66DE-FB4A-BF67-BFF17D0BB845}"/>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287377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15708-37C2-D845-AC60-FF73C4DDE2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8B5924-3EB8-A445-889E-DFE51FC8DC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D5A67A-46CB-C74C-AF9D-2A99EE1472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30E5796-87A4-914E-A9BA-3EDA0CAEFBD4}"/>
              </a:ext>
            </a:extLst>
          </p:cNvPr>
          <p:cNvSpPr>
            <a:spLocks noGrp="1"/>
          </p:cNvSpPr>
          <p:nvPr>
            <p:ph type="dt" sz="half" idx="10"/>
          </p:nvPr>
        </p:nvSpPr>
        <p:spPr/>
        <p:txBody>
          <a:bodyPr/>
          <a:lstStyle/>
          <a:p>
            <a:fld id="{4271EDB6-A943-804E-BFE4-34585B7DAFC9}" type="datetimeFigureOut">
              <a:rPr lang="en-US" smtClean="0"/>
              <a:t>4/2/18</a:t>
            </a:fld>
            <a:endParaRPr lang="en-US"/>
          </a:p>
        </p:txBody>
      </p:sp>
      <p:sp>
        <p:nvSpPr>
          <p:cNvPr id="6" name="Footer Placeholder 5">
            <a:extLst>
              <a:ext uri="{FF2B5EF4-FFF2-40B4-BE49-F238E27FC236}">
                <a16:creationId xmlns:a16="http://schemas.microsoft.com/office/drawing/2014/main" id="{5DEC69AA-EEFC-0846-B77F-6C4C8907F3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19DD04-B7F5-3A4F-8A96-5C13E8DFC325}"/>
              </a:ext>
            </a:extLst>
          </p:cNvPr>
          <p:cNvSpPr>
            <a:spLocks noGrp="1"/>
          </p:cNvSpPr>
          <p:nvPr>
            <p:ph type="sldNum" sz="quarter" idx="12"/>
          </p:nvPr>
        </p:nvSpPr>
        <p:spPr/>
        <p:txBody>
          <a:bodyPr/>
          <a:lstStyle/>
          <a:p>
            <a:fld id="{E180E1C6-9467-A04C-9FBA-E51B34AA5DA6}" type="slidenum">
              <a:rPr lang="en-US" smtClean="0"/>
              <a:t>‹#›</a:t>
            </a:fld>
            <a:endParaRPr lang="en-US"/>
          </a:p>
        </p:txBody>
      </p:sp>
    </p:spTree>
    <p:extLst>
      <p:ext uri="{BB962C8B-B14F-4D97-AF65-F5344CB8AC3E}">
        <p14:creationId xmlns:p14="http://schemas.microsoft.com/office/powerpoint/2010/main" val="3461294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95C9F3-3A1A-F647-B79F-CB224910E1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77C327-A606-4646-A17F-5A6A0AA2BD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242371-79D4-CB4B-9637-D7FFCBC9B3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71EDB6-A943-804E-BFE4-34585B7DAFC9}" type="datetimeFigureOut">
              <a:rPr lang="en-US" smtClean="0"/>
              <a:t>4/2/18</a:t>
            </a:fld>
            <a:endParaRPr lang="en-US"/>
          </a:p>
        </p:txBody>
      </p:sp>
      <p:sp>
        <p:nvSpPr>
          <p:cNvPr id="5" name="Footer Placeholder 4">
            <a:extLst>
              <a:ext uri="{FF2B5EF4-FFF2-40B4-BE49-F238E27FC236}">
                <a16:creationId xmlns:a16="http://schemas.microsoft.com/office/drawing/2014/main" id="{3B30AAB6-97F3-864F-A7AE-F8AFC55BAA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E4A28B-D31B-1E48-96BD-4C928C086F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80E1C6-9467-A04C-9FBA-E51B34AA5DA6}" type="slidenum">
              <a:rPr lang="en-US" smtClean="0"/>
              <a:t>‹#›</a:t>
            </a:fld>
            <a:endParaRPr lang="en-US"/>
          </a:p>
        </p:txBody>
      </p:sp>
    </p:spTree>
    <p:extLst>
      <p:ext uri="{BB962C8B-B14F-4D97-AF65-F5344CB8AC3E}">
        <p14:creationId xmlns:p14="http://schemas.microsoft.com/office/powerpoint/2010/main" val="4163597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1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www.drugs.ie/drugtypes/" TargetMode="External"/><Relationship Id="rId4" Type="http://schemas.openxmlformats.org/officeDocument/2006/relationships/image" Target="../media/image16.tiff"/></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tiff"/><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tiff"/><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tiff"/><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BCECC52-2723-BB4A-ACE5-C2A74142939C}"/>
              </a:ext>
            </a:extLst>
          </p:cNvPr>
          <p:cNvSpPr txBox="1">
            <a:spLocks/>
          </p:cNvSpPr>
          <p:nvPr/>
        </p:nvSpPr>
        <p:spPr>
          <a:xfrm>
            <a:off x="4884333" y="91669"/>
            <a:ext cx="6439920" cy="2387600"/>
          </a:xfrm>
          <a:prstGeom prst="rect">
            <a:avLst/>
          </a:prstGeom>
        </p:spPr>
        <p:txBody>
          <a:bodyPr vert="horz" lIns="91440" tIns="45720" rIns="91440" bIns="45720" rtlCol="0" anchor="ctr">
            <a:normAutofit fontScale="7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8800" b="1" dirty="0">
                <a:latin typeface="Bauhaus 93" pitchFamily="82" charset="77"/>
              </a:rPr>
              <a:t>SPHE</a:t>
            </a:r>
            <a:br>
              <a:rPr lang="en-US" dirty="0"/>
            </a:br>
            <a:r>
              <a:rPr lang="en-US" sz="6600" dirty="0">
                <a:latin typeface="DIN Condensed" pitchFamily="2" charset="0"/>
              </a:rPr>
              <a:t>Substance Abuse: Solvents/Heroin/Ecstasy/Cocaine</a:t>
            </a:r>
            <a:endParaRPr lang="en-US" dirty="0">
              <a:latin typeface="DIN Condensed" pitchFamily="2" charset="0"/>
            </a:endParaRPr>
          </a:p>
        </p:txBody>
      </p:sp>
      <p:pic>
        <p:nvPicPr>
          <p:cNvPr id="8" name="Picture 7">
            <a:extLst>
              <a:ext uri="{FF2B5EF4-FFF2-40B4-BE49-F238E27FC236}">
                <a16:creationId xmlns:a16="http://schemas.microsoft.com/office/drawing/2014/main" id="{50D9FA5E-7538-5B49-9717-90FA046E7555}"/>
              </a:ext>
            </a:extLst>
          </p:cNvPr>
          <p:cNvPicPr>
            <a:picLocks noChangeAspect="1"/>
          </p:cNvPicPr>
          <p:nvPr/>
        </p:nvPicPr>
        <p:blipFill>
          <a:blip r:embed="rId3"/>
          <a:stretch>
            <a:fillRect/>
          </a:stretch>
        </p:blipFill>
        <p:spPr>
          <a:xfrm>
            <a:off x="0" y="0"/>
            <a:ext cx="4845262" cy="3175000"/>
          </a:xfrm>
          <a:prstGeom prst="rect">
            <a:avLst/>
          </a:prstGeom>
          <a:ln>
            <a:noFill/>
          </a:ln>
          <a:effectLst>
            <a:softEdge rad="112500"/>
          </a:effectLst>
        </p:spPr>
      </p:pic>
      <p:pic>
        <p:nvPicPr>
          <p:cNvPr id="10" name="Picture 9">
            <a:extLst>
              <a:ext uri="{FF2B5EF4-FFF2-40B4-BE49-F238E27FC236}">
                <a16:creationId xmlns:a16="http://schemas.microsoft.com/office/drawing/2014/main" id="{9670977C-AFF9-E341-B2DE-81432C2213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628360"/>
            <a:ext cx="4884332" cy="3196565"/>
          </a:xfrm>
          <a:prstGeom prst="rect">
            <a:avLst/>
          </a:prstGeom>
          <a:ln>
            <a:noFill/>
          </a:ln>
          <a:effectLst>
            <a:softEdge rad="112500"/>
          </a:effectLst>
        </p:spPr>
      </p:pic>
      <p:pic>
        <p:nvPicPr>
          <p:cNvPr id="6" name="Picture 5">
            <a:extLst>
              <a:ext uri="{FF2B5EF4-FFF2-40B4-BE49-F238E27FC236}">
                <a16:creationId xmlns:a16="http://schemas.microsoft.com/office/drawing/2014/main" id="{04AFEB00-751D-5947-82C5-9A837FCEA49E}"/>
              </a:ext>
            </a:extLst>
          </p:cNvPr>
          <p:cNvPicPr>
            <a:picLocks noChangeAspect="1"/>
          </p:cNvPicPr>
          <p:nvPr/>
        </p:nvPicPr>
        <p:blipFill>
          <a:blip r:embed="rId5"/>
          <a:stretch>
            <a:fillRect/>
          </a:stretch>
        </p:blipFill>
        <p:spPr>
          <a:xfrm>
            <a:off x="6846276" y="3403771"/>
            <a:ext cx="5345724" cy="3436538"/>
          </a:xfrm>
          <a:prstGeom prst="rect">
            <a:avLst/>
          </a:prstGeom>
          <a:ln>
            <a:noFill/>
          </a:ln>
          <a:effectLst>
            <a:softEdge rad="112500"/>
          </a:effectLst>
        </p:spPr>
      </p:pic>
      <p:pic>
        <p:nvPicPr>
          <p:cNvPr id="9" name="Picture 8">
            <a:extLst>
              <a:ext uri="{FF2B5EF4-FFF2-40B4-BE49-F238E27FC236}">
                <a16:creationId xmlns:a16="http://schemas.microsoft.com/office/drawing/2014/main" id="{C52C2641-E397-DD4F-B446-54E417BC5346}"/>
              </a:ext>
            </a:extLst>
          </p:cNvPr>
          <p:cNvPicPr>
            <a:picLocks noChangeAspect="1"/>
          </p:cNvPicPr>
          <p:nvPr/>
        </p:nvPicPr>
        <p:blipFill>
          <a:blip r:embed="rId6"/>
          <a:stretch>
            <a:fillRect/>
          </a:stretch>
        </p:blipFill>
        <p:spPr>
          <a:xfrm>
            <a:off x="3935507" y="2231955"/>
            <a:ext cx="3582961" cy="3500404"/>
          </a:xfrm>
          <a:prstGeom prst="rect">
            <a:avLst/>
          </a:prstGeom>
          <a:ln>
            <a:noFill/>
          </a:ln>
          <a:effectLst>
            <a:softEdge rad="112500"/>
          </a:effectLst>
        </p:spPr>
      </p:pic>
    </p:spTree>
    <p:extLst>
      <p:ext uri="{BB962C8B-B14F-4D97-AF65-F5344CB8AC3E}">
        <p14:creationId xmlns:p14="http://schemas.microsoft.com/office/powerpoint/2010/main" val="1733559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D3D717-443E-EC4E-BDCC-035DE7836962}"/>
              </a:ext>
            </a:extLst>
          </p:cNvPr>
          <p:cNvPicPr>
            <a:picLocks noChangeAspect="1"/>
          </p:cNvPicPr>
          <p:nvPr/>
        </p:nvPicPr>
        <p:blipFill>
          <a:blip r:embed="rId3"/>
          <a:stretch>
            <a:fillRect/>
          </a:stretch>
        </p:blipFill>
        <p:spPr>
          <a:xfrm>
            <a:off x="584200" y="990600"/>
            <a:ext cx="7162800" cy="4775200"/>
          </a:xfrm>
          <a:prstGeom prst="rect">
            <a:avLst/>
          </a:prstGeom>
        </p:spPr>
      </p:pic>
      <p:pic>
        <p:nvPicPr>
          <p:cNvPr id="3" name="Picture 2">
            <a:extLst>
              <a:ext uri="{FF2B5EF4-FFF2-40B4-BE49-F238E27FC236}">
                <a16:creationId xmlns:a16="http://schemas.microsoft.com/office/drawing/2014/main" id="{010EBC95-DC8C-5845-B562-5B302934DE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9869" y="616177"/>
            <a:ext cx="3377686" cy="2001983"/>
          </a:xfrm>
          <a:prstGeom prst="rect">
            <a:avLst/>
          </a:prstGeom>
        </p:spPr>
      </p:pic>
      <p:pic>
        <p:nvPicPr>
          <p:cNvPr id="5" name="Picture 4">
            <a:extLst>
              <a:ext uri="{FF2B5EF4-FFF2-40B4-BE49-F238E27FC236}">
                <a16:creationId xmlns:a16="http://schemas.microsoft.com/office/drawing/2014/main" id="{2592C2F7-9253-7D40-B2D0-9BEC168FB455}"/>
              </a:ext>
            </a:extLst>
          </p:cNvPr>
          <p:cNvPicPr>
            <a:picLocks noChangeAspect="1"/>
          </p:cNvPicPr>
          <p:nvPr/>
        </p:nvPicPr>
        <p:blipFill>
          <a:blip r:embed="rId5"/>
          <a:stretch>
            <a:fillRect/>
          </a:stretch>
        </p:blipFill>
        <p:spPr>
          <a:xfrm>
            <a:off x="8723595" y="3649295"/>
            <a:ext cx="2750234" cy="2202379"/>
          </a:xfrm>
          <a:prstGeom prst="rect">
            <a:avLst/>
          </a:prstGeom>
        </p:spPr>
      </p:pic>
    </p:spTree>
    <p:extLst>
      <p:ext uri="{BB962C8B-B14F-4D97-AF65-F5344CB8AC3E}">
        <p14:creationId xmlns:p14="http://schemas.microsoft.com/office/powerpoint/2010/main" val="2715837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635518-DED0-814D-8D96-87AC6F401A8A}"/>
              </a:ext>
            </a:extLst>
          </p:cNvPr>
          <p:cNvPicPr>
            <a:picLocks noChangeAspect="1"/>
          </p:cNvPicPr>
          <p:nvPr/>
        </p:nvPicPr>
        <p:blipFill>
          <a:blip r:embed="rId3">
            <a:lum bright="70000" contrast="-70000"/>
          </a:blip>
          <a:stretch>
            <a:fillRect/>
          </a:stretch>
        </p:blipFill>
        <p:spPr>
          <a:xfrm>
            <a:off x="0" y="19050"/>
            <a:ext cx="12192000" cy="6819900"/>
          </a:xfrm>
          <a:prstGeom prst="rect">
            <a:avLst/>
          </a:prstGeom>
        </p:spPr>
      </p:pic>
      <p:pic>
        <p:nvPicPr>
          <p:cNvPr id="4" name="Picture 3">
            <a:extLst>
              <a:ext uri="{FF2B5EF4-FFF2-40B4-BE49-F238E27FC236}">
                <a16:creationId xmlns:a16="http://schemas.microsoft.com/office/drawing/2014/main" id="{440E376D-4804-E746-953D-498871F9147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8199" y="366091"/>
            <a:ext cx="9415053" cy="925996"/>
          </a:xfrm>
          <a:prstGeom prst="rect">
            <a:avLst/>
          </a:prstGeom>
        </p:spPr>
      </p:pic>
      <p:sp>
        <p:nvSpPr>
          <p:cNvPr id="3" name="Content Placeholder 2">
            <a:extLst>
              <a:ext uri="{FF2B5EF4-FFF2-40B4-BE49-F238E27FC236}">
                <a16:creationId xmlns:a16="http://schemas.microsoft.com/office/drawing/2014/main" id="{B50D5329-EDF4-5D44-AEEC-0E063D3C5038}"/>
              </a:ext>
            </a:extLst>
          </p:cNvPr>
          <p:cNvSpPr>
            <a:spLocks noGrp="1"/>
          </p:cNvSpPr>
          <p:nvPr>
            <p:ph idx="1"/>
          </p:nvPr>
        </p:nvSpPr>
        <p:spPr/>
        <p:txBody>
          <a:bodyPr/>
          <a:lstStyle/>
          <a:p>
            <a:r>
              <a:rPr lang="en-US" dirty="0">
                <a:hlinkClick r:id="rId5"/>
              </a:rPr>
              <a:t>http://www.drugs.ie/drugtypes/</a:t>
            </a:r>
            <a:endParaRPr lang="en-US" dirty="0"/>
          </a:p>
          <a:p>
            <a:endParaRPr lang="en-US" dirty="0"/>
          </a:p>
        </p:txBody>
      </p:sp>
    </p:spTree>
    <p:extLst>
      <p:ext uri="{BB962C8B-B14F-4D97-AF65-F5344CB8AC3E}">
        <p14:creationId xmlns:p14="http://schemas.microsoft.com/office/powerpoint/2010/main" val="2464428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227C0-119C-FD44-91D8-B032322A0EDC}"/>
              </a:ext>
            </a:extLst>
          </p:cNvPr>
          <p:cNvSpPr>
            <a:spLocks noGrp="1"/>
          </p:cNvSpPr>
          <p:nvPr>
            <p:ph type="title"/>
          </p:nvPr>
        </p:nvSpPr>
        <p:spPr>
          <a:xfrm>
            <a:off x="7066993" y="1140379"/>
            <a:ext cx="3151262" cy="1325563"/>
          </a:xfrm>
        </p:spPr>
        <p:txBody>
          <a:bodyPr>
            <a:normAutofit/>
          </a:bodyPr>
          <a:lstStyle/>
          <a:p>
            <a:r>
              <a:rPr lang="en-US" sz="4800" b="1" dirty="0"/>
              <a:t>ROLE PLAY</a:t>
            </a:r>
          </a:p>
        </p:txBody>
      </p:sp>
      <p:pic>
        <p:nvPicPr>
          <p:cNvPr id="4" name="Picture 3">
            <a:extLst>
              <a:ext uri="{FF2B5EF4-FFF2-40B4-BE49-F238E27FC236}">
                <a16:creationId xmlns:a16="http://schemas.microsoft.com/office/drawing/2014/main" id="{3A712C94-35EF-724A-9B30-E6900C7E091E}"/>
              </a:ext>
            </a:extLst>
          </p:cNvPr>
          <p:cNvPicPr>
            <a:picLocks noChangeAspect="1"/>
          </p:cNvPicPr>
          <p:nvPr/>
        </p:nvPicPr>
        <p:blipFill>
          <a:blip r:embed="rId3"/>
          <a:stretch>
            <a:fillRect/>
          </a:stretch>
        </p:blipFill>
        <p:spPr>
          <a:xfrm>
            <a:off x="1991101" y="400360"/>
            <a:ext cx="4876750" cy="6065609"/>
          </a:xfrm>
          <a:prstGeom prst="rect">
            <a:avLst/>
          </a:prstGeom>
        </p:spPr>
      </p:pic>
    </p:spTree>
    <p:extLst>
      <p:ext uri="{BB962C8B-B14F-4D97-AF65-F5344CB8AC3E}">
        <p14:creationId xmlns:p14="http://schemas.microsoft.com/office/powerpoint/2010/main" val="1267575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2FEB3E-0E9E-D644-9454-4614B6AF6419}"/>
              </a:ext>
            </a:extLst>
          </p:cNvPr>
          <p:cNvSpPr>
            <a:spLocks noGrp="1"/>
          </p:cNvSpPr>
          <p:nvPr>
            <p:ph idx="1"/>
          </p:nvPr>
        </p:nvSpPr>
        <p:spPr>
          <a:xfrm>
            <a:off x="838200" y="736600"/>
            <a:ext cx="10515600" cy="5440363"/>
          </a:xfrm>
        </p:spPr>
        <p:txBody>
          <a:bodyPr>
            <a:normAutofit/>
          </a:bodyPr>
          <a:lstStyle/>
          <a:p>
            <a:pPr marL="0" indent="0">
              <a:buNone/>
            </a:pPr>
            <a:r>
              <a:rPr lang="en-IE" b="1" dirty="0"/>
              <a:t>You are with a group of friends. One has some gas and suggests trying it. The others are game but you know it can kill you. You do not want to try it even once. </a:t>
            </a:r>
          </a:p>
          <a:p>
            <a:pPr marL="0" indent="0">
              <a:buNone/>
            </a:pPr>
            <a:endParaRPr lang="en-IE" b="1" dirty="0"/>
          </a:p>
          <a:p>
            <a:pPr marL="0" indent="0">
              <a:buNone/>
            </a:pPr>
            <a:endParaRPr lang="en-IE" b="1" dirty="0"/>
          </a:p>
          <a:p>
            <a:pPr marL="0" indent="0">
              <a:buNone/>
            </a:pPr>
            <a:r>
              <a:rPr lang="en-IE" b="1" dirty="0"/>
              <a:t>What do you do?</a:t>
            </a:r>
            <a:endParaRPr lang="en-IE" dirty="0"/>
          </a:p>
          <a:p>
            <a:endParaRPr lang="en-US" dirty="0"/>
          </a:p>
        </p:txBody>
      </p:sp>
      <p:pic>
        <p:nvPicPr>
          <p:cNvPr id="4" name="Picture 3">
            <a:extLst>
              <a:ext uri="{FF2B5EF4-FFF2-40B4-BE49-F238E27FC236}">
                <a16:creationId xmlns:a16="http://schemas.microsoft.com/office/drawing/2014/main" id="{C21CDDC7-23FB-BB49-8F4B-8A483191B28C}"/>
              </a:ext>
            </a:extLst>
          </p:cNvPr>
          <p:cNvPicPr>
            <a:picLocks noChangeAspect="1"/>
          </p:cNvPicPr>
          <p:nvPr/>
        </p:nvPicPr>
        <p:blipFill>
          <a:blip r:embed="rId2"/>
          <a:stretch>
            <a:fillRect/>
          </a:stretch>
        </p:blipFill>
        <p:spPr>
          <a:xfrm>
            <a:off x="8033948" y="2413000"/>
            <a:ext cx="3319852" cy="4129169"/>
          </a:xfrm>
          <a:prstGeom prst="rect">
            <a:avLst/>
          </a:prstGeom>
        </p:spPr>
      </p:pic>
    </p:spTree>
    <p:extLst>
      <p:ext uri="{BB962C8B-B14F-4D97-AF65-F5344CB8AC3E}">
        <p14:creationId xmlns:p14="http://schemas.microsoft.com/office/powerpoint/2010/main" val="4102836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B6FFB-E592-9349-AE9E-3357E2B308E4}"/>
              </a:ext>
            </a:extLst>
          </p:cNvPr>
          <p:cNvSpPr>
            <a:spLocks noGrp="1"/>
          </p:cNvSpPr>
          <p:nvPr>
            <p:ph type="title"/>
          </p:nvPr>
        </p:nvSpPr>
        <p:spPr>
          <a:xfrm>
            <a:off x="838200" y="720725"/>
            <a:ext cx="10515600" cy="1387475"/>
          </a:xfrm>
        </p:spPr>
        <p:txBody>
          <a:bodyPr>
            <a:normAutofit fontScale="90000"/>
          </a:bodyPr>
          <a:lstStyle/>
          <a:p>
            <a:r>
              <a:rPr lang="en-IE" sz="2700" dirty="0"/>
              <a:t>Your brother’s best friend is taking heroin. He has been drinking and smoking cannabis since he was 15. He had often said he would never take anything like heroin as he thought it was dangerous, but now he is using heroin regularly. You and your brother are worried about him as he seems to be using it often and you know that he has been stealing recently. </a:t>
            </a:r>
            <a:br>
              <a:rPr lang="en-IE" dirty="0"/>
            </a:br>
            <a:endParaRPr lang="en-US" dirty="0"/>
          </a:p>
        </p:txBody>
      </p:sp>
      <p:pic>
        <p:nvPicPr>
          <p:cNvPr id="4" name="Picture 3">
            <a:extLst>
              <a:ext uri="{FF2B5EF4-FFF2-40B4-BE49-F238E27FC236}">
                <a16:creationId xmlns:a16="http://schemas.microsoft.com/office/drawing/2014/main" id="{33E4A109-C99F-F84B-82BC-444A95B5E70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714506">
            <a:off x="515870" y="4746512"/>
            <a:ext cx="2930659" cy="1828800"/>
          </a:xfrm>
          <a:prstGeom prst="rect">
            <a:avLst/>
          </a:prstGeom>
        </p:spPr>
      </p:pic>
      <p:sp>
        <p:nvSpPr>
          <p:cNvPr id="3" name="Content Placeholder 2">
            <a:extLst>
              <a:ext uri="{FF2B5EF4-FFF2-40B4-BE49-F238E27FC236}">
                <a16:creationId xmlns:a16="http://schemas.microsoft.com/office/drawing/2014/main" id="{655AB47B-72C5-5E48-B259-FD9321C974B8}"/>
              </a:ext>
            </a:extLst>
          </p:cNvPr>
          <p:cNvSpPr>
            <a:spLocks noGrp="1"/>
          </p:cNvSpPr>
          <p:nvPr>
            <p:ph idx="1"/>
          </p:nvPr>
        </p:nvSpPr>
        <p:spPr>
          <a:xfrm>
            <a:off x="1981200" y="2108200"/>
            <a:ext cx="9372600" cy="3662363"/>
          </a:xfrm>
        </p:spPr>
        <p:txBody>
          <a:bodyPr>
            <a:normAutofit fontScale="85000" lnSpcReduction="20000"/>
          </a:bodyPr>
          <a:lstStyle/>
          <a:p>
            <a:pPr marL="0" indent="0">
              <a:buNone/>
            </a:pPr>
            <a:r>
              <a:rPr lang="en-IE" dirty="0"/>
              <a:t>Add your own suggestions to the following list of what you could do and work out the advantages and disadvantages of each. </a:t>
            </a:r>
          </a:p>
          <a:p>
            <a:pPr marL="0" indent="0">
              <a:buNone/>
            </a:pPr>
            <a:r>
              <a:rPr lang="en-IE" dirty="0"/>
              <a:t>You could: </a:t>
            </a:r>
          </a:p>
          <a:p>
            <a:r>
              <a:rPr lang="en-IE" b="1" dirty="0"/>
              <a:t>Talk to his parents about it. </a:t>
            </a:r>
            <a:endParaRPr lang="en-IE" dirty="0"/>
          </a:p>
          <a:p>
            <a:r>
              <a:rPr lang="en-IE" b="1" dirty="0"/>
              <a:t>Report it to the police. </a:t>
            </a:r>
            <a:endParaRPr lang="en-IE" dirty="0"/>
          </a:p>
          <a:p>
            <a:r>
              <a:rPr lang="en-IE" b="1" dirty="0"/>
              <a:t>Talk to a doctor/counsellor to get advice. </a:t>
            </a:r>
            <a:endParaRPr lang="en-IE" dirty="0"/>
          </a:p>
          <a:p>
            <a:r>
              <a:rPr lang="en-IE" b="1" dirty="0"/>
              <a:t>Talk to him about it. </a:t>
            </a:r>
            <a:endParaRPr lang="en-IE" dirty="0"/>
          </a:p>
          <a:p>
            <a:r>
              <a:rPr lang="en-IE" b="1" dirty="0"/>
              <a:t>Contact a drug advisory service or a self-help group, (e.g., Narcotics Anonymous – for families and friends of drug abusers) to get advice. </a:t>
            </a:r>
          </a:p>
          <a:p>
            <a:r>
              <a:rPr lang="en-IE" b="1" dirty="0"/>
              <a:t>Do nothing. </a:t>
            </a:r>
            <a:endParaRPr lang="en-IE" dirty="0"/>
          </a:p>
          <a:p>
            <a:endParaRPr lang="en-US" dirty="0"/>
          </a:p>
        </p:txBody>
      </p:sp>
      <p:pic>
        <p:nvPicPr>
          <p:cNvPr id="5" name="Picture 4">
            <a:extLst>
              <a:ext uri="{FF2B5EF4-FFF2-40B4-BE49-F238E27FC236}">
                <a16:creationId xmlns:a16="http://schemas.microsoft.com/office/drawing/2014/main" id="{C8273D47-DABC-9F44-AEA5-973457F376A8}"/>
              </a:ext>
            </a:extLst>
          </p:cNvPr>
          <p:cNvPicPr>
            <a:picLocks noChangeAspect="1"/>
          </p:cNvPicPr>
          <p:nvPr/>
        </p:nvPicPr>
        <p:blipFill>
          <a:blip r:embed="rId3"/>
          <a:stretch>
            <a:fillRect/>
          </a:stretch>
        </p:blipFill>
        <p:spPr>
          <a:xfrm>
            <a:off x="10452130" y="2713790"/>
            <a:ext cx="1257270" cy="1563769"/>
          </a:xfrm>
          <a:prstGeom prst="rect">
            <a:avLst/>
          </a:prstGeom>
        </p:spPr>
      </p:pic>
    </p:spTree>
    <p:extLst>
      <p:ext uri="{BB962C8B-B14F-4D97-AF65-F5344CB8AC3E}">
        <p14:creationId xmlns:p14="http://schemas.microsoft.com/office/powerpoint/2010/main" val="2590397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466D84-7E45-BF4C-A9D2-3AE24D47EB87}"/>
              </a:ext>
            </a:extLst>
          </p:cNvPr>
          <p:cNvPicPr>
            <a:picLocks noChangeAspect="1"/>
          </p:cNvPicPr>
          <p:nvPr/>
        </p:nvPicPr>
        <p:blipFill>
          <a:blip r:embed="rId3"/>
          <a:stretch>
            <a:fillRect/>
          </a:stretch>
        </p:blipFill>
        <p:spPr>
          <a:xfrm>
            <a:off x="1991545" y="764705"/>
            <a:ext cx="8033793" cy="5013275"/>
          </a:xfrm>
          <a:prstGeom prst="rect">
            <a:avLst/>
          </a:prstGeom>
        </p:spPr>
      </p:pic>
      <p:sp>
        <p:nvSpPr>
          <p:cNvPr id="5" name="Rounded Rectangular Callout 4">
            <a:extLst>
              <a:ext uri="{FF2B5EF4-FFF2-40B4-BE49-F238E27FC236}">
                <a16:creationId xmlns:a16="http://schemas.microsoft.com/office/drawing/2014/main" id="{08DF6C3E-2354-064B-84CD-E574E2768DF9}"/>
              </a:ext>
            </a:extLst>
          </p:cNvPr>
          <p:cNvSpPr/>
          <p:nvPr/>
        </p:nvSpPr>
        <p:spPr>
          <a:xfrm>
            <a:off x="5447928" y="224694"/>
            <a:ext cx="5040560" cy="1764147"/>
          </a:xfrm>
          <a:prstGeom prst="wedgeRoundRectCallout">
            <a:avLst>
              <a:gd name="adj1" fmla="val 16868"/>
              <a:gd name="adj2" fmla="val 100061"/>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dirty="0">
                <a:latin typeface="Chalkboard" panose="03050602040202020205" pitchFamily="66" charset="77"/>
              </a:rPr>
              <a:t>THNK- PAIR-SHARE</a:t>
            </a:r>
          </a:p>
        </p:txBody>
      </p:sp>
    </p:spTree>
    <p:extLst>
      <p:ext uri="{BB962C8B-B14F-4D97-AF65-F5344CB8AC3E}">
        <p14:creationId xmlns:p14="http://schemas.microsoft.com/office/powerpoint/2010/main" val="1493978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227C0-119C-FD44-91D8-B032322A0EDC}"/>
              </a:ext>
            </a:extLst>
          </p:cNvPr>
          <p:cNvSpPr>
            <a:spLocks noGrp="1"/>
          </p:cNvSpPr>
          <p:nvPr>
            <p:ph type="title"/>
          </p:nvPr>
        </p:nvSpPr>
        <p:spPr>
          <a:xfrm>
            <a:off x="7066993" y="1140379"/>
            <a:ext cx="4446134" cy="3223803"/>
          </a:xfrm>
        </p:spPr>
        <p:txBody>
          <a:bodyPr>
            <a:normAutofit/>
          </a:bodyPr>
          <a:lstStyle/>
          <a:p>
            <a:r>
              <a:rPr lang="en-US" sz="4800" b="1" dirty="0"/>
              <a:t>Self Help Leaflet: </a:t>
            </a:r>
            <a:br>
              <a:rPr lang="en-US" sz="4800" b="1" dirty="0"/>
            </a:br>
            <a:r>
              <a:rPr lang="en-US" sz="4800" b="1" dirty="0"/>
              <a:t>Poster </a:t>
            </a:r>
          </a:p>
        </p:txBody>
      </p:sp>
      <p:pic>
        <p:nvPicPr>
          <p:cNvPr id="4" name="Picture 3">
            <a:extLst>
              <a:ext uri="{FF2B5EF4-FFF2-40B4-BE49-F238E27FC236}">
                <a16:creationId xmlns:a16="http://schemas.microsoft.com/office/drawing/2014/main" id="{3A712C94-35EF-724A-9B30-E6900C7E091E}"/>
              </a:ext>
            </a:extLst>
          </p:cNvPr>
          <p:cNvPicPr>
            <a:picLocks noChangeAspect="1"/>
          </p:cNvPicPr>
          <p:nvPr/>
        </p:nvPicPr>
        <p:blipFill>
          <a:blip r:embed="rId3"/>
          <a:stretch>
            <a:fillRect/>
          </a:stretch>
        </p:blipFill>
        <p:spPr>
          <a:xfrm>
            <a:off x="1991101" y="400360"/>
            <a:ext cx="4876750" cy="6065609"/>
          </a:xfrm>
          <a:prstGeom prst="rect">
            <a:avLst/>
          </a:prstGeom>
        </p:spPr>
      </p:pic>
    </p:spTree>
    <p:extLst>
      <p:ext uri="{BB962C8B-B14F-4D97-AF65-F5344CB8AC3E}">
        <p14:creationId xmlns:p14="http://schemas.microsoft.com/office/powerpoint/2010/main" val="3146076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9245D9A5-2596-1C48-A242-7D069480CE60}"/>
              </a:ext>
            </a:extLst>
          </p:cNvPr>
          <p:cNvSpPr>
            <a:spLocks noGrp="1"/>
          </p:cNvSpPr>
          <p:nvPr>
            <p:ph type="title"/>
          </p:nvPr>
        </p:nvSpPr>
        <p:spPr>
          <a:xfrm>
            <a:off x="7066993" y="1140379"/>
            <a:ext cx="4446134" cy="3223803"/>
          </a:xfrm>
        </p:spPr>
        <p:txBody>
          <a:bodyPr>
            <a:normAutofit/>
          </a:bodyPr>
          <a:lstStyle/>
          <a:p>
            <a:r>
              <a:rPr lang="en-US" sz="4800" b="1" dirty="0"/>
              <a:t>Self Help Leaflet: </a:t>
            </a:r>
            <a:br>
              <a:rPr lang="en-US" sz="4800" b="1" dirty="0"/>
            </a:br>
            <a:r>
              <a:rPr lang="en-US" sz="4800" b="1" dirty="0"/>
              <a:t>Poster </a:t>
            </a:r>
          </a:p>
        </p:txBody>
      </p:sp>
      <p:pic>
        <p:nvPicPr>
          <p:cNvPr id="16" name="Picture 15">
            <a:extLst>
              <a:ext uri="{FF2B5EF4-FFF2-40B4-BE49-F238E27FC236}">
                <a16:creationId xmlns:a16="http://schemas.microsoft.com/office/drawing/2014/main" id="{F269F46D-21AA-5845-826B-0889E1669EDC}"/>
              </a:ext>
            </a:extLst>
          </p:cNvPr>
          <p:cNvPicPr>
            <a:picLocks noChangeAspect="1"/>
          </p:cNvPicPr>
          <p:nvPr/>
        </p:nvPicPr>
        <p:blipFill>
          <a:blip r:embed="rId3"/>
          <a:stretch>
            <a:fillRect/>
          </a:stretch>
        </p:blipFill>
        <p:spPr>
          <a:xfrm>
            <a:off x="1991101" y="400360"/>
            <a:ext cx="4876750" cy="6065609"/>
          </a:xfrm>
          <a:prstGeom prst="rect">
            <a:avLst/>
          </a:prstGeom>
        </p:spPr>
      </p:pic>
      <p:pic>
        <p:nvPicPr>
          <p:cNvPr id="4" name="Picture 3">
            <a:extLst>
              <a:ext uri="{FF2B5EF4-FFF2-40B4-BE49-F238E27FC236}">
                <a16:creationId xmlns:a16="http://schemas.microsoft.com/office/drawing/2014/main" id="{EFF48B33-12AF-6F4A-8122-397930058C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0" y="257898"/>
            <a:ext cx="3857414" cy="4872901"/>
          </a:xfrm>
          <a:prstGeom prst="rect">
            <a:avLst/>
          </a:prstGeom>
        </p:spPr>
      </p:pic>
      <p:pic>
        <p:nvPicPr>
          <p:cNvPr id="5" name="Picture 4">
            <a:extLst>
              <a:ext uri="{FF2B5EF4-FFF2-40B4-BE49-F238E27FC236}">
                <a16:creationId xmlns:a16="http://schemas.microsoft.com/office/drawing/2014/main" id="{B23FFC06-3E96-DA4E-8BE4-81D5151B84FD}"/>
              </a:ext>
            </a:extLst>
          </p:cNvPr>
          <p:cNvPicPr>
            <a:picLocks noChangeAspect="1"/>
          </p:cNvPicPr>
          <p:nvPr/>
        </p:nvPicPr>
        <p:blipFill>
          <a:blip r:embed="rId5"/>
          <a:stretch>
            <a:fillRect/>
          </a:stretch>
        </p:blipFill>
        <p:spPr>
          <a:xfrm>
            <a:off x="3163252" y="2921000"/>
            <a:ext cx="4399598" cy="3937000"/>
          </a:xfrm>
          <a:prstGeom prst="rect">
            <a:avLst/>
          </a:prstGeom>
        </p:spPr>
      </p:pic>
      <p:sp>
        <p:nvSpPr>
          <p:cNvPr id="6" name="Rectangular Callout 5">
            <a:extLst>
              <a:ext uri="{FF2B5EF4-FFF2-40B4-BE49-F238E27FC236}">
                <a16:creationId xmlns:a16="http://schemas.microsoft.com/office/drawing/2014/main" id="{079E8EF7-EF96-E841-AA0E-93B0304CC6B1}"/>
              </a:ext>
            </a:extLst>
          </p:cNvPr>
          <p:cNvSpPr/>
          <p:nvPr/>
        </p:nvSpPr>
        <p:spPr>
          <a:xfrm>
            <a:off x="4470400" y="257898"/>
            <a:ext cx="2717800" cy="2409102"/>
          </a:xfrm>
          <a:prstGeom prst="wedgeRectCallout">
            <a:avLst>
              <a:gd name="adj1" fmla="val -77209"/>
              <a:gd name="adj2" fmla="val 89772"/>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a:latin typeface="Comic Sans MS" panose="030F0902030302020204" pitchFamily="66" charset="0"/>
              </a:rPr>
              <a:t>Poster will be included in your “Self Help Leaflet”. </a:t>
            </a:r>
          </a:p>
          <a:p>
            <a:pPr algn="ctr"/>
            <a:r>
              <a:rPr lang="en-US" dirty="0">
                <a:latin typeface="Comic Sans MS" panose="030F0902030302020204" pitchFamily="66" charset="0"/>
              </a:rPr>
              <a:t>In groups of 2-3, create a poster with at least one image and one slogan. (No BIGGER THAN A6)</a:t>
            </a:r>
          </a:p>
        </p:txBody>
      </p:sp>
      <p:pic>
        <p:nvPicPr>
          <p:cNvPr id="12" name="Picture 11">
            <a:extLst>
              <a:ext uri="{FF2B5EF4-FFF2-40B4-BE49-F238E27FC236}">
                <a16:creationId xmlns:a16="http://schemas.microsoft.com/office/drawing/2014/main" id="{C800F93D-2AC3-C04C-A5DA-CF366D9D4F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63223" y="38022"/>
            <a:ext cx="2232913" cy="2956964"/>
          </a:xfrm>
          <a:prstGeom prst="rect">
            <a:avLst/>
          </a:prstGeom>
        </p:spPr>
      </p:pic>
      <p:sp>
        <p:nvSpPr>
          <p:cNvPr id="13" name="Plus 12">
            <a:extLst>
              <a:ext uri="{FF2B5EF4-FFF2-40B4-BE49-F238E27FC236}">
                <a16:creationId xmlns:a16="http://schemas.microsoft.com/office/drawing/2014/main" id="{D20C3639-E61D-204B-B29E-FD849210B6F9}"/>
              </a:ext>
            </a:extLst>
          </p:cNvPr>
          <p:cNvSpPr/>
          <p:nvPr/>
        </p:nvSpPr>
        <p:spPr>
          <a:xfrm>
            <a:off x="7586711" y="483575"/>
            <a:ext cx="1524000" cy="1957748"/>
          </a:xfrm>
          <a:prstGeom prst="mathPlu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n w="0"/>
              <a:solidFill>
                <a:schemeClr val="tx1"/>
              </a:solidFill>
              <a:effectLst>
                <a:outerShdw blurRad="38100" dist="19050" dir="2700000" algn="tl" rotWithShape="0">
                  <a:schemeClr val="dk1">
                    <a:alpha val="40000"/>
                  </a:schemeClr>
                </a:outerShdw>
              </a:effectLst>
            </a:endParaRPr>
          </a:p>
        </p:txBody>
      </p:sp>
      <p:pic>
        <p:nvPicPr>
          <p:cNvPr id="10" name="Picture 9">
            <a:extLst>
              <a:ext uri="{FF2B5EF4-FFF2-40B4-BE49-F238E27FC236}">
                <a16:creationId xmlns:a16="http://schemas.microsoft.com/office/drawing/2014/main" id="{14EB5827-791A-2A47-9F8C-600CE13973F0}"/>
              </a:ext>
            </a:extLst>
          </p:cNvPr>
          <p:cNvPicPr>
            <a:picLocks noChangeAspect="1"/>
          </p:cNvPicPr>
          <p:nvPr/>
        </p:nvPicPr>
        <p:blipFill>
          <a:blip r:embed="rId7"/>
          <a:stretch>
            <a:fillRect/>
          </a:stretch>
        </p:blipFill>
        <p:spPr>
          <a:xfrm>
            <a:off x="7188200" y="2921000"/>
            <a:ext cx="4912500" cy="3594022"/>
          </a:xfrm>
          <a:prstGeom prst="rect">
            <a:avLst/>
          </a:prstGeom>
          <a:ln w="88900" cap="sq" cmpd="thickThin">
            <a:solidFill>
              <a:srgbClr val="000000"/>
            </a:solidFill>
            <a:prstDash val="solid"/>
            <a:miter lim="800000"/>
          </a:ln>
          <a:effectLst>
            <a:innerShdw blurRad="76200">
              <a:srgbClr val="000000"/>
            </a:innerShdw>
          </a:effectLst>
        </p:spPr>
      </p:pic>
      <p:sp>
        <p:nvSpPr>
          <p:cNvPr id="14" name="Equal 13">
            <a:extLst>
              <a:ext uri="{FF2B5EF4-FFF2-40B4-BE49-F238E27FC236}">
                <a16:creationId xmlns:a16="http://schemas.microsoft.com/office/drawing/2014/main" id="{DB38839E-D6E4-0A4B-8C6A-B6503A8F51E2}"/>
              </a:ext>
            </a:extLst>
          </p:cNvPr>
          <p:cNvSpPr/>
          <p:nvPr/>
        </p:nvSpPr>
        <p:spPr>
          <a:xfrm rot="20627785">
            <a:off x="9169195" y="2463799"/>
            <a:ext cx="2217689" cy="914400"/>
          </a:xfrm>
          <a:prstGeom prst="mathEqua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1222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ssolv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34DCD7-074F-4949-B823-44893F8C59A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60700" y="2025650"/>
            <a:ext cx="6070600" cy="2806700"/>
          </a:xfrm>
          <a:prstGeom prst="rect">
            <a:avLst/>
          </a:prstGeom>
        </p:spPr>
      </p:pic>
    </p:spTree>
    <p:extLst>
      <p:ext uri="{BB962C8B-B14F-4D97-AF65-F5344CB8AC3E}">
        <p14:creationId xmlns:p14="http://schemas.microsoft.com/office/powerpoint/2010/main" val="125189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0514E-D07D-9145-B9DB-3D7B1642349B}"/>
              </a:ext>
            </a:extLst>
          </p:cNvPr>
          <p:cNvSpPr>
            <a:spLocks noGrp="1"/>
          </p:cNvSpPr>
          <p:nvPr>
            <p:ph type="title"/>
          </p:nvPr>
        </p:nvSpPr>
        <p:spPr>
          <a:xfrm>
            <a:off x="406563" y="262432"/>
            <a:ext cx="3370998" cy="5502264"/>
          </a:xfrm>
        </p:spPr>
        <p:txBody>
          <a:bodyPr>
            <a:normAutofit/>
          </a:bodyPr>
          <a:lstStyle/>
          <a:p>
            <a:r>
              <a:rPr lang="en-US" dirty="0"/>
              <a:t>Learning Intentions</a:t>
            </a:r>
          </a:p>
        </p:txBody>
      </p:sp>
      <p:pic>
        <p:nvPicPr>
          <p:cNvPr id="3" name="Picture 2">
            <a:extLst>
              <a:ext uri="{FF2B5EF4-FFF2-40B4-BE49-F238E27FC236}">
                <a16:creationId xmlns:a16="http://schemas.microsoft.com/office/drawing/2014/main" id="{4D470B3B-2E4F-B94F-AA9C-E995B67E0B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047461"/>
            <a:ext cx="4810539" cy="4810539"/>
          </a:xfrm>
          <a:prstGeom prst="rect">
            <a:avLst/>
          </a:prstGeom>
        </p:spPr>
      </p:pic>
      <p:graphicFrame>
        <p:nvGraphicFramePr>
          <p:cNvPr id="8" name="Diagram 7">
            <a:extLst>
              <a:ext uri="{FF2B5EF4-FFF2-40B4-BE49-F238E27FC236}">
                <a16:creationId xmlns:a16="http://schemas.microsoft.com/office/drawing/2014/main" id="{E79A995E-14B6-2944-922C-02861714E15B}"/>
              </a:ext>
            </a:extLst>
          </p:cNvPr>
          <p:cNvGraphicFramePr/>
          <p:nvPr>
            <p:extLst>
              <p:ext uri="{D42A27DB-BD31-4B8C-83A1-F6EECF244321}">
                <p14:modId xmlns:p14="http://schemas.microsoft.com/office/powerpoint/2010/main" val="2909853881"/>
              </p:ext>
            </p:extLst>
          </p:nvPr>
        </p:nvGraphicFramePr>
        <p:xfrm>
          <a:off x="4373217" y="616226"/>
          <a:ext cx="7544742" cy="5943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31543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B001F125-FBA2-DF4C-9C4C-2D77C0194925}"/>
              </a:ext>
            </a:extLst>
          </p:cNvPr>
          <p:cNvSpPr/>
          <p:nvPr/>
        </p:nvSpPr>
        <p:spPr>
          <a:xfrm>
            <a:off x="5663953" y="332656"/>
            <a:ext cx="6756647" cy="3959944"/>
          </a:xfrm>
          <a:prstGeom prst="cloudCallout">
            <a:avLst>
              <a:gd name="adj1" fmla="val -80326"/>
              <a:gd name="adj2" fmla="val 6925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t>RECAP: Why do people use drugs?</a:t>
            </a:r>
          </a:p>
        </p:txBody>
      </p:sp>
      <p:pic>
        <p:nvPicPr>
          <p:cNvPr id="5" name="Picture 4">
            <a:extLst>
              <a:ext uri="{FF2B5EF4-FFF2-40B4-BE49-F238E27FC236}">
                <a16:creationId xmlns:a16="http://schemas.microsoft.com/office/drawing/2014/main" id="{8348C7A6-23A5-A04C-9F0E-5F7DBB2B60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3472" y="3068960"/>
            <a:ext cx="3986076" cy="3986076"/>
          </a:xfrm>
          <a:prstGeom prst="rect">
            <a:avLst/>
          </a:prstGeom>
          <a:ln>
            <a:noFill/>
          </a:ln>
          <a:effectLst>
            <a:softEdge rad="112500"/>
          </a:effectLst>
        </p:spPr>
      </p:pic>
    </p:spTree>
    <p:extLst>
      <p:ext uri="{BB962C8B-B14F-4D97-AF65-F5344CB8AC3E}">
        <p14:creationId xmlns:p14="http://schemas.microsoft.com/office/powerpoint/2010/main" val="419540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C1CE489-E579-544D-9A9C-74D74B825248}"/>
              </a:ext>
            </a:extLst>
          </p:cNvPr>
          <p:cNvGraphicFramePr>
            <a:graphicFrameLocks noGrp="1"/>
          </p:cNvGraphicFramePr>
          <p:nvPr>
            <p:extLst>
              <p:ext uri="{D42A27DB-BD31-4B8C-83A1-F6EECF244321}">
                <p14:modId xmlns:p14="http://schemas.microsoft.com/office/powerpoint/2010/main" val="530222329"/>
              </p:ext>
            </p:extLst>
          </p:nvPr>
        </p:nvGraphicFramePr>
        <p:xfrm>
          <a:off x="272590" y="581645"/>
          <a:ext cx="10691538" cy="2685627"/>
        </p:xfrm>
        <a:graphic>
          <a:graphicData uri="http://schemas.openxmlformats.org/drawingml/2006/table">
            <a:tbl>
              <a:tblPr firstRow="1" bandRow="1">
                <a:tableStyleId>{2D5ABB26-0587-4C30-8999-92F81FD0307C}</a:tableStyleId>
              </a:tblPr>
              <a:tblGrid>
                <a:gridCol w="5345769">
                  <a:extLst>
                    <a:ext uri="{9D8B030D-6E8A-4147-A177-3AD203B41FA5}">
                      <a16:colId xmlns:a16="http://schemas.microsoft.com/office/drawing/2014/main" val="24219763"/>
                    </a:ext>
                  </a:extLst>
                </a:gridCol>
                <a:gridCol w="5345769">
                  <a:extLst>
                    <a:ext uri="{9D8B030D-6E8A-4147-A177-3AD203B41FA5}">
                      <a16:colId xmlns:a16="http://schemas.microsoft.com/office/drawing/2014/main" val="3613757870"/>
                    </a:ext>
                  </a:extLst>
                </a:gridCol>
              </a:tblGrid>
              <a:tr h="474134">
                <a:tc>
                  <a:txBody>
                    <a:bodyPr/>
                    <a:lstStyle/>
                    <a:p>
                      <a:pPr algn="ctr"/>
                      <a:r>
                        <a:rPr lang="en-US" sz="4800" dirty="0"/>
                        <a:t>Solvents</a:t>
                      </a:r>
                    </a:p>
                  </a:txBody>
                  <a:tcPr/>
                </a:tc>
                <a:tc>
                  <a:txBody>
                    <a:bodyPr/>
                    <a:lstStyle/>
                    <a:p>
                      <a:pPr algn="ctr"/>
                      <a:r>
                        <a:rPr lang="en-US" sz="4800" dirty="0"/>
                        <a:t>Ecstasy</a:t>
                      </a:r>
                    </a:p>
                  </a:txBody>
                  <a:tcPr/>
                </a:tc>
                <a:extLst>
                  <a:ext uri="{0D108BD9-81ED-4DB2-BD59-A6C34878D82A}">
                    <a16:rowId xmlns:a16="http://schemas.microsoft.com/office/drawing/2014/main" val="3812778710"/>
                  </a:ext>
                </a:extLst>
              </a:tr>
              <a:tr h="1862667">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752935300"/>
                  </a:ext>
                </a:extLst>
              </a:tr>
            </a:tbl>
          </a:graphicData>
        </a:graphic>
      </p:graphicFrame>
      <p:pic>
        <p:nvPicPr>
          <p:cNvPr id="5" name="Picture 4">
            <a:extLst>
              <a:ext uri="{FF2B5EF4-FFF2-40B4-BE49-F238E27FC236}">
                <a16:creationId xmlns:a16="http://schemas.microsoft.com/office/drawing/2014/main" id="{9821A506-7237-3E4E-A4C6-47D0D85C1AF1}"/>
              </a:ext>
            </a:extLst>
          </p:cNvPr>
          <p:cNvPicPr>
            <a:picLocks noChangeAspect="1"/>
          </p:cNvPicPr>
          <p:nvPr/>
        </p:nvPicPr>
        <p:blipFill>
          <a:blip r:embed="rId3"/>
          <a:stretch>
            <a:fillRect/>
          </a:stretch>
        </p:blipFill>
        <p:spPr>
          <a:xfrm>
            <a:off x="299168" y="1561252"/>
            <a:ext cx="5207000" cy="3412040"/>
          </a:xfrm>
          <a:prstGeom prst="rect">
            <a:avLst/>
          </a:prstGeom>
        </p:spPr>
      </p:pic>
      <p:pic>
        <p:nvPicPr>
          <p:cNvPr id="6" name="Picture 5">
            <a:extLst>
              <a:ext uri="{FF2B5EF4-FFF2-40B4-BE49-F238E27FC236}">
                <a16:creationId xmlns:a16="http://schemas.microsoft.com/office/drawing/2014/main" id="{F79F64DB-2B27-564E-B6B4-FA36BC6921C3}"/>
              </a:ext>
            </a:extLst>
          </p:cNvPr>
          <p:cNvPicPr>
            <a:picLocks noChangeAspect="1"/>
          </p:cNvPicPr>
          <p:nvPr/>
        </p:nvPicPr>
        <p:blipFill>
          <a:blip r:embed="rId4"/>
          <a:stretch>
            <a:fillRect/>
          </a:stretch>
        </p:blipFill>
        <p:spPr>
          <a:xfrm>
            <a:off x="6288775" y="1561252"/>
            <a:ext cx="4859963" cy="4747982"/>
          </a:xfrm>
          <a:prstGeom prst="rect">
            <a:avLst/>
          </a:prstGeom>
        </p:spPr>
      </p:pic>
      <p:sp>
        <p:nvSpPr>
          <p:cNvPr id="9" name="Rounded Rectangular Callout 8">
            <a:extLst>
              <a:ext uri="{FF2B5EF4-FFF2-40B4-BE49-F238E27FC236}">
                <a16:creationId xmlns:a16="http://schemas.microsoft.com/office/drawing/2014/main" id="{757F9BA8-75F6-1D4E-A976-D58DEFF140BE}"/>
              </a:ext>
            </a:extLst>
          </p:cNvPr>
          <p:cNvSpPr/>
          <p:nvPr/>
        </p:nvSpPr>
        <p:spPr>
          <a:xfrm>
            <a:off x="457200" y="4325828"/>
            <a:ext cx="3434786" cy="2247480"/>
          </a:xfrm>
          <a:prstGeom prst="wedgeRoundRectCallout">
            <a:avLst>
              <a:gd name="adj1" fmla="val -7522"/>
              <a:gd name="adj2" fmla="val -8329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en-IE" dirty="0">
                <a:solidFill>
                  <a:schemeClr val="tx1"/>
                </a:solidFill>
                <a:latin typeface="Arial" panose="020B0604020202020204" pitchFamily="34" charset="0"/>
              </a:rPr>
              <a:t>When inhaled, solvents have a similar effect to alcohol. They make people feel uninhibited, euphoric and dizzy. </a:t>
            </a:r>
            <a:r>
              <a:rPr lang="en-IE" dirty="0" err="1">
                <a:solidFill>
                  <a:schemeClr val="tx1"/>
                </a:solidFill>
                <a:latin typeface="Arial" panose="020B0604020202020204" pitchFamily="34" charset="0"/>
              </a:rPr>
              <a:t>incl</a:t>
            </a:r>
            <a:r>
              <a:rPr lang="en-IE" dirty="0">
                <a:solidFill>
                  <a:schemeClr val="tx1"/>
                </a:solidFill>
                <a:latin typeface="Arial" panose="020B0604020202020204" pitchFamily="34" charset="0"/>
              </a:rPr>
              <a:t>: gas lighter refills, aerosols etc.</a:t>
            </a:r>
            <a:endParaRPr lang="en-US" dirty="0">
              <a:solidFill>
                <a:schemeClr val="tx1"/>
              </a:solidFill>
            </a:endParaRPr>
          </a:p>
        </p:txBody>
      </p:sp>
      <p:sp>
        <p:nvSpPr>
          <p:cNvPr id="10" name="Cloud Callout 9">
            <a:extLst>
              <a:ext uri="{FF2B5EF4-FFF2-40B4-BE49-F238E27FC236}">
                <a16:creationId xmlns:a16="http://schemas.microsoft.com/office/drawing/2014/main" id="{CA94B842-28D0-CE45-B499-F49A66E23357}"/>
              </a:ext>
            </a:extLst>
          </p:cNvPr>
          <p:cNvSpPr/>
          <p:nvPr/>
        </p:nvSpPr>
        <p:spPr>
          <a:xfrm>
            <a:off x="8126822" y="4093424"/>
            <a:ext cx="4176066" cy="2764576"/>
          </a:xfrm>
          <a:prstGeom prst="cloudCallout">
            <a:avLst>
              <a:gd name="adj1" fmla="val -34148"/>
              <a:gd name="adj2" fmla="val -59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E" sz="2000" dirty="0"/>
              <a:t>Hallucinogenic: can cause subjective changes in perception, thought, emotion and consciousness.</a:t>
            </a:r>
            <a:endParaRPr lang="en-US" sz="2000" dirty="0"/>
          </a:p>
        </p:txBody>
      </p:sp>
    </p:spTree>
    <p:extLst>
      <p:ext uri="{BB962C8B-B14F-4D97-AF65-F5344CB8AC3E}">
        <p14:creationId xmlns:p14="http://schemas.microsoft.com/office/powerpoint/2010/main" val="10596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F12402-9705-E047-9AD4-D08E4B3009C3}"/>
              </a:ext>
            </a:extLst>
          </p:cNvPr>
          <p:cNvSpPr/>
          <p:nvPr/>
        </p:nvSpPr>
        <p:spPr>
          <a:xfrm>
            <a:off x="0" y="1974849"/>
            <a:ext cx="2317518" cy="707886"/>
          </a:xfrm>
          <a:prstGeom prst="rect">
            <a:avLst/>
          </a:prstGeom>
        </p:spPr>
        <p:txBody>
          <a:bodyPr wrap="square">
            <a:spAutoFit/>
          </a:bodyPr>
          <a:lstStyle/>
          <a:p>
            <a:pPr algn="ctr"/>
            <a:r>
              <a:rPr lang="en-US" sz="4000" dirty="0"/>
              <a:t>Heroin</a:t>
            </a:r>
          </a:p>
        </p:txBody>
      </p:sp>
      <p:pic>
        <p:nvPicPr>
          <p:cNvPr id="5" name="Picture 4">
            <a:extLst>
              <a:ext uri="{FF2B5EF4-FFF2-40B4-BE49-F238E27FC236}">
                <a16:creationId xmlns:a16="http://schemas.microsoft.com/office/drawing/2014/main" id="{FED07E62-C3B8-F04D-B9CD-91C112FEF0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49" y="2989385"/>
            <a:ext cx="5911221" cy="3868615"/>
          </a:xfrm>
          <a:prstGeom prst="rect">
            <a:avLst/>
          </a:prstGeom>
          <a:ln>
            <a:noFill/>
          </a:ln>
          <a:effectLst>
            <a:softEdge rad="112500"/>
          </a:effectLst>
        </p:spPr>
      </p:pic>
      <p:pic>
        <p:nvPicPr>
          <p:cNvPr id="7" name="Picture 6">
            <a:extLst>
              <a:ext uri="{FF2B5EF4-FFF2-40B4-BE49-F238E27FC236}">
                <a16:creationId xmlns:a16="http://schemas.microsoft.com/office/drawing/2014/main" id="{AC3BD6DB-DECE-BF4F-B82C-00D2B042B0A2}"/>
              </a:ext>
            </a:extLst>
          </p:cNvPr>
          <p:cNvPicPr>
            <a:picLocks noChangeAspect="1"/>
          </p:cNvPicPr>
          <p:nvPr/>
        </p:nvPicPr>
        <p:blipFill>
          <a:blip r:embed="rId4"/>
          <a:stretch>
            <a:fillRect/>
          </a:stretch>
        </p:blipFill>
        <p:spPr>
          <a:xfrm>
            <a:off x="5659986" y="0"/>
            <a:ext cx="6604000" cy="4245430"/>
          </a:xfrm>
          <a:prstGeom prst="rect">
            <a:avLst/>
          </a:prstGeom>
          <a:ln>
            <a:noFill/>
          </a:ln>
          <a:effectLst>
            <a:softEdge rad="112500"/>
          </a:effectLst>
        </p:spPr>
      </p:pic>
      <p:sp>
        <p:nvSpPr>
          <p:cNvPr id="6" name="Oval Callout 5">
            <a:extLst>
              <a:ext uri="{FF2B5EF4-FFF2-40B4-BE49-F238E27FC236}">
                <a16:creationId xmlns:a16="http://schemas.microsoft.com/office/drawing/2014/main" id="{1D65AE40-E236-F348-A6F1-D50DE963885D}"/>
              </a:ext>
            </a:extLst>
          </p:cNvPr>
          <p:cNvSpPr/>
          <p:nvPr/>
        </p:nvSpPr>
        <p:spPr>
          <a:xfrm>
            <a:off x="2011070" y="0"/>
            <a:ext cx="4592930" cy="3464563"/>
          </a:xfrm>
          <a:prstGeom prst="wedgeEllipseCallout">
            <a:avLst>
              <a:gd name="adj1" fmla="val -42901"/>
              <a:gd name="adj2" fmla="val 66686"/>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E" dirty="0"/>
              <a:t>Opioids decrease pain reaction and sensation; produce intense euphoria in a person and a sense of well-being. Side effects include sedation, respiratory depression, severe withdrawal, development of tolerance and dependence issues.</a:t>
            </a:r>
          </a:p>
          <a:p>
            <a:pPr algn="ctr"/>
            <a:endParaRPr lang="en-US" dirty="0"/>
          </a:p>
        </p:txBody>
      </p:sp>
      <p:sp>
        <p:nvSpPr>
          <p:cNvPr id="8" name="Rectangle 7">
            <a:extLst>
              <a:ext uri="{FF2B5EF4-FFF2-40B4-BE49-F238E27FC236}">
                <a16:creationId xmlns:a16="http://schemas.microsoft.com/office/drawing/2014/main" id="{5CD5718E-DEFD-2041-88A8-2901C9A32B23}"/>
              </a:ext>
            </a:extLst>
          </p:cNvPr>
          <p:cNvSpPr/>
          <p:nvPr/>
        </p:nvSpPr>
        <p:spPr>
          <a:xfrm>
            <a:off x="7467600" y="5022056"/>
            <a:ext cx="2317518" cy="707886"/>
          </a:xfrm>
          <a:prstGeom prst="rect">
            <a:avLst/>
          </a:prstGeom>
        </p:spPr>
        <p:txBody>
          <a:bodyPr wrap="square">
            <a:spAutoFit/>
          </a:bodyPr>
          <a:lstStyle/>
          <a:p>
            <a:pPr algn="ctr"/>
            <a:r>
              <a:rPr lang="en-US" sz="4000" dirty="0"/>
              <a:t>Cocaine</a:t>
            </a:r>
          </a:p>
        </p:txBody>
      </p:sp>
      <p:sp>
        <p:nvSpPr>
          <p:cNvPr id="9" name="Cloud Callout 8">
            <a:extLst>
              <a:ext uri="{FF2B5EF4-FFF2-40B4-BE49-F238E27FC236}">
                <a16:creationId xmlns:a16="http://schemas.microsoft.com/office/drawing/2014/main" id="{92546E84-1E44-544A-B93F-5B91541F1262}"/>
              </a:ext>
            </a:extLst>
          </p:cNvPr>
          <p:cNvSpPr/>
          <p:nvPr/>
        </p:nvSpPr>
        <p:spPr>
          <a:xfrm>
            <a:off x="6963508" y="2989385"/>
            <a:ext cx="5339380" cy="3868615"/>
          </a:xfrm>
          <a:prstGeom prst="cloudCallout">
            <a:avLst>
              <a:gd name="adj1" fmla="val -34148"/>
              <a:gd name="adj2" fmla="val -59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E" dirty="0"/>
              <a:t>Are drugs that make people feel more awake, alert and energetic. Cocaine and amphetamines are stimulants.</a:t>
            </a:r>
            <a:endParaRPr lang="en-US" sz="2000" dirty="0"/>
          </a:p>
        </p:txBody>
      </p:sp>
    </p:spTree>
    <p:extLst>
      <p:ext uri="{BB962C8B-B14F-4D97-AF65-F5344CB8AC3E}">
        <p14:creationId xmlns:p14="http://schemas.microsoft.com/office/powerpoint/2010/main" val="3163101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CA387D-EEBB-5D4B-A5A6-513CBE70CBDF}"/>
              </a:ext>
            </a:extLst>
          </p:cNvPr>
          <p:cNvPicPr>
            <a:picLocks noChangeAspect="1"/>
          </p:cNvPicPr>
          <p:nvPr/>
        </p:nvPicPr>
        <p:blipFill>
          <a:blip r:embed="rId3"/>
          <a:stretch>
            <a:fillRect/>
          </a:stretch>
        </p:blipFill>
        <p:spPr>
          <a:xfrm>
            <a:off x="1775521" y="365126"/>
            <a:ext cx="4062197" cy="6093296"/>
          </a:xfrm>
          <a:prstGeom prst="rect">
            <a:avLst/>
          </a:prstGeom>
        </p:spPr>
      </p:pic>
      <p:pic>
        <p:nvPicPr>
          <p:cNvPr id="5" name="Picture 4">
            <a:extLst>
              <a:ext uri="{FF2B5EF4-FFF2-40B4-BE49-F238E27FC236}">
                <a16:creationId xmlns:a16="http://schemas.microsoft.com/office/drawing/2014/main" id="{E97420EC-4533-5C40-BDB1-9A0D170E6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9869" y="616177"/>
            <a:ext cx="3377686" cy="2001983"/>
          </a:xfrm>
          <a:prstGeom prst="rect">
            <a:avLst/>
          </a:prstGeom>
        </p:spPr>
      </p:pic>
      <p:pic>
        <p:nvPicPr>
          <p:cNvPr id="6" name="Picture 5">
            <a:extLst>
              <a:ext uri="{FF2B5EF4-FFF2-40B4-BE49-F238E27FC236}">
                <a16:creationId xmlns:a16="http://schemas.microsoft.com/office/drawing/2014/main" id="{653A5111-6763-034E-8AF5-325345CC319B}"/>
              </a:ext>
            </a:extLst>
          </p:cNvPr>
          <p:cNvPicPr>
            <a:picLocks noChangeAspect="1"/>
          </p:cNvPicPr>
          <p:nvPr/>
        </p:nvPicPr>
        <p:blipFill>
          <a:blip r:embed="rId5"/>
          <a:stretch>
            <a:fillRect/>
          </a:stretch>
        </p:blipFill>
        <p:spPr>
          <a:xfrm>
            <a:off x="8723595" y="3649295"/>
            <a:ext cx="2750234" cy="2202379"/>
          </a:xfrm>
          <a:prstGeom prst="rect">
            <a:avLst/>
          </a:prstGeom>
        </p:spPr>
      </p:pic>
    </p:spTree>
    <p:extLst>
      <p:ext uri="{BB962C8B-B14F-4D97-AF65-F5344CB8AC3E}">
        <p14:creationId xmlns:p14="http://schemas.microsoft.com/office/powerpoint/2010/main" val="2952054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77C11D-F301-DF49-A5EE-D14B247DDEAE}"/>
              </a:ext>
            </a:extLst>
          </p:cNvPr>
          <p:cNvPicPr>
            <a:picLocks noChangeAspect="1"/>
          </p:cNvPicPr>
          <p:nvPr/>
        </p:nvPicPr>
        <p:blipFill>
          <a:blip r:embed="rId3"/>
          <a:stretch>
            <a:fillRect/>
          </a:stretch>
        </p:blipFill>
        <p:spPr>
          <a:xfrm>
            <a:off x="406400" y="1016000"/>
            <a:ext cx="7315200" cy="4876800"/>
          </a:xfrm>
          <a:prstGeom prst="rect">
            <a:avLst/>
          </a:prstGeom>
        </p:spPr>
      </p:pic>
      <p:pic>
        <p:nvPicPr>
          <p:cNvPr id="3" name="Picture 2">
            <a:extLst>
              <a:ext uri="{FF2B5EF4-FFF2-40B4-BE49-F238E27FC236}">
                <a16:creationId xmlns:a16="http://schemas.microsoft.com/office/drawing/2014/main" id="{753C3E9F-1CE3-A843-ABEF-10E393DB8F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9869" y="616177"/>
            <a:ext cx="3377686" cy="2001983"/>
          </a:xfrm>
          <a:prstGeom prst="rect">
            <a:avLst/>
          </a:prstGeom>
        </p:spPr>
      </p:pic>
      <p:pic>
        <p:nvPicPr>
          <p:cNvPr id="5" name="Picture 4">
            <a:extLst>
              <a:ext uri="{FF2B5EF4-FFF2-40B4-BE49-F238E27FC236}">
                <a16:creationId xmlns:a16="http://schemas.microsoft.com/office/drawing/2014/main" id="{DFAA74A0-568B-3A42-96BF-39A713419595}"/>
              </a:ext>
            </a:extLst>
          </p:cNvPr>
          <p:cNvPicPr>
            <a:picLocks noChangeAspect="1"/>
          </p:cNvPicPr>
          <p:nvPr/>
        </p:nvPicPr>
        <p:blipFill>
          <a:blip r:embed="rId5"/>
          <a:stretch>
            <a:fillRect/>
          </a:stretch>
        </p:blipFill>
        <p:spPr>
          <a:xfrm>
            <a:off x="8723595" y="3649295"/>
            <a:ext cx="2750234" cy="2202379"/>
          </a:xfrm>
          <a:prstGeom prst="rect">
            <a:avLst/>
          </a:prstGeom>
        </p:spPr>
      </p:pic>
    </p:spTree>
    <p:extLst>
      <p:ext uri="{BB962C8B-B14F-4D97-AF65-F5344CB8AC3E}">
        <p14:creationId xmlns:p14="http://schemas.microsoft.com/office/powerpoint/2010/main" val="2027398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DFE290-3E66-0642-A9EA-78B79A0D464B}"/>
              </a:ext>
            </a:extLst>
          </p:cNvPr>
          <p:cNvPicPr>
            <a:picLocks noChangeAspect="1"/>
          </p:cNvPicPr>
          <p:nvPr/>
        </p:nvPicPr>
        <p:blipFill>
          <a:blip r:embed="rId3"/>
          <a:stretch>
            <a:fillRect/>
          </a:stretch>
        </p:blipFill>
        <p:spPr>
          <a:xfrm>
            <a:off x="1703512" y="1"/>
            <a:ext cx="4402410" cy="6615643"/>
          </a:xfrm>
          <a:prstGeom prst="rect">
            <a:avLst/>
          </a:prstGeom>
        </p:spPr>
      </p:pic>
      <p:pic>
        <p:nvPicPr>
          <p:cNvPr id="3" name="Picture 2">
            <a:extLst>
              <a:ext uri="{FF2B5EF4-FFF2-40B4-BE49-F238E27FC236}">
                <a16:creationId xmlns:a16="http://schemas.microsoft.com/office/drawing/2014/main" id="{000AF200-6D19-0E47-9F25-77CD7F3849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9869" y="616177"/>
            <a:ext cx="3377686" cy="2001983"/>
          </a:xfrm>
          <a:prstGeom prst="rect">
            <a:avLst/>
          </a:prstGeom>
        </p:spPr>
      </p:pic>
      <p:pic>
        <p:nvPicPr>
          <p:cNvPr id="5" name="Picture 4">
            <a:extLst>
              <a:ext uri="{FF2B5EF4-FFF2-40B4-BE49-F238E27FC236}">
                <a16:creationId xmlns:a16="http://schemas.microsoft.com/office/drawing/2014/main" id="{FC0F63FC-2442-5B4E-B013-51E32FB328EC}"/>
              </a:ext>
            </a:extLst>
          </p:cNvPr>
          <p:cNvPicPr>
            <a:picLocks noChangeAspect="1"/>
          </p:cNvPicPr>
          <p:nvPr/>
        </p:nvPicPr>
        <p:blipFill>
          <a:blip r:embed="rId5"/>
          <a:stretch>
            <a:fillRect/>
          </a:stretch>
        </p:blipFill>
        <p:spPr>
          <a:xfrm>
            <a:off x="8723595" y="3649295"/>
            <a:ext cx="2750234" cy="2202379"/>
          </a:xfrm>
          <a:prstGeom prst="rect">
            <a:avLst/>
          </a:prstGeom>
        </p:spPr>
      </p:pic>
    </p:spTree>
    <p:extLst>
      <p:ext uri="{BB962C8B-B14F-4D97-AF65-F5344CB8AC3E}">
        <p14:creationId xmlns:p14="http://schemas.microsoft.com/office/powerpoint/2010/main" val="398802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ACB313-3C4B-7C4B-B3C2-858A8105559B}"/>
              </a:ext>
            </a:extLst>
          </p:cNvPr>
          <p:cNvPicPr>
            <a:picLocks noChangeAspect="1"/>
          </p:cNvPicPr>
          <p:nvPr/>
        </p:nvPicPr>
        <p:blipFill>
          <a:blip r:embed="rId3"/>
          <a:stretch>
            <a:fillRect/>
          </a:stretch>
        </p:blipFill>
        <p:spPr>
          <a:xfrm>
            <a:off x="348930" y="692448"/>
            <a:ext cx="7752936" cy="5159226"/>
          </a:xfrm>
          <a:prstGeom prst="rect">
            <a:avLst/>
          </a:prstGeom>
        </p:spPr>
      </p:pic>
      <p:pic>
        <p:nvPicPr>
          <p:cNvPr id="3" name="Picture 2">
            <a:extLst>
              <a:ext uri="{FF2B5EF4-FFF2-40B4-BE49-F238E27FC236}">
                <a16:creationId xmlns:a16="http://schemas.microsoft.com/office/drawing/2014/main" id="{E959A949-A5EF-D24E-AA8E-91AEDA2418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9869" y="616177"/>
            <a:ext cx="3377686" cy="2001983"/>
          </a:xfrm>
          <a:prstGeom prst="rect">
            <a:avLst/>
          </a:prstGeom>
        </p:spPr>
      </p:pic>
      <p:pic>
        <p:nvPicPr>
          <p:cNvPr id="5" name="Picture 4">
            <a:extLst>
              <a:ext uri="{FF2B5EF4-FFF2-40B4-BE49-F238E27FC236}">
                <a16:creationId xmlns:a16="http://schemas.microsoft.com/office/drawing/2014/main" id="{20994253-0106-1143-9B83-E4D13F4A9BD7}"/>
              </a:ext>
            </a:extLst>
          </p:cNvPr>
          <p:cNvPicPr>
            <a:picLocks noChangeAspect="1"/>
          </p:cNvPicPr>
          <p:nvPr/>
        </p:nvPicPr>
        <p:blipFill>
          <a:blip r:embed="rId5"/>
          <a:stretch>
            <a:fillRect/>
          </a:stretch>
        </p:blipFill>
        <p:spPr>
          <a:xfrm>
            <a:off x="8723595" y="3649295"/>
            <a:ext cx="2750234" cy="2202379"/>
          </a:xfrm>
          <a:prstGeom prst="rect">
            <a:avLst/>
          </a:prstGeom>
        </p:spPr>
      </p:pic>
    </p:spTree>
    <p:extLst>
      <p:ext uri="{BB962C8B-B14F-4D97-AF65-F5344CB8AC3E}">
        <p14:creationId xmlns:p14="http://schemas.microsoft.com/office/powerpoint/2010/main" val="34111529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3026</Words>
  <Application>Microsoft Macintosh PowerPoint</Application>
  <PresentationFormat>Widescreen</PresentationFormat>
  <Paragraphs>114</Paragraphs>
  <Slides>18</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Bauhaus 93</vt:lpstr>
      <vt:lpstr>Calibri</vt:lpstr>
      <vt:lpstr>Calibri Light</vt:lpstr>
      <vt:lpstr>Chalkboard</vt:lpstr>
      <vt:lpstr>Comic Sans MS</vt:lpstr>
      <vt:lpstr>DIN Condensed</vt:lpstr>
      <vt:lpstr>Office Theme</vt:lpstr>
      <vt:lpstr>PowerPoint Presentation</vt:lpstr>
      <vt:lpstr>Learning Intentions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ROLE PLAY</vt:lpstr>
      <vt:lpstr>PowerPoint Presentation</vt:lpstr>
      <vt:lpstr>Your brother’s best friend is taking heroin. He has been drinking and smoking cannabis since he was 15. He had often said he would never take anything like heroin as he thought it was dangerous, but now he is using heroin regularly. You and your brother are worried about him as he seems to be using it often and you know that he has been stealing recently.  </vt:lpstr>
      <vt:lpstr>PowerPoint Presentation</vt:lpstr>
      <vt:lpstr>Self Help Leaflet:  Poster </vt:lpstr>
      <vt:lpstr>Self Help Leaflet:  Poster </vt:lpstr>
      <vt:lpstr>PowerPoint Presentation</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Aoife Smith  (Skerries CC)</dc:creator>
  <cp:lastModifiedBy>Aoife Smith  (Skerries CC)</cp:lastModifiedBy>
  <cp:revision>12</cp:revision>
  <dcterms:created xsi:type="dcterms:W3CDTF">2018-02-25T18:39:12Z</dcterms:created>
  <dcterms:modified xsi:type="dcterms:W3CDTF">2018-04-02T12:45:58Z</dcterms:modified>
</cp:coreProperties>
</file>