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49" autoAdjust="0"/>
    <p:restoredTop sz="94660"/>
  </p:normalViewPr>
  <p:slideViewPr>
    <p:cSldViewPr>
      <p:cViewPr varScale="1">
        <p:scale>
          <a:sx n="68" d="100"/>
          <a:sy n="68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47235-7BBD-4F69-B608-FFDFB8E0DD8E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2F380-8ABE-42A1-8866-B3C23D561C4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47235-7BBD-4F69-B608-FFDFB8E0DD8E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2F380-8ABE-42A1-8866-B3C23D561C4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47235-7BBD-4F69-B608-FFDFB8E0DD8E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2F380-8ABE-42A1-8866-B3C23D561C4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47235-7BBD-4F69-B608-FFDFB8E0DD8E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2F380-8ABE-42A1-8866-B3C23D561C4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47235-7BBD-4F69-B608-FFDFB8E0DD8E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2F380-8ABE-42A1-8866-B3C23D561C4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47235-7BBD-4F69-B608-FFDFB8E0DD8E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2F380-8ABE-42A1-8866-B3C23D561C4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47235-7BBD-4F69-B608-FFDFB8E0DD8E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2F380-8ABE-42A1-8866-B3C23D561C4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47235-7BBD-4F69-B608-FFDFB8E0DD8E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2F380-8ABE-42A1-8866-B3C23D561C4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47235-7BBD-4F69-B608-FFDFB8E0DD8E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2F380-8ABE-42A1-8866-B3C23D561C4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47235-7BBD-4F69-B608-FFDFB8E0DD8E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2F380-8ABE-42A1-8866-B3C23D561C4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47235-7BBD-4F69-B608-FFDFB8E0DD8E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2F380-8ABE-42A1-8866-B3C23D561C4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fld id="{DCA47235-7BBD-4F69-B608-FFDFB8E0DD8E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fld id="{F902F380-8ABE-42A1-8866-B3C23D561C48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980728"/>
            <a:ext cx="7772400" cy="1470025"/>
          </a:xfrm>
        </p:spPr>
        <p:txBody>
          <a:bodyPr/>
          <a:lstStyle/>
          <a:p>
            <a:r>
              <a:rPr lang="fr-FR" sz="6000" b="1" i="1" dirty="0" smtClean="0">
                <a:solidFill>
                  <a:srgbClr val="FF0000"/>
                </a:solidFill>
                <a:latin typeface="Agency FB" pitchFamily="34" charset="0"/>
              </a:rPr>
              <a:t>Le mystère des bijoux volés!</a:t>
            </a:r>
            <a:endParaRPr lang="en-GB" sz="6000" b="1" i="1" dirty="0">
              <a:solidFill>
                <a:srgbClr val="FF0000"/>
              </a:solidFill>
              <a:latin typeface="Agency FB" pitchFamily="34" charset="0"/>
            </a:endParaRPr>
          </a:p>
        </p:txBody>
      </p:sp>
      <p:pic>
        <p:nvPicPr>
          <p:cNvPr id="4" name="Picture 3" descr="office-glass-magnif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3429000"/>
            <a:ext cx="2260783" cy="3036873"/>
          </a:xfrm>
          <a:prstGeom prst="rect">
            <a:avLst/>
          </a:prstGeom>
        </p:spPr>
      </p:pic>
      <p:pic>
        <p:nvPicPr>
          <p:cNvPr id="5" name="Picture 4" descr="141229394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284984"/>
            <a:ext cx="1944216" cy="3181443"/>
          </a:xfrm>
          <a:prstGeom prst="rect">
            <a:avLst/>
          </a:prstGeom>
        </p:spPr>
      </p:pic>
      <p:pic>
        <p:nvPicPr>
          <p:cNvPr id="7" name="Picture 6" descr="Diamond-Remix-1-by-Merlin252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9872" y="3356992"/>
            <a:ext cx="2295033" cy="2401779"/>
          </a:xfrm>
          <a:prstGeom prst="rect">
            <a:avLst/>
          </a:prstGeom>
        </p:spPr>
      </p:pic>
      <p:pic>
        <p:nvPicPr>
          <p:cNvPr id="8" name="Picture 7" descr="download (53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11033" y="6259210"/>
            <a:ext cx="1432967" cy="5987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La Famille Berthier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Agency FB" pitchFamily="34" charset="0"/>
              </a:rPr>
              <a:t>La famille Berthier est arrivée à Paris pour faire du shopping!</a:t>
            </a:r>
            <a:endParaRPr lang="en-GB" dirty="0">
              <a:latin typeface="Agency FB" pitchFamily="34" charset="0"/>
            </a:endParaRPr>
          </a:p>
          <a:p>
            <a:r>
              <a:rPr lang="fr-FR" dirty="0" smtClean="0">
                <a:latin typeface="Agency FB" pitchFamily="34" charset="0"/>
              </a:rPr>
              <a:t>Ils </a:t>
            </a:r>
            <a:r>
              <a:rPr lang="fr-FR" dirty="0">
                <a:latin typeface="Agency FB" pitchFamily="34" charset="0"/>
              </a:rPr>
              <a:t>vont faire du shopping sur les Champs Élysées.</a:t>
            </a:r>
            <a:endParaRPr lang="en-GB" dirty="0">
              <a:latin typeface="Agency FB" pitchFamily="34" charset="0"/>
            </a:endParaRPr>
          </a:p>
          <a:p>
            <a:endParaRPr lang="en-GB" dirty="0">
              <a:latin typeface="Agency FB" pitchFamily="34" charset="0"/>
            </a:endParaRPr>
          </a:p>
        </p:txBody>
      </p:sp>
      <p:pic>
        <p:nvPicPr>
          <p:cNvPr id="4" name="Picture 3" descr="EiffelTower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3760" y="2924944"/>
            <a:ext cx="2160240" cy="3240359"/>
          </a:xfrm>
          <a:prstGeom prst="rect">
            <a:avLst/>
          </a:prstGeom>
        </p:spPr>
      </p:pic>
      <p:pic>
        <p:nvPicPr>
          <p:cNvPr id="5" name="Picture 4" descr="FX13_b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3645024"/>
            <a:ext cx="1649892" cy="2434267"/>
          </a:xfrm>
          <a:prstGeom prst="rect">
            <a:avLst/>
          </a:prstGeom>
        </p:spPr>
      </p:pic>
      <p:pic>
        <p:nvPicPr>
          <p:cNvPr id="6" name="Picture 5" descr="download (5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1033" y="6259210"/>
            <a:ext cx="1432967" cy="5987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La Famille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Ils sont cinq </a:t>
            </a:r>
            <a:r>
              <a:rPr lang="fr-FR" dirty="0" smtClean="0">
                <a:latin typeface="Agency FB" pitchFamily="34" charset="0"/>
              </a:rPr>
              <a:t>dans la famille- les parents Marie et Joe, et leurs enfants Mary, John et Sarah.</a:t>
            </a:r>
            <a:endParaRPr lang="en-GB" dirty="0" smtClean="0">
              <a:latin typeface="Agency FB" pitchFamily="34" charset="0"/>
            </a:endParaRPr>
          </a:p>
          <a:p>
            <a:endParaRPr lang="en-GB" dirty="0"/>
          </a:p>
        </p:txBody>
      </p:sp>
      <p:pic>
        <p:nvPicPr>
          <p:cNvPr id="4" name="Picture 3" descr="Family-Holding-Hands-Silhouet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924944"/>
            <a:ext cx="3960440" cy="2772308"/>
          </a:xfrm>
          <a:prstGeom prst="rect">
            <a:avLst/>
          </a:prstGeom>
        </p:spPr>
      </p:pic>
      <p:pic>
        <p:nvPicPr>
          <p:cNvPr id="5" name="Picture 4" descr="download (5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1033" y="6259210"/>
            <a:ext cx="1432967" cy="5987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Au Secours!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latin typeface="Agency FB" pitchFamily="34" charset="0"/>
              </a:rPr>
              <a:t>Mais il y a un problème !</a:t>
            </a:r>
            <a:endParaRPr lang="en-GB" dirty="0" smtClean="0">
              <a:latin typeface="Agency FB" pitchFamily="34" charset="0"/>
            </a:endParaRPr>
          </a:p>
          <a:p>
            <a:r>
              <a:rPr lang="fr-FR" dirty="0" smtClean="0">
                <a:latin typeface="Agency FB" pitchFamily="34" charset="0"/>
              </a:rPr>
              <a:t>À 13h50, quelqu’un de la famille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vole des bijoux </a:t>
            </a:r>
            <a:r>
              <a:rPr lang="fr-FR" dirty="0" smtClean="0">
                <a:latin typeface="Agency FB" pitchFamily="34" charset="0"/>
              </a:rPr>
              <a:t>de la boutique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“Cartier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!!!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”</a:t>
            </a:r>
            <a:endParaRPr lang="en-GB" dirty="0" smtClean="0">
              <a:solidFill>
                <a:srgbClr val="FF0000"/>
              </a:solidFill>
              <a:latin typeface="Agency FB" pitchFamily="34" charset="0"/>
            </a:endParaRPr>
          </a:p>
          <a:p>
            <a:endParaRPr lang="en-GB" dirty="0">
              <a:latin typeface="Agency FB" pitchFamily="34" charset="0"/>
            </a:endParaRPr>
          </a:p>
        </p:txBody>
      </p:sp>
      <p:pic>
        <p:nvPicPr>
          <p:cNvPr id="4" name="Picture 3" descr="diaman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3284984"/>
            <a:ext cx="2264856" cy="1887380"/>
          </a:xfrm>
          <a:prstGeom prst="rect">
            <a:avLst/>
          </a:prstGeom>
        </p:spPr>
      </p:pic>
      <p:pic>
        <p:nvPicPr>
          <p:cNvPr id="5" name="Picture 4" descr="burgla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3789040"/>
            <a:ext cx="1526042" cy="2215222"/>
          </a:xfrm>
          <a:prstGeom prst="rect">
            <a:avLst/>
          </a:prstGeom>
        </p:spPr>
      </p:pic>
      <p:pic>
        <p:nvPicPr>
          <p:cNvPr id="7" name="Picture 6" descr="download (5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1033" y="6259210"/>
            <a:ext cx="1432967" cy="5987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/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smtClean="0">
                <a:solidFill>
                  <a:srgbClr val="FF0000"/>
                </a:solidFill>
              </a:rPr>
              <a:t>Qui est le/ la coupable?</a:t>
            </a:r>
            <a:r>
              <a:rPr lang="en-GB" dirty="0" smtClean="0">
                <a:solidFill>
                  <a:srgbClr val="FF0000"/>
                </a:solidFill>
              </a:rPr>
              <a:t/>
            </a:r>
            <a:br>
              <a:rPr lang="en-GB" dirty="0" smtClean="0">
                <a:solidFill>
                  <a:srgbClr val="FF0000"/>
                </a:solidFill>
              </a:rPr>
            </a:b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Burgle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1850162"/>
            <a:ext cx="5688632" cy="3918838"/>
          </a:xfrm>
        </p:spPr>
      </p:pic>
      <p:pic>
        <p:nvPicPr>
          <p:cNvPr id="5" name="Picture 4" descr="download (5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1033" y="6259210"/>
            <a:ext cx="1432967" cy="5987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Marie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latin typeface="Agency FB" pitchFamily="34" charset="0"/>
              </a:rPr>
              <a:t>Marie a </a:t>
            </a:r>
            <a:r>
              <a:rPr lang="fr-FR" dirty="0" smtClean="0">
                <a:latin typeface="Agency FB" pitchFamily="34" charset="0"/>
              </a:rPr>
              <a:t>53 ans</a:t>
            </a:r>
            <a:r>
              <a:rPr lang="fr-FR" dirty="0">
                <a:latin typeface="Agency FB" pitchFamily="34" charset="0"/>
              </a:rPr>
              <a:t>. </a:t>
            </a:r>
            <a:r>
              <a:rPr lang="fr-FR" dirty="0" smtClean="0">
                <a:latin typeface="Agency FB" pitchFamily="34" charset="0"/>
              </a:rPr>
              <a:t>Elle </a:t>
            </a:r>
            <a:r>
              <a:rPr lang="fr-FR" dirty="0">
                <a:latin typeface="Agency FB" pitchFamily="34" charset="0"/>
              </a:rPr>
              <a:t>adore faire du shopping. </a:t>
            </a:r>
            <a:endParaRPr lang="en-GB" dirty="0">
              <a:latin typeface="Agency FB" pitchFamily="34" charset="0"/>
            </a:endParaRPr>
          </a:p>
          <a:p>
            <a:r>
              <a:rPr lang="fr-FR" dirty="0">
                <a:latin typeface="Agency FB" pitchFamily="34" charset="0"/>
              </a:rPr>
              <a:t>Aujourd’hui, elle veut acheter une paire de boucles d’oreilles.</a:t>
            </a:r>
            <a:endParaRPr lang="en-GB" dirty="0">
              <a:latin typeface="Agency FB" pitchFamily="34" charset="0"/>
            </a:endParaRPr>
          </a:p>
          <a:p>
            <a:r>
              <a:rPr lang="fr-FR" dirty="0" smtClean="0">
                <a:latin typeface="Agency FB" pitchFamily="34" charset="0"/>
              </a:rPr>
              <a:t>À </a:t>
            </a:r>
            <a:r>
              <a:rPr lang="fr-FR" dirty="0">
                <a:latin typeface="Agency FB" pitchFamily="34" charset="0"/>
              </a:rPr>
              <a:t>treize heures</a:t>
            </a:r>
            <a:r>
              <a:rPr lang="fr-FR" dirty="0">
                <a:solidFill>
                  <a:srgbClr val="FF0000"/>
                </a:solidFill>
                <a:latin typeface="Agency FB" pitchFamily="34" charset="0"/>
              </a:rPr>
              <a:t>, elle passe une heure dans un </a:t>
            </a:r>
            <a:r>
              <a:rPr lang="fr-FR" dirty="0">
                <a:latin typeface="Agency FB" pitchFamily="34" charset="0"/>
              </a:rPr>
              <a:t>café comme elle est fatiguée.</a:t>
            </a:r>
            <a:endParaRPr lang="en-GB" dirty="0">
              <a:latin typeface="Agency FB" pitchFamily="34" charset="0"/>
            </a:endParaRPr>
          </a:p>
          <a:p>
            <a:endParaRPr lang="en-GB" dirty="0">
              <a:latin typeface="Agency FB" pitchFamily="34" charset="0"/>
            </a:endParaRPr>
          </a:p>
        </p:txBody>
      </p:sp>
      <p:pic>
        <p:nvPicPr>
          <p:cNvPr id="4" name="Picture 3" descr="chicara-cafe-brasileir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2148" y="4293096"/>
            <a:ext cx="3201852" cy="2276872"/>
          </a:xfrm>
          <a:prstGeom prst="rect">
            <a:avLst/>
          </a:prstGeom>
        </p:spPr>
      </p:pic>
      <p:pic>
        <p:nvPicPr>
          <p:cNvPr id="5" name="Picture 4" descr="download (5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1033" y="6259210"/>
            <a:ext cx="1432967" cy="5987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Mary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latin typeface="Agency FB" pitchFamily="34" charset="0"/>
              </a:rPr>
              <a:t>Mary a 18 ans. </a:t>
            </a:r>
            <a:endParaRPr lang="fr-FR" dirty="0" smtClean="0">
              <a:latin typeface="Agency FB" pitchFamily="34" charset="0"/>
            </a:endParaRPr>
          </a:p>
          <a:p>
            <a:r>
              <a:rPr lang="fr-FR" dirty="0" smtClean="0">
                <a:latin typeface="Agency FB" pitchFamily="34" charset="0"/>
              </a:rPr>
              <a:t>Elle </a:t>
            </a:r>
            <a:r>
              <a:rPr lang="fr-FR" dirty="0">
                <a:latin typeface="Agency FB" pitchFamily="34" charset="0"/>
              </a:rPr>
              <a:t>adore être chic</a:t>
            </a:r>
            <a:r>
              <a:rPr lang="fr-FR" dirty="0" smtClean="0">
                <a:latin typeface="Agency FB" pitchFamily="34" charset="0"/>
              </a:rPr>
              <a:t>.</a:t>
            </a:r>
          </a:p>
          <a:p>
            <a:r>
              <a:rPr lang="fr-FR" dirty="0" smtClean="0">
                <a:latin typeface="Agency FB" pitchFamily="34" charset="0"/>
              </a:rPr>
              <a:t>À</a:t>
            </a:r>
            <a:r>
              <a:rPr lang="fr-FR" dirty="0" smtClean="0">
                <a:latin typeface="Agency FB" pitchFamily="34" charset="0"/>
              </a:rPr>
              <a:t> </a:t>
            </a:r>
            <a:r>
              <a:rPr lang="fr-FR" dirty="0">
                <a:latin typeface="Agency FB" pitchFamily="34" charset="0"/>
              </a:rPr>
              <a:t>12h45, elle va </a:t>
            </a:r>
            <a:r>
              <a:rPr lang="fr-FR" dirty="0">
                <a:solidFill>
                  <a:srgbClr val="FF0000"/>
                </a:solidFill>
                <a:latin typeface="Agency FB" pitchFamily="34" charset="0"/>
              </a:rPr>
              <a:t>au magasin de maquillage.</a:t>
            </a:r>
            <a:r>
              <a:rPr lang="fr-FR" dirty="0">
                <a:latin typeface="Agency FB" pitchFamily="34" charset="0"/>
              </a:rPr>
              <a:t> Elle y passe une heure. </a:t>
            </a:r>
            <a:endParaRPr lang="en-GB" dirty="0">
              <a:latin typeface="Agency FB" pitchFamily="34" charset="0"/>
            </a:endParaRPr>
          </a:p>
          <a:p>
            <a:endParaRPr lang="en-GB" dirty="0"/>
          </a:p>
        </p:txBody>
      </p:sp>
      <p:pic>
        <p:nvPicPr>
          <p:cNvPr id="5" name="Picture 4" descr="Makeu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3501008"/>
            <a:ext cx="2891429" cy="3108288"/>
          </a:xfrm>
          <a:prstGeom prst="rect">
            <a:avLst/>
          </a:prstGeom>
        </p:spPr>
      </p:pic>
      <p:pic>
        <p:nvPicPr>
          <p:cNvPr id="7" name="Picture 6" descr="download (5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1033" y="6259210"/>
            <a:ext cx="1432967" cy="5987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John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latin typeface="Agency FB" pitchFamily="34" charset="0"/>
              </a:rPr>
              <a:t>John a 26 ans</a:t>
            </a:r>
            <a:r>
              <a:rPr lang="fr-FR" dirty="0" smtClean="0">
                <a:latin typeface="Agency FB" pitchFamily="34" charset="0"/>
              </a:rPr>
              <a:t>.</a:t>
            </a:r>
          </a:p>
          <a:p>
            <a:r>
              <a:rPr lang="fr-FR" dirty="0" smtClean="0">
                <a:latin typeface="Agency FB" pitchFamily="34" charset="0"/>
              </a:rPr>
              <a:t> </a:t>
            </a:r>
            <a:r>
              <a:rPr lang="fr-FR" dirty="0">
                <a:latin typeface="Agency FB" pitchFamily="34" charset="0"/>
              </a:rPr>
              <a:t>Il </a:t>
            </a:r>
            <a:r>
              <a:rPr lang="fr-FR" dirty="0">
                <a:solidFill>
                  <a:srgbClr val="FF0000"/>
                </a:solidFill>
                <a:latin typeface="Agency FB" pitchFamily="34" charset="0"/>
              </a:rPr>
              <a:t>cherche un cadeau </a:t>
            </a:r>
            <a:r>
              <a:rPr lang="fr-FR" dirty="0">
                <a:latin typeface="Agency FB" pitchFamily="34" charset="0"/>
              </a:rPr>
              <a:t>pour sa petite-amie. Il l’adore et il veut </a:t>
            </a:r>
            <a:r>
              <a:rPr lang="fr-FR" dirty="0" smtClean="0">
                <a:latin typeface="Agency FB" pitchFamily="34" charset="0"/>
              </a:rPr>
              <a:t>la marier</a:t>
            </a:r>
            <a:r>
              <a:rPr lang="fr-FR" dirty="0">
                <a:latin typeface="Agency FB" pitchFamily="34" charset="0"/>
              </a:rPr>
              <a:t>. </a:t>
            </a:r>
            <a:endParaRPr lang="fr-FR" dirty="0" smtClean="0">
              <a:latin typeface="Agency FB" pitchFamily="34" charset="0"/>
            </a:endParaRPr>
          </a:p>
          <a:p>
            <a:r>
              <a:rPr lang="fr-FR" dirty="0" smtClean="0">
                <a:latin typeface="Agency FB" pitchFamily="34" charset="0"/>
              </a:rPr>
              <a:t>Il </a:t>
            </a:r>
            <a:r>
              <a:rPr lang="fr-FR" dirty="0">
                <a:latin typeface="Agency FB" pitchFamily="34" charset="0"/>
              </a:rPr>
              <a:t>n’a pas beaucoup d’argent. </a:t>
            </a:r>
            <a:r>
              <a:rPr lang="fr-FR" dirty="0" smtClean="0">
                <a:latin typeface="Agency FB" pitchFamily="34" charset="0"/>
              </a:rPr>
              <a:t>À</a:t>
            </a:r>
            <a:r>
              <a:rPr lang="fr-FR" dirty="0" smtClean="0">
                <a:latin typeface="Agency FB" pitchFamily="34" charset="0"/>
              </a:rPr>
              <a:t> </a:t>
            </a:r>
            <a:r>
              <a:rPr lang="fr-FR" dirty="0">
                <a:latin typeface="Agency FB" pitchFamily="34" charset="0"/>
              </a:rPr>
              <a:t>12h30, il commence à faire des boutiques.</a:t>
            </a:r>
            <a:endParaRPr lang="en-GB" dirty="0">
              <a:latin typeface="Agency FB" pitchFamily="34" charset="0"/>
            </a:endParaRPr>
          </a:p>
          <a:p>
            <a:endParaRPr lang="en-GB" dirty="0">
              <a:latin typeface="Agency FB" pitchFamily="34" charset="0"/>
            </a:endParaRPr>
          </a:p>
        </p:txBody>
      </p:sp>
      <p:pic>
        <p:nvPicPr>
          <p:cNvPr id="4" name="Picture 3" descr="Hearts-In-Heart-Enhanc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14142" y="4293096"/>
            <a:ext cx="2529858" cy="2276872"/>
          </a:xfrm>
          <a:prstGeom prst="rect">
            <a:avLst/>
          </a:prstGeom>
        </p:spPr>
      </p:pic>
      <p:pic>
        <p:nvPicPr>
          <p:cNvPr id="5" name="Picture 4" descr="download (5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1033" y="6259210"/>
            <a:ext cx="1432967" cy="5987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  <a:latin typeface="+mn-lt"/>
              </a:rPr>
              <a:t>Sarah</a:t>
            </a:r>
            <a:endParaRPr lang="en-GB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>
                <a:latin typeface="Agency FB" pitchFamily="34" charset="0"/>
              </a:rPr>
              <a:t> </a:t>
            </a:r>
            <a:endParaRPr lang="en-GB" dirty="0">
              <a:latin typeface="Agency FB" pitchFamily="34" charset="0"/>
            </a:endParaRPr>
          </a:p>
          <a:p>
            <a:r>
              <a:rPr lang="fr-FR" dirty="0">
                <a:latin typeface="Agency FB" pitchFamily="34" charset="0"/>
              </a:rPr>
              <a:t>Sarah a 21 ans. Elle est sportive. Elle veut acheter </a:t>
            </a:r>
            <a:r>
              <a:rPr lang="fr-FR" dirty="0">
                <a:solidFill>
                  <a:srgbClr val="FF0000"/>
                </a:solidFill>
                <a:latin typeface="Agency FB" pitchFamily="34" charset="0"/>
              </a:rPr>
              <a:t>un nouveau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survêtement.</a:t>
            </a:r>
            <a:endParaRPr lang="en-GB" dirty="0">
              <a:solidFill>
                <a:srgbClr val="FF0000"/>
              </a:solidFill>
              <a:latin typeface="Agency FB" pitchFamily="34" charset="0"/>
            </a:endParaRPr>
          </a:p>
          <a:p>
            <a:r>
              <a:rPr lang="fr-FR" dirty="0">
                <a:latin typeface="Agency FB" pitchFamily="34" charset="0"/>
              </a:rPr>
              <a:t>Elle </a:t>
            </a:r>
            <a:r>
              <a:rPr lang="fr-FR" dirty="0" smtClean="0">
                <a:latin typeface="Agency FB" pitchFamily="34" charset="0"/>
              </a:rPr>
              <a:t>passe </a:t>
            </a:r>
            <a:r>
              <a:rPr lang="fr-FR" dirty="0">
                <a:latin typeface="Agency FB" pitchFamily="34" charset="0"/>
              </a:rPr>
              <a:t>toute la journée dans </a:t>
            </a:r>
            <a:r>
              <a:rPr lang="fr-FR" dirty="0">
                <a:solidFill>
                  <a:srgbClr val="FF0000"/>
                </a:solidFill>
                <a:latin typeface="Agency FB" pitchFamily="34" charset="0"/>
              </a:rPr>
              <a:t>le magasin sportif</a:t>
            </a:r>
            <a:r>
              <a:rPr lang="fr-FR" dirty="0">
                <a:latin typeface="Agency FB" pitchFamily="34" charset="0"/>
              </a:rPr>
              <a:t> “</a:t>
            </a:r>
            <a:r>
              <a:rPr lang="fr-FR" dirty="0" smtClean="0">
                <a:latin typeface="Agency FB" pitchFamily="34" charset="0"/>
              </a:rPr>
              <a:t>Decathlon</a:t>
            </a:r>
            <a:r>
              <a:rPr lang="fr-FR" dirty="0">
                <a:latin typeface="Agency FB" pitchFamily="34" charset="0"/>
              </a:rPr>
              <a:t>.”</a:t>
            </a:r>
            <a:endParaRPr lang="en-GB" dirty="0">
              <a:latin typeface="Agency FB" pitchFamily="34" charset="0"/>
            </a:endParaRPr>
          </a:p>
          <a:p>
            <a:pPr>
              <a:buNone/>
            </a:pPr>
            <a:endParaRPr lang="en-GB" dirty="0">
              <a:latin typeface="Agency FB" pitchFamily="34" charset="0"/>
            </a:endParaRPr>
          </a:p>
        </p:txBody>
      </p:sp>
      <p:pic>
        <p:nvPicPr>
          <p:cNvPr id="4" name="Picture 3" descr="sport-gir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3789040"/>
            <a:ext cx="1917329" cy="2575517"/>
          </a:xfrm>
          <a:prstGeom prst="rect">
            <a:avLst/>
          </a:prstGeom>
        </p:spPr>
      </p:pic>
      <p:pic>
        <p:nvPicPr>
          <p:cNvPr id="6" name="Picture 5" descr="download (5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1033" y="6259210"/>
            <a:ext cx="1432967" cy="5987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Joe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latin typeface="Agency FB" pitchFamily="34" charset="0"/>
              </a:rPr>
              <a:t>Joe </a:t>
            </a:r>
            <a:r>
              <a:rPr lang="fr-FR" dirty="0">
                <a:latin typeface="Agency FB" pitchFamily="34" charset="0"/>
              </a:rPr>
              <a:t>a 50 ans. Il veut acheter un cadeau pour sa femme, Marie. </a:t>
            </a:r>
            <a:endParaRPr lang="fr-FR" dirty="0" smtClean="0">
              <a:latin typeface="Agency FB" pitchFamily="34" charset="0"/>
            </a:endParaRPr>
          </a:p>
          <a:p>
            <a:r>
              <a:rPr lang="fr-FR" dirty="0" smtClean="0">
                <a:latin typeface="Agency FB" pitchFamily="34" charset="0"/>
              </a:rPr>
              <a:t>À </a:t>
            </a:r>
            <a:r>
              <a:rPr lang="fr-FR" dirty="0">
                <a:latin typeface="Agency FB" pitchFamily="34" charset="0"/>
              </a:rPr>
              <a:t>13h15, il décide d’aller au magasin de chaussures pour </a:t>
            </a:r>
            <a:r>
              <a:rPr lang="fr-FR" dirty="0" smtClean="0">
                <a:latin typeface="Agency FB" pitchFamily="34" charset="0"/>
              </a:rPr>
              <a:t>acheter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des baskets </a:t>
            </a:r>
            <a:r>
              <a:rPr lang="fr-FR" dirty="0" smtClean="0">
                <a:latin typeface="Agency FB" pitchFamily="34" charset="0"/>
              </a:rPr>
              <a:t>pour elle.</a:t>
            </a:r>
          </a:p>
          <a:p>
            <a:r>
              <a:rPr lang="fr-FR" dirty="0" smtClean="0">
                <a:latin typeface="Agency FB" pitchFamily="34" charset="0"/>
              </a:rPr>
              <a:t>Après, </a:t>
            </a:r>
            <a:r>
              <a:rPr lang="fr-FR" dirty="0">
                <a:latin typeface="Agency FB" pitchFamily="34" charset="0"/>
              </a:rPr>
              <a:t>il va dans un libraire</a:t>
            </a:r>
            <a:r>
              <a:rPr lang="fr-FR" dirty="0" smtClean="0">
                <a:latin typeface="Agency FB" pitchFamily="34" charset="0"/>
              </a:rPr>
              <a:t>.</a:t>
            </a:r>
          </a:p>
          <a:p>
            <a:endParaRPr lang="fr-FR" dirty="0">
              <a:latin typeface="Agency FB" pitchFamily="34" charset="0"/>
            </a:endParaRPr>
          </a:p>
        </p:txBody>
      </p:sp>
      <p:pic>
        <p:nvPicPr>
          <p:cNvPr id="4" name="Picture 3" descr="prezent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0914" y="3356992"/>
            <a:ext cx="2489606" cy="3501008"/>
          </a:xfrm>
          <a:prstGeom prst="rect">
            <a:avLst/>
          </a:prstGeom>
        </p:spPr>
      </p:pic>
      <p:pic>
        <p:nvPicPr>
          <p:cNvPr id="5" name="Picture 4" descr="download (5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1033" y="6259210"/>
            <a:ext cx="1432967" cy="5987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Qui a volé les bijoux?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PeterM-Diamon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24128" y="2420888"/>
            <a:ext cx="2299685" cy="2555205"/>
          </a:xfrm>
        </p:spPr>
      </p:pic>
      <p:pic>
        <p:nvPicPr>
          <p:cNvPr id="5" name="Picture 4" descr="melwe-thief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1772816"/>
            <a:ext cx="3240833" cy="3391569"/>
          </a:xfrm>
          <a:prstGeom prst="rect">
            <a:avLst/>
          </a:prstGeom>
        </p:spPr>
      </p:pic>
      <p:pic>
        <p:nvPicPr>
          <p:cNvPr id="7" name="Picture 6" descr="download (5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1033" y="6259210"/>
            <a:ext cx="1432967" cy="5987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Le Coupable est...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latin typeface="Agency FB" pitchFamily="34" charset="0"/>
              </a:rPr>
              <a:t>John! </a:t>
            </a:r>
          </a:p>
          <a:p>
            <a:endParaRPr lang="fr-FR" dirty="0" smtClean="0">
              <a:latin typeface="Agency FB" pitchFamily="34" charset="0"/>
            </a:endParaRPr>
          </a:p>
          <a:p>
            <a:r>
              <a:rPr lang="fr-FR" dirty="0" smtClean="0">
                <a:latin typeface="Agency FB" pitchFamily="34" charset="0"/>
              </a:rPr>
              <a:t>Il a volé une bague pour sa petite-amie, pour la demander en mariage.</a:t>
            </a:r>
          </a:p>
          <a:p>
            <a:endParaRPr lang="fr-FR" dirty="0" smtClean="0">
              <a:latin typeface="Agency FB" pitchFamily="34" charset="0"/>
            </a:endParaRPr>
          </a:p>
          <a:p>
            <a:r>
              <a:rPr lang="fr-FR" dirty="0" smtClean="0">
                <a:latin typeface="Agency FB" pitchFamily="34" charset="0"/>
              </a:rPr>
              <a:t>Comme il n’a pas eu d’argent,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 il était désespéré! </a:t>
            </a:r>
            <a:endParaRPr lang="fr-FR" dirty="0">
              <a:solidFill>
                <a:srgbClr val="FF0000"/>
              </a:solidFill>
              <a:latin typeface="Agency FB" pitchFamily="34" charset="0"/>
            </a:endParaRPr>
          </a:p>
        </p:txBody>
      </p:sp>
      <p:pic>
        <p:nvPicPr>
          <p:cNvPr id="5" name="Picture 4" descr="diamondri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692696"/>
            <a:ext cx="1310302" cy="1998766"/>
          </a:xfrm>
          <a:prstGeom prst="rect">
            <a:avLst/>
          </a:prstGeom>
        </p:spPr>
      </p:pic>
      <p:pic>
        <p:nvPicPr>
          <p:cNvPr id="7" name="Picture 6" descr="download (5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1033" y="6259210"/>
            <a:ext cx="1432967" cy="5987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fr-FR" dirty="0" smtClean="0">
                <a:latin typeface="Agency FB" pitchFamily="34" charset="0"/>
              </a:rPr>
              <a:t> </a:t>
            </a:r>
          </a:p>
          <a:p>
            <a:pPr>
              <a:buNone/>
            </a:pPr>
            <a:r>
              <a:rPr lang="fr-FR" dirty="0" smtClean="0">
                <a:latin typeface="Agency FB" pitchFamily="34" charset="0"/>
              </a:rPr>
              <a:t>Malheureusement, </a:t>
            </a:r>
            <a:r>
              <a:rPr lang="fr-FR" dirty="0" smtClean="0">
                <a:solidFill>
                  <a:schemeClr val="tx1"/>
                </a:solidFill>
                <a:latin typeface="Agency FB" pitchFamily="34" charset="0"/>
              </a:rPr>
              <a:t>il </a:t>
            </a:r>
            <a:r>
              <a:rPr lang="fr-FR" dirty="0" smtClean="0">
                <a:solidFill>
                  <a:schemeClr val="tx1"/>
                </a:solidFill>
                <a:latin typeface="Agency FB" pitchFamily="34" charset="0"/>
              </a:rPr>
              <a:t>ne pourrait pas se marier avec </a:t>
            </a:r>
            <a:r>
              <a:rPr lang="fr-FR" dirty="0" smtClean="0">
                <a:solidFill>
                  <a:schemeClr val="tx1"/>
                </a:solidFill>
                <a:latin typeface="Agency FB" pitchFamily="34" charset="0"/>
              </a:rPr>
              <a:t>elle parce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qu’il passe deux ans en prison!</a:t>
            </a:r>
            <a:endParaRPr lang="fr-FR" dirty="0">
              <a:solidFill>
                <a:srgbClr val="FF0000"/>
              </a:solidFill>
              <a:latin typeface="Agency FB" pitchFamily="34" charset="0"/>
            </a:endParaRPr>
          </a:p>
        </p:txBody>
      </p:sp>
      <p:pic>
        <p:nvPicPr>
          <p:cNvPr id="4" name="Picture 3" descr="imprison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3284984"/>
            <a:ext cx="2232248" cy="2336072"/>
          </a:xfrm>
          <a:prstGeom prst="rect">
            <a:avLst/>
          </a:prstGeom>
        </p:spPr>
      </p:pic>
      <p:pic>
        <p:nvPicPr>
          <p:cNvPr id="5" name="Picture 4" descr="sadmanfac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3356992"/>
            <a:ext cx="1656184" cy="2661725"/>
          </a:xfrm>
          <a:prstGeom prst="rect">
            <a:avLst/>
          </a:prstGeom>
        </p:spPr>
      </p:pic>
      <p:pic>
        <p:nvPicPr>
          <p:cNvPr id="8" name="Picture 7" descr="download (5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1033" y="6259210"/>
            <a:ext cx="1432967" cy="5987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i="1" dirty="0" smtClean="0"/>
          </a:p>
          <a:p>
            <a:pPr>
              <a:buNone/>
            </a:pPr>
            <a:endParaRPr lang="en-GB" i="1" dirty="0" smtClean="0"/>
          </a:p>
          <a:p>
            <a:pPr>
              <a:buNone/>
            </a:pPr>
            <a:endParaRPr lang="en-GB" i="1" dirty="0" smtClean="0"/>
          </a:p>
          <a:p>
            <a:pPr>
              <a:buNone/>
            </a:pPr>
            <a:endParaRPr lang="en-GB" i="1" dirty="0" smtClean="0"/>
          </a:p>
          <a:p>
            <a:pPr>
              <a:buNone/>
            </a:pPr>
            <a:endParaRPr lang="en-GB" i="1" dirty="0" smtClean="0"/>
          </a:p>
          <a:p>
            <a:pPr>
              <a:buNone/>
            </a:pPr>
            <a:endParaRPr lang="en-GB" i="1" dirty="0" smtClean="0"/>
          </a:p>
          <a:p>
            <a:pPr>
              <a:buNone/>
            </a:pPr>
            <a:r>
              <a:rPr lang="en-GB" sz="2400" i="1" dirty="0" smtClean="0"/>
              <a:t>All images are copyright free and taken from </a:t>
            </a:r>
            <a:r>
              <a:rPr lang="en-GB" sz="2400" i="1" dirty="0" err="1" smtClean="0"/>
              <a:t>www.openclipart.org</a:t>
            </a:r>
            <a:endParaRPr lang="en-GB" sz="2400" i="1" dirty="0"/>
          </a:p>
        </p:txBody>
      </p:sp>
      <p:pic>
        <p:nvPicPr>
          <p:cNvPr id="4" name="Picture 3" descr="142571039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1124744"/>
            <a:ext cx="2439001" cy="2439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1563</Template>
  <TotalTime>819</TotalTime>
  <Words>277</Words>
  <Application>Microsoft Office PowerPoint</Application>
  <PresentationFormat>On-screen Show (4:3)</PresentationFormat>
  <Paragraphs>46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Diseño predeterminado</vt:lpstr>
      <vt:lpstr>Le mystère des bijoux volés!</vt:lpstr>
      <vt:lpstr>La Famille Berthier</vt:lpstr>
      <vt:lpstr>La Famille</vt:lpstr>
      <vt:lpstr>Au Secours!</vt:lpstr>
      <vt:lpstr> Qui est le/ la coupable? </vt:lpstr>
      <vt:lpstr>Marie</vt:lpstr>
      <vt:lpstr>Mary</vt:lpstr>
      <vt:lpstr>John</vt:lpstr>
      <vt:lpstr>Sarah</vt:lpstr>
      <vt:lpstr>Joe</vt:lpstr>
      <vt:lpstr>Qui a volé les bijoux?</vt:lpstr>
      <vt:lpstr>Le Coupable est...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9</cp:revision>
  <dcterms:created xsi:type="dcterms:W3CDTF">2018-04-04T20:44:19Z</dcterms:created>
  <dcterms:modified xsi:type="dcterms:W3CDTF">2018-04-05T10:24:15Z</dcterms:modified>
</cp:coreProperties>
</file>