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0" y="174775"/>
            <a:ext cx="5118600" cy="426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4800">
                <a:solidFill>
                  <a:srgbClr val="CC0000"/>
                </a:solidFill>
              </a:rPr>
              <a:t>Pierre-Auguste Renoir (1841-1919)</a:t>
            </a:r>
            <a:endParaRPr sz="4800">
              <a:solidFill>
                <a:srgbClr val="CC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8253" y="0"/>
            <a:ext cx="3832172" cy="50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715" y="118175"/>
            <a:ext cx="1799250" cy="3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152400" y="4692025"/>
            <a:ext cx="3000000" cy="3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Caroline Mc Corriston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311700" y="99875"/>
            <a:ext cx="8520600" cy="9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000">
                <a:solidFill>
                  <a:srgbClr val="A61C00"/>
                </a:solidFill>
              </a:rPr>
              <a:t>Ball at Le Moulin de la Galette, oil on canvas, 1876</a:t>
            </a:r>
            <a:endParaRPr b="1" sz="3000">
              <a:solidFill>
                <a:srgbClr val="A61C00"/>
              </a:solidFill>
            </a:endParaRPr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573" y="709525"/>
            <a:ext cx="5951650" cy="443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311700" y="445025"/>
            <a:ext cx="2896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CC0000"/>
                </a:solidFill>
              </a:rPr>
              <a:t>Dance in the Country Oil on canvas 1883</a:t>
            </a:r>
            <a:endParaRPr b="1" sz="3000">
              <a:solidFill>
                <a:srgbClr val="CC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CC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CC0000"/>
                </a:solidFill>
              </a:rPr>
              <a:t>Dance in the City, 1883</a:t>
            </a:r>
            <a:endParaRPr b="1" sz="3000">
              <a:solidFill>
                <a:srgbClr val="CC0000"/>
              </a:solidFill>
            </a:endParaRPr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311700" y="3845150"/>
            <a:ext cx="8520600" cy="7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Shape 72"/>
          <p:cNvPicPr preferRelativeResize="0"/>
          <p:nvPr/>
        </p:nvPicPr>
        <p:blipFill rotWithShape="1">
          <a:blip r:embed="rId3">
            <a:alphaModFix/>
          </a:blip>
          <a:srcRect b="4376" l="14327" r="12535" t="3880"/>
          <a:stretch/>
        </p:blipFill>
        <p:spPr>
          <a:xfrm>
            <a:off x="6068800" y="0"/>
            <a:ext cx="307521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 rotWithShape="1">
          <a:blip r:embed="rId4">
            <a:alphaModFix/>
          </a:blip>
          <a:srcRect b="10190" l="26866" r="17383" t="11897"/>
          <a:stretch/>
        </p:blipFill>
        <p:spPr>
          <a:xfrm>
            <a:off x="3232175" y="0"/>
            <a:ext cx="276042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Shape 74"/>
          <p:cNvSpPr txBox="1"/>
          <p:nvPr/>
        </p:nvSpPr>
        <p:spPr>
          <a:xfrm>
            <a:off x="6144000" y="4756500"/>
            <a:ext cx="30000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5" name="Shape 75"/>
          <p:cNvSpPr txBox="1"/>
          <p:nvPr/>
        </p:nvSpPr>
        <p:spPr>
          <a:xfrm>
            <a:off x="3232175" y="4756500"/>
            <a:ext cx="30000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99875" y="62400"/>
            <a:ext cx="50187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D85C6"/>
                </a:solidFill>
              </a:rPr>
              <a:t>‘</a:t>
            </a:r>
            <a:r>
              <a:rPr b="1" lang="en-GB">
                <a:solidFill>
                  <a:srgbClr val="3D85C6"/>
                </a:solidFill>
              </a:rPr>
              <a:t>Monsieur and Madame Bernheim from Villers’, 1910</a:t>
            </a:r>
            <a:endParaRPr b="1">
              <a:solidFill>
                <a:srgbClr val="3D85C6"/>
              </a:solidFill>
            </a:endParaRPr>
          </a:p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63" y="6240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6549" y="1309575"/>
            <a:ext cx="2771501" cy="36952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6144000" y="4831400"/>
            <a:ext cx="30000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2216550" y="4568875"/>
            <a:ext cx="30000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311700" y="445025"/>
            <a:ext cx="4360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E06666"/>
                </a:solidFill>
              </a:rPr>
              <a:t>‘Julie Manet’ or ‘Child with Cat’, 1887</a:t>
            </a:r>
            <a:endParaRPr b="1">
              <a:solidFill>
                <a:srgbClr val="E06666"/>
              </a:solidFill>
            </a:endParaRP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311700" y="1772750"/>
            <a:ext cx="8520600" cy="27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Shape 92"/>
          <p:cNvPicPr preferRelativeResize="0"/>
          <p:nvPr/>
        </p:nvPicPr>
        <p:blipFill rotWithShape="1">
          <a:blip r:embed="rId3">
            <a:alphaModFix/>
          </a:blip>
          <a:srcRect b="18532" l="11096" r="13822" t="15044"/>
          <a:stretch/>
        </p:blipFill>
        <p:spPr>
          <a:xfrm>
            <a:off x="4775779" y="0"/>
            <a:ext cx="436054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 txBox="1"/>
          <p:nvPr/>
        </p:nvSpPr>
        <p:spPr>
          <a:xfrm>
            <a:off x="6136325" y="4694075"/>
            <a:ext cx="3000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Credit: Caroline Mc Corriston</a:t>
            </a:r>
            <a:br>
              <a:rPr lang="en-GB"/>
            </a:b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11700" y="445025"/>
            <a:ext cx="443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50800" marR="50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E69138"/>
                </a:solidFill>
              </a:rPr>
              <a:t>‘Madame Charpentier’</a:t>
            </a:r>
            <a:r>
              <a:rPr lang="en-GB" sz="3000">
                <a:solidFill>
                  <a:srgbClr val="E69138"/>
                </a:solidFill>
              </a:rPr>
              <a:t>, 1876-77, oil on canvas</a:t>
            </a:r>
            <a:endParaRPr sz="3000">
              <a:solidFill>
                <a:srgbClr val="E69138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11700" y="3404475"/>
            <a:ext cx="3982800" cy="11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His first painting to enter the Louvre when he was still alive</a:t>
            </a: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9294" y="0"/>
            <a:ext cx="422471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7725" y="3826675"/>
            <a:ext cx="1164425" cy="11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E69138"/>
                </a:solidFill>
              </a:rPr>
              <a:t>‘The Bathers’</a:t>
            </a:r>
            <a:endParaRPr b="1">
              <a:solidFill>
                <a:srgbClr val="E69138"/>
              </a:solidFill>
            </a:endParaRPr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311700" y="1152475"/>
            <a:ext cx="225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Painted the year Renoir died</a:t>
            </a:r>
            <a:endParaRPr/>
          </a:p>
        </p:txBody>
      </p:sp>
      <p:pic>
        <p:nvPicPr>
          <p:cNvPr id="108" name="Shape 108"/>
          <p:cNvPicPr preferRelativeResize="0"/>
          <p:nvPr/>
        </p:nvPicPr>
        <p:blipFill rotWithShape="1">
          <a:blip r:embed="rId3">
            <a:alphaModFix/>
          </a:blip>
          <a:srcRect b="5338" l="5986" r="13009" t="5827"/>
          <a:stretch/>
        </p:blipFill>
        <p:spPr>
          <a:xfrm>
            <a:off x="2821743" y="-23675"/>
            <a:ext cx="625368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/>
          <p:nvPr/>
        </p:nvSpPr>
        <p:spPr>
          <a:xfrm>
            <a:off x="6075425" y="4656625"/>
            <a:ext cx="30000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Credit: Caroline Mc Corriston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556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000">
                <a:solidFill>
                  <a:srgbClr val="3D85C6"/>
                </a:solidFill>
              </a:rPr>
              <a:t>The Umbrellas (les Parapluies), </a:t>
            </a:r>
            <a:r>
              <a:rPr b="1" i="1" lang="en-GB" sz="3000">
                <a:solidFill>
                  <a:srgbClr val="3D85C6"/>
                </a:solidFill>
              </a:rPr>
              <a:t>1881-86</a:t>
            </a:r>
            <a:endParaRPr b="1" i="1" sz="3000">
              <a:solidFill>
                <a:srgbClr val="3D85C6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311700" y="1564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2426" y="-34925"/>
            <a:ext cx="326917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