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hyperlink" Target="https://drive.google.com/file/d/1T4f1m6m48XpL_86IuJeIKC2_EamTo2EK/view" TargetMode="External"/><Relationship Id="rId5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4" y="744575"/>
            <a:ext cx="4357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A61C00"/>
                </a:solidFill>
              </a:rPr>
              <a:t>Edgar Degas (1834-1917)</a:t>
            </a:r>
            <a:endParaRPr b="1">
              <a:solidFill>
                <a:srgbClr val="A61C00"/>
              </a:solidFill>
            </a:endParaRP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7862" y="0"/>
            <a:ext cx="40861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715" y="130675"/>
            <a:ext cx="1799250" cy="3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91725" y="4581725"/>
            <a:ext cx="30000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Caroline Mc Corriston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69225" y="445025"/>
            <a:ext cx="426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rgbClr val="A61C00"/>
                </a:solidFill>
              </a:rPr>
              <a:t>The Dancing Class, c. 1873-75</a:t>
            </a:r>
            <a:endParaRPr sz="3000">
              <a:solidFill>
                <a:srgbClr val="A61C00"/>
              </a:solidFill>
            </a:endParaRP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Shape 65"/>
          <p:cNvPicPr preferRelativeResize="0"/>
          <p:nvPr/>
        </p:nvPicPr>
        <p:blipFill rotWithShape="1">
          <a:blip r:embed="rId3">
            <a:alphaModFix/>
          </a:blip>
          <a:srcRect b="0" l="13003" r="25860" t="30396"/>
          <a:stretch/>
        </p:blipFill>
        <p:spPr>
          <a:xfrm>
            <a:off x="7271350" y="2299575"/>
            <a:ext cx="1872650" cy="28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/>
          <p:nvPr/>
        </p:nvSpPr>
        <p:spPr>
          <a:xfrm>
            <a:off x="5068600" y="4406925"/>
            <a:ext cx="19599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His signature on the watering can</a:t>
            </a:r>
            <a:endParaRPr sz="1800"/>
          </a:p>
        </p:txBody>
      </p:sp>
      <p:cxnSp>
        <p:nvCxnSpPr>
          <p:cNvPr id="67" name="Shape 67"/>
          <p:cNvCxnSpPr>
            <a:stCxn id="66" idx="0"/>
          </p:cNvCxnSpPr>
          <p:nvPr/>
        </p:nvCxnSpPr>
        <p:spPr>
          <a:xfrm flipH="1" rot="10800000">
            <a:off x="6048550" y="3969825"/>
            <a:ext cx="1916400" cy="437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8" name="Shape 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86" y="-26250"/>
            <a:ext cx="442477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7453075" y="4631650"/>
            <a:ext cx="1690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3982475" y="445025"/>
            <a:ext cx="484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A61C00"/>
                </a:solidFill>
              </a:rPr>
              <a:t>Details</a:t>
            </a:r>
            <a:endParaRPr b="1">
              <a:solidFill>
                <a:srgbClr val="A61C00"/>
              </a:solidFill>
            </a:endParaRPr>
          </a:p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3982475" y="1152475"/>
            <a:ext cx="3008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>
                <a:solidFill>
                  <a:srgbClr val="000000"/>
                </a:solidFill>
              </a:rPr>
              <a:t>Natural mannerisms: scratching back, hand on hip, fixing earring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92874" cy="47925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/>
        </p:nvSpPr>
        <p:spPr>
          <a:xfrm>
            <a:off x="152400" y="4269600"/>
            <a:ext cx="3000000" cy="8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CC4125"/>
                </a:solidFill>
              </a:rPr>
              <a:t>Composition</a:t>
            </a:r>
            <a:endParaRPr sz="3000">
              <a:solidFill>
                <a:srgbClr val="CC4125"/>
              </a:solidFill>
            </a:endParaRP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Shape 84"/>
          <p:cNvPicPr preferRelativeResize="0"/>
          <p:nvPr/>
        </p:nvPicPr>
        <p:blipFill rotWithShape="1">
          <a:blip r:embed="rId3">
            <a:alphaModFix/>
          </a:blip>
          <a:srcRect b="0" l="8949" r="12821" t="2505"/>
          <a:stretch/>
        </p:blipFill>
        <p:spPr>
          <a:xfrm>
            <a:off x="2823650" y="27250"/>
            <a:ext cx="5994025" cy="50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 b="14513" l="3656" r="4465" t="17918"/>
          <a:stretch/>
        </p:blipFill>
        <p:spPr>
          <a:xfrm>
            <a:off x="0" y="18569"/>
            <a:ext cx="9144001" cy="504873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/>
        </p:nvSpPr>
        <p:spPr>
          <a:xfrm>
            <a:off x="5385525" y="4570800"/>
            <a:ext cx="3000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74900" y="445025"/>
            <a:ext cx="2359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rgbClr val="CC0000"/>
                </a:solidFill>
              </a:rPr>
              <a:t>The Dance Foyer at The Opera, 1872</a:t>
            </a:r>
            <a:endParaRPr b="1" sz="3000">
              <a:solidFill>
                <a:srgbClr val="CC0000"/>
              </a:solidFill>
            </a:endParaRPr>
          </a:p>
          <a:p>
            <a:pPr indent="0" lvl="0" marL="0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C0000"/>
              </a:solidFill>
            </a:endParaRP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2896350"/>
            <a:ext cx="8520600" cy="16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 b="11517" l="12926" r="12139" t="10448"/>
          <a:stretch/>
        </p:blipFill>
        <p:spPr>
          <a:xfrm>
            <a:off x="2565669" y="-35850"/>
            <a:ext cx="657833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6144000" y="4793950"/>
            <a:ext cx="30000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4257125" y="19900"/>
            <a:ext cx="45753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rgbClr val="A61C00"/>
                </a:solidFill>
              </a:rPr>
              <a:t>L’Absinthe, 1876</a:t>
            </a:r>
            <a:endParaRPr b="1" sz="3000">
              <a:solidFill>
                <a:srgbClr val="A61C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4494325" y="4444375"/>
            <a:ext cx="43380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Signature</a:t>
            </a: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382" y="19888"/>
            <a:ext cx="3714818" cy="510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0698" y="638475"/>
            <a:ext cx="3333300" cy="4444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Shape 109"/>
          <p:cNvCxnSpPr/>
          <p:nvPr/>
        </p:nvCxnSpPr>
        <p:spPr>
          <a:xfrm flipH="1" rot="10800000">
            <a:off x="5230900" y="4069825"/>
            <a:ext cx="2010000" cy="424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" name="Shape 110"/>
          <p:cNvSpPr txBox="1"/>
          <p:nvPr/>
        </p:nvSpPr>
        <p:spPr>
          <a:xfrm>
            <a:off x="6144000" y="4818900"/>
            <a:ext cx="3000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895075" y="445025"/>
            <a:ext cx="493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A61C00"/>
                </a:solidFill>
              </a:rPr>
              <a:t>Sculptures</a:t>
            </a:r>
            <a:endParaRPr>
              <a:solidFill>
                <a:srgbClr val="A61C00"/>
              </a:solidFill>
            </a:endParaRP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0100" cy="4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 title="IMG_7710.MOV">
            <a:hlinkClick r:id="rId4"/>
          </p:cNvPr>
          <p:cNvSpPr/>
          <p:nvPr/>
        </p:nvSpPr>
        <p:spPr>
          <a:xfrm>
            <a:off x="4171125" y="1369100"/>
            <a:ext cx="4572000" cy="342900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9" name="Shape 119"/>
          <p:cNvSpPr txBox="1"/>
          <p:nvPr/>
        </p:nvSpPr>
        <p:spPr>
          <a:xfrm>
            <a:off x="152400" y="4568875"/>
            <a:ext cx="30000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975" y="514425"/>
            <a:ext cx="5734050" cy="43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4439025" y="4406925"/>
            <a:ext cx="30000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5243375" y="445025"/>
            <a:ext cx="3588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‘Horse has Stopped’</a:t>
            </a:r>
            <a:endParaRPr/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3839" y="1727100"/>
            <a:ext cx="4550161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851700" cy="36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/>
          <p:nvPr/>
        </p:nvSpPr>
        <p:spPr>
          <a:xfrm>
            <a:off x="6144000" y="4703625"/>
            <a:ext cx="30000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2004100" y="3320800"/>
            <a:ext cx="3000000" cy="4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