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Lst>
  <p:sldSz cy="5143500" cx="9144000"/>
  <p:notesSz cx="6858000" cy="9144000"/>
  <p:embeddedFontLst>
    <p:embeddedFont>
      <p:font typeface="Playfair Display"/>
      <p:regular r:id="rId22"/>
      <p:bold r:id="rId23"/>
      <p:italic r:id="rId24"/>
      <p:boldItalic r:id="rId25"/>
    </p:embeddedFont>
    <p:embeddedFont>
      <p:font typeface="Helvetica Neue"/>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font" Target="fonts/PlayfairDisplay-regular.fntdata"/><Relationship Id="rId21" Type="http://schemas.openxmlformats.org/officeDocument/2006/relationships/slide" Target="slides/slide17.xml"/><Relationship Id="rId24" Type="http://schemas.openxmlformats.org/officeDocument/2006/relationships/font" Target="fonts/PlayfairDisplay-italic.fntdata"/><Relationship Id="rId23" Type="http://schemas.openxmlformats.org/officeDocument/2006/relationships/font" Target="fonts/PlayfairDisplay-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HelveticaNeue-regular.fntdata"/><Relationship Id="rId25" Type="http://schemas.openxmlformats.org/officeDocument/2006/relationships/font" Target="fonts/PlayfairDisplay-boldItalic.fntdata"/><Relationship Id="rId28" Type="http://schemas.openxmlformats.org/officeDocument/2006/relationships/font" Target="fonts/HelveticaNeue-italic.fntdata"/><Relationship Id="rId27" Type="http://schemas.openxmlformats.org/officeDocument/2006/relationships/font" Target="fonts/HelveticaNeue-bold.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HelveticaNeue-boldItalic.fntdata"/><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Shape 51"/>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52" name="Shape 5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 name="Shape 59"/>
        <p:cNvGrpSpPr/>
        <p:nvPr/>
      </p:nvGrpSpPr>
      <p:grpSpPr>
        <a:xfrm>
          <a:off x="0" y="0"/>
          <a:ext cx="0" cy="0"/>
          <a:chOff x="0" y="0"/>
          <a:chExt cx="0" cy="0"/>
        </a:xfrm>
      </p:grpSpPr>
      <p:sp>
        <p:nvSpPr>
          <p:cNvPr id="60" name="Shape 6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1" name="Shape 61"/>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 name="Shape 66"/>
        <p:cNvGrpSpPr/>
        <p:nvPr/>
      </p:nvGrpSpPr>
      <p:grpSpPr>
        <a:xfrm>
          <a:off x="0" y="0"/>
          <a:ext cx="0" cy="0"/>
          <a:chOff x="0" y="0"/>
          <a:chExt cx="0" cy="0"/>
        </a:xfrm>
      </p:grpSpPr>
      <p:sp>
        <p:nvSpPr>
          <p:cNvPr id="67" name="Shape 6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8" name="Shape 6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 name="Shape 72"/>
        <p:cNvGrpSpPr/>
        <p:nvPr/>
      </p:nvGrpSpPr>
      <p:grpSpPr>
        <a:xfrm>
          <a:off x="0" y="0"/>
          <a:ext cx="0" cy="0"/>
          <a:chOff x="0" y="0"/>
          <a:chExt cx="0" cy="0"/>
        </a:xfrm>
      </p:grpSpPr>
      <p:sp>
        <p:nvSpPr>
          <p:cNvPr id="73" name="Shape 7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4" name="Shape 7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 name="Shape 78"/>
        <p:cNvGrpSpPr/>
        <p:nvPr/>
      </p:nvGrpSpPr>
      <p:grpSpPr>
        <a:xfrm>
          <a:off x="0" y="0"/>
          <a:ext cx="0" cy="0"/>
          <a:chOff x="0" y="0"/>
          <a:chExt cx="0" cy="0"/>
        </a:xfrm>
      </p:grpSpPr>
      <p:sp>
        <p:nvSpPr>
          <p:cNvPr id="79" name="Shape 7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0" name="Shape 8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 name="Shape 85"/>
        <p:cNvGrpSpPr/>
        <p:nvPr/>
      </p:nvGrpSpPr>
      <p:grpSpPr>
        <a:xfrm>
          <a:off x="0" y="0"/>
          <a:ext cx="0" cy="0"/>
          <a:chOff x="0" y="0"/>
          <a:chExt cx="0" cy="0"/>
        </a:xfrm>
      </p:grpSpPr>
      <p:sp>
        <p:nvSpPr>
          <p:cNvPr id="86" name="Shape 8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7" name="Shape 8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 name="Shape 91"/>
        <p:cNvGrpSpPr/>
        <p:nvPr/>
      </p:nvGrpSpPr>
      <p:grpSpPr>
        <a:xfrm>
          <a:off x="0" y="0"/>
          <a:ext cx="0" cy="0"/>
          <a:chOff x="0" y="0"/>
          <a:chExt cx="0" cy="0"/>
        </a:xfrm>
      </p:grpSpPr>
      <p:sp>
        <p:nvSpPr>
          <p:cNvPr id="92" name="Shape 9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3" name="Shape 93"/>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7" name="Shape 97"/>
        <p:cNvGrpSpPr/>
        <p:nvPr/>
      </p:nvGrpSpPr>
      <p:grpSpPr>
        <a:xfrm>
          <a:off x="0" y="0"/>
          <a:ext cx="0" cy="0"/>
          <a:chOff x="0" y="0"/>
          <a:chExt cx="0" cy="0"/>
        </a:xfrm>
      </p:grpSpPr>
      <p:sp>
        <p:nvSpPr>
          <p:cNvPr id="98" name="Shape 9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9" name="Shape 9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 name="Shape 104"/>
        <p:cNvGrpSpPr/>
        <p:nvPr/>
      </p:nvGrpSpPr>
      <p:grpSpPr>
        <a:xfrm>
          <a:off x="0" y="0"/>
          <a:ext cx="0" cy="0"/>
          <a:chOff x="0" y="0"/>
          <a:chExt cx="0" cy="0"/>
        </a:xfrm>
      </p:grpSpPr>
      <p:sp>
        <p:nvSpPr>
          <p:cNvPr id="105" name="Shape 10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6" name="Shape 106"/>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0" name="Shape 110"/>
        <p:cNvGrpSpPr/>
        <p:nvPr/>
      </p:nvGrpSpPr>
      <p:grpSpPr>
        <a:xfrm>
          <a:off x="0" y="0"/>
          <a:ext cx="0" cy="0"/>
          <a:chOff x="0" y="0"/>
          <a:chExt cx="0" cy="0"/>
        </a:xfrm>
      </p:grpSpPr>
      <p:sp>
        <p:nvSpPr>
          <p:cNvPr id="111" name="Shape 11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2" name="Shape 11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7" name="Shape 117"/>
        <p:cNvGrpSpPr/>
        <p:nvPr/>
      </p:nvGrpSpPr>
      <p:grpSpPr>
        <a:xfrm>
          <a:off x="0" y="0"/>
          <a:ext cx="0" cy="0"/>
          <a:chOff x="0" y="0"/>
          <a:chExt cx="0" cy="0"/>
        </a:xfrm>
      </p:grpSpPr>
      <p:sp>
        <p:nvSpPr>
          <p:cNvPr id="118" name="Shape 11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9" name="Shape 11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 name="Shape 124"/>
        <p:cNvGrpSpPr/>
        <p:nvPr/>
      </p:nvGrpSpPr>
      <p:grpSpPr>
        <a:xfrm>
          <a:off x="0" y="0"/>
          <a:ext cx="0" cy="0"/>
          <a:chOff x="0" y="0"/>
          <a:chExt cx="0" cy="0"/>
        </a:xfrm>
      </p:grpSpPr>
      <p:sp>
        <p:nvSpPr>
          <p:cNvPr id="125" name="Shape 12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6" name="Shape 126"/>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3" name="Shape 133"/>
        <p:cNvGrpSpPr/>
        <p:nvPr/>
      </p:nvGrpSpPr>
      <p:grpSpPr>
        <a:xfrm>
          <a:off x="0" y="0"/>
          <a:ext cx="0" cy="0"/>
          <a:chOff x="0" y="0"/>
          <a:chExt cx="0" cy="0"/>
        </a:xfrm>
      </p:grpSpPr>
      <p:sp>
        <p:nvSpPr>
          <p:cNvPr id="134" name="Shape 13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5" name="Shape 135"/>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9" name="Shape 139"/>
        <p:cNvGrpSpPr/>
        <p:nvPr/>
      </p:nvGrpSpPr>
      <p:grpSpPr>
        <a:xfrm>
          <a:off x="0" y="0"/>
          <a:ext cx="0" cy="0"/>
          <a:chOff x="0" y="0"/>
          <a:chExt cx="0" cy="0"/>
        </a:xfrm>
      </p:grpSpPr>
      <p:sp>
        <p:nvSpPr>
          <p:cNvPr id="140" name="Shape 14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1" name="Shape 141"/>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5" name="Shape 145"/>
        <p:cNvGrpSpPr/>
        <p:nvPr/>
      </p:nvGrpSpPr>
      <p:grpSpPr>
        <a:xfrm>
          <a:off x="0" y="0"/>
          <a:ext cx="0" cy="0"/>
          <a:chOff x="0" y="0"/>
          <a:chExt cx="0" cy="0"/>
        </a:xfrm>
      </p:grpSpPr>
      <p:sp>
        <p:nvSpPr>
          <p:cNvPr id="146" name="Shape 14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7" name="Shape 14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1" name="Shape 151"/>
        <p:cNvGrpSpPr/>
        <p:nvPr/>
      </p:nvGrpSpPr>
      <p:grpSpPr>
        <a:xfrm>
          <a:off x="0" y="0"/>
          <a:ext cx="0" cy="0"/>
          <a:chOff x="0" y="0"/>
          <a:chExt cx="0" cy="0"/>
        </a:xfrm>
      </p:grpSpPr>
      <p:sp>
        <p:nvSpPr>
          <p:cNvPr id="152" name="Shape 15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3" name="Shape 153"/>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Shape 15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0" name="Shape 16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Shape 10"/>
          <p:cNvSpPr txBox="1"/>
          <p:nvPr>
            <p:ph type="ctrTitle"/>
          </p:nvPr>
        </p:nvSpPr>
        <p:spPr>
          <a:xfrm>
            <a:off x="311708" y="744575"/>
            <a:ext cx="8520600" cy="2052600"/>
          </a:xfrm>
          <a:prstGeom prst="rect">
            <a:avLst/>
          </a:prstGeom>
        </p:spPr>
        <p:txBody>
          <a:bodyPr anchorCtr="0" anchor="b" bIns="91425" lIns="91425" spcFirstLastPara="1" rIns="91425" wrap="square" tIns="91425"/>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Shape 11"/>
          <p:cNvSpPr txBox="1"/>
          <p:nvPr>
            <p:ph idx="1" type="subTitle"/>
          </p:nvPr>
        </p:nvSpPr>
        <p:spPr>
          <a:xfrm>
            <a:off x="311700" y="2834125"/>
            <a:ext cx="8520600" cy="7926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Shape 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Shape 14"/>
          <p:cNvSpPr txBox="1"/>
          <p:nvPr>
            <p:ph type="title"/>
          </p:nvPr>
        </p:nvSpPr>
        <p:spPr>
          <a:xfrm>
            <a:off x="311700" y="2150850"/>
            <a:ext cx="8520600" cy="841800"/>
          </a:xfrm>
          <a:prstGeom prst="rect">
            <a:avLst/>
          </a:prstGeom>
        </p:spPr>
        <p:txBody>
          <a:bodyPr anchorCtr="0" anchor="ctr" bIns="91425" lIns="91425" spcFirstLastPara="1" rIns="91425" wrap="square" tIns="91425"/>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Shape 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Shape 17"/>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Shape 18"/>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Shape 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Shape 21"/>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Shape 22"/>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Shape 23"/>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Shape 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Shape 2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Shape 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Shape 29"/>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Shape 30"/>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Shape 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Shape 33"/>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Shape 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7" name="Shape 37"/>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Shape 38"/>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Shape 39"/>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Shape 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Shape 42"/>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43" name="Shape 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Shape 45"/>
          <p:cNvSpPr txBox="1"/>
          <p:nvPr>
            <p:ph type="title"/>
          </p:nvPr>
        </p:nvSpPr>
        <p:spPr>
          <a:xfrm>
            <a:off x="311700" y="1106125"/>
            <a:ext cx="8520600" cy="1963500"/>
          </a:xfrm>
          <a:prstGeom prst="rect">
            <a:avLst/>
          </a:prstGeom>
        </p:spPr>
        <p:txBody>
          <a:bodyPr anchorCtr="0" anchor="b" bIns="91425" lIns="91425" spcFirstLastPara="1" rIns="91425" wrap="square" tIns="91425"/>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p:txBody>
      </p:sp>
      <p:sp>
        <p:nvSpPr>
          <p:cNvPr id="46" name="Shape 46"/>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Shape 4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Shape 4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Shape 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Shape 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8.jpg"/><Relationship Id="rId4" Type="http://schemas.openxmlformats.org/officeDocument/2006/relationships/hyperlink" Target="https://drive.google.com/file/d/0B1Bc-20xMAbiRDdsYjJudl9mbmc/view" TargetMode="External"/><Relationship Id="rId5"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pic>
        <p:nvPicPr>
          <p:cNvPr id="54" name="Shape 54"/>
          <p:cNvPicPr preferRelativeResize="0"/>
          <p:nvPr/>
        </p:nvPicPr>
        <p:blipFill>
          <a:blip r:embed="rId3">
            <a:alphaModFix/>
          </a:blip>
          <a:stretch>
            <a:fillRect/>
          </a:stretch>
        </p:blipFill>
        <p:spPr>
          <a:xfrm>
            <a:off x="1446107" y="0"/>
            <a:ext cx="6285135" cy="5143499"/>
          </a:xfrm>
          <a:prstGeom prst="rect">
            <a:avLst/>
          </a:prstGeom>
          <a:noFill/>
          <a:ln>
            <a:noFill/>
          </a:ln>
        </p:spPr>
      </p:pic>
      <p:sp>
        <p:nvSpPr>
          <p:cNvPr id="55" name="Shape 55"/>
          <p:cNvSpPr txBox="1"/>
          <p:nvPr>
            <p:ph type="ctrTitle"/>
          </p:nvPr>
        </p:nvSpPr>
        <p:spPr>
          <a:xfrm>
            <a:off x="311700" y="457475"/>
            <a:ext cx="8520600" cy="2003100"/>
          </a:xfrm>
          <a:prstGeom prst="rect">
            <a:avLst/>
          </a:prstGeom>
        </p:spPr>
        <p:txBody>
          <a:bodyPr anchorCtr="0" anchor="b" bIns="91425" lIns="91425" spcFirstLastPara="1" rIns="91425" wrap="square" tIns="91425">
            <a:noAutofit/>
          </a:bodyPr>
          <a:lstStyle/>
          <a:p>
            <a:pPr indent="0" lvl="0" marL="0">
              <a:spcBef>
                <a:spcPts val="0"/>
              </a:spcBef>
              <a:spcAft>
                <a:spcPts val="0"/>
              </a:spcAft>
              <a:buNone/>
            </a:pPr>
            <a:r>
              <a:rPr b="1" lang="en-GB">
                <a:solidFill>
                  <a:srgbClr val="FFFFFF"/>
                </a:solidFill>
                <a:latin typeface="Playfair Display"/>
                <a:ea typeface="Playfair Display"/>
                <a:cs typeface="Playfair Display"/>
                <a:sym typeface="Playfair Display"/>
              </a:rPr>
              <a:t>Impressionism</a:t>
            </a:r>
            <a:endParaRPr b="1">
              <a:solidFill>
                <a:srgbClr val="FFFFFF"/>
              </a:solidFill>
              <a:latin typeface="Playfair Display"/>
              <a:ea typeface="Playfair Display"/>
              <a:cs typeface="Playfair Display"/>
              <a:sym typeface="Playfair Display"/>
            </a:endParaRPr>
          </a:p>
        </p:txBody>
      </p:sp>
      <p:sp>
        <p:nvSpPr>
          <p:cNvPr id="56" name="Shape 56"/>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pic>
        <p:nvPicPr>
          <p:cNvPr id="57" name="Shape 57"/>
          <p:cNvPicPr preferRelativeResize="0"/>
          <p:nvPr/>
        </p:nvPicPr>
        <p:blipFill>
          <a:blip r:embed="rId4">
            <a:alphaModFix/>
          </a:blip>
          <a:stretch>
            <a:fillRect/>
          </a:stretch>
        </p:blipFill>
        <p:spPr>
          <a:xfrm>
            <a:off x="204072" y="143175"/>
            <a:ext cx="1154524" cy="230632"/>
          </a:xfrm>
          <a:prstGeom prst="rect">
            <a:avLst/>
          </a:prstGeom>
          <a:noFill/>
          <a:ln>
            <a:noFill/>
          </a:ln>
        </p:spPr>
      </p:pic>
      <p:sp>
        <p:nvSpPr>
          <p:cNvPr id="58" name="Shape 58"/>
          <p:cNvSpPr txBox="1"/>
          <p:nvPr/>
        </p:nvSpPr>
        <p:spPr>
          <a:xfrm>
            <a:off x="65000" y="4000275"/>
            <a:ext cx="1293600" cy="11433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rPr lang="en-GB" sz="1800">
                <a:solidFill>
                  <a:schemeClr val="dk1"/>
                </a:solidFill>
              </a:rPr>
              <a:t>Caroline Mc Corriston</a:t>
            </a:r>
            <a:endParaRPr>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 name="Shape 62"/>
        <p:cNvGrpSpPr/>
        <p:nvPr/>
      </p:nvGrpSpPr>
      <p:grpSpPr>
        <a:xfrm>
          <a:off x="0" y="0"/>
          <a:ext cx="0" cy="0"/>
          <a:chOff x="0" y="0"/>
          <a:chExt cx="0" cy="0"/>
        </a:xfrm>
      </p:grpSpPr>
      <p:sp>
        <p:nvSpPr>
          <p:cNvPr id="63" name="Shape 6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en-GB">
                <a:solidFill>
                  <a:srgbClr val="E69138"/>
                </a:solidFill>
              </a:rPr>
              <a:t>What was impressionism?</a:t>
            </a:r>
            <a:endParaRPr b="1">
              <a:solidFill>
                <a:srgbClr val="E69138"/>
              </a:solidFill>
            </a:endParaRPr>
          </a:p>
        </p:txBody>
      </p:sp>
      <p:sp>
        <p:nvSpPr>
          <p:cNvPr id="64" name="Shape 64"/>
          <p:cNvSpPr txBox="1"/>
          <p:nvPr>
            <p:ph idx="1" type="body"/>
          </p:nvPr>
        </p:nvSpPr>
        <p:spPr>
          <a:xfrm>
            <a:off x="311700" y="1152475"/>
            <a:ext cx="3632400" cy="34164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GB">
                <a:solidFill>
                  <a:srgbClr val="222222"/>
                </a:solidFill>
                <a:highlight>
                  <a:srgbClr val="FFFFFF"/>
                </a:highlight>
                <a:latin typeface="Helvetica Neue"/>
                <a:ea typeface="Helvetica Neue"/>
                <a:cs typeface="Helvetica Neue"/>
                <a:sym typeface="Helvetica Neue"/>
              </a:rPr>
              <a:t>A style or movement in painting originating in France in the 1860s.</a:t>
            </a:r>
            <a:endParaRPr>
              <a:solidFill>
                <a:srgbClr val="222222"/>
              </a:solidFill>
              <a:highlight>
                <a:srgbClr val="FFFFFF"/>
              </a:highlight>
              <a:latin typeface="Helvetica Neue"/>
              <a:ea typeface="Helvetica Neue"/>
              <a:cs typeface="Helvetica Neue"/>
              <a:sym typeface="Helvetica Neue"/>
            </a:endParaRPr>
          </a:p>
          <a:p>
            <a:pPr indent="0" lvl="0" marL="0">
              <a:spcBef>
                <a:spcPts val="1600"/>
              </a:spcBef>
              <a:spcAft>
                <a:spcPts val="0"/>
              </a:spcAft>
              <a:buNone/>
            </a:pPr>
            <a:r>
              <a:rPr lang="en-GB">
                <a:solidFill>
                  <a:srgbClr val="222222"/>
                </a:solidFill>
                <a:highlight>
                  <a:srgbClr val="FFFFFF"/>
                </a:highlight>
                <a:latin typeface="Helvetica Neue"/>
                <a:ea typeface="Helvetica Neue"/>
                <a:cs typeface="Helvetica Neue"/>
                <a:sym typeface="Helvetica Neue"/>
              </a:rPr>
              <a:t>The name of the movement comes from Monet’s painting, ‘Impression Sunrise’</a:t>
            </a:r>
            <a:endParaRPr>
              <a:solidFill>
                <a:srgbClr val="222222"/>
              </a:solidFill>
              <a:highlight>
                <a:srgbClr val="FFFFFF"/>
              </a:highlight>
              <a:latin typeface="Helvetica Neue"/>
              <a:ea typeface="Helvetica Neue"/>
              <a:cs typeface="Helvetica Neue"/>
              <a:sym typeface="Helvetica Neue"/>
            </a:endParaRPr>
          </a:p>
          <a:p>
            <a:pPr indent="0" lvl="0" marL="0">
              <a:spcBef>
                <a:spcPts val="1600"/>
              </a:spcBef>
              <a:spcAft>
                <a:spcPts val="1600"/>
              </a:spcAft>
              <a:buNone/>
            </a:pPr>
            <a:r>
              <a:rPr lang="en-GB">
                <a:solidFill>
                  <a:srgbClr val="222222"/>
                </a:solidFill>
                <a:highlight>
                  <a:srgbClr val="FFFFFF"/>
                </a:highlight>
                <a:latin typeface="Helvetica Neue"/>
                <a:ea typeface="Helvetica Neue"/>
                <a:cs typeface="Helvetica Neue"/>
                <a:sym typeface="Helvetica Neue"/>
              </a:rPr>
              <a:t>It was originally meant in a negative way but the group adopted it and used as their title in exhibitions.</a:t>
            </a:r>
            <a:endParaRPr>
              <a:solidFill>
                <a:srgbClr val="222222"/>
              </a:solidFill>
              <a:highlight>
                <a:srgbClr val="FFFFFF"/>
              </a:highlight>
              <a:latin typeface="Helvetica Neue"/>
              <a:ea typeface="Helvetica Neue"/>
              <a:cs typeface="Helvetica Neue"/>
              <a:sym typeface="Helvetica Neue"/>
            </a:endParaRPr>
          </a:p>
        </p:txBody>
      </p:sp>
      <p:pic>
        <p:nvPicPr>
          <p:cNvPr id="65" name="Shape 65"/>
          <p:cNvPicPr preferRelativeResize="0"/>
          <p:nvPr/>
        </p:nvPicPr>
        <p:blipFill>
          <a:blip r:embed="rId3">
            <a:alphaModFix/>
          </a:blip>
          <a:stretch>
            <a:fillRect/>
          </a:stretch>
        </p:blipFill>
        <p:spPr>
          <a:xfrm>
            <a:off x="4231153" y="1152475"/>
            <a:ext cx="4760449" cy="36598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 name="Shape 69"/>
        <p:cNvGrpSpPr/>
        <p:nvPr/>
      </p:nvGrpSpPr>
      <p:grpSpPr>
        <a:xfrm>
          <a:off x="0" y="0"/>
          <a:ext cx="0" cy="0"/>
          <a:chOff x="0" y="0"/>
          <a:chExt cx="0" cy="0"/>
        </a:xfrm>
      </p:grpSpPr>
      <p:sp>
        <p:nvSpPr>
          <p:cNvPr id="70" name="Shape 7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a:spcBef>
                <a:spcPts val="0"/>
              </a:spcBef>
              <a:spcAft>
                <a:spcPts val="0"/>
              </a:spcAft>
              <a:buClr>
                <a:schemeClr val="dk1"/>
              </a:buClr>
              <a:buSzPts val="1100"/>
              <a:buFont typeface="Arial"/>
              <a:buNone/>
            </a:pPr>
            <a:r>
              <a:rPr b="1" lang="en-GB">
                <a:solidFill>
                  <a:srgbClr val="E69138"/>
                </a:solidFill>
              </a:rPr>
              <a:t>What was impressionism?</a:t>
            </a:r>
            <a:endParaRPr b="1">
              <a:solidFill>
                <a:srgbClr val="E69138"/>
              </a:solidFill>
            </a:endParaRPr>
          </a:p>
          <a:p>
            <a:pPr indent="0" lvl="0" marL="0">
              <a:spcBef>
                <a:spcPts val="0"/>
              </a:spcBef>
              <a:spcAft>
                <a:spcPts val="0"/>
              </a:spcAft>
              <a:buNone/>
            </a:pPr>
            <a:r>
              <a:t/>
            </a:r>
            <a:endParaRPr/>
          </a:p>
        </p:txBody>
      </p:sp>
      <p:sp>
        <p:nvSpPr>
          <p:cNvPr id="71" name="Shape 7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GB" sz="2100"/>
              <a:t>The movement was influenced by realism and the work of Manet.</a:t>
            </a:r>
            <a:endParaRPr sz="2100"/>
          </a:p>
          <a:p>
            <a:pPr indent="0" lvl="0" marL="0">
              <a:spcBef>
                <a:spcPts val="1600"/>
              </a:spcBef>
              <a:spcAft>
                <a:spcPts val="0"/>
              </a:spcAft>
              <a:buNone/>
            </a:pPr>
            <a:r>
              <a:rPr lang="en-GB" sz="2100"/>
              <a:t>The group was made up of Claude Monet, Edgar Degas, Camille Pissarro and Pierre Auguste Renoir.</a:t>
            </a:r>
            <a:endParaRPr sz="2100"/>
          </a:p>
          <a:p>
            <a:pPr indent="0" lvl="0" marL="0">
              <a:spcBef>
                <a:spcPts val="1600"/>
              </a:spcBef>
              <a:spcAft>
                <a:spcPts val="0"/>
              </a:spcAft>
              <a:buNone/>
            </a:pPr>
            <a:r>
              <a:rPr lang="en-GB" sz="2100"/>
              <a:t>They regularly met up to discuss art and other matters in the popular Café Guerbois.</a:t>
            </a:r>
            <a:endParaRPr sz="2100"/>
          </a:p>
          <a:p>
            <a:pPr indent="0" lvl="0" marL="0">
              <a:spcBef>
                <a:spcPts val="1600"/>
              </a:spcBef>
              <a:spcAft>
                <a:spcPts val="1600"/>
              </a:spcAft>
              <a:buNone/>
            </a:pPr>
            <a:r>
              <a:rPr lang="en-GB" sz="2100"/>
              <a:t>Although the artists associated with impressionism are seen as a group, their styles varied greatly, particularly later in their careers.</a:t>
            </a:r>
            <a:endParaRPr sz="21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 name="Shape 75"/>
        <p:cNvGrpSpPr/>
        <p:nvPr/>
      </p:nvGrpSpPr>
      <p:grpSpPr>
        <a:xfrm>
          <a:off x="0" y="0"/>
          <a:ext cx="0" cy="0"/>
          <a:chOff x="0" y="0"/>
          <a:chExt cx="0" cy="0"/>
        </a:xfrm>
      </p:grpSpPr>
      <p:sp>
        <p:nvSpPr>
          <p:cNvPr id="76" name="Shape 7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a:spcBef>
                <a:spcPts val="0"/>
              </a:spcBef>
              <a:spcAft>
                <a:spcPts val="0"/>
              </a:spcAft>
              <a:buClr>
                <a:schemeClr val="dk1"/>
              </a:buClr>
              <a:buSzPts val="1100"/>
              <a:buFont typeface="Arial"/>
              <a:buNone/>
            </a:pPr>
            <a:r>
              <a:rPr b="1" lang="en-GB">
                <a:solidFill>
                  <a:srgbClr val="E69138"/>
                </a:solidFill>
              </a:rPr>
              <a:t>What was impressionism?</a:t>
            </a:r>
            <a:endParaRPr b="1">
              <a:solidFill>
                <a:srgbClr val="E69138"/>
              </a:solidFill>
            </a:endParaRPr>
          </a:p>
          <a:p>
            <a:pPr indent="0" lvl="0" marL="0">
              <a:spcBef>
                <a:spcPts val="0"/>
              </a:spcBef>
              <a:spcAft>
                <a:spcPts val="0"/>
              </a:spcAft>
              <a:buNone/>
            </a:pPr>
            <a:r>
              <a:t/>
            </a:r>
            <a:endParaRPr/>
          </a:p>
        </p:txBody>
      </p:sp>
      <p:sp>
        <p:nvSpPr>
          <p:cNvPr id="77" name="Shape 7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GB">
                <a:solidFill>
                  <a:srgbClr val="000000"/>
                </a:solidFill>
                <a:latin typeface="Helvetica Neue"/>
                <a:ea typeface="Helvetica Neue"/>
                <a:cs typeface="Helvetica Neue"/>
                <a:sym typeface="Helvetica Neue"/>
              </a:rPr>
              <a:t>The first meeting of what was to become the Impressionist Group of painters occurred in 1859 when Monet and Pissarro met while attending the Académie Suisse, an art school in paris. </a:t>
            </a:r>
            <a:endParaRPr>
              <a:solidFill>
                <a:srgbClr val="000000"/>
              </a:solidFill>
              <a:latin typeface="Helvetica Neue"/>
              <a:ea typeface="Helvetica Neue"/>
              <a:cs typeface="Helvetica Neue"/>
              <a:sym typeface="Helvetica Neue"/>
            </a:endParaRPr>
          </a:p>
          <a:p>
            <a:pPr indent="0" lvl="0" marL="0">
              <a:spcBef>
                <a:spcPts val="1600"/>
              </a:spcBef>
              <a:spcAft>
                <a:spcPts val="0"/>
              </a:spcAft>
              <a:buNone/>
            </a:pPr>
            <a:r>
              <a:rPr lang="en-GB">
                <a:solidFill>
                  <a:srgbClr val="000000"/>
                </a:solidFill>
                <a:latin typeface="Helvetica Neue"/>
                <a:ea typeface="Helvetica Neue"/>
                <a:cs typeface="Helvetica Neue"/>
                <a:sym typeface="Helvetica Neue"/>
              </a:rPr>
              <a:t>Their first exhibition took place on 15 April, 1874. They called themselves the Anonymous Society of Painters, Sculptors and Engravers.</a:t>
            </a:r>
            <a:endParaRPr>
              <a:solidFill>
                <a:srgbClr val="000000"/>
              </a:solidFill>
              <a:latin typeface="Helvetica Neue"/>
              <a:ea typeface="Helvetica Neue"/>
              <a:cs typeface="Helvetica Neue"/>
              <a:sym typeface="Helvetica Neue"/>
            </a:endParaRPr>
          </a:p>
          <a:p>
            <a:pPr indent="0" lvl="0" marL="0">
              <a:spcBef>
                <a:spcPts val="1600"/>
              </a:spcBef>
              <a:spcAft>
                <a:spcPts val="0"/>
              </a:spcAft>
              <a:buNone/>
            </a:pPr>
            <a:r>
              <a:rPr lang="en-GB">
                <a:solidFill>
                  <a:srgbClr val="000000"/>
                </a:solidFill>
                <a:latin typeface="Helvetica Neue"/>
                <a:ea typeface="Helvetica Neue"/>
                <a:cs typeface="Helvetica Neue"/>
                <a:sym typeface="Helvetica Neue"/>
              </a:rPr>
              <a:t>Society was shocked by their paintings and the work was ridiculed and rejected.</a:t>
            </a:r>
            <a:endParaRPr>
              <a:solidFill>
                <a:srgbClr val="000000"/>
              </a:solidFill>
              <a:latin typeface="Helvetica Neue"/>
              <a:ea typeface="Helvetica Neue"/>
              <a:cs typeface="Helvetica Neue"/>
              <a:sym typeface="Helvetica Neue"/>
            </a:endParaRPr>
          </a:p>
          <a:p>
            <a:pPr indent="0" lvl="0" marL="0">
              <a:spcBef>
                <a:spcPts val="1600"/>
              </a:spcBef>
              <a:spcAft>
                <a:spcPts val="1600"/>
              </a:spcAft>
              <a:buNone/>
            </a:pPr>
            <a:r>
              <a:rPr lang="en-GB">
                <a:solidFill>
                  <a:srgbClr val="000000"/>
                </a:solidFill>
                <a:latin typeface="Helvetica Neue"/>
                <a:ea typeface="Helvetica Neue"/>
                <a:cs typeface="Helvetica Neue"/>
                <a:sym typeface="Helvetica Neue"/>
              </a:rPr>
              <a:t>The artists who are now known as the impressionists had 7/8 more exhibitions and their work grew gradually more popular and began to be new accepted style.</a:t>
            </a:r>
            <a:endParaRPr>
              <a:solidFill>
                <a:srgbClr val="000000"/>
              </a:solidFill>
              <a:latin typeface="Helvetica Neue"/>
              <a:ea typeface="Helvetica Neue"/>
              <a:cs typeface="Helvetica Neue"/>
              <a:sym typeface="Helvetica Neue"/>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 name="Shape 81"/>
        <p:cNvGrpSpPr/>
        <p:nvPr/>
      </p:nvGrpSpPr>
      <p:grpSpPr>
        <a:xfrm>
          <a:off x="0" y="0"/>
          <a:ext cx="0" cy="0"/>
          <a:chOff x="0" y="0"/>
          <a:chExt cx="0" cy="0"/>
        </a:xfrm>
      </p:grpSpPr>
      <p:sp>
        <p:nvSpPr>
          <p:cNvPr id="82" name="Shape 8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en-GB">
                <a:solidFill>
                  <a:srgbClr val="E69138"/>
                </a:solidFill>
                <a:latin typeface="Helvetica Neue"/>
                <a:ea typeface="Helvetica Neue"/>
                <a:cs typeface="Helvetica Neue"/>
                <a:sym typeface="Helvetica Neue"/>
              </a:rPr>
              <a:t>Characteristics of Impressionism</a:t>
            </a:r>
            <a:endParaRPr b="1">
              <a:solidFill>
                <a:srgbClr val="E69138"/>
              </a:solidFill>
              <a:latin typeface="Helvetica Neue"/>
              <a:ea typeface="Helvetica Neue"/>
              <a:cs typeface="Helvetica Neue"/>
              <a:sym typeface="Helvetica Neue"/>
            </a:endParaRPr>
          </a:p>
        </p:txBody>
      </p:sp>
      <p:sp>
        <p:nvSpPr>
          <p:cNvPr id="83" name="Shape 8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GB"/>
              <a:t>Impressionist paintings tend to have small thin brushstrokes with an </a:t>
            </a:r>
            <a:r>
              <a:rPr lang="en-GB"/>
              <a:t>emphasis</a:t>
            </a:r>
            <a:r>
              <a:rPr lang="en-GB"/>
              <a:t> on accuracy of colour over precision.</a:t>
            </a:r>
            <a:endParaRPr/>
          </a:p>
          <a:p>
            <a:pPr indent="0" lvl="0" marL="0">
              <a:spcBef>
                <a:spcPts val="1600"/>
              </a:spcBef>
              <a:spcAft>
                <a:spcPts val="1600"/>
              </a:spcAft>
              <a:buNone/>
            </a:pPr>
            <a:r>
              <a:rPr lang="en-GB"/>
              <a:t>Light is an important factor and how it is captured is key to an impressionist work.</a:t>
            </a:r>
            <a:endParaRPr/>
          </a:p>
        </p:txBody>
      </p:sp>
      <p:pic>
        <p:nvPicPr>
          <p:cNvPr id="84" name="Shape 84"/>
          <p:cNvPicPr preferRelativeResize="0"/>
          <p:nvPr/>
        </p:nvPicPr>
        <p:blipFill>
          <a:blip r:embed="rId3">
            <a:alphaModFix/>
          </a:blip>
          <a:stretch>
            <a:fillRect/>
          </a:stretch>
        </p:blipFill>
        <p:spPr>
          <a:xfrm>
            <a:off x="1930275" y="2554608"/>
            <a:ext cx="5060250" cy="25301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 name="Shape 88"/>
        <p:cNvGrpSpPr/>
        <p:nvPr/>
      </p:nvGrpSpPr>
      <p:grpSpPr>
        <a:xfrm>
          <a:off x="0" y="0"/>
          <a:ext cx="0" cy="0"/>
          <a:chOff x="0" y="0"/>
          <a:chExt cx="0" cy="0"/>
        </a:xfrm>
      </p:grpSpPr>
      <p:sp>
        <p:nvSpPr>
          <p:cNvPr id="89" name="Shape 8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en-GB">
                <a:solidFill>
                  <a:srgbClr val="E69138"/>
                </a:solidFill>
                <a:latin typeface="Helvetica Neue"/>
                <a:ea typeface="Helvetica Neue"/>
                <a:cs typeface="Helvetica Neue"/>
                <a:sym typeface="Helvetica Neue"/>
              </a:rPr>
              <a:t>Impressionist Exhibitions</a:t>
            </a:r>
            <a:endParaRPr b="1">
              <a:solidFill>
                <a:srgbClr val="E69138"/>
              </a:solidFill>
              <a:latin typeface="Helvetica Neue"/>
              <a:ea typeface="Helvetica Neue"/>
              <a:cs typeface="Helvetica Neue"/>
              <a:sym typeface="Helvetica Neue"/>
            </a:endParaRPr>
          </a:p>
        </p:txBody>
      </p:sp>
      <p:sp>
        <p:nvSpPr>
          <p:cNvPr id="90" name="Shape 9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GB" sz="2100">
                <a:solidFill>
                  <a:srgbClr val="000000"/>
                </a:solidFill>
                <a:latin typeface="Helvetica Neue"/>
                <a:ea typeface="Helvetica Neue"/>
                <a:cs typeface="Helvetica Neue"/>
                <a:sym typeface="Helvetica Neue"/>
              </a:rPr>
              <a:t>As a result of the rejection of their works by the Salon, the impressionists decided to form their own society of art in 1873. </a:t>
            </a:r>
            <a:endParaRPr sz="2100">
              <a:solidFill>
                <a:srgbClr val="000000"/>
              </a:solidFill>
              <a:latin typeface="Helvetica Neue"/>
              <a:ea typeface="Helvetica Neue"/>
              <a:cs typeface="Helvetica Neue"/>
              <a:sym typeface="Helvetica Neue"/>
            </a:endParaRPr>
          </a:p>
          <a:p>
            <a:pPr indent="0" lvl="0" marL="0">
              <a:spcBef>
                <a:spcPts val="1600"/>
              </a:spcBef>
              <a:spcAft>
                <a:spcPts val="0"/>
              </a:spcAft>
              <a:buNone/>
            </a:pPr>
            <a:r>
              <a:rPr lang="en-GB" sz="2100">
                <a:solidFill>
                  <a:srgbClr val="000000"/>
                </a:solidFill>
                <a:latin typeface="Helvetica Neue"/>
                <a:ea typeface="Helvetica Neue"/>
                <a:cs typeface="Helvetica Neue"/>
                <a:sym typeface="Helvetica Neue"/>
              </a:rPr>
              <a:t>They also held their own </a:t>
            </a:r>
            <a:r>
              <a:rPr lang="en-GB" sz="2100">
                <a:solidFill>
                  <a:srgbClr val="000000"/>
                </a:solidFill>
                <a:latin typeface="Helvetica Neue"/>
                <a:ea typeface="Helvetica Neue"/>
                <a:cs typeface="Helvetica Neue"/>
                <a:sym typeface="Helvetica Neue"/>
              </a:rPr>
              <a:t>independent</a:t>
            </a:r>
            <a:r>
              <a:rPr lang="en-GB" sz="2100">
                <a:solidFill>
                  <a:srgbClr val="000000"/>
                </a:solidFill>
                <a:latin typeface="Helvetica Neue"/>
                <a:ea typeface="Helvetica Neue"/>
                <a:cs typeface="Helvetica Neue"/>
                <a:sym typeface="Helvetica Neue"/>
              </a:rPr>
              <a:t> exhibitions, giving them the freedom to practice their own style and choose whatever subject matter pleased them.</a:t>
            </a:r>
            <a:endParaRPr sz="2100">
              <a:solidFill>
                <a:srgbClr val="000000"/>
              </a:solidFill>
              <a:latin typeface="Helvetica Neue"/>
              <a:ea typeface="Helvetica Neue"/>
              <a:cs typeface="Helvetica Neue"/>
              <a:sym typeface="Helvetica Neue"/>
            </a:endParaRPr>
          </a:p>
          <a:p>
            <a:pPr indent="0" lvl="0" marL="0">
              <a:spcBef>
                <a:spcPts val="1600"/>
              </a:spcBef>
              <a:spcAft>
                <a:spcPts val="1600"/>
              </a:spcAft>
              <a:buNone/>
            </a:pPr>
            <a:r>
              <a:rPr lang="en-GB" sz="2100">
                <a:solidFill>
                  <a:srgbClr val="000000"/>
                </a:solidFill>
                <a:latin typeface="Helvetica Neue"/>
                <a:ea typeface="Helvetica Neue"/>
                <a:cs typeface="Helvetica Neue"/>
                <a:sym typeface="Helvetica Neue"/>
              </a:rPr>
              <a:t>This broke the control the Salon had over art, ushering a new era, with the control placed firmly in the hands of the artists themselves.</a:t>
            </a:r>
            <a:endParaRPr sz="2100">
              <a:solidFill>
                <a:srgbClr val="000000"/>
              </a:solidFill>
              <a:latin typeface="Helvetica Neue"/>
              <a:ea typeface="Helvetica Neue"/>
              <a:cs typeface="Helvetica Neue"/>
              <a:sym typeface="Helvetica Neue"/>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4" name="Shape 94"/>
        <p:cNvGrpSpPr/>
        <p:nvPr/>
      </p:nvGrpSpPr>
      <p:grpSpPr>
        <a:xfrm>
          <a:off x="0" y="0"/>
          <a:ext cx="0" cy="0"/>
          <a:chOff x="0" y="0"/>
          <a:chExt cx="0" cy="0"/>
        </a:xfrm>
      </p:grpSpPr>
      <p:sp>
        <p:nvSpPr>
          <p:cNvPr id="95" name="Shape 9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en-GB">
                <a:solidFill>
                  <a:srgbClr val="E69138"/>
                </a:solidFill>
                <a:latin typeface="Helvetica Neue"/>
                <a:ea typeface="Helvetica Neue"/>
                <a:cs typeface="Helvetica Neue"/>
                <a:sym typeface="Helvetica Neue"/>
              </a:rPr>
              <a:t>Support from Durand- Ruel</a:t>
            </a:r>
            <a:endParaRPr b="1">
              <a:solidFill>
                <a:srgbClr val="E69138"/>
              </a:solidFill>
              <a:latin typeface="Helvetica Neue"/>
              <a:ea typeface="Helvetica Neue"/>
              <a:cs typeface="Helvetica Neue"/>
              <a:sym typeface="Helvetica Neue"/>
            </a:endParaRPr>
          </a:p>
        </p:txBody>
      </p:sp>
      <p:sp>
        <p:nvSpPr>
          <p:cNvPr id="96" name="Shape 9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GB" sz="2400">
                <a:solidFill>
                  <a:srgbClr val="000000"/>
                </a:solidFill>
                <a:latin typeface="Helvetica Neue"/>
                <a:ea typeface="Helvetica Neue"/>
                <a:cs typeface="Helvetica Neue"/>
                <a:sym typeface="Helvetica Neue"/>
              </a:rPr>
              <a:t>The art collector Durand-Ruel was crucial to the eventual success of the movement. </a:t>
            </a:r>
            <a:endParaRPr sz="2400">
              <a:solidFill>
                <a:srgbClr val="000000"/>
              </a:solidFill>
              <a:latin typeface="Helvetica Neue"/>
              <a:ea typeface="Helvetica Neue"/>
              <a:cs typeface="Helvetica Neue"/>
              <a:sym typeface="Helvetica Neue"/>
            </a:endParaRPr>
          </a:p>
          <a:p>
            <a:pPr indent="0" lvl="0" marL="0">
              <a:spcBef>
                <a:spcPts val="1600"/>
              </a:spcBef>
              <a:spcAft>
                <a:spcPts val="1600"/>
              </a:spcAft>
              <a:buNone/>
            </a:pPr>
            <a:r>
              <a:rPr lang="en-GB" sz="2400">
                <a:solidFill>
                  <a:srgbClr val="000000"/>
                </a:solidFill>
                <a:latin typeface="Helvetica Neue"/>
                <a:ea typeface="Helvetica Neue"/>
                <a:cs typeface="Helvetica Neue"/>
                <a:sym typeface="Helvetica Neue"/>
              </a:rPr>
              <a:t>He supported the artist from the beginning and bought their work when he could. </a:t>
            </a:r>
            <a:endParaRPr sz="2400">
              <a:solidFill>
                <a:srgbClr val="000000"/>
              </a:solidFill>
              <a:latin typeface="Helvetica Neue"/>
              <a:ea typeface="Helvetica Neue"/>
              <a:cs typeface="Helvetica Neue"/>
              <a:sym typeface="Helvetica Neue"/>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0" name="Shape 100"/>
        <p:cNvGrpSpPr/>
        <p:nvPr/>
      </p:nvGrpSpPr>
      <p:grpSpPr>
        <a:xfrm>
          <a:off x="0" y="0"/>
          <a:ext cx="0" cy="0"/>
          <a:chOff x="0" y="0"/>
          <a:chExt cx="0" cy="0"/>
        </a:xfrm>
      </p:grpSpPr>
      <p:sp>
        <p:nvSpPr>
          <p:cNvPr id="101" name="Shape 101"/>
          <p:cNvSpPr txBox="1"/>
          <p:nvPr>
            <p:ph type="title"/>
          </p:nvPr>
        </p:nvSpPr>
        <p:spPr>
          <a:xfrm>
            <a:off x="311700" y="123650"/>
            <a:ext cx="8520600" cy="8940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en-GB">
                <a:solidFill>
                  <a:srgbClr val="E69138"/>
                </a:solidFill>
                <a:latin typeface="Helvetica Neue"/>
                <a:ea typeface="Helvetica Neue"/>
                <a:cs typeface="Helvetica Neue"/>
                <a:sym typeface="Helvetica Neue"/>
              </a:rPr>
              <a:t>Influences</a:t>
            </a:r>
            <a:endParaRPr b="1">
              <a:solidFill>
                <a:srgbClr val="E69138"/>
              </a:solidFill>
              <a:latin typeface="Helvetica Neue"/>
              <a:ea typeface="Helvetica Neue"/>
              <a:cs typeface="Helvetica Neue"/>
              <a:sym typeface="Helvetica Neue"/>
            </a:endParaRPr>
          </a:p>
        </p:txBody>
      </p:sp>
      <p:sp>
        <p:nvSpPr>
          <p:cNvPr id="102" name="Shape 102"/>
          <p:cNvSpPr txBox="1"/>
          <p:nvPr>
            <p:ph idx="1" type="body"/>
          </p:nvPr>
        </p:nvSpPr>
        <p:spPr>
          <a:xfrm>
            <a:off x="311700" y="865500"/>
            <a:ext cx="6018900" cy="37035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GB" sz="2400" u="sng">
                <a:solidFill>
                  <a:srgbClr val="000000"/>
                </a:solidFill>
                <a:latin typeface="Helvetica Neue"/>
                <a:ea typeface="Helvetica Neue"/>
                <a:cs typeface="Helvetica Neue"/>
                <a:sym typeface="Helvetica Neue"/>
              </a:rPr>
              <a:t>Japanese Prints:</a:t>
            </a:r>
            <a:r>
              <a:rPr lang="en-GB" sz="2400">
                <a:solidFill>
                  <a:srgbClr val="000000"/>
                </a:solidFill>
                <a:latin typeface="Helvetica Neue"/>
                <a:ea typeface="Helvetica Neue"/>
                <a:cs typeface="Helvetica Neue"/>
                <a:sym typeface="Helvetica Neue"/>
              </a:rPr>
              <a:t> </a:t>
            </a:r>
            <a:r>
              <a:rPr lang="en-GB" sz="2400">
                <a:solidFill>
                  <a:srgbClr val="000000"/>
                </a:solidFill>
                <a:latin typeface="Helvetica Neue"/>
                <a:ea typeface="Helvetica Neue"/>
                <a:cs typeface="Helvetica Neue"/>
                <a:sym typeface="Helvetica Neue"/>
              </a:rPr>
              <a:t>Many Impressionists collected and admired these woodcuts because of their vibrant colour and unusual compositions.</a:t>
            </a:r>
            <a:endParaRPr sz="2400">
              <a:solidFill>
                <a:srgbClr val="000000"/>
              </a:solidFill>
              <a:latin typeface="Helvetica Neue"/>
              <a:ea typeface="Helvetica Neue"/>
              <a:cs typeface="Helvetica Neue"/>
              <a:sym typeface="Helvetica Neue"/>
            </a:endParaRPr>
          </a:p>
          <a:p>
            <a:pPr indent="0" lvl="0" marL="0">
              <a:spcBef>
                <a:spcPts val="1600"/>
              </a:spcBef>
              <a:spcAft>
                <a:spcPts val="0"/>
              </a:spcAft>
              <a:buNone/>
            </a:pPr>
            <a:r>
              <a:rPr lang="en-GB" sz="2400">
                <a:solidFill>
                  <a:srgbClr val="000000"/>
                </a:solidFill>
                <a:latin typeface="Helvetica Neue"/>
                <a:ea typeface="Helvetica Neue"/>
                <a:cs typeface="Helvetica Neue"/>
                <a:sym typeface="Helvetica Neue"/>
              </a:rPr>
              <a:t>They also admired the simplicity of line and flat colour.</a:t>
            </a:r>
            <a:endParaRPr sz="2400">
              <a:solidFill>
                <a:srgbClr val="000000"/>
              </a:solidFill>
              <a:latin typeface="Helvetica Neue"/>
              <a:ea typeface="Helvetica Neue"/>
              <a:cs typeface="Helvetica Neue"/>
              <a:sym typeface="Helvetica Neue"/>
            </a:endParaRPr>
          </a:p>
          <a:p>
            <a:pPr indent="0" lvl="0" marL="0">
              <a:spcBef>
                <a:spcPts val="1600"/>
              </a:spcBef>
              <a:spcAft>
                <a:spcPts val="1600"/>
              </a:spcAft>
              <a:buNone/>
            </a:pPr>
            <a:r>
              <a:t/>
            </a:r>
            <a:endParaRPr>
              <a:solidFill>
                <a:srgbClr val="000000"/>
              </a:solidFill>
            </a:endParaRPr>
          </a:p>
        </p:txBody>
      </p:sp>
      <p:pic>
        <p:nvPicPr>
          <p:cNvPr id="103" name="Shape 103"/>
          <p:cNvPicPr preferRelativeResize="0"/>
          <p:nvPr/>
        </p:nvPicPr>
        <p:blipFill>
          <a:blip r:embed="rId3">
            <a:alphaModFix/>
          </a:blip>
          <a:stretch>
            <a:fillRect/>
          </a:stretch>
        </p:blipFill>
        <p:spPr>
          <a:xfrm>
            <a:off x="6409488" y="956425"/>
            <a:ext cx="2581275" cy="17716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 name="Shape 107"/>
        <p:cNvGrpSpPr/>
        <p:nvPr/>
      </p:nvGrpSpPr>
      <p:grpSpPr>
        <a:xfrm>
          <a:off x="0" y="0"/>
          <a:ext cx="0" cy="0"/>
          <a:chOff x="0" y="0"/>
          <a:chExt cx="0" cy="0"/>
        </a:xfrm>
      </p:grpSpPr>
      <p:sp>
        <p:nvSpPr>
          <p:cNvPr id="108" name="Shape 108"/>
          <p:cNvSpPr txBox="1"/>
          <p:nvPr>
            <p:ph type="title"/>
          </p:nvPr>
        </p:nvSpPr>
        <p:spPr>
          <a:xfrm>
            <a:off x="311700" y="0"/>
            <a:ext cx="8520600" cy="1017600"/>
          </a:xfrm>
          <a:prstGeom prst="rect">
            <a:avLst/>
          </a:prstGeom>
        </p:spPr>
        <p:txBody>
          <a:bodyPr anchorCtr="0" anchor="t" bIns="91425" lIns="91425" spcFirstLastPara="1" rIns="91425" wrap="square" tIns="91425">
            <a:noAutofit/>
          </a:bodyPr>
          <a:lstStyle/>
          <a:p>
            <a:pPr indent="0" lvl="0" marL="0">
              <a:spcBef>
                <a:spcPts val="0"/>
              </a:spcBef>
              <a:spcAft>
                <a:spcPts val="0"/>
              </a:spcAft>
              <a:buClr>
                <a:schemeClr val="dk1"/>
              </a:buClr>
              <a:buSzPts val="1100"/>
              <a:buFont typeface="Arial"/>
              <a:buNone/>
            </a:pPr>
            <a:r>
              <a:rPr b="1" lang="en-GB">
                <a:solidFill>
                  <a:srgbClr val="E69138"/>
                </a:solidFill>
                <a:latin typeface="Helvetica Neue"/>
                <a:ea typeface="Helvetica Neue"/>
                <a:cs typeface="Helvetica Neue"/>
                <a:sym typeface="Helvetica Neue"/>
              </a:rPr>
              <a:t>Influences</a:t>
            </a:r>
            <a:endParaRPr/>
          </a:p>
          <a:p>
            <a:pPr indent="0" lvl="0" marL="0">
              <a:spcBef>
                <a:spcPts val="0"/>
              </a:spcBef>
              <a:spcAft>
                <a:spcPts val="0"/>
              </a:spcAft>
              <a:buNone/>
            </a:pPr>
            <a:r>
              <a:t/>
            </a:r>
            <a:endParaRPr/>
          </a:p>
        </p:txBody>
      </p:sp>
      <p:sp>
        <p:nvSpPr>
          <p:cNvPr id="109" name="Shape 109"/>
          <p:cNvSpPr txBox="1"/>
          <p:nvPr>
            <p:ph idx="1" type="body"/>
          </p:nvPr>
        </p:nvSpPr>
        <p:spPr>
          <a:xfrm>
            <a:off x="311700" y="556400"/>
            <a:ext cx="8520600" cy="40125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GB" sz="2100" u="sng">
                <a:solidFill>
                  <a:srgbClr val="000000"/>
                </a:solidFill>
                <a:latin typeface="Helvetica Neue"/>
                <a:ea typeface="Helvetica Neue"/>
                <a:cs typeface="Helvetica Neue"/>
                <a:sym typeface="Helvetica Neue"/>
              </a:rPr>
              <a:t>Scientific Discoveries- </a:t>
            </a:r>
            <a:r>
              <a:rPr lang="en-GB" sz="2100">
                <a:solidFill>
                  <a:srgbClr val="000000"/>
                </a:solidFill>
                <a:latin typeface="Helvetica Neue"/>
                <a:ea typeface="Helvetica Neue"/>
                <a:cs typeface="Helvetica Neue"/>
                <a:sym typeface="Helvetica Neue"/>
              </a:rPr>
              <a:t>at this time scientists had discovered that light, which consists of energy particles, travels in </a:t>
            </a:r>
            <a:r>
              <a:rPr lang="en-GB" sz="2100">
                <a:solidFill>
                  <a:srgbClr val="000000"/>
                </a:solidFill>
                <a:latin typeface="Helvetica Neue"/>
                <a:ea typeface="Helvetica Neue"/>
                <a:cs typeface="Helvetica Neue"/>
                <a:sym typeface="Helvetica Neue"/>
              </a:rPr>
              <a:t>straight</a:t>
            </a:r>
            <a:r>
              <a:rPr lang="en-GB" sz="2100">
                <a:solidFill>
                  <a:srgbClr val="000000"/>
                </a:solidFill>
                <a:latin typeface="Helvetica Neue"/>
                <a:ea typeface="Helvetica Neue"/>
                <a:cs typeface="Helvetica Neue"/>
                <a:sym typeface="Helvetica Neue"/>
              </a:rPr>
              <a:t> lines and also that vision is caused by light rays hitting the eye.</a:t>
            </a:r>
            <a:endParaRPr sz="2100">
              <a:solidFill>
                <a:srgbClr val="000000"/>
              </a:solidFill>
              <a:latin typeface="Helvetica Neue"/>
              <a:ea typeface="Helvetica Neue"/>
              <a:cs typeface="Helvetica Neue"/>
              <a:sym typeface="Helvetica Neue"/>
            </a:endParaRPr>
          </a:p>
          <a:p>
            <a:pPr indent="0" lvl="0" marL="0">
              <a:spcBef>
                <a:spcPts val="1600"/>
              </a:spcBef>
              <a:spcAft>
                <a:spcPts val="0"/>
              </a:spcAft>
              <a:buNone/>
            </a:pPr>
            <a:r>
              <a:rPr lang="en-GB" sz="2100">
                <a:solidFill>
                  <a:srgbClr val="000000"/>
                </a:solidFill>
                <a:latin typeface="Helvetica Neue"/>
                <a:ea typeface="Helvetica Neue"/>
                <a:cs typeface="Helvetica Neue"/>
                <a:sym typeface="Helvetica Neue"/>
              </a:rPr>
              <a:t>This discovery heightened the artist’s interests on the </a:t>
            </a:r>
            <a:r>
              <a:rPr lang="en-GB" sz="2100">
                <a:solidFill>
                  <a:srgbClr val="000000"/>
                </a:solidFill>
                <a:latin typeface="Helvetica Neue"/>
                <a:ea typeface="Helvetica Neue"/>
                <a:cs typeface="Helvetica Neue"/>
                <a:sym typeface="Helvetica Neue"/>
              </a:rPr>
              <a:t>effects</a:t>
            </a:r>
            <a:r>
              <a:rPr lang="en-GB" sz="2100">
                <a:solidFill>
                  <a:srgbClr val="000000"/>
                </a:solidFill>
                <a:latin typeface="Helvetica Neue"/>
                <a:ea typeface="Helvetica Neue"/>
                <a:cs typeface="Helvetica Neue"/>
                <a:sym typeface="Helvetica Neue"/>
              </a:rPr>
              <a:t> of light on colour.</a:t>
            </a:r>
            <a:endParaRPr sz="2100">
              <a:solidFill>
                <a:srgbClr val="000000"/>
              </a:solidFill>
              <a:latin typeface="Helvetica Neue"/>
              <a:ea typeface="Helvetica Neue"/>
              <a:cs typeface="Helvetica Neue"/>
              <a:sym typeface="Helvetica Neue"/>
            </a:endParaRPr>
          </a:p>
          <a:p>
            <a:pPr indent="0" lvl="0" marL="0" rtl="0">
              <a:spcBef>
                <a:spcPts val="1600"/>
              </a:spcBef>
              <a:spcAft>
                <a:spcPts val="0"/>
              </a:spcAft>
              <a:buNone/>
            </a:pPr>
            <a:r>
              <a:rPr lang="en-GB" sz="2100">
                <a:solidFill>
                  <a:srgbClr val="000000"/>
                </a:solidFill>
                <a:latin typeface="Helvetica Neue"/>
                <a:ea typeface="Helvetica Neue"/>
                <a:cs typeface="Helvetica Neue"/>
                <a:sym typeface="Helvetica Neue"/>
              </a:rPr>
              <a:t>Impressionists often painted on a white primed canvas to create brighter tones in their paintings. Previously artists had used browns, greens and ochres.</a:t>
            </a:r>
            <a:endParaRPr sz="2100">
              <a:solidFill>
                <a:srgbClr val="000000"/>
              </a:solidFill>
              <a:latin typeface="Helvetica Neue"/>
              <a:ea typeface="Helvetica Neue"/>
              <a:cs typeface="Helvetica Neue"/>
              <a:sym typeface="Helvetica Neue"/>
            </a:endParaRPr>
          </a:p>
          <a:p>
            <a:pPr indent="0" lvl="0" marL="0">
              <a:spcBef>
                <a:spcPts val="1600"/>
              </a:spcBef>
              <a:spcAft>
                <a:spcPts val="1600"/>
              </a:spcAft>
              <a:buNone/>
            </a:pPr>
            <a:r>
              <a:rPr lang="en-GB" sz="2100">
                <a:solidFill>
                  <a:srgbClr val="000000"/>
                </a:solidFill>
                <a:latin typeface="Helvetica Neue"/>
                <a:ea typeface="Helvetica Neue"/>
                <a:cs typeface="Helvetica Neue"/>
                <a:sym typeface="Helvetica Neue"/>
              </a:rPr>
              <a:t>They noticed colours opposite each other on the colour wheel created strong contrasts when placed side by side.</a:t>
            </a:r>
            <a:endParaRPr sz="2100">
              <a:solidFill>
                <a:srgbClr val="000000"/>
              </a:solidFill>
              <a:latin typeface="Helvetica Neue"/>
              <a:ea typeface="Helvetica Neue"/>
              <a:cs typeface="Helvetica Neue"/>
              <a:sym typeface="Helvetica Neue"/>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3" name="Shape 113"/>
        <p:cNvGrpSpPr/>
        <p:nvPr/>
      </p:nvGrpSpPr>
      <p:grpSpPr>
        <a:xfrm>
          <a:off x="0" y="0"/>
          <a:ext cx="0" cy="0"/>
          <a:chOff x="0" y="0"/>
          <a:chExt cx="0" cy="0"/>
        </a:xfrm>
      </p:grpSpPr>
      <p:sp>
        <p:nvSpPr>
          <p:cNvPr id="114" name="Shape 1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15" name="Shape 115"/>
          <p:cNvSpPr txBox="1"/>
          <p:nvPr>
            <p:ph idx="1" type="body"/>
          </p:nvPr>
        </p:nvSpPr>
        <p:spPr>
          <a:xfrm>
            <a:off x="311700" y="1152475"/>
            <a:ext cx="4077600" cy="3416400"/>
          </a:xfrm>
          <a:prstGeom prst="rect">
            <a:avLst/>
          </a:prstGeom>
        </p:spPr>
        <p:txBody>
          <a:bodyPr anchorCtr="0" anchor="t" bIns="91425" lIns="91425" spcFirstLastPara="1" rIns="91425" wrap="square" tIns="91425">
            <a:noAutofit/>
          </a:bodyPr>
          <a:lstStyle/>
          <a:p>
            <a:pPr indent="0" lvl="0" marL="0">
              <a:spcBef>
                <a:spcPts val="0"/>
              </a:spcBef>
              <a:spcAft>
                <a:spcPts val="1600"/>
              </a:spcAft>
              <a:buNone/>
            </a:pPr>
            <a:r>
              <a:rPr lang="en-GB" sz="2100">
                <a:solidFill>
                  <a:srgbClr val="000000"/>
                </a:solidFill>
                <a:latin typeface="Helvetica Neue"/>
                <a:ea typeface="Helvetica Neue"/>
                <a:cs typeface="Helvetica Neue"/>
                <a:sym typeface="Helvetica Neue"/>
              </a:rPr>
              <a:t>The scientist </a:t>
            </a:r>
            <a:r>
              <a:rPr lang="en-GB" sz="2100" u="sng">
                <a:solidFill>
                  <a:srgbClr val="000000"/>
                </a:solidFill>
                <a:latin typeface="Helvetica Neue"/>
                <a:ea typeface="Helvetica Neue"/>
                <a:cs typeface="Helvetica Neue"/>
                <a:sym typeface="Helvetica Neue"/>
              </a:rPr>
              <a:t>Chevreul </a:t>
            </a:r>
            <a:r>
              <a:rPr lang="en-GB" sz="2100">
                <a:solidFill>
                  <a:srgbClr val="000000"/>
                </a:solidFill>
                <a:latin typeface="Helvetica Neue"/>
                <a:ea typeface="Helvetica Neue"/>
                <a:cs typeface="Helvetica Neue"/>
                <a:sym typeface="Helvetica Neue"/>
              </a:rPr>
              <a:t>explained that complementary colours (e.g. red and green) when painted side by side looked more vivid. Through their use of optical mixing the impressionists adopted some of Chevreul’s discoveries.</a:t>
            </a:r>
            <a:endParaRPr sz="2100">
              <a:solidFill>
                <a:srgbClr val="000000"/>
              </a:solidFill>
              <a:latin typeface="Helvetica Neue"/>
              <a:ea typeface="Helvetica Neue"/>
              <a:cs typeface="Helvetica Neue"/>
              <a:sym typeface="Helvetica Neue"/>
            </a:endParaRPr>
          </a:p>
        </p:txBody>
      </p:sp>
      <p:pic>
        <p:nvPicPr>
          <p:cNvPr id="116" name="Shape 116"/>
          <p:cNvPicPr preferRelativeResize="0"/>
          <p:nvPr/>
        </p:nvPicPr>
        <p:blipFill>
          <a:blip r:embed="rId3">
            <a:alphaModFix/>
          </a:blip>
          <a:stretch>
            <a:fillRect/>
          </a:stretch>
        </p:blipFill>
        <p:spPr>
          <a:xfrm>
            <a:off x="4507950" y="392138"/>
            <a:ext cx="4324350" cy="43592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0" name="Shape 120"/>
        <p:cNvGrpSpPr/>
        <p:nvPr/>
      </p:nvGrpSpPr>
      <p:grpSpPr>
        <a:xfrm>
          <a:off x="0" y="0"/>
          <a:ext cx="0" cy="0"/>
          <a:chOff x="0" y="0"/>
          <a:chExt cx="0" cy="0"/>
        </a:xfrm>
      </p:grpSpPr>
      <p:sp>
        <p:nvSpPr>
          <p:cNvPr id="121" name="Shape 1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a:spcBef>
                <a:spcPts val="0"/>
              </a:spcBef>
              <a:spcAft>
                <a:spcPts val="0"/>
              </a:spcAft>
              <a:buClr>
                <a:schemeClr val="dk1"/>
              </a:buClr>
              <a:buSzPts val="1100"/>
              <a:buFont typeface="Arial"/>
              <a:buNone/>
            </a:pPr>
            <a:r>
              <a:rPr b="1" lang="en-GB">
                <a:solidFill>
                  <a:srgbClr val="E69138"/>
                </a:solidFill>
                <a:latin typeface="Helvetica Neue"/>
                <a:ea typeface="Helvetica Neue"/>
                <a:cs typeface="Helvetica Neue"/>
                <a:sym typeface="Helvetica Neue"/>
              </a:rPr>
              <a:t>Influences</a:t>
            </a:r>
            <a:endParaRPr/>
          </a:p>
        </p:txBody>
      </p:sp>
      <p:sp>
        <p:nvSpPr>
          <p:cNvPr id="122" name="Shape 1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nSpc>
                <a:spcPct val="80000"/>
              </a:lnSpc>
              <a:spcBef>
                <a:spcPts val="500"/>
              </a:spcBef>
              <a:spcAft>
                <a:spcPts val="0"/>
              </a:spcAft>
              <a:buNone/>
            </a:pPr>
            <a:r>
              <a:rPr lang="en-GB" sz="2400" u="sng">
                <a:solidFill>
                  <a:schemeClr val="dk1"/>
                </a:solidFill>
                <a:latin typeface="Helvetica Neue"/>
                <a:ea typeface="Helvetica Neue"/>
                <a:cs typeface="Helvetica Neue"/>
                <a:sym typeface="Helvetica Neue"/>
              </a:rPr>
              <a:t>Industrial Revolution:</a:t>
            </a:r>
            <a:endParaRPr sz="2400" u="sng">
              <a:solidFill>
                <a:schemeClr val="dk1"/>
              </a:solidFill>
              <a:latin typeface="Helvetica Neue"/>
              <a:ea typeface="Helvetica Neue"/>
              <a:cs typeface="Helvetica Neue"/>
              <a:sym typeface="Helvetica Neue"/>
            </a:endParaRPr>
          </a:p>
          <a:p>
            <a:pPr indent="0" lvl="0" marL="0" rtl="0">
              <a:lnSpc>
                <a:spcPct val="80000"/>
              </a:lnSpc>
              <a:spcBef>
                <a:spcPts val="500"/>
              </a:spcBef>
              <a:spcAft>
                <a:spcPts val="0"/>
              </a:spcAft>
              <a:buNone/>
            </a:pPr>
            <a:r>
              <a:rPr lang="en-GB" sz="2400" u="sng">
                <a:solidFill>
                  <a:schemeClr val="dk1"/>
                </a:solidFill>
                <a:latin typeface="Helvetica Neue"/>
                <a:ea typeface="Helvetica Neue"/>
                <a:cs typeface="Helvetica Neue"/>
                <a:sym typeface="Helvetica Neue"/>
              </a:rPr>
              <a:t>Invention of the Camera</a:t>
            </a:r>
            <a:r>
              <a:rPr lang="en-GB" sz="2400">
                <a:solidFill>
                  <a:schemeClr val="dk1"/>
                </a:solidFill>
                <a:latin typeface="Helvetica Neue"/>
                <a:ea typeface="Helvetica Neue"/>
                <a:cs typeface="Helvetica Neue"/>
                <a:sym typeface="Helvetica Neue"/>
              </a:rPr>
              <a:t>- </a:t>
            </a:r>
            <a:endParaRPr sz="2400">
              <a:solidFill>
                <a:schemeClr val="dk1"/>
              </a:solidFill>
              <a:latin typeface="Helvetica Neue"/>
              <a:ea typeface="Helvetica Neue"/>
              <a:cs typeface="Helvetica Neue"/>
              <a:sym typeface="Helvetica Neue"/>
            </a:endParaRPr>
          </a:p>
          <a:p>
            <a:pPr indent="0" lvl="0" marL="0" rtl="0">
              <a:lnSpc>
                <a:spcPct val="80000"/>
              </a:lnSpc>
              <a:spcBef>
                <a:spcPts val="500"/>
              </a:spcBef>
              <a:spcAft>
                <a:spcPts val="0"/>
              </a:spcAft>
              <a:buNone/>
            </a:pPr>
            <a:r>
              <a:t/>
            </a:r>
            <a:endParaRPr sz="2400">
              <a:solidFill>
                <a:schemeClr val="dk1"/>
              </a:solidFill>
              <a:latin typeface="Helvetica Neue"/>
              <a:ea typeface="Helvetica Neue"/>
              <a:cs typeface="Helvetica Neue"/>
              <a:sym typeface="Helvetica Neue"/>
            </a:endParaRPr>
          </a:p>
          <a:p>
            <a:pPr indent="0" lvl="0" marL="0" rtl="0">
              <a:lnSpc>
                <a:spcPct val="80000"/>
              </a:lnSpc>
              <a:spcBef>
                <a:spcPts val="500"/>
              </a:spcBef>
              <a:spcAft>
                <a:spcPts val="0"/>
              </a:spcAft>
              <a:buNone/>
            </a:pPr>
            <a:r>
              <a:rPr lang="en-GB" sz="2100">
                <a:solidFill>
                  <a:schemeClr val="dk1"/>
                </a:solidFill>
                <a:latin typeface="Helvetica Neue"/>
                <a:ea typeface="Helvetica Neue"/>
                <a:cs typeface="Helvetica Neue"/>
                <a:sym typeface="Helvetica Neue"/>
              </a:rPr>
              <a:t>Artists were no longer needed to make records of families, state occasions etc. The camera was a more accurate instrument than the eye of the artist. Artists were not free to experiment with different techniques and styles.</a:t>
            </a:r>
            <a:endParaRPr sz="2100">
              <a:solidFill>
                <a:schemeClr val="dk1"/>
              </a:solidFill>
              <a:latin typeface="Helvetica Neue"/>
              <a:ea typeface="Helvetica Neue"/>
              <a:cs typeface="Helvetica Neue"/>
              <a:sym typeface="Helvetica Neue"/>
            </a:endParaRPr>
          </a:p>
          <a:p>
            <a:pPr indent="0" lvl="0" marL="0" rtl="0">
              <a:lnSpc>
                <a:spcPct val="80000"/>
              </a:lnSpc>
              <a:spcBef>
                <a:spcPts val="500"/>
              </a:spcBef>
              <a:spcAft>
                <a:spcPts val="0"/>
              </a:spcAft>
              <a:buNone/>
            </a:pPr>
            <a:r>
              <a:rPr lang="en-GB" sz="2100">
                <a:solidFill>
                  <a:schemeClr val="dk1"/>
                </a:solidFill>
                <a:latin typeface="Helvetica Neue"/>
                <a:ea typeface="Helvetica Neue"/>
                <a:cs typeface="Helvetica Neue"/>
                <a:sym typeface="Helvetica Neue"/>
              </a:rPr>
              <a:t>They were also interested in accidental compositions caught by the camera, with objects and figures caught off by the boundaries of the picture space.</a:t>
            </a:r>
            <a:endParaRPr sz="2100">
              <a:solidFill>
                <a:schemeClr val="dk1"/>
              </a:solidFill>
              <a:latin typeface="Helvetica Neue"/>
              <a:ea typeface="Helvetica Neue"/>
              <a:cs typeface="Helvetica Neue"/>
              <a:sym typeface="Helvetica Neue"/>
            </a:endParaRPr>
          </a:p>
          <a:p>
            <a:pPr indent="0" lvl="0" marL="0">
              <a:spcBef>
                <a:spcPts val="0"/>
              </a:spcBef>
              <a:spcAft>
                <a:spcPts val="0"/>
              </a:spcAft>
              <a:buNone/>
            </a:pPr>
            <a:r>
              <a:t/>
            </a:r>
            <a:endParaRPr sz="2400">
              <a:solidFill>
                <a:schemeClr val="dk1"/>
              </a:solidFill>
              <a:latin typeface="Helvetica Neue"/>
              <a:ea typeface="Helvetica Neue"/>
              <a:cs typeface="Helvetica Neue"/>
              <a:sym typeface="Helvetica Neue"/>
            </a:endParaRPr>
          </a:p>
          <a:p>
            <a:pPr indent="0" lvl="0" marL="0">
              <a:spcBef>
                <a:spcPts val="1600"/>
              </a:spcBef>
              <a:spcAft>
                <a:spcPts val="1600"/>
              </a:spcAft>
              <a:buNone/>
            </a:pPr>
            <a:r>
              <a:t/>
            </a:r>
            <a:endParaRPr sz="2400">
              <a:latin typeface="Helvetica Neue"/>
              <a:ea typeface="Helvetica Neue"/>
              <a:cs typeface="Helvetica Neue"/>
              <a:sym typeface="Helvetica Neue"/>
            </a:endParaRPr>
          </a:p>
        </p:txBody>
      </p:sp>
      <p:pic>
        <p:nvPicPr>
          <p:cNvPr id="123" name="Shape 123"/>
          <p:cNvPicPr preferRelativeResize="0"/>
          <p:nvPr/>
        </p:nvPicPr>
        <p:blipFill rotWithShape="1">
          <a:blip r:embed="rId3">
            <a:alphaModFix/>
          </a:blip>
          <a:srcRect b="0" l="0" r="0" t="0"/>
          <a:stretch/>
        </p:blipFill>
        <p:spPr>
          <a:xfrm>
            <a:off x="6758900" y="197350"/>
            <a:ext cx="2224087" cy="217963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7" name="Shape 127"/>
        <p:cNvGrpSpPr/>
        <p:nvPr/>
      </p:nvGrpSpPr>
      <p:grpSpPr>
        <a:xfrm>
          <a:off x="0" y="0"/>
          <a:ext cx="0" cy="0"/>
          <a:chOff x="0" y="0"/>
          <a:chExt cx="0" cy="0"/>
        </a:xfrm>
      </p:grpSpPr>
      <p:sp>
        <p:nvSpPr>
          <p:cNvPr id="128" name="Shape 128"/>
          <p:cNvSpPr txBox="1"/>
          <p:nvPr>
            <p:ph type="title"/>
          </p:nvPr>
        </p:nvSpPr>
        <p:spPr>
          <a:xfrm>
            <a:off x="311700" y="0"/>
            <a:ext cx="8520600" cy="10176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en-GB">
                <a:solidFill>
                  <a:srgbClr val="E69138"/>
                </a:solidFill>
                <a:latin typeface="Helvetica Neue"/>
                <a:ea typeface="Helvetica Neue"/>
                <a:cs typeface="Helvetica Neue"/>
                <a:sym typeface="Helvetica Neue"/>
              </a:rPr>
              <a:t>Influences</a:t>
            </a:r>
            <a:endParaRPr b="1">
              <a:solidFill>
                <a:srgbClr val="E69138"/>
              </a:solidFill>
              <a:latin typeface="Helvetica Neue"/>
              <a:ea typeface="Helvetica Neue"/>
              <a:cs typeface="Helvetica Neue"/>
              <a:sym typeface="Helvetica Neue"/>
            </a:endParaRPr>
          </a:p>
          <a:p>
            <a:pPr indent="0" lvl="0" marL="0">
              <a:spcBef>
                <a:spcPts val="0"/>
              </a:spcBef>
              <a:spcAft>
                <a:spcPts val="0"/>
              </a:spcAft>
              <a:buNone/>
            </a:pPr>
            <a:r>
              <a:t/>
            </a:r>
            <a:endParaRPr>
              <a:solidFill>
                <a:srgbClr val="000000"/>
              </a:solidFill>
            </a:endParaRPr>
          </a:p>
        </p:txBody>
      </p:sp>
      <p:sp>
        <p:nvSpPr>
          <p:cNvPr id="129" name="Shape 129"/>
          <p:cNvSpPr txBox="1"/>
          <p:nvPr>
            <p:ph idx="1" type="body"/>
          </p:nvPr>
        </p:nvSpPr>
        <p:spPr>
          <a:xfrm>
            <a:off x="173100" y="544025"/>
            <a:ext cx="8778600" cy="1369200"/>
          </a:xfrm>
          <a:prstGeom prst="rect">
            <a:avLst/>
          </a:prstGeom>
        </p:spPr>
        <p:txBody>
          <a:bodyPr anchorCtr="0" anchor="t" bIns="91425" lIns="91425" spcFirstLastPara="1" rIns="91425" wrap="square" tIns="91425">
            <a:noAutofit/>
          </a:bodyPr>
          <a:lstStyle/>
          <a:p>
            <a:pPr indent="0" lvl="0" marL="0" rtl="0">
              <a:lnSpc>
                <a:spcPct val="100000"/>
              </a:lnSpc>
              <a:spcBef>
                <a:spcPts val="0"/>
              </a:spcBef>
              <a:spcAft>
                <a:spcPts val="0"/>
              </a:spcAft>
              <a:buClr>
                <a:schemeClr val="dk1"/>
              </a:buClr>
              <a:buSzPts val="1100"/>
              <a:buFont typeface="Arial"/>
              <a:buNone/>
            </a:pPr>
            <a:r>
              <a:rPr lang="en-GB" sz="2400" u="sng">
                <a:solidFill>
                  <a:srgbClr val="000000"/>
                </a:solidFill>
                <a:latin typeface="Helvetica Neue"/>
                <a:ea typeface="Helvetica Neue"/>
                <a:cs typeface="Helvetica Neue"/>
                <a:sym typeface="Helvetica Neue"/>
              </a:rPr>
              <a:t>Development of Metal Oil Paint Tubes-</a:t>
            </a:r>
            <a:endParaRPr sz="2400" u="sng">
              <a:solidFill>
                <a:srgbClr val="000000"/>
              </a:solidFill>
              <a:latin typeface="Helvetica Neue"/>
              <a:ea typeface="Helvetica Neue"/>
              <a:cs typeface="Helvetica Neue"/>
              <a:sym typeface="Helvetica Neue"/>
            </a:endParaRPr>
          </a:p>
          <a:p>
            <a:pPr indent="0" lvl="0" marL="0" rtl="0">
              <a:lnSpc>
                <a:spcPct val="80000"/>
              </a:lnSpc>
              <a:spcBef>
                <a:spcPts val="500"/>
              </a:spcBef>
              <a:spcAft>
                <a:spcPts val="0"/>
              </a:spcAft>
              <a:buClr>
                <a:schemeClr val="lt1"/>
              </a:buClr>
              <a:buSzPts val="2500"/>
              <a:buFont typeface="Arial"/>
              <a:buNone/>
            </a:pPr>
            <a:r>
              <a:rPr lang="en-GB" sz="2400">
                <a:solidFill>
                  <a:srgbClr val="000000"/>
                </a:solidFill>
                <a:latin typeface="Helvetica Neue"/>
                <a:ea typeface="Helvetica Neue"/>
                <a:cs typeface="Helvetica Neue"/>
                <a:sym typeface="Helvetica Neue"/>
              </a:rPr>
              <a:t>Invention of paint tubes- Plein Air was now much easier, encouraged people to attempt to paint natural light outdoors.</a:t>
            </a:r>
            <a:endParaRPr sz="2400">
              <a:solidFill>
                <a:srgbClr val="000000"/>
              </a:solidFill>
              <a:latin typeface="Helvetica Neue"/>
              <a:ea typeface="Helvetica Neue"/>
              <a:cs typeface="Helvetica Neue"/>
              <a:sym typeface="Helvetica Neue"/>
            </a:endParaRPr>
          </a:p>
        </p:txBody>
      </p:sp>
      <p:pic>
        <p:nvPicPr>
          <p:cNvPr descr="http://www.savageartstudios.com/j0402880.jpg" id="130" name="Shape 130"/>
          <p:cNvPicPr preferRelativeResize="0"/>
          <p:nvPr/>
        </p:nvPicPr>
        <p:blipFill rotWithShape="1">
          <a:blip r:embed="rId3">
            <a:alphaModFix/>
          </a:blip>
          <a:srcRect b="0" l="0" r="0" t="0"/>
          <a:stretch/>
        </p:blipFill>
        <p:spPr>
          <a:xfrm>
            <a:off x="5376391" y="2055475"/>
            <a:ext cx="3422909" cy="2567174"/>
          </a:xfrm>
          <a:prstGeom prst="rect">
            <a:avLst/>
          </a:prstGeom>
          <a:noFill/>
          <a:ln>
            <a:noFill/>
          </a:ln>
        </p:spPr>
      </p:pic>
      <p:sp>
        <p:nvSpPr>
          <p:cNvPr id="131" name="Shape 131" title="IMG_3550.MOV">
            <a:hlinkClick r:id="rId4"/>
          </p:cNvPr>
          <p:cNvSpPr/>
          <p:nvPr/>
        </p:nvSpPr>
        <p:spPr>
          <a:xfrm>
            <a:off x="311700" y="1913325"/>
            <a:ext cx="4572000" cy="3048000"/>
          </a:xfrm>
          <a:prstGeom prst="rect">
            <a:avLst/>
          </a:prstGeom>
          <a:blipFill>
            <a:blip r:embed="rId5">
              <a:alphaModFix/>
            </a:blip>
            <a:stretch>
              <a:fillRect/>
            </a:stretch>
          </a:blipFill>
          <a:ln>
            <a:noFill/>
          </a:ln>
        </p:spPr>
      </p:sp>
      <p:sp>
        <p:nvSpPr>
          <p:cNvPr id="132" name="Shape 132"/>
          <p:cNvSpPr txBox="1"/>
          <p:nvPr/>
        </p:nvSpPr>
        <p:spPr>
          <a:xfrm>
            <a:off x="395650" y="4784950"/>
            <a:ext cx="7740000" cy="3585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Clr>
                <a:schemeClr val="lt1"/>
              </a:buClr>
              <a:buSzPts val="1800"/>
              <a:buFont typeface="Calibri"/>
              <a:buNone/>
            </a:pPr>
            <a:r>
              <a:rPr lang="en-GB" sz="1800">
                <a:latin typeface="Calibri"/>
                <a:ea typeface="Calibri"/>
                <a:cs typeface="Calibri"/>
                <a:sym typeface="Calibri"/>
              </a:rPr>
              <a:t>re-enactment of this</a:t>
            </a:r>
            <a:r>
              <a:rPr lang="en-GB"/>
              <a:t> </a:t>
            </a:r>
            <a:r>
              <a:rPr lang="en-GB" sz="1800">
                <a:latin typeface="Calibri"/>
                <a:ea typeface="Calibri"/>
                <a:cs typeface="Calibri"/>
                <a:sym typeface="Calibri"/>
              </a:rPr>
              <a:t>process, Rembrandt van Rijn’s house, Amsterdam, C17</a:t>
            </a:r>
            <a:endParaRPr/>
          </a:p>
          <a:p>
            <a:pPr indent="0" lvl="0" marL="0">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6" name="Shape 136"/>
        <p:cNvGrpSpPr/>
        <p:nvPr/>
      </p:nvGrpSpPr>
      <p:grpSpPr>
        <a:xfrm>
          <a:off x="0" y="0"/>
          <a:ext cx="0" cy="0"/>
          <a:chOff x="0" y="0"/>
          <a:chExt cx="0" cy="0"/>
        </a:xfrm>
      </p:grpSpPr>
      <p:sp>
        <p:nvSpPr>
          <p:cNvPr id="137" name="Shape 137"/>
          <p:cNvSpPr txBox="1"/>
          <p:nvPr>
            <p:ph type="title"/>
          </p:nvPr>
        </p:nvSpPr>
        <p:spPr>
          <a:xfrm>
            <a:off x="311700" y="111275"/>
            <a:ext cx="8520600" cy="9063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en-GB">
                <a:solidFill>
                  <a:srgbClr val="E69138"/>
                </a:solidFill>
                <a:latin typeface="Helvetica Neue"/>
                <a:ea typeface="Helvetica Neue"/>
                <a:cs typeface="Helvetica Neue"/>
                <a:sym typeface="Helvetica Neue"/>
              </a:rPr>
              <a:t>Techniques</a:t>
            </a:r>
            <a:endParaRPr b="1">
              <a:solidFill>
                <a:srgbClr val="E69138"/>
              </a:solidFill>
              <a:latin typeface="Helvetica Neue"/>
              <a:ea typeface="Helvetica Neue"/>
              <a:cs typeface="Helvetica Neue"/>
              <a:sym typeface="Helvetica Neue"/>
            </a:endParaRPr>
          </a:p>
        </p:txBody>
      </p:sp>
      <p:sp>
        <p:nvSpPr>
          <p:cNvPr id="138" name="Shape 138"/>
          <p:cNvSpPr txBox="1"/>
          <p:nvPr>
            <p:ph idx="1" type="body"/>
          </p:nvPr>
        </p:nvSpPr>
        <p:spPr>
          <a:xfrm>
            <a:off x="311700" y="729475"/>
            <a:ext cx="8520600" cy="38394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GB" sz="2100">
                <a:solidFill>
                  <a:srgbClr val="000000"/>
                </a:solidFill>
                <a:latin typeface="Helvetica Neue"/>
                <a:ea typeface="Helvetica Neue"/>
                <a:cs typeface="Helvetica Neue"/>
                <a:sym typeface="Helvetica Neue"/>
              </a:rPr>
              <a:t>Short, thick, loose </a:t>
            </a:r>
            <a:r>
              <a:rPr lang="en-GB" sz="2100">
                <a:solidFill>
                  <a:srgbClr val="000000"/>
                </a:solidFill>
                <a:latin typeface="Helvetica Neue"/>
                <a:ea typeface="Helvetica Neue"/>
                <a:cs typeface="Helvetica Neue"/>
                <a:sym typeface="Helvetica Neue"/>
              </a:rPr>
              <a:t>brushstrokes</a:t>
            </a:r>
            <a:r>
              <a:rPr lang="en-GB" sz="2100">
                <a:solidFill>
                  <a:srgbClr val="000000"/>
                </a:solidFill>
                <a:latin typeface="Helvetica Neue"/>
                <a:ea typeface="Helvetica Neue"/>
                <a:cs typeface="Helvetica Neue"/>
                <a:sym typeface="Helvetica Neue"/>
              </a:rPr>
              <a:t> of paint are applied quickly to capture the essence of the subject, rather than its details. The </a:t>
            </a:r>
            <a:r>
              <a:rPr lang="en-GB" sz="2100">
                <a:solidFill>
                  <a:srgbClr val="000000"/>
                </a:solidFill>
                <a:latin typeface="Helvetica Neue"/>
                <a:ea typeface="Helvetica Neue"/>
                <a:cs typeface="Helvetica Neue"/>
                <a:sym typeface="Helvetica Neue"/>
              </a:rPr>
              <a:t>paint</a:t>
            </a:r>
            <a:r>
              <a:rPr lang="en-GB" sz="2100">
                <a:solidFill>
                  <a:srgbClr val="000000"/>
                </a:solidFill>
                <a:latin typeface="Helvetica Neue"/>
                <a:ea typeface="Helvetica Neue"/>
                <a:cs typeface="Helvetica Neue"/>
                <a:sym typeface="Helvetica Neue"/>
              </a:rPr>
              <a:t>  is often applied impasto.</a:t>
            </a:r>
            <a:endParaRPr sz="2100">
              <a:solidFill>
                <a:srgbClr val="000000"/>
              </a:solidFill>
              <a:latin typeface="Helvetica Neue"/>
              <a:ea typeface="Helvetica Neue"/>
              <a:cs typeface="Helvetica Neue"/>
              <a:sym typeface="Helvetica Neue"/>
            </a:endParaRPr>
          </a:p>
          <a:p>
            <a:pPr indent="0" lvl="0" marL="0" rtl="0">
              <a:spcBef>
                <a:spcPts val="1600"/>
              </a:spcBef>
              <a:spcAft>
                <a:spcPts val="0"/>
              </a:spcAft>
              <a:buNone/>
            </a:pPr>
            <a:r>
              <a:rPr lang="en-GB" sz="2100">
                <a:solidFill>
                  <a:srgbClr val="000000"/>
                </a:solidFill>
                <a:latin typeface="Helvetica Neue"/>
                <a:ea typeface="Helvetica Neue"/>
                <a:cs typeface="Helvetica Neue"/>
                <a:sym typeface="Helvetica Neue"/>
              </a:rPr>
              <a:t>Colours are applied side by side with as little mixing as possible, creating a vibrant surface. The optical mixing of colours occurs in the eyes of the viewers.</a:t>
            </a:r>
            <a:endParaRPr sz="2100">
              <a:solidFill>
                <a:srgbClr val="000000"/>
              </a:solidFill>
              <a:latin typeface="Helvetica Neue"/>
              <a:ea typeface="Helvetica Neue"/>
              <a:cs typeface="Helvetica Neue"/>
              <a:sym typeface="Helvetica Neue"/>
            </a:endParaRPr>
          </a:p>
          <a:p>
            <a:pPr indent="0" lvl="0" marL="0">
              <a:spcBef>
                <a:spcPts val="1600"/>
              </a:spcBef>
              <a:spcAft>
                <a:spcPts val="0"/>
              </a:spcAft>
              <a:buNone/>
            </a:pPr>
            <a:r>
              <a:rPr lang="en-GB" sz="2100">
                <a:solidFill>
                  <a:srgbClr val="000000"/>
                </a:solidFill>
                <a:latin typeface="Helvetica Neue"/>
                <a:ea typeface="Helvetica Neue"/>
                <a:cs typeface="Helvetica Neue"/>
                <a:sym typeface="Helvetica Neue"/>
              </a:rPr>
              <a:t>Tones of colour to create the illusion of form and volume.</a:t>
            </a:r>
            <a:endParaRPr sz="2100">
              <a:solidFill>
                <a:srgbClr val="000000"/>
              </a:solidFill>
              <a:latin typeface="Helvetica Neue"/>
              <a:ea typeface="Helvetica Neue"/>
              <a:cs typeface="Helvetica Neue"/>
              <a:sym typeface="Helvetica Neue"/>
            </a:endParaRPr>
          </a:p>
          <a:p>
            <a:pPr indent="0" lvl="0" marL="0">
              <a:spcBef>
                <a:spcPts val="1600"/>
              </a:spcBef>
              <a:spcAft>
                <a:spcPts val="0"/>
              </a:spcAft>
              <a:buNone/>
            </a:pPr>
            <a:r>
              <a:rPr lang="en-GB" sz="2100">
                <a:solidFill>
                  <a:srgbClr val="000000"/>
                </a:solidFill>
                <a:latin typeface="Helvetica Neue"/>
                <a:ea typeface="Helvetica Neue"/>
                <a:cs typeface="Helvetica Neue"/>
                <a:sym typeface="Helvetica Neue"/>
              </a:rPr>
              <a:t>Grays and dark tones are created by mixing complementary colours. In pure impressionism the use of black is totally avoided.</a:t>
            </a:r>
            <a:endParaRPr sz="2100">
              <a:solidFill>
                <a:srgbClr val="000000"/>
              </a:solidFill>
              <a:latin typeface="Helvetica Neue"/>
              <a:ea typeface="Helvetica Neue"/>
              <a:cs typeface="Helvetica Neue"/>
              <a:sym typeface="Helvetica Neue"/>
            </a:endParaRPr>
          </a:p>
          <a:p>
            <a:pPr indent="0" lvl="0" marL="0">
              <a:spcBef>
                <a:spcPts val="1600"/>
              </a:spcBef>
              <a:spcAft>
                <a:spcPts val="1600"/>
              </a:spcAft>
              <a:buNone/>
            </a:pPr>
            <a:r>
              <a:t/>
            </a:r>
            <a:endParaRPr sz="2100">
              <a:solidFill>
                <a:srgbClr val="000000"/>
              </a:solidFill>
              <a:latin typeface="Helvetica Neue"/>
              <a:ea typeface="Helvetica Neue"/>
              <a:cs typeface="Helvetica Neue"/>
              <a:sym typeface="Helvetica Neue"/>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2" name="Shape 142"/>
        <p:cNvGrpSpPr/>
        <p:nvPr/>
      </p:nvGrpSpPr>
      <p:grpSpPr>
        <a:xfrm>
          <a:off x="0" y="0"/>
          <a:ext cx="0" cy="0"/>
          <a:chOff x="0" y="0"/>
          <a:chExt cx="0" cy="0"/>
        </a:xfrm>
      </p:grpSpPr>
      <p:sp>
        <p:nvSpPr>
          <p:cNvPr id="143" name="Shape 1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a:spcBef>
                <a:spcPts val="0"/>
              </a:spcBef>
              <a:spcAft>
                <a:spcPts val="0"/>
              </a:spcAft>
              <a:buClr>
                <a:schemeClr val="dk1"/>
              </a:buClr>
              <a:buSzPts val="1100"/>
              <a:buFont typeface="Arial"/>
              <a:buNone/>
            </a:pPr>
            <a:r>
              <a:rPr b="1" lang="en-GB">
                <a:solidFill>
                  <a:srgbClr val="E69138"/>
                </a:solidFill>
                <a:latin typeface="Helvetica Neue"/>
                <a:ea typeface="Helvetica Neue"/>
                <a:cs typeface="Helvetica Neue"/>
                <a:sym typeface="Helvetica Neue"/>
              </a:rPr>
              <a:t>Techniques</a:t>
            </a:r>
            <a:endParaRPr b="1">
              <a:solidFill>
                <a:srgbClr val="E69138"/>
              </a:solidFill>
              <a:latin typeface="Helvetica Neue"/>
              <a:ea typeface="Helvetica Neue"/>
              <a:cs typeface="Helvetica Neue"/>
              <a:sym typeface="Helvetica Neue"/>
            </a:endParaRPr>
          </a:p>
          <a:p>
            <a:pPr indent="0" lvl="0" marL="0">
              <a:spcBef>
                <a:spcPts val="0"/>
              </a:spcBef>
              <a:spcAft>
                <a:spcPts val="0"/>
              </a:spcAft>
              <a:buNone/>
            </a:pPr>
            <a:r>
              <a:t/>
            </a:r>
            <a:endParaRPr/>
          </a:p>
        </p:txBody>
      </p:sp>
      <p:sp>
        <p:nvSpPr>
          <p:cNvPr id="144" name="Shape 14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GB" sz="2100">
                <a:solidFill>
                  <a:srgbClr val="000000"/>
                </a:solidFill>
                <a:latin typeface="Helvetica Neue"/>
                <a:ea typeface="Helvetica Neue"/>
                <a:cs typeface="Helvetica Neue"/>
                <a:sym typeface="Helvetica Neue"/>
              </a:rPr>
              <a:t>Wet paint is placed onto wet paint without waiting for the layers to dry produced softer edges and created greater intensity of colour.</a:t>
            </a:r>
            <a:endParaRPr sz="2100">
              <a:solidFill>
                <a:srgbClr val="000000"/>
              </a:solidFill>
              <a:latin typeface="Helvetica Neue"/>
              <a:ea typeface="Helvetica Neue"/>
              <a:cs typeface="Helvetica Neue"/>
              <a:sym typeface="Helvetica Neue"/>
            </a:endParaRPr>
          </a:p>
          <a:p>
            <a:pPr indent="0" lvl="0" marL="0">
              <a:spcBef>
                <a:spcPts val="1600"/>
              </a:spcBef>
              <a:spcAft>
                <a:spcPts val="0"/>
              </a:spcAft>
              <a:buNone/>
            </a:pPr>
            <a:r>
              <a:rPr lang="en-GB" sz="2100">
                <a:solidFill>
                  <a:srgbClr val="000000"/>
                </a:solidFill>
                <a:latin typeface="Helvetica Neue"/>
                <a:ea typeface="Helvetica Neue"/>
                <a:cs typeface="Helvetica Neue"/>
                <a:sym typeface="Helvetica Neue"/>
              </a:rPr>
              <a:t>Close attention is paid to light and reflection of colour from object to object.</a:t>
            </a:r>
            <a:endParaRPr sz="2100">
              <a:solidFill>
                <a:srgbClr val="000000"/>
              </a:solidFill>
              <a:latin typeface="Helvetica Neue"/>
              <a:ea typeface="Helvetica Neue"/>
              <a:cs typeface="Helvetica Neue"/>
              <a:sym typeface="Helvetica Neue"/>
            </a:endParaRPr>
          </a:p>
          <a:p>
            <a:pPr indent="0" lvl="0" marL="0">
              <a:spcBef>
                <a:spcPts val="1600"/>
              </a:spcBef>
              <a:spcAft>
                <a:spcPts val="0"/>
              </a:spcAft>
              <a:buNone/>
            </a:pPr>
            <a:r>
              <a:rPr lang="en-GB" sz="2100">
                <a:solidFill>
                  <a:srgbClr val="000000"/>
                </a:solidFill>
                <a:latin typeface="Helvetica Neue"/>
                <a:ea typeface="Helvetica Neue"/>
                <a:cs typeface="Helvetica Neue"/>
                <a:sym typeface="Helvetica Neue"/>
              </a:rPr>
              <a:t>In paintings made </a:t>
            </a:r>
            <a:r>
              <a:rPr i="1" lang="en-GB" sz="2100">
                <a:solidFill>
                  <a:srgbClr val="000000"/>
                </a:solidFill>
                <a:latin typeface="Helvetica Neue"/>
                <a:ea typeface="Helvetica Neue"/>
                <a:cs typeface="Helvetica Neue"/>
                <a:sym typeface="Helvetica Neue"/>
              </a:rPr>
              <a:t>en plein air</a:t>
            </a:r>
            <a:r>
              <a:rPr lang="en-GB" sz="2100">
                <a:solidFill>
                  <a:srgbClr val="000000"/>
                </a:solidFill>
                <a:latin typeface="Helvetica Neue"/>
                <a:ea typeface="Helvetica Neue"/>
                <a:cs typeface="Helvetica Neue"/>
                <a:sym typeface="Helvetica Neue"/>
              </a:rPr>
              <a:t> (outdoors) shadows are boldly painted with the blue of the sky giving a sense of freshness and openness that was not captured in painting previously (blue shadows on snow influenced this).</a:t>
            </a:r>
            <a:endParaRPr sz="2100">
              <a:solidFill>
                <a:srgbClr val="000000"/>
              </a:solidFill>
              <a:latin typeface="Helvetica Neue"/>
              <a:ea typeface="Helvetica Neue"/>
              <a:cs typeface="Helvetica Neue"/>
              <a:sym typeface="Helvetica Neue"/>
            </a:endParaRPr>
          </a:p>
          <a:p>
            <a:pPr indent="0" lvl="0" marL="0">
              <a:spcBef>
                <a:spcPts val="1600"/>
              </a:spcBef>
              <a:spcAft>
                <a:spcPts val="160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8" name="Shape 148"/>
        <p:cNvGrpSpPr/>
        <p:nvPr/>
      </p:nvGrpSpPr>
      <p:grpSpPr>
        <a:xfrm>
          <a:off x="0" y="0"/>
          <a:ext cx="0" cy="0"/>
          <a:chOff x="0" y="0"/>
          <a:chExt cx="0" cy="0"/>
        </a:xfrm>
      </p:grpSpPr>
      <p:sp>
        <p:nvSpPr>
          <p:cNvPr id="149" name="Shape 14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en-GB">
                <a:solidFill>
                  <a:srgbClr val="E69138"/>
                </a:solidFill>
                <a:latin typeface="Helvetica Neue"/>
                <a:ea typeface="Helvetica Neue"/>
                <a:cs typeface="Helvetica Neue"/>
                <a:sym typeface="Helvetica Neue"/>
              </a:rPr>
              <a:t>Subject Matter</a:t>
            </a:r>
            <a:endParaRPr b="1">
              <a:solidFill>
                <a:srgbClr val="E69138"/>
              </a:solidFill>
              <a:latin typeface="Helvetica Neue"/>
              <a:ea typeface="Helvetica Neue"/>
              <a:cs typeface="Helvetica Neue"/>
              <a:sym typeface="Helvetica Neue"/>
            </a:endParaRPr>
          </a:p>
        </p:txBody>
      </p:sp>
      <p:sp>
        <p:nvSpPr>
          <p:cNvPr id="150" name="Shape 15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GB" sz="2100">
                <a:solidFill>
                  <a:srgbClr val="000000"/>
                </a:solidFill>
                <a:latin typeface="Helvetica Neue"/>
                <a:ea typeface="Helvetica Neue"/>
                <a:cs typeface="Helvetica Neue"/>
                <a:sym typeface="Helvetica Neue"/>
              </a:rPr>
              <a:t>Contemporary life was seen as the most valid subject matter.</a:t>
            </a:r>
            <a:endParaRPr sz="2100">
              <a:solidFill>
                <a:srgbClr val="000000"/>
              </a:solidFill>
              <a:latin typeface="Helvetica Neue"/>
              <a:ea typeface="Helvetica Neue"/>
              <a:cs typeface="Helvetica Neue"/>
              <a:sym typeface="Helvetica Neue"/>
            </a:endParaRPr>
          </a:p>
          <a:p>
            <a:pPr indent="0" lvl="0" marL="0">
              <a:spcBef>
                <a:spcPts val="1600"/>
              </a:spcBef>
              <a:spcAft>
                <a:spcPts val="0"/>
              </a:spcAft>
              <a:buNone/>
            </a:pPr>
            <a:r>
              <a:rPr lang="en-GB" sz="2100">
                <a:solidFill>
                  <a:srgbClr val="000000"/>
                </a:solidFill>
                <a:latin typeface="Helvetica Neue"/>
                <a:ea typeface="Helvetica Neue"/>
                <a:cs typeface="Helvetica Neue"/>
                <a:sym typeface="Helvetica Neue"/>
              </a:rPr>
              <a:t>Impressionist artists such as Renoir and Degas were interested in the hustle and bustle of everyday life, wishing to capture fleeting moments of pleasure and enjoyment.</a:t>
            </a:r>
            <a:endParaRPr sz="2100">
              <a:solidFill>
                <a:srgbClr val="000000"/>
              </a:solidFill>
              <a:latin typeface="Helvetica Neue"/>
              <a:ea typeface="Helvetica Neue"/>
              <a:cs typeface="Helvetica Neue"/>
              <a:sym typeface="Helvetica Neue"/>
            </a:endParaRPr>
          </a:p>
          <a:p>
            <a:pPr indent="0" lvl="0" marL="0">
              <a:spcBef>
                <a:spcPts val="1600"/>
              </a:spcBef>
              <a:spcAft>
                <a:spcPts val="1600"/>
              </a:spcAft>
              <a:buNone/>
            </a:pPr>
            <a:r>
              <a:rPr lang="en-GB" sz="2100">
                <a:solidFill>
                  <a:srgbClr val="000000"/>
                </a:solidFill>
                <a:latin typeface="Helvetica Neue"/>
                <a:ea typeface="Helvetica Neue"/>
                <a:cs typeface="Helvetica Neue"/>
                <a:sym typeface="Helvetica Neue"/>
              </a:rPr>
              <a:t>Impressionist artists such as Monet explored the effects of light and atmosphere on the countryside, working en plein air to capture a moment in time.</a:t>
            </a:r>
            <a:endParaRPr sz="2100">
              <a:solidFill>
                <a:srgbClr val="000000"/>
              </a:solidFill>
              <a:latin typeface="Helvetica Neue"/>
              <a:ea typeface="Helvetica Neue"/>
              <a:cs typeface="Helvetica Neue"/>
              <a:sym typeface="Helvetica Neue"/>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4" name="Shape 154"/>
        <p:cNvGrpSpPr/>
        <p:nvPr/>
      </p:nvGrpSpPr>
      <p:grpSpPr>
        <a:xfrm>
          <a:off x="0" y="0"/>
          <a:ext cx="0" cy="0"/>
          <a:chOff x="0" y="0"/>
          <a:chExt cx="0" cy="0"/>
        </a:xfrm>
      </p:grpSpPr>
      <p:sp>
        <p:nvSpPr>
          <p:cNvPr id="155" name="Shape 15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en-GB">
                <a:solidFill>
                  <a:srgbClr val="E69138"/>
                </a:solidFill>
                <a:latin typeface="Helvetica Neue"/>
                <a:ea typeface="Helvetica Neue"/>
                <a:cs typeface="Helvetica Neue"/>
                <a:sym typeface="Helvetica Neue"/>
              </a:rPr>
              <a:t>Claude Monet</a:t>
            </a:r>
            <a:endParaRPr b="1">
              <a:solidFill>
                <a:srgbClr val="E69138"/>
              </a:solidFill>
              <a:latin typeface="Helvetica Neue"/>
              <a:ea typeface="Helvetica Neue"/>
              <a:cs typeface="Helvetica Neue"/>
              <a:sym typeface="Helvetica Neue"/>
            </a:endParaRPr>
          </a:p>
        </p:txBody>
      </p:sp>
      <p:sp>
        <p:nvSpPr>
          <p:cNvPr id="156" name="Shape 156"/>
          <p:cNvSpPr txBox="1"/>
          <p:nvPr>
            <p:ph idx="1" type="body"/>
          </p:nvPr>
        </p:nvSpPr>
        <p:spPr>
          <a:xfrm>
            <a:off x="311700" y="1152475"/>
            <a:ext cx="4596900" cy="3416400"/>
          </a:xfrm>
          <a:prstGeom prst="rect">
            <a:avLst/>
          </a:prstGeom>
        </p:spPr>
        <p:txBody>
          <a:bodyPr anchorCtr="0" anchor="t" bIns="91425" lIns="91425" spcFirstLastPara="1" rIns="91425" wrap="square" tIns="91425">
            <a:noAutofit/>
          </a:bodyPr>
          <a:lstStyle/>
          <a:p>
            <a:pPr indent="0" lvl="0" marL="0">
              <a:spcBef>
                <a:spcPts val="0"/>
              </a:spcBef>
              <a:spcAft>
                <a:spcPts val="1600"/>
              </a:spcAft>
              <a:buNone/>
            </a:pPr>
            <a:r>
              <a:rPr lang="en-GB" sz="2100">
                <a:solidFill>
                  <a:srgbClr val="000000"/>
                </a:solidFill>
                <a:latin typeface="Helvetica Neue"/>
                <a:ea typeface="Helvetica Neue"/>
                <a:cs typeface="Helvetica Neue"/>
                <a:sym typeface="Helvetica Neue"/>
              </a:rPr>
              <a:t>Claude Monet was seen as the Father of Impressionism and was the most consistent </a:t>
            </a:r>
            <a:r>
              <a:rPr lang="en-GB" sz="2100">
                <a:solidFill>
                  <a:srgbClr val="000000"/>
                </a:solidFill>
                <a:latin typeface="Helvetica Neue"/>
                <a:ea typeface="Helvetica Neue"/>
                <a:cs typeface="Helvetica Neue"/>
                <a:sym typeface="Helvetica Neue"/>
              </a:rPr>
              <a:t>practitioner</a:t>
            </a:r>
            <a:r>
              <a:rPr lang="en-GB" sz="2100">
                <a:solidFill>
                  <a:srgbClr val="000000"/>
                </a:solidFill>
                <a:latin typeface="Helvetica Neue"/>
                <a:ea typeface="Helvetica Neue"/>
                <a:cs typeface="Helvetica Neue"/>
                <a:sym typeface="Helvetica Neue"/>
              </a:rPr>
              <a:t> of the movements </a:t>
            </a:r>
            <a:r>
              <a:rPr lang="en-GB" sz="2100">
                <a:solidFill>
                  <a:srgbClr val="000000"/>
                </a:solidFill>
                <a:latin typeface="Helvetica Neue"/>
                <a:ea typeface="Helvetica Neue"/>
                <a:cs typeface="Helvetica Neue"/>
                <a:sym typeface="Helvetica Neue"/>
              </a:rPr>
              <a:t>philosophies</a:t>
            </a:r>
            <a:r>
              <a:rPr lang="en-GB" sz="2100">
                <a:solidFill>
                  <a:srgbClr val="000000"/>
                </a:solidFill>
                <a:latin typeface="Helvetica Neue"/>
                <a:ea typeface="Helvetica Neue"/>
                <a:cs typeface="Helvetica Neue"/>
                <a:sym typeface="Helvetica Neue"/>
              </a:rPr>
              <a:t>.</a:t>
            </a:r>
            <a:endParaRPr sz="2100">
              <a:solidFill>
                <a:srgbClr val="000000"/>
              </a:solidFill>
              <a:latin typeface="Helvetica Neue"/>
              <a:ea typeface="Helvetica Neue"/>
              <a:cs typeface="Helvetica Neue"/>
              <a:sym typeface="Helvetica Neue"/>
            </a:endParaRPr>
          </a:p>
        </p:txBody>
      </p:sp>
      <p:pic>
        <p:nvPicPr>
          <p:cNvPr id="157" name="Shape 157"/>
          <p:cNvPicPr preferRelativeResize="0"/>
          <p:nvPr/>
        </p:nvPicPr>
        <p:blipFill>
          <a:blip r:embed="rId3">
            <a:alphaModFix/>
          </a:blip>
          <a:stretch>
            <a:fillRect/>
          </a:stretch>
        </p:blipFill>
        <p:spPr>
          <a:xfrm>
            <a:off x="5286363" y="0"/>
            <a:ext cx="3857625" cy="5143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sp>
        <p:nvSpPr>
          <p:cNvPr id="162" name="Shape 16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63" name="Shape 16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nSpc>
                <a:spcPct val="115000"/>
              </a:lnSpc>
              <a:spcBef>
                <a:spcPts val="0"/>
              </a:spcBef>
              <a:spcAft>
                <a:spcPts val="0"/>
              </a:spcAft>
              <a:buClr>
                <a:schemeClr val="dk1"/>
              </a:buClr>
              <a:buSzPts val="1100"/>
              <a:buFont typeface="Arial"/>
              <a:buNone/>
            </a:pPr>
            <a:r>
              <a:rPr lang="en-GB" sz="1000" u="sng">
                <a:solidFill>
                  <a:schemeClr val="dk1"/>
                </a:solidFill>
                <a:latin typeface="Calibri"/>
                <a:ea typeface="Calibri"/>
                <a:cs typeface="Calibri"/>
                <a:sym typeface="Calibri"/>
              </a:rPr>
              <a:t>Bibliography</a:t>
            </a:r>
            <a:endParaRPr sz="1000" u="sng">
              <a:solidFill>
                <a:schemeClr val="dk1"/>
              </a:solidFill>
              <a:latin typeface="Calibri"/>
              <a:ea typeface="Calibri"/>
              <a:cs typeface="Calibri"/>
              <a:sym typeface="Calibri"/>
            </a:endParaRPr>
          </a:p>
          <a:p>
            <a:pPr indent="0" lvl="0" marL="0" rtl="0">
              <a:lnSpc>
                <a:spcPct val="115000"/>
              </a:lnSpc>
              <a:spcBef>
                <a:spcPts val="1000"/>
              </a:spcBef>
              <a:spcAft>
                <a:spcPts val="0"/>
              </a:spcAft>
              <a:buClr>
                <a:schemeClr val="dk1"/>
              </a:buClr>
              <a:buSzPts val="1100"/>
              <a:buFont typeface="Arial"/>
              <a:buNone/>
            </a:pPr>
            <a:r>
              <a:rPr lang="en-GB" sz="1000">
                <a:solidFill>
                  <a:schemeClr val="dk1"/>
                </a:solidFill>
                <a:latin typeface="Calibri"/>
                <a:ea typeface="Calibri"/>
                <a:cs typeface="Calibri"/>
                <a:sym typeface="Calibri"/>
              </a:rPr>
              <a:t>Fahey, T and Geoghegan- Treacy, S. (2011). Art. Folens, Dublin.</a:t>
            </a:r>
            <a:endParaRPr sz="1000">
              <a:solidFill>
                <a:schemeClr val="dk1"/>
              </a:solidFill>
              <a:latin typeface="Calibri"/>
              <a:ea typeface="Calibri"/>
              <a:cs typeface="Calibri"/>
              <a:sym typeface="Calibri"/>
            </a:endParaRPr>
          </a:p>
          <a:p>
            <a:pPr indent="0" lvl="0" marL="0" rtl="0">
              <a:lnSpc>
                <a:spcPct val="115000"/>
              </a:lnSpc>
              <a:spcBef>
                <a:spcPts val="1000"/>
              </a:spcBef>
              <a:spcAft>
                <a:spcPts val="0"/>
              </a:spcAft>
              <a:buClr>
                <a:schemeClr val="dk1"/>
              </a:buClr>
              <a:buSzPts val="1100"/>
              <a:buFont typeface="Arial"/>
              <a:buNone/>
            </a:pPr>
            <a:r>
              <a:rPr lang="en-GB" sz="1000">
                <a:solidFill>
                  <a:schemeClr val="dk1"/>
                </a:solidFill>
                <a:latin typeface="Calibri"/>
                <a:ea typeface="Calibri"/>
                <a:cs typeface="Calibri"/>
                <a:sym typeface="Calibri"/>
              </a:rPr>
              <a:t>Ni Chárthaigh, Á. (2000). Less Stress More Success, Art History revision for leaving Cert. Gill &amp; Macmillan, Dublin.</a:t>
            </a:r>
            <a:endParaRPr sz="1000">
              <a:solidFill>
                <a:schemeClr val="dk1"/>
              </a:solidFill>
              <a:latin typeface="Calibri"/>
              <a:ea typeface="Calibri"/>
              <a:cs typeface="Calibri"/>
              <a:sym typeface="Calibri"/>
            </a:endParaRPr>
          </a:p>
          <a:p>
            <a:pPr indent="0" lvl="0" marL="0" rtl="0">
              <a:lnSpc>
                <a:spcPct val="115000"/>
              </a:lnSpc>
              <a:spcBef>
                <a:spcPts val="1000"/>
              </a:spcBef>
              <a:spcAft>
                <a:spcPts val="0"/>
              </a:spcAft>
              <a:buClr>
                <a:schemeClr val="dk1"/>
              </a:buClr>
              <a:buSzPts val="1100"/>
              <a:buFont typeface="Arial"/>
              <a:buNone/>
            </a:pPr>
            <a:r>
              <a:rPr lang="en-GB" sz="1000">
                <a:solidFill>
                  <a:schemeClr val="dk1"/>
                </a:solidFill>
                <a:latin typeface="Calibri"/>
                <a:ea typeface="Calibri"/>
                <a:cs typeface="Calibri"/>
                <a:sym typeface="Calibri"/>
              </a:rPr>
              <a:t>Ni Chárthaigh, Á. (2011). Less Stress More Success, Art History revision for leaving Cert. Gill &amp; Macmillan, Dublin.</a:t>
            </a:r>
            <a:endParaRPr sz="1000">
              <a:solidFill>
                <a:schemeClr val="dk1"/>
              </a:solidFill>
              <a:latin typeface="Calibri"/>
              <a:ea typeface="Calibri"/>
              <a:cs typeface="Calibri"/>
              <a:sym typeface="Calibri"/>
            </a:endParaRPr>
          </a:p>
          <a:p>
            <a:pPr indent="0" lvl="0" marL="0" rtl="0">
              <a:lnSpc>
                <a:spcPct val="115000"/>
              </a:lnSpc>
              <a:spcBef>
                <a:spcPts val="1000"/>
              </a:spcBef>
              <a:spcAft>
                <a:spcPts val="0"/>
              </a:spcAft>
              <a:buClr>
                <a:schemeClr val="dk1"/>
              </a:buClr>
              <a:buSzPts val="1100"/>
              <a:buFont typeface="Arial"/>
              <a:buNone/>
            </a:pPr>
            <a:r>
              <a:rPr lang="en-GB" sz="1000">
                <a:solidFill>
                  <a:schemeClr val="dk1"/>
                </a:solidFill>
                <a:latin typeface="Calibri"/>
                <a:ea typeface="Calibri"/>
                <a:cs typeface="Calibri"/>
                <a:sym typeface="Calibri"/>
              </a:rPr>
              <a:t>Ni Chárthaigh, Á and O’ Sullivan, A. (2011). Appreciating Art.  Gill &amp; Macmillan, Dublin.</a:t>
            </a:r>
            <a:endParaRPr sz="1000">
              <a:solidFill>
                <a:schemeClr val="dk1"/>
              </a:solidFill>
              <a:latin typeface="Calibri"/>
              <a:ea typeface="Calibri"/>
              <a:cs typeface="Calibri"/>
              <a:sym typeface="Calibri"/>
            </a:endParaRPr>
          </a:p>
          <a:p>
            <a:pPr indent="0" lvl="0" marL="0" rtl="0">
              <a:lnSpc>
                <a:spcPct val="115000"/>
              </a:lnSpc>
              <a:spcBef>
                <a:spcPts val="1000"/>
              </a:spcBef>
              <a:spcAft>
                <a:spcPts val="0"/>
              </a:spcAft>
              <a:buClr>
                <a:schemeClr val="dk1"/>
              </a:buClr>
              <a:buSzPts val="1100"/>
              <a:buFont typeface="Arial"/>
              <a:buNone/>
            </a:pPr>
            <a:r>
              <a:rPr lang="en-GB" sz="1000">
                <a:solidFill>
                  <a:schemeClr val="dk1"/>
                </a:solidFill>
                <a:latin typeface="Calibri"/>
                <a:ea typeface="Calibri"/>
                <a:cs typeface="Calibri"/>
                <a:sym typeface="Calibri"/>
              </a:rPr>
              <a:t>Ni Chárthaigh, Á and O’ Sullivan, A. (2017). Appreciating Art.  Gill &amp; Macmillan, Dublin.</a:t>
            </a:r>
            <a:endParaRPr sz="1000">
              <a:solidFill>
                <a:schemeClr val="dk1"/>
              </a:solidFill>
              <a:latin typeface="Calibri"/>
              <a:ea typeface="Calibri"/>
              <a:cs typeface="Calibri"/>
              <a:sym typeface="Calibri"/>
            </a:endParaRPr>
          </a:p>
          <a:p>
            <a:pPr indent="0" lvl="0" marL="0" rtl="0">
              <a:lnSpc>
                <a:spcPct val="115000"/>
              </a:lnSpc>
              <a:spcBef>
                <a:spcPts val="1000"/>
              </a:spcBef>
              <a:spcAft>
                <a:spcPts val="0"/>
              </a:spcAft>
              <a:buClr>
                <a:schemeClr val="dk1"/>
              </a:buClr>
              <a:buSzPts val="1100"/>
              <a:buFont typeface="Arial"/>
              <a:buNone/>
            </a:pPr>
            <a:r>
              <a:rPr lang="en-GB" sz="1000">
                <a:solidFill>
                  <a:schemeClr val="dk1"/>
                </a:solidFill>
                <a:latin typeface="Calibri"/>
                <a:ea typeface="Calibri"/>
                <a:cs typeface="Calibri"/>
                <a:sym typeface="Calibri"/>
              </a:rPr>
              <a:t>Ó hAodha, S. (2014). Art Works. The Educational Company of Ireland, Dublin.</a:t>
            </a:r>
            <a:endParaRPr sz="1200">
              <a:solidFill>
                <a:schemeClr val="dk1"/>
              </a:solidFill>
              <a:latin typeface="Calibri"/>
              <a:ea typeface="Calibri"/>
              <a:cs typeface="Calibri"/>
              <a:sym typeface="Calibri"/>
            </a:endParaRPr>
          </a:p>
          <a:p>
            <a:pPr indent="0" lvl="0" marL="0" rtl="0">
              <a:spcBef>
                <a:spcPts val="1000"/>
              </a:spcBef>
              <a:spcAft>
                <a:spcPts val="0"/>
              </a:spcAft>
              <a:buClr>
                <a:schemeClr val="dk1"/>
              </a:buClr>
              <a:buSzPts val="1100"/>
              <a:buFont typeface="Arial"/>
              <a:buNone/>
            </a:pPr>
            <a:r>
              <a:t/>
            </a:r>
            <a:endParaRPr sz="1100">
              <a:solidFill>
                <a:schemeClr val="dk1"/>
              </a:solidFill>
            </a:endParaRPr>
          </a:p>
          <a:p>
            <a:pPr indent="0" lvl="0" marL="0">
              <a:spcBef>
                <a:spcPts val="0"/>
              </a:spcBef>
              <a:spcAft>
                <a:spcPts val="1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