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7" r:id="rId4"/>
    <p:sldId id="260" r:id="rId5"/>
    <p:sldId id="269" r:id="rId6"/>
    <p:sldId id="266" r:id="rId7"/>
    <p:sldId id="267" r:id="rId8"/>
    <p:sldId id="268" r:id="rId9"/>
    <p:sldId id="270" r:id="rId10"/>
    <p:sldId id="271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291" autoAdjust="0"/>
  </p:normalViewPr>
  <p:slideViewPr>
    <p:cSldViewPr snapToGrid="0">
      <p:cViewPr varScale="1">
        <p:scale>
          <a:sx n="67" d="100"/>
          <a:sy n="67" d="100"/>
        </p:scale>
        <p:origin x="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789601" y="1001323"/>
            <a:ext cx="9755187" cy="2766528"/>
          </a:xfrm>
        </p:spPr>
        <p:txBody>
          <a:bodyPr>
            <a:normAutofit fontScale="90000"/>
          </a:bodyPr>
          <a:lstStyle/>
          <a:p>
            <a:r>
              <a:rPr lang="en-IE" dirty="0">
                <a:solidFill>
                  <a:srgbClr val="FFC000"/>
                </a:solidFill>
              </a:rPr>
              <a:t>ABDFFT</a:t>
            </a:r>
            <a:r>
              <a:rPr lang="en-IE" dirty="0"/>
              <a:t>: </a:t>
            </a:r>
            <a:r>
              <a:rPr lang="en-IE" dirty="0" err="1"/>
              <a:t>Beathaíonn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briathra</a:t>
            </a:r>
            <a:r>
              <a:rPr lang="en-IE" dirty="0"/>
              <a:t> is </a:t>
            </a:r>
            <a:r>
              <a:rPr lang="en-IE" dirty="0" err="1"/>
              <a:t>neamhrialta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Bráithre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94351" y="3689924"/>
            <a:ext cx="9755187" cy="550333"/>
          </a:xfrm>
        </p:spPr>
        <p:txBody>
          <a:bodyPr/>
          <a:lstStyle/>
          <a:p>
            <a:r>
              <a:rPr lang="ga-IE" b="1" dirty="0">
                <a:solidFill>
                  <a:srgbClr val="002060"/>
                </a:solidFill>
              </a:rPr>
              <a:t>Muireann Ní Bheaglaoich</a:t>
            </a:r>
            <a:endParaRPr lang="en-IE" b="1" dirty="0">
              <a:solidFill>
                <a:srgbClr val="002060"/>
              </a:solidFill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965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4CAB-3CE7-44D2-811C-48295B257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952147" y="1376422"/>
            <a:ext cx="9755187" cy="3167463"/>
          </a:xfrm>
        </p:spPr>
        <p:txBody>
          <a:bodyPr>
            <a:normAutofit fontScale="90000"/>
          </a:bodyPr>
          <a:lstStyle/>
          <a:p>
            <a:br>
              <a:rPr lang="ga-IE" dirty="0">
                <a:solidFill>
                  <a:srgbClr val="FFC000"/>
                </a:solidFill>
              </a:rPr>
            </a:br>
            <a:br>
              <a:rPr lang="ga-IE" dirty="0">
                <a:solidFill>
                  <a:srgbClr val="FFC000"/>
                </a:solidFill>
              </a:rPr>
            </a:br>
            <a:br>
              <a:rPr lang="ga-IE" dirty="0">
                <a:solidFill>
                  <a:srgbClr val="FFC000"/>
                </a:solidFill>
              </a:rPr>
            </a:br>
            <a:r>
              <a:rPr lang="ga-IE" dirty="0">
                <a:solidFill>
                  <a:srgbClr val="FFC000"/>
                </a:solidFill>
              </a:rPr>
              <a:t>ABDFFT :</a:t>
            </a:r>
            <a:r>
              <a:rPr lang="ga-IE" dirty="0"/>
              <a:t> </a:t>
            </a:r>
            <a:br>
              <a:rPr lang="ga-IE" dirty="0"/>
            </a:br>
            <a:r>
              <a:rPr lang="ga-IE" dirty="0"/>
              <a:t>na briathra is neamhrialta</a:t>
            </a:r>
            <a:br>
              <a:rPr lang="ga-IE" dirty="0"/>
            </a:br>
            <a:r>
              <a:rPr lang="ga-IE" sz="4000" dirty="0"/>
              <a:t>treoirnótaí  do </a:t>
            </a:r>
            <a:br>
              <a:rPr lang="ga-IE" sz="4000" dirty="0"/>
            </a:br>
            <a:r>
              <a:rPr lang="ga-IE" sz="4000" dirty="0"/>
              <a:t>“cleachtaí gramadaí – na briathra neamhrialta”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56455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56598-96FD-46E5-B0B5-546775E0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733778"/>
            <a:ext cx="10484372" cy="1103987"/>
          </a:xfrm>
        </p:spPr>
        <p:txBody>
          <a:bodyPr>
            <a:normAutofit fontScale="90000"/>
          </a:bodyPr>
          <a:lstStyle/>
          <a:p>
            <a:r>
              <a:rPr lang="ga-IE" dirty="0"/>
              <a:t>Cé mhéad briathar neamhrialta atá sa Ghaeilge?</a:t>
            </a:r>
            <a:br>
              <a:rPr lang="ga-IE" dirty="0"/>
            </a:b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B647D-C7CA-45A5-AD81-88CD8B8F93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398643"/>
            <a:ext cx="10394707" cy="2975942"/>
          </a:xfrm>
        </p:spPr>
        <p:txBody>
          <a:bodyPr>
            <a:normAutofit fontScale="70000" lnSpcReduction="20000"/>
          </a:bodyPr>
          <a:lstStyle/>
          <a:p>
            <a:r>
              <a:rPr lang="ga-IE" sz="4400" dirty="0"/>
              <a:t>6  (Na BRIATHRA IS NEAMHRIALTA)</a:t>
            </a:r>
          </a:p>
          <a:p>
            <a:pPr marL="0" indent="0">
              <a:buNone/>
            </a:pPr>
            <a:r>
              <a:rPr lang="ga-IE" sz="4400" dirty="0">
                <a:solidFill>
                  <a:srgbClr val="FFC000"/>
                </a:solidFill>
              </a:rPr>
              <a:t>Abair, bí, déan, faigh, feic, téigh</a:t>
            </a:r>
          </a:p>
          <a:p>
            <a:pPr marL="0" indent="0">
              <a:buNone/>
            </a:pPr>
            <a:r>
              <a:rPr lang="ga-IE" sz="4400" dirty="0"/>
              <a:t>+</a:t>
            </a:r>
          </a:p>
          <a:p>
            <a:r>
              <a:rPr lang="ga-IE" sz="4400" dirty="0"/>
              <a:t>5 (NA BRIATHRA NEAMHRIALTA EILE)</a:t>
            </a:r>
          </a:p>
          <a:p>
            <a:pPr marL="0" indent="0">
              <a:buNone/>
            </a:pPr>
            <a:r>
              <a:rPr lang="ga-IE" sz="4400" dirty="0">
                <a:solidFill>
                  <a:srgbClr val="0070C0"/>
                </a:solidFill>
              </a:rPr>
              <a:t>Beir, clois, Ith, Tabhair, Tar</a:t>
            </a:r>
          </a:p>
          <a:p>
            <a:pPr marL="0" indent="0">
              <a:buNone/>
            </a:pPr>
            <a:endParaRPr lang="ga-IE" sz="4400" dirty="0"/>
          </a:p>
          <a:p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319269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6" y="34603"/>
            <a:ext cx="9601196" cy="1303867"/>
          </a:xfrm>
        </p:spPr>
        <p:txBody>
          <a:bodyPr/>
          <a:lstStyle/>
          <a:p>
            <a:r>
              <a:rPr lang="en-IE" b="1" dirty="0"/>
              <a:t>Na </a:t>
            </a:r>
            <a:r>
              <a:rPr lang="en-IE" b="1" dirty="0" err="1"/>
              <a:t>Briathra</a:t>
            </a:r>
            <a:r>
              <a:rPr lang="en-IE" b="1" dirty="0"/>
              <a:t> </a:t>
            </a:r>
            <a:r>
              <a:rPr lang="en-IE" b="1" dirty="0" err="1"/>
              <a:t>Neamhrialta</a:t>
            </a:r>
            <a:r>
              <a:rPr lang="en-IE" b="1" dirty="0"/>
              <a:t> (</a:t>
            </a:r>
            <a:r>
              <a:rPr lang="ga-IE" b="1" dirty="0"/>
              <a:t> </a:t>
            </a:r>
            <a:r>
              <a:rPr lang="en-IE" b="1" dirty="0"/>
              <a:t>11</a:t>
            </a:r>
            <a:r>
              <a:rPr lang="ga-IE" b="1" dirty="0"/>
              <a:t> </a:t>
            </a:r>
            <a:r>
              <a:rPr lang="en-IE" b="1" dirty="0"/>
              <a:t>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572953"/>
              </p:ext>
            </p:extLst>
          </p:nvPr>
        </p:nvGraphicFramePr>
        <p:xfrm>
          <a:off x="0" y="1484243"/>
          <a:ext cx="12192000" cy="5373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8933">
                  <a:extLst>
                    <a:ext uri="{9D8B030D-6E8A-4147-A177-3AD203B41FA5}">
                      <a16:colId xmlns:a16="http://schemas.microsoft.com/office/drawing/2014/main" val="20987080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58515946"/>
                    </a:ext>
                  </a:extLst>
                </a:gridCol>
                <a:gridCol w="5723467">
                  <a:extLst>
                    <a:ext uri="{9D8B030D-6E8A-4147-A177-3AD203B41FA5}">
                      <a16:colId xmlns:a16="http://schemas.microsoft.com/office/drawing/2014/main" val="2844825944"/>
                    </a:ext>
                  </a:extLst>
                </a:gridCol>
              </a:tblGrid>
              <a:tr h="12643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800" b="1" dirty="0">
                          <a:latin typeface="Comic Sans MS" panose="030F0702030302020204" pitchFamily="66" charset="0"/>
                        </a:rPr>
                        <a:t>6 </a:t>
                      </a:r>
                      <a:r>
                        <a:rPr lang="en-IE" sz="2800" b="1" dirty="0" err="1">
                          <a:latin typeface="Comic Sans MS" panose="030F0702030302020204" pitchFamily="66" charset="0"/>
                        </a:rPr>
                        <a:t>bhriathar</a:t>
                      </a:r>
                      <a:endParaRPr lang="en-IE" sz="2800" b="1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en-IE" sz="3600" b="1" dirty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An? / </a:t>
                      </a:r>
                      <a:r>
                        <a:rPr lang="en-IE" sz="3600" b="1" dirty="0" err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Ní</a:t>
                      </a:r>
                      <a:r>
                        <a:rPr lang="en-IE" sz="3600" b="1" dirty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san </a:t>
                      </a:r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aimsir</a:t>
                      </a: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chaite</a:t>
                      </a:r>
                      <a:r>
                        <a:rPr lang="ga-IE" sz="2400" b="1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800" b="1" dirty="0">
                          <a:latin typeface="Comic Sans MS" panose="030F0702030302020204" pitchFamily="66" charset="0"/>
                        </a:rPr>
                        <a:t>5 </a:t>
                      </a:r>
                      <a:r>
                        <a:rPr lang="en-IE" sz="2800" b="1" dirty="0" err="1">
                          <a:latin typeface="Comic Sans MS" panose="030F0702030302020204" pitchFamily="66" charset="0"/>
                        </a:rPr>
                        <a:t>bhriathar</a:t>
                      </a:r>
                      <a:endParaRPr lang="en-IE" sz="2800" b="1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en-IE" sz="3600" b="1" dirty="0" err="1">
                          <a:solidFill>
                            <a:srgbClr val="66FFFF"/>
                          </a:solidFill>
                          <a:latin typeface="Comic Sans MS" panose="030F0702030302020204" pitchFamily="66" charset="0"/>
                        </a:rPr>
                        <a:t>Ar</a:t>
                      </a:r>
                      <a:r>
                        <a:rPr lang="en-IE" sz="3600" b="1" dirty="0">
                          <a:solidFill>
                            <a:srgbClr val="66FFFF"/>
                          </a:solidFill>
                          <a:latin typeface="Comic Sans MS" panose="030F0702030302020204" pitchFamily="66" charset="0"/>
                        </a:rPr>
                        <a:t>?/</a:t>
                      </a:r>
                      <a:r>
                        <a:rPr lang="ga-IE" sz="3600" b="1" dirty="0">
                          <a:solidFill>
                            <a:srgbClr val="66FF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3600" b="1" dirty="0" err="1">
                          <a:solidFill>
                            <a:srgbClr val="66FFFF"/>
                          </a:solidFill>
                          <a:latin typeface="Comic Sans MS" panose="030F0702030302020204" pitchFamily="66" charset="0"/>
                        </a:rPr>
                        <a:t>Níor</a:t>
                      </a:r>
                      <a:r>
                        <a:rPr lang="en-IE" sz="3600" b="1" baseline="0" dirty="0">
                          <a:solidFill>
                            <a:srgbClr val="66FF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2400" b="1" baseline="0" dirty="0">
                          <a:latin typeface="Comic Sans MS" panose="030F0702030302020204" pitchFamily="66" charset="0"/>
                        </a:rPr>
                        <a:t>san </a:t>
                      </a:r>
                      <a:r>
                        <a:rPr lang="en-IE" sz="2400" b="1" baseline="0" dirty="0" err="1">
                          <a:latin typeface="Comic Sans MS" panose="030F0702030302020204" pitchFamily="66" charset="0"/>
                        </a:rPr>
                        <a:t>aimsir</a:t>
                      </a:r>
                      <a:r>
                        <a:rPr lang="en-IE" sz="2400" b="1" baseline="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2400" b="1" baseline="0" dirty="0" err="1">
                          <a:latin typeface="Comic Sans MS" panose="030F0702030302020204" pitchFamily="66" charset="0"/>
                        </a:rPr>
                        <a:t>chaite</a:t>
                      </a:r>
                      <a:r>
                        <a:rPr lang="en-IE" sz="2400" b="1" baseline="0" dirty="0">
                          <a:latin typeface="Comic Sans MS" panose="030F0702030302020204" pitchFamily="66" charset="0"/>
                        </a:rPr>
                        <a:t>)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64344"/>
                  </a:ext>
                </a:extLst>
              </a:tr>
              <a:tr h="68594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Abair</a:t>
                      </a: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Beir</a:t>
                      </a:r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379287"/>
                  </a:ext>
                </a:extLst>
              </a:tr>
              <a:tr h="68594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Bí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Clois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12286"/>
                  </a:ext>
                </a:extLst>
              </a:tr>
              <a:tr h="68594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Déan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Ith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8456"/>
                  </a:ext>
                </a:extLst>
              </a:tr>
              <a:tr h="68594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Faigh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Tabhair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65116"/>
                  </a:ext>
                </a:extLst>
              </a:tr>
              <a:tr h="68594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Feic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>
                          <a:latin typeface="Comic Sans MS" panose="030F0702030302020204" pitchFamily="66" charset="0"/>
                        </a:rPr>
                        <a:t>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94290"/>
                  </a:ext>
                </a:extLst>
              </a:tr>
              <a:tr h="679654">
                <a:tc>
                  <a:txBody>
                    <a:bodyPr/>
                    <a:lstStyle/>
                    <a:p>
                      <a:r>
                        <a:rPr lang="en-IE" sz="2400" b="1" dirty="0" err="1">
                          <a:latin typeface="Comic Sans MS" panose="030F0702030302020204" pitchFamily="66" charset="0"/>
                        </a:rPr>
                        <a:t>Téigh</a:t>
                      </a:r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24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72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67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853697-5E38-4A2E-99F8-8AE2F520F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17700"/>
              </p:ext>
            </p:extLst>
          </p:nvPr>
        </p:nvGraphicFramePr>
        <p:xfrm>
          <a:off x="0" y="0"/>
          <a:ext cx="12192000" cy="7258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4118348317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157718155"/>
                    </a:ext>
                  </a:extLst>
                </a:gridCol>
              </a:tblGrid>
              <a:tr h="1140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3600" kern="1400" spc="-50" dirty="0" err="1">
                          <a:effectLst/>
                          <a:latin typeface="Comic Sans MS" panose="030F0702030302020204" pitchFamily="66" charset="0"/>
                        </a:rPr>
                        <a:t>Má</a:t>
                      </a:r>
                      <a:r>
                        <a:rPr lang="en-IE" sz="3600" kern="1400" spc="-50" dirty="0">
                          <a:effectLst/>
                          <a:latin typeface="Comic Sans MS" panose="030F0702030302020204" pitchFamily="66" charset="0"/>
                        </a:rPr>
                        <a:t> + </a:t>
                      </a:r>
                      <a:r>
                        <a:rPr lang="en-IE" sz="3600" kern="1400" spc="-50" dirty="0" err="1">
                          <a:effectLst/>
                          <a:latin typeface="Comic Sans MS" panose="030F0702030302020204" pitchFamily="66" charset="0"/>
                        </a:rPr>
                        <a:t>Foirm</a:t>
                      </a:r>
                      <a:r>
                        <a:rPr lang="en-IE" sz="3600" kern="1400" spc="-50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3600" kern="1400" spc="-50" dirty="0" err="1">
                          <a:effectLst/>
                          <a:latin typeface="Comic Sans MS" panose="030F0702030302020204" pitchFamily="66" charset="0"/>
                        </a:rPr>
                        <a:t>Neamhspleách</a:t>
                      </a:r>
                      <a:endParaRPr lang="ga-IE" sz="3600" kern="1400" spc="-50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3600" kern="1400" spc="-5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Mura + </a:t>
                      </a:r>
                      <a:r>
                        <a:rPr lang="en-IE" sz="3600" kern="1400" spc="-5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Foirm</a:t>
                      </a:r>
                      <a:r>
                        <a:rPr lang="en-IE" sz="3600" kern="1400" spc="-5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E" sz="3600" kern="1400" spc="-5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Spleách</a:t>
                      </a:r>
                      <a:endParaRPr lang="ga-IE" sz="3600" kern="1400" spc="-5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a-IE" sz="3600" kern="1400" spc="-5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urú</a:t>
                      </a:r>
                      <a:endParaRPr lang="en-IE" sz="3600" kern="1400" spc="-5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99007"/>
                  </a:ext>
                </a:extLst>
              </a:tr>
              <a:tr h="81867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ga-IE" sz="3600" dirty="0"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3600" dirty="0"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Abair Bí Déan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E" sz="3600" kern="1400" spc="-5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215483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>
                          <a:effectLst/>
                          <a:latin typeface="Comic Sans MS" panose="030F0702030302020204" pitchFamily="66" charset="0"/>
                        </a:rPr>
                        <a:t>Má dúirt</a:t>
                      </a:r>
                      <a:endParaRPr lang="en-IE" sz="28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Mura </a:t>
                      </a:r>
                      <a:r>
                        <a:rPr lang="ga-IE" sz="28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</a:t>
                      </a: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dúirt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3035808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Má bhí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>
                          <a:effectLst/>
                          <a:latin typeface="Comic Sans MS" panose="030F0702030302020204" pitchFamily="66" charset="0"/>
                        </a:rPr>
                        <a:t>Mura raibh</a:t>
                      </a:r>
                      <a:endParaRPr lang="en-IE" sz="28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7907573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Má rinne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Mura </a:t>
                      </a:r>
                      <a:r>
                        <a:rPr lang="ga-IE" sz="28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</a:t>
                      </a: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dearna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4271427"/>
                  </a:ext>
                </a:extLst>
              </a:tr>
              <a:tr h="7038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a-IE" sz="3600" b="1" dirty="0"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Faigh Feic Téigh</a:t>
                      </a:r>
                      <a:endParaRPr lang="en-IE" sz="3600" b="1" dirty="0"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28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7487879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Má fuair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2120" algn="ctr"/>
                        </a:tabLs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Mura </a:t>
                      </a:r>
                      <a:r>
                        <a:rPr lang="ga-IE" sz="28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bh</a:t>
                      </a: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fuair	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2236119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>
                          <a:effectLst/>
                          <a:latin typeface="Comic Sans MS" panose="030F0702030302020204" pitchFamily="66" charset="0"/>
                        </a:rPr>
                        <a:t>Má chonaic</a:t>
                      </a:r>
                      <a:endParaRPr lang="en-IE" sz="28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2120" algn="ctr"/>
                        </a:tabLs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Mura </a:t>
                      </a:r>
                      <a:r>
                        <a:rPr lang="ga-IE" sz="28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bh</a:t>
                      </a: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faca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7001358"/>
                  </a:ext>
                </a:extLst>
              </a:tr>
              <a:tr h="475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Má chuaigh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2120" algn="ctr"/>
                        </a:tabLst>
                      </a:pP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Mura </a:t>
                      </a:r>
                      <a:r>
                        <a:rPr lang="ga-IE" sz="28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</a:t>
                      </a:r>
                      <a:r>
                        <a:rPr lang="ga-IE" sz="2800" b="1" dirty="0">
                          <a:effectLst/>
                          <a:latin typeface="Comic Sans MS" panose="030F0702030302020204" pitchFamily="66" charset="0"/>
                        </a:rPr>
                        <a:t>deachaigh</a:t>
                      </a:r>
                      <a:endParaRPr lang="en-IE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6574872"/>
                  </a:ext>
                </a:extLst>
              </a:tr>
              <a:tr h="134497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E" sz="4000" b="1" dirty="0"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2120" algn="ctr"/>
                        </a:tabLst>
                      </a:pPr>
                      <a:endParaRPr lang="en-IE" sz="20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505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85738"/>
            <a:ext cx="10396882" cy="1652027"/>
          </a:xfrm>
          <a:solidFill>
            <a:srgbClr val="FF66FF"/>
          </a:solidFill>
        </p:spPr>
        <p:txBody>
          <a:bodyPr>
            <a:normAutofit/>
          </a:bodyPr>
          <a:lstStyle/>
          <a:p>
            <a:r>
              <a:rPr lang="en-IE" dirty="0"/>
              <a:t> </a:t>
            </a:r>
            <a:r>
              <a:rPr lang="en-IE" dirty="0" err="1"/>
              <a:t>Má</a:t>
            </a:r>
            <a:r>
              <a:rPr lang="en-IE" dirty="0"/>
              <a:t> </a:t>
            </a:r>
            <a:r>
              <a:rPr lang="en-IE" dirty="0" err="1"/>
              <a:t>nó</a:t>
            </a:r>
            <a:r>
              <a:rPr lang="en-IE" dirty="0"/>
              <a:t> </a:t>
            </a:r>
            <a:r>
              <a:rPr lang="en-IE" dirty="0" err="1"/>
              <a:t>mura</a:t>
            </a:r>
            <a:r>
              <a:rPr lang="ga-IE" dirty="0"/>
              <a:t>(r)?</a:t>
            </a:r>
            <a:br>
              <a:rPr lang="ga-IE" dirty="0"/>
            </a:br>
            <a:r>
              <a:rPr lang="ga-IE" dirty="0"/>
              <a:t>Murar seachas i gcás </a:t>
            </a:r>
            <a:r>
              <a:rPr lang="ga-IE" dirty="0">
                <a:solidFill>
                  <a:srgbClr val="FFFF00"/>
                </a:solidFill>
              </a:rPr>
              <a:t>ABDFFT</a:t>
            </a:r>
            <a:endParaRPr lang="en-IE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E" sz="3200" dirty="0" err="1"/>
              <a:t>Léigh</a:t>
            </a:r>
            <a:r>
              <a:rPr lang="en-IE" sz="3200" dirty="0"/>
              <a:t> </a:t>
            </a:r>
            <a:r>
              <a:rPr lang="en-IE" sz="3200" dirty="0" err="1"/>
              <a:t>na</a:t>
            </a:r>
            <a:r>
              <a:rPr lang="en-IE" sz="3200" dirty="0"/>
              <a:t> </a:t>
            </a:r>
            <a:r>
              <a:rPr lang="en-IE" sz="3200" dirty="0" err="1"/>
              <a:t>habairtí</a:t>
            </a:r>
            <a:r>
              <a:rPr lang="en-IE" sz="3200" dirty="0"/>
              <a:t> </a:t>
            </a:r>
            <a:r>
              <a:rPr lang="en-IE" sz="3200" dirty="0" err="1"/>
              <a:t>atá</a:t>
            </a:r>
            <a:r>
              <a:rPr lang="en-IE" sz="3200" dirty="0"/>
              <a:t> I </a:t>
            </a:r>
            <a:r>
              <a:rPr lang="en-IE" sz="3200" dirty="0" err="1"/>
              <a:t>nGaeilge</a:t>
            </a:r>
            <a:endParaRPr lang="en-IE" sz="3200" dirty="0"/>
          </a:p>
          <a:p>
            <a:r>
              <a:rPr lang="en-IE" sz="3200" dirty="0" err="1"/>
              <a:t>Aistrigh</a:t>
            </a:r>
            <a:r>
              <a:rPr lang="en-IE" sz="3200" dirty="0"/>
              <a:t> </a:t>
            </a:r>
            <a:r>
              <a:rPr lang="en-IE" sz="3200" dirty="0" err="1"/>
              <a:t>na</a:t>
            </a:r>
            <a:r>
              <a:rPr lang="en-IE" sz="3200" dirty="0"/>
              <a:t> </a:t>
            </a:r>
            <a:r>
              <a:rPr lang="en-IE" sz="3200" dirty="0" err="1"/>
              <a:t>habairtí</a:t>
            </a:r>
            <a:r>
              <a:rPr lang="en-IE" sz="3200" dirty="0"/>
              <a:t> </a:t>
            </a:r>
            <a:r>
              <a:rPr lang="en-IE" sz="3200" dirty="0" err="1"/>
              <a:t>eile</a:t>
            </a:r>
            <a:r>
              <a:rPr lang="en-IE" sz="3200" dirty="0"/>
              <a:t> go </a:t>
            </a:r>
            <a:r>
              <a:rPr lang="en-IE" sz="3200" dirty="0" err="1"/>
              <a:t>Gaeilge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383709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474134"/>
            <a:ext cx="10608550" cy="1363632"/>
          </a:xfrm>
        </p:spPr>
        <p:txBody>
          <a:bodyPr>
            <a:normAutofit fontScale="90000"/>
          </a:bodyPr>
          <a:lstStyle/>
          <a:p>
            <a:r>
              <a:rPr lang="en-IE" dirty="0" err="1"/>
              <a:t>BaBhtáil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dirty="0" err="1"/>
              <a:t>pírmheasúnú</a:t>
            </a:r>
            <a:br>
              <a:rPr lang="en-IE" dirty="0"/>
            </a:br>
            <a:r>
              <a:rPr lang="en-IE" dirty="0" err="1"/>
              <a:t>Freagraí</a:t>
            </a:r>
            <a:r>
              <a:rPr lang="ga-IE" dirty="0"/>
              <a:t> :</a:t>
            </a:r>
            <a:r>
              <a:rPr lang="en-IE" dirty="0"/>
              <a:t> L.5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E" sz="2800" cap="none" dirty="0" err="1"/>
              <a:t>Má</a:t>
            </a:r>
            <a:r>
              <a:rPr lang="en-IE" sz="2800" cap="none" dirty="0"/>
              <a:t> </a:t>
            </a:r>
            <a:r>
              <a:rPr lang="en-IE" sz="2800" cap="none" dirty="0" err="1"/>
              <a:t>osclaíonn</a:t>
            </a:r>
            <a:r>
              <a:rPr lang="en-IE" sz="2800" cap="none" dirty="0"/>
              <a:t> </a:t>
            </a:r>
            <a:r>
              <a:rPr lang="en-IE" sz="2800" cap="none" dirty="0" err="1"/>
              <a:t>sé</a:t>
            </a:r>
            <a:r>
              <a:rPr lang="en-IE" sz="2800" cap="none" dirty="0"/>
              <a:t>	 	Mura </a:t>
            </a:r>
            <a:r>
              <a:rPr lang="en-IE" sz="2800" cap="none" dirty="0">
                <a:solidFill>
                  <a:srgbClr val="FFC000"/>
                </a:solidFill>
              </a:rPr>
              <a:t>n-</a:t>
            </a:r>
            <a:r>
              <a:rPr lang="en-IE" sz="2800" cap="none" dirty="0" err="1"/>
              <a:t>osclaíonn</a:t>
            </a:r>
            <a:r>
              <a:rPr lang="en-IE" sz="2800" cap="none" dirty="0"/>
              <a:t> </a:t>
            </a:r>
            <a:r>
              <a:rPr lang="en-IE" sz="2800" cap="none" dirty="0" err="1"/>
              <a:t>sé</a:t>
            </a:r>
            <a:endParaRPr lang="en-IE" sz="2800" cap="none" dirty="0"/>
          </a:p>
          <a:p>
            <a:r>
              <a:rPr lang="en-IE" sz="2800" cap="none" dirty="0" err="1"/>
              <a:t>Má</a:t>
            </a:r>
            <a:r>
              <a:rPr lang="en-IE" sz="2800" cap="none" dirty="0"/>
              <a:t> </a:t>
            </a:r>
            <a:r>
              <a:rPr lang="en-IE" sz="2800" cap="none" dirty="0" err="1"/>
              <a:t>c</a:t>
            </a:r>
            <a:r>
              <a:rPr lang="en-IE" sz="2800" cap="none" dirty="0" err="1">
                <a:solidFill>
                  <a:srgbClr val="0070C0"/>
                </a:solidFill>
              </a:rPr>
              <a:t>h</a:t>
            </a:r>
            <a:r>
              <a:rPr lang="en-IE" sz="2800" cap="none" dirty="0" err="1"/>
              <a:t>ríochnaíonn</a:t>
            </a:r>
            <a:r>
              <a:rPr lang="en-IE" sz="2800" cap="none" dirty="0"/>
              <a:t> </a:t>
            </a:r>
            <a:r>
              <a:rPr lang="en-IE" sz="2800" cap="none" dirty="0" err="1"/>
              <a:t>sé</a:t>
            </a:r>
            <a:r>
              <a:rPr lang="en-IE" sz="2800" cap="none" dirty="0"/>
              <a:t>	Mura </a:t>
            </a:r>
            <a:r>
              <a:rPr lang="en-IE" sz="2800" cap="none" dirty="0" err="1">
                <a:solidFill>
                  <a:srgbClr val="FFC000"/>
                </a:solidFill>
              </a:rPr>
              <a:t>gc</a:t>
            </a:r>
            <a:r>
              <a:rPr lang="en-IE" sz="2800" cap="none" dirty="0" err="1"/>
              <a:t>ríochnaíonn</a:t>
            </a:r>
            <a:r>
              <a:rPr lang="en-IE" sz="2800" cap="none" dirty="0"/>
              <a:t> </a:t>
            </a:r>
            <a:r>
              <a:rPr lang="en-IE" sz="2800" cap="none" dirty="0" err="1"/>
              <a:t>sé</a:t>
            </a:r>
            <a:endParaRPr lang="en-IE" sz="2800" cap="none" dirty="0"/>
          </a:p>
          <a:p>
            <a:r>
              <a:rPr lang="en-IE" sz="2800" cap="none" dirty="0" err="1"/>
              <a:t>Má</a:t>
            </a:r>
            <a:r>
              <a:rPr lang="en-IE" sz="2800" cap="none" dirty="0"/>
              <a:t> </a:t>
            </a:r>
            <a:r>
              <a:rPr lang="en-IE" sz="2800" cap="none" dirty="0" err="1"/>
              <a:t>t</a:t>
            </a:r>
            <a:r>
              <a:rPr lang="en-IE" sz="2800" cap="none" dirty="0" err="1">
                <a:solidFill>
                  <a:srgbClr val="0070C0"/>
                </a:solidFill>
              </a:rPr>
              <a:t>h</a:t>
            </a:r>
            <a:r>
              <a:rPr lang="en-IE" sz="2800" cap="none" dirty="0" err="1"/>
              <a:t>osaím</a:t>
            </a:r>
            <a:r>
              <a:rPr lang="en-IE" sz="2800" cap="none" dirty="0"/>
              <a:t>		Mura </a:t>
            </a:r>
            <a:r>
              <a:rPr lang="en-IE" sz="2800" cap="none" dirty="0" err="1">
                <a:solidFill>
                  <a:srgbClr val="FFC000"/>
                </a:solidFill>
              </a:rPr>
              <a:t>dt</a:t>
            </a:r>
            <a:r>
              <a:rPr lang="en-IE" sz="2800" cap="none" dirty="0" err="1"/>
              <a:t>osaím</a:t>
            </a:r>
            <a:endParaRPr lang="en-IE" sz="2800" cap="none" dirty="0"/>
          </a:p>
          <a:p>
            <a:r>
              <a:rPr lang="en-IE" sz="2800" cap="none" dirty="0" err="1"/>
              <a:t>Má</a:t>
            </a:r>
            <a:r>
              <a:rPr lang="en-IE" sz="2800" cap="none" dirty="0"/>
              <a:t> </a:t>
            </a:r>
            <a:r>
              <a:rPr lang="en-IE" sz="2800" cap="none" dirty="0" err="1"/>
              <a:t>c</a:t>
            </a:r>
            <a:r>
              <a:rPr lang="en-IE" sz="2800" cap="none" dirty="0" err="1">
                <a:solidFill>
                  <a:srgbClr val="0070C0"/>
                </a:solidFill>
              </a:rPr>
              <a:t>h</a:t>
            </a:r>
            <a:r>
              <a:rPr lang="en-IE" sz="2800" cap="none" dirty="0" err="1"/>
              <a:t>loisimid</a:t>
            </a:r>
            <a:r>
              <a:rPr lang="en-IE" sz="2800" cap="none" dirty="0"/>
              <a:t>		Mura </a:t>
            </a:r>
            <a:r>
              <a:rPr lang="en-IE" sz="2800" cap="none" dirty="0" err="1">
                <a:solidFill>
                  <a:srgbClr val="FFC000"/>
                </a:solidFill>
              </a:rPr>
              <a:t>gc</a:t>
            </a:r>
            <a:r>
              <a:rPr lang="en-IE" sz="2800" cap="none" dirty="0" err="1"/>
              <a:t>loisimid</a:t>
            </a:r>
            <a:endParaRPr lang="en-IE" sz="2800" cap="none" dirty="0"/>
          </a:p>
        </p:txBody>
      </p:sp>
    </p:spTree>
    <p:extLst>
      <p:ext uri="{BB962C8B-B14F-4D97-AF65-F5344CB8AC3E}">
        <p14:creationId xmlns:p14="http://schemas.microsoft.com/office/powerpoint/2010/main" val="295505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58334"/>
            <a:ext cx="10396882" cy="680155"/>
          </a:xfrm>
        </p:spPr>
        <p:txBody>
          <a:bodyPr>
            <a:normAutofit fontScale="90000"/>
          </a:bodyPr>
          <a:lstStyle/>
          <a:p>
            <a:pPr algn="ctr"/>
            <a:br>
              <a:rPr lang="en-IE" dirty="0">
                <a:solidFill>
                  <a:srgbClr val="0070C0"/>
                </a:solidFill>
              </a:rPr>
            </a:br>
            <a:br>
              <a:rPr lang="en-IE" dirty="0">
                <a:solidFill>
                  <a:srgbClr val="0070C0"/>
                </a:solidFill>
              </a:rPr>
            </a:br>
            <a:r>
              <a:rPr lang="en-IE" dirty="0">
                <a:solidFill>
                  <a:srgbClr val="0070C0"/>
                </a:solidFill>
              </a:rPr>
              <a:t>When</a:t>
            </a:r>
            <a:br>
              <a:rPr lang="en-IE" dirty="0"/>
            </a:br>
            <a:br>
              <a:rPr lang="en-IE" dirty="0"/>
            </a:br>
            <a:r>
              <a:rPr lang="en-IE" dirty="0" err="1"/>
              <a:t>nuair</a:t>
            </a:r>
            <a:r>
              <a:rPr lang="en-IE" dirty="0"/>
              <a:t> a + </a:t>
            </a:r>
            <a:r>
              <a:rPr lang="en-IE" dirty="0" err="1"/>
              <a:t>séimhiú</a:t>
            </a:r>
            <a:br>
              <a:rPr lang="en-IE" dirty="0"/>
            </a:br>
            <a:r>
              <a:rPr lang="en-IE" dirty="0"/>
              <a:t>			</a:t>
            </a:r>
            <a:br>
              <a:rPr lang="en-IE" dirty="0"/>
            </a:br>
            <a:r>
              <a:rPr lang="en-IE" dirty="0" err="1"/>
              <a:t>nuair</a:t>
            </a:r>
            <a:r>
              <a:rPr lang="en-IE" dirty="0"/>
              <a:t> </a:t>
            </a:r>
            <a:r>
              <a:rPr lang="en-IE" dirty="0" err="1"/>
              <a:t>nach</a:t>
            </a:r>
            <a:r>
              <a:rPr lang="en-IE" dirty="0"/>
              <a:t> + </a:t>
            </a:r>
            <a:r>
              <a:rPr lang="en-IE" dirty="0" err="1"/>
              <a:t>urú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7975" y="2368196"/>
            <a:ext cx="10394707" cy="3311189"/>
          </a:xfrm>
        </p:spPr>
        <p:txBody>
          <a:bodyPr>
            <a:normAutofit/>
          </a:bodyPr>
          <a:lstStyle/>
          <a:p>
            <a:endParaRPr lang="en-IE" sz="3200" dirty="0"/>
          </a:p>
          <a:p>
            <a:r>
              <a:rPr lang="en-IE" sz="3200" dirty="0" err="1"/>
              <a:t>Léigh</a:t>
            </a:r>
            <a:r>
              <a:rPr lang="en-IE" sz="3200" dirty="0"/>
              <a:t> </a:t>
            </a:r>
            <a:r>
              <a:rPr lang="en-IE" sz="3200" dirty="0" err="1"/>
              <a:t>na</a:t>
            </a:r>
            <a:r>
              <a:rPr lang="en-IE" sz="3200" dirty="0"/>
              <a:t> </a:t>
            </a:r>
            <a:r>
              <a:rPr lang="en-IE" sz="3200" dirty="0" err="1"/>
              <a:t>habairtí</a:t>
            </a:r>
            <a:r>
              <a:rPr lang="en-IE" sz="3200" dirty="0"/>
              <a:t> </a:t>
            </a:r>
            <a:r>
              <a:rPr lang="en-IE" sz="3200" dirty="0" err="1"/>
              <a:t>atá</a:t>
            </a:r>
            <a:r>
              <a:rPr lang="en-IE" sz="3200" dirty="0"/>
              <a:t> I </a:t>
            </a:r>
            <a:r>
              <a:rPr lang="en-IE" sz="3200" dirty="0" err="1"/>
              <a:t>ngaeilge</a:t>
            </a:r>
            <a:endParaRPr lang="en-IE" sz="3200" dirty="0"/>
          </a:p>
          <a:p>
            <a:r>
              <a:rPr lang="en-IE" sz="3200" dirty="0" err="1"/>
              <a:t>Aistrigh</a:t>
            </a:r>
            <a:r>
              <a:rPr lang="en-IE" sz="3200" dirty="0"/>
              <a:t> </a:t>
            </a:r>
            <a:r>
              <a:rPr lang="en-IE" sz="3200" dirty="0" err="1"/>
              <a:t>na</a:t>
            </a:r>
            <a:r>
              <a:rPr lang="en-IE" sz="3200" dirty="0"/>
              <a:t> </a:t>
            </a:r>
            <a:r>
              <a:rPr lang="en-IE" sz="3200" dirty="0" err="1"/>
              <a:t>habairtí</a:t>
            </a:r>
            <a:r>
              <a:rPr lang="en-IE" sz="3200" dirty="0"/>
              <a:t> </a:t>
            </a:r>
            <a:r>
              <a:rPr lang="en-IE" sz="3200" dirty="0" err="1"/>
              <a:t>eile</a:t>
            </a:r>
            <a:r>
              <a:rPr lang="en-IE" sz="3200" dirty="0"/>
              <a:t> go </a:t>
            </a:r>
            <a:r>
              <a:rPr lang="en-IE" sz="3200" dirty="0" err="1"/>
              <a:t>Gaeilge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597930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/>
              <a:t>Babhtáil</a:t>
            </a:r>
            <a:r>
              <a:rPr lang="en-IE" dirty="0"/>
              <a:t> </a:t>
            </a:r>
            <a:r>
              <a:rPr lang="en-IE" dirty="0" err="1"/>
              <a:t>bhur</a:t>
            </a:r>
            <a:r>
              <a:rPr lang="en-IE" dirty="0"/>
              <a:t> </a:t>
            </a:r>
            <a:r>
              <a:rPr lang="en-IE" dirty="0" err="1"/>
              <a:t>gcuid</a:t>
            </a:r>
            <a:r>
              <a:rPr lang="en-IE" dirty="0"/>
              <a:t> </a:t>
            </a:r>
            <a:r>
              <a:rPr lang="en-IE" dirty="0" err="1"/>
              <a:t>oibre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dirty="0" err="1"/>
              <a:t>ceartaigh</a:t>
            </a:r>
            <a:r>
              <a:rPr lang="en-IE" dirty="0"/>
              <a:t> </a:t>
            </a:r>
            <a:r>
              <a:rPr lang="en-IE" dirty="0" err="1"/>
              <a:t>obair</a:t>
            </a:r>
            <a:r>
              <a:rPr lang="en-IE" dirty="0"/>
              <a:t> a </a:t>
            </a:r>
            <a:r>
              <a:rPr lang="en-IE" dirty="0" err="1"/>
              <a:t>chéile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0506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963" y="214313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l.8 +9 </a:t>
            </a:r>
            <a:br>
              <a:rPr lang="en-IE" dirty="0"/>
            </a:br>
            <a:r>
              <a:rPr lang="en-IE" dirty="0"/>
              <a:t> </a:t>
            </a:r>
            <a:r>
              <a:rPr lang="en-IE" dirty="0" err="1"/>
              <a:t>sular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dirty="0" err="1"/>
              <a:t>sula</a:t>
            </a:r>
            <a:endParaRPr lang="en-IE" dirty="0"/>
          </a:p>
        </p:txBody>
      </p:sp>
      <p:graphicFrame>
        <p:nvGraphicFramePr>
          <p:cNvPr id="4" name="Group 4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897580451"/>
              </p:ext>
            </p:extLst>
          </p:nvPr>
        </p:nvGraphicFramePr>
        <p:xfrm>
          <a:off x="835377" y="1551102"/>
          <a:ext cx="10069689" cy="4508008"/>
        </p:xfrm>
        <a:graphic>
          <a:graphicData uri="http://schemas.openxmlformats.org/drawingml/2006/table">
            <a:tbl>
              <a:tblPr/>
              <a:tblGrid>
                <a:gridCol w="3356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6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09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</a:t>
                      </a:r>
                      <a:r>
                        <a:rPr kumimoji="0" lang="en-IE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Chaite</a:t>
                      </a:r>
                      <a:endParaRPr kumimoji="0" lang="en-GB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</a:t>
                      </a:r>
                      <a:r>
                        <a:rPr kumimoji="0" lang="en-IE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Láithreach</a:t>
                      </a:r>
                      <a:endParaRPr kumimoji="0" lang="en-GB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</a:t>
                      </a:r>
                      <a:r>
                        <a:rPr kumimoji="0" lang="en-IE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Fháistineach</a:t>
                      </a:r>
                      <a:endParaRPr kumimoji="0" lang="en-GB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9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+h</a:t>
                      </a: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 </a:t>
                      </a: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urú</a:t>
                      </a: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urú</a:t>
                      </a: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2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risim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risfidh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6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fh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bhf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ágaim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bhf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ágfaidh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9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dh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úisigh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nd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úisím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nd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úiseoidh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mé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54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82851" y="1228726"/>
            <a:ext cx="6408737" cy="4295775"/>
          </a:xfrm>
          <a:prstGeom prst="rect">
            <a:avLst/>
          </a:prstGeom>
          <a:noFill/>
          <a:ln w="57150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Bhí</a:t>
            </a:r>
            <a:r>
              <a:rPr lang="en-IE" altLang="en-US" b="1" dirty="0"/>
              <a:t> -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raibh</a:t>
            </a:r>
            <a:endParaRPr lang="en-IE" altLang="en-US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Dúirt</a:t>
            </a:r>
            <a:r>
              <a:rPr lang="en-IE" altLang="en-US" b="1" dirty="0"/>
              <a:t> -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ndúirt</a:t>
            </a:r>
            <a:endParaRPr lang="en-IE" altLang="en-US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Rinne</a:t>
            </a:r>
            <a:r>
              <a:rPr lang="en-IE" altLang="en-US" b="1" dirty="0"/>
              <a:t> -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ndearna</a:t>
            </a:r>
            <a:endParaRPr lang="en-IE" altLang="en-US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Fuair</a:t>
            </a:r>
            <a:r>
              <a:rPr lang="en-IE" altLang="en-US" b="1" dirty="0"/>
              <a:t> -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bhfuair</a:t>
            </a:r>
            <a:endParaRPr lang="en-IE" altLang="en-US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Chuaigh</a:t>
            </a:r>
            <a:r>
              <a:rPr lang="en-IE" altLang="en-US" b="1" dirty="0"/>
              <a:t> -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ndeachaigh</a:t>
            </a:r>
            <a:endParaRPr lang="en-IE" altLang="en-US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 dirty="0" err="1"/>
              <a:t>Chonaic</a:t>
            </a:r>
            <a:r>
              <a:rPr lang="en-IE" altLang="en-US" b="1" dirty="0"/>
              <a:t> -  </a:t>
            </a:r>
            <a:r>
              <a:rPr lang="en-IE" altLang="en-US" b="1" dirty="0" err="1"/>
              <a:t>sula</a:t>
            </a:r>
            <a:r>
              <a:rPr lang="en-IE" altLang="en-US" b="1" dirty="0"/>
              <a:t> </a:t>
            </a:r>
            <a:r>
              <a:rPr lang="en-IE" altLang="en-US" b="1" dirty="0" err="1"/>
              <a:t>bhfaca</a:t>
            </a:r>
            <a:endParaRPr lang="en-GB" alt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2000250" y="315396"/>
            <a:ext cx="82581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4000" b="1" dirty="0">
                <a:solidFill>
                  <a:schemeClr val="accent5">
                    <a:lumMod val="75000"/>
                  </a:schemeClr>
                </a:solidFill>
              </a:rPr>
              <a:t>Sula: </a:t>
            </a:r>
            <a:r>
              <a:rPr lang="en-IE" altLang="en-US" sz="4000" b="1" dirty="0" err="1">
                <a:solidFill>
                  <a:schemeClr val="accent5">
                    <a:lumMod val="75000"/>
                  </a:schemeClr>
                </a:solidFill>
              </a:rPr>
              <a:t>Eisceachtaí</a:t>
            </a:r>
            <a:r>
              <a:rPr lang="en-IE" altLang="en-US" sz="4000" b="1" dirty="0">
                <a:solidFill>
                  <a:schemeClr val="accent5">
                    <a:lumMod val="75000"/>
                  </a:schemeClr>
                </a:solidFill>
              </a:rPr>
              <a:t> san </a:t>
            </a:r>
            <a:r>
              <a:rPr lang="en-IE" altLang="en-US" sz="4000" b="1" dirty="0" err="1">
                <a:solidFill>
                  <a:schemeClr val="accent5">
                    <a:lumMod val="75000"/>
                  </a:schemeClr>
                </a:solidFill>
              </a:rPr>
              <a:t>Aimsir</a:t>
            </a:r>
            <a:r>
              <a:rPr lang="en-IE" altLang="en-US" sz="4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E" altLang="en-US" sz="4000" b="1" dirty="0" err="1">
                <a:solidFill>
                  <a:schemeClr val="accent5">
                    <a:lumMod val="75000"/>
                  </a:schemeClr>
                </a:solidFill>
              </a:rPr>
              <a:t>Chaite</a:t>
            </a:r>
            <a:endParaRPr lang="en-GB" alt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0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444" y="171450"/>
            <a:ext cx="10396882" cy="2233845"/>
          </a:xfrm>
          <a:solidFill>
            <a:srgbClr val="FF66FF"/>
          </a:solidFill>
        </p:spPr>
        <p:txBody>
          <a:bodyPr>
            <a:normAutofit fontScale="90000"/>
          </a:bodyPr>
          <a:lstStyle/>
          <a:p>
            <a:pPr algn="ctr"/>
            <a:r>
              <a:rPr lang="en-IE" dirty="0"/>
              <a:t>l.10 An </a:t>
            </a:r>
            <a:r>
              <a:rPr lang="en-IE" dirty="0" err="1"/>
              <a:t>Chlaoninsint</a:t>
            </a:r>
            <a:br>
              <a:rPr lang="ga-IE" dirty="0"/>
            </a:br>
            <a:r>
              <a:rPr lang="ga-IE" dirty="0">
                <a:solidFill>
                  <a:srgbClr val="FFFF00"/>
                </a:solidFill>
              </a:rPr>
              <a:t>go</a:t>
            </a:r>
            <a:r>
              <a:rPr lang="ga-IE" dirty="0"/>
              <a:t> nó gur?   </a:t>
            </a:r>
            <a:r>
              <a:rPr lang="ga-IE" dirty="0">
                <a:solidFill>
                  <a:srgbClr val="FFFF00"/>
                </a:solidFill>
              </a:rPr>
              <a:t>Nach</a:t>
            </a:r>
            <a:r>
              <a:rPr lang="ga-IE" dirty="0"/>
              <a:t>  nó n</a:t>
            </a:r>
            <a:r>
              <a:rPr lang="en-IE" dirty="0"/>
              <a:t>á</a:t>
            </a:r>
            <a:r>
              <a:rPr lang="ga-IE" dirty="0"/>
              <a:t>r?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7444" y="2074685"/>
            <a:ext cx="10394707" cy="33111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4400" dirty="0" err="1"/>
              <a:t>Eisceachtaí</a:t>
            </a:r>
            <a:r>
              <a:rPr lang="en-IE" sz="4400" dirty="0"/>
              <a:t> san </a:t>
            </a:r>
            <a:r>
              <a:rPr lang="en-IE" sz="4400" dirty="0" err="1"/>
              <a:t>aimsir</a:t>
            </a:r>
            <a:r>
              <a:rPr lang="en-IE" sz="4400" dirty="0"/>
              <a:t> láithreach?</a:t>
            </a:r>
          </a:p>
          <a:p>
            <a:pPr marL="0" indent="0">
              <a:buNone/>
            </a:pPr>
            <a:r>
              <a:rPr lang="en-IE" sz="4400" dirty="0" err="1"/>
              <a:t>Eisceachtaí</a:t>
            </a:r>
            <a:r>
              <a:rPr lang="en-IE" sz="4400" dirty="0"/>
              <a:t> san </a:t>
            </a:r>
            <a:r>
              <a:rPr lang="en-IE" sz="4400" dirty="0" err="1"/>
              <a:t>aimsir</a:t>
            </a:r>
            <a:r>
              <a:rPr lang="en-IE" sz="4400" dirty="0"/>
              <a:t> </a:t>
            </a:r>
            <a:r>
              <a:rPr lang="en-IE" sz="4400" dirty="0" err="1"/>
              <a:t>fháistineach</a:t>
            </a:r>
            <a:r>
              <a:rPr lang="en-IE" sz="4400" dirty="0"/>
              <a:t>?</a:t>
            </a:r>
            <a:endParaRPr lang="ga-IE" sz="4400" dirty="0"/>
          </a:p>
          <a:p>
            <a:pPr marL="0" indent="0">
              <a:buNone/>
            </a:pPr>
            <a:r>
              <a:rPr lang="ga-IE" sz="4400" dirty="0">
                <a:solidFill>
                  <a:srgbClr val="FFFF00"/>
                </a:solidFill>
                <a:highlight>
                  <a:srgbClr val="800080"/>
                </a:highlight>
              </a:rPr>
              <a:t>Abdfft   !! </a:t>
            </a:r>
          </a:p>
          <a:p>
            <a:pPr marL="0" indent="0">
              <a:buNone/>
            </a:pPr>
            <a:r>
              <a:rPr lang="ga-IE" sz="3500" dirty="0">
                <a:solidFill>
                  <a:srgbClr val="FFFF00"/>
                </a:solidFill>
                <a:highlight>
                  <a:srgbClr val="800080"/>
                </a:highlight>
              </a:rPr>
              <a:t>IS FIÚ GO MÓR IAD SEO A FHOGHLAIM!</a:t>
            </a:r>
            <a:endParaRPr lang="en-IE" sz="3500" dirty="0">
              <a:solidFill>
                <a:srgbClr val="FFFF00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32308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DAFE-B3D3-4CEC-83BE-D9B15DA81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292" y="220219"/>
            <a:ext cx="8458199" cy="1151965"/>
          </a:xfrm>
          <a:ln w="73025"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ga-IE" dirty="0">
                <a:highlight>
                  <a:srgbClr val="FF66FF"/>
                </a:highlight>
              </a:rPr>
              <a:t>Achoimre: </a:t>
            </a:r>
            <a:r>
              <a:rPr lang="ga-IE" dirty="0">
                <a:solidFill>
                  <a:srgbClr val="FFFF00"/>
                </a:solidFill>
                <a:highlight>
                  <a:srgbClr val="FF66FF"/>
                </a:highlight>
              </a:rPr>
              <a:t>I gcás abdfft</a:t>
            </a:r>
            <a:endParaRPr lang="en-IE" dirty="0">
              <a:solidFill>
                <a:srgbClr val="FFFF00"/>
              </a:solidFill>
              <a:highlight>
                <a:srgbClr val="FF66FF"/>
              </a:highlight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9DEF03-9BD9-4AAB-85C5-91CB80EDA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82399"/>
              </p:ext>
            </p:extLst>
          </p:nvPr>
        </p:nvGraphicFramePr>
        <p:xfrm>
          <a:off x="143392" y="1519480"/>
          <a:ext cx="11430000" cy="45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0">
                  <a:extLst>
                    <a:ext uri="{9D8B030D-6E8A-4147-A177-3AD203B41FA5}">
                      <a16:colId xmlns:a16="http://schemas.microsoft.com/office/drawing/2014/main" val="1734727813"/>
                    </a:ext>
                  </a:extLst>
                </a:gridCol>
              </a:tblGrid>
              <a:tr h="1067598">
                <a:tc>
                  <a:txBody>
                    <a:bodyPr/>
                    <a:lstStyle/>
                    <a:p>
                      <a:pPr algn="ctr"/>
                      <a:r>
                        <a:rPr lang="ga-IE" sz="4400" dirty="0">
                          <a:solidFill>
                            <a:srgbClr val="FF66FF"/>
                          </a:solidFill>
                        </a:rPr>
                        <a:t>Úsáidtear</a:t>
                      </a:r>
                      <a:r>
                        <a:rPr lang="ga-IE" sz="4400" dirty="0">
                          <a:solidFill>
                            <a:srgbClr val="66FFFF"/>
                          </a:solidFill>
                        </a:rPr>
                        <a:t> </a:t>
                      </a:r>
                      <a:r>
                        <a:rPr lang="ga-IE" sz="4400" dirty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ga-IE" sz="4000" dirty="0">
                          <a:solidFill>
                            <a:srgbClr val="FFFF00"/>
                          </a:solidFill>
                        </a:rPr>
                        <a:t>san aimsir chaite</a:t>
                      </a:r>
                      <a:r>
                        <a:rPr lang="ga-IE" sz="4400" dirty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en-IE" sz="4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59692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dirty="0"/>
                        <a:t>AN MHÍR CHEISTEACH </a:t>
                      </a:r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AN? </a:t>
                      </a:r>
                      <a:r>
                        <a:rPr lang="ga-IE" sz="3200" dirty="0"/>
                        <a:t>(SEACHAS AR)                               AN NDEARNA?</a:t>
                      </a:r>
                      <a:endParaRPr lang="en-IE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434565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dirty="0"/>
                        <a:t>AN MHÍR DHIÚLTACH</a:t>
                      </a:r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 NÍ </a:t>
                      </a:r>
                      <a:r>
                        <a:rPr lang="ga-IE" sz="3200" dirty="0"/>
                        <a:t>(SEACHAS NÍOR)                                 NÍ DHEARNA</a:t>
                      </a:r>
                      <a:endParaRPr lang="en-IE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63585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cap="all" baseline="0" dirty="0"/>
                        <a:t>Claoninsint dhearfach </a:t>
                      </a:r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GO</a:t>
                      </a:r>
                      <a:r>
                        <a:rPr lang="ga-IE" sz="3200" dirty="0"/>
                        <a:t> (SEACHAS GUR)                     GO NDEARNA</a:t>
                      </a:r>
                      <a:endParaRPr lang="en-IE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99578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cap="all" baseline="0" dirty="0"/>
                        <a:t>Claoninsint dhiúltach </a:t>
                      </a:r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NACH</a:t>
                      </a:r>
                      <a:r>
                        <a:rPr lang="ga-IE" sz="3200" dirty="0"/>
                        <a:t> (SEACHAS NÍOR)               NACH NDEARNA</a:t>
                      </a:r>
                      <a:endParaRPr lang="en-IE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27707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SULA</a:t>
                      </a:r>
                      <a:r>
                        <a:rPr lang="ga-IE" sz="3200" dirty="0"/>
                        <a:t> (SEACHAS SULAR)                                                                     SULA NDEARNA</a:t>
                      </a:r>
                      <a:endParaRPr lang="en-IE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04933"/>
                  </a:ext>
                </a:extLst>
              </a:tr>
              <a:tr h="519564">
                <a:tc>
                  <a:txBody>
                    <a:bodyPr/>
                    <a:lstStyle/>
                    <a:p>
                      <a:r>
                        <a:rPr lang="ga-IE" sz="3200" dirty="0">
                          <a:solidFill>
                            <a:srgbClr val="0070C0"/>
                          </a:solidFill>
                        </a:rPr>
                        <a:t>MURA </a:t>
                      </a:r>
                      <a:r>
                        <a:rPr lang="ga-IE" sz="3200" dirty="0">
                          <a:solidFill>
                            <a:schemeClr val="tx1"/>
                          </a:solidFill>
                        </a:rPr>
                        <a:t>(SEACHAS MURAR)                                                                 MURA NDEARNA</a:t>
                      </a:r>
                      <a:endParaRPr lang="en-IE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8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814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258</TotalTime>
  <Words>345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Comic Sans MS</vt:lpstr>
      <vt:lpstr>Impact</vt:lpstr>
      <vt:lpstr>Times New Roman</vt:lpstr>
      <vt:lpstr>Wingdings</vt:lpstr>
      <vt:lpstr>Main Event</vt:lpstr>
      <vt:lpstr>ABDFFT: Beathaíonn na briathra is neamhrialta na Bráithre</vt:lpstr>
      <vt:lpstr>   ABDFFT :  na briathra is neamhrialta treoirnótaí  do  “cleachtaí gramadaí – na briathra neamhrialta”</vt:lpstr>
      <vt:lpstr>Cé mhéad briathar neamhrialta atá sa Ghaeilge? </vt:lpstr>
      <vt:lpstr>Na Briathra Neamhrialta ( 11 )</vt:lpstr>
      <vt:lpstr>PowerPoint Presentation</vt:lpstr>
      <vt:lpstr> Má nó mura(r)? Murar seachas i gcás ABDFFT</vt:lpstr>
      <vt:lpstr>BaBhtáil agus pírmheasúnú Freagraí : L.5</vt:lpstr>
      <vt:lpstr>  When  nuair a + séimhiú     nuair nach + urú </vt:lpstr>
      <vt:lpstr>Babhtáil bhur gcuid oibre agus ceartaigh obair a chéile</vt:lpstr>
      <vt:lpstr>l.8 +9   sular agus sula</vt:lpstr>
      <vt:lpstr>PowerPoint Presentation</vt:lpstr>
      <vt:lpstr>l.10 An Chlaoninsint go nó gur?   Nach  nó nár? </vt:lpstr>
      <vt:lpstr>Achoimre: I gcás abdfft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ABDFFT :  na briathra is neamhrialta</dc:title>
  <dc:creator>Muireann Tutty</dc:creator>
  <cp:lastModifiedBy>Muireann Tutty</cp:lastModifiedBy>
  <cp:revision>27</cp:revision>
  <dcterms:created xsi:type="dcterms:W3CDTF">2017-10-31T10:16:23Z</dcterms:created>
  <dcterms:modified xsi:type="dcterms:W3CDTF">2018-04-11T14:54:08Z</dcterms:modified>
</cp:coreProperties>
</file>