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3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7" d="100"/>
          <a:sy n="67" d="100"/>
        </p:scale>
        <p:origin x="72" y="11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381300" y="685800"/>
            <a:ext cx="6096075"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Shape 4"/>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1785214329"/>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Shape 5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2" name="Shape 52"/>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39080708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Shape 6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3" name="Shape 63"/>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41138876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Shape 6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0" name="Shape 70"/>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13115540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Shape 7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8" name="Shape 78"/>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9205252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Shape 8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5" name="Shape 85"/>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6158472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Shape 9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3" name="Shape 93"/>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23424270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Shape 9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0" name="Shape 100"/>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IE" smtClean="0"/>
              <a:t>https://www.youtube.com/watch?time_continue=1&amp;v=F-rrF8grCcg</a:t>
            </a:r>
            <a:endParaRPr/>
          </a:p>
        </p:txBody>
      </p:sp>
    </p:spTree>
    <p:extLst>
      <p:ext uri="{BB962C8B-B14F-4D97-AF65-F5344CB8AC3E}">
        <p14:creationId xmlns:p14="http://schemas.microsoft.com/office/powerpoint/2010/main" val="1608146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Shape 10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7" name="Shape 107"/>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19124634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Shape 11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4" name="Shape 114"/>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34054097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Shape 12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21" name="Shape 121"/>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9913537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Shape 12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30" name="Shape 130"/>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3283884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Shape 13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37" name="Shape 137"/>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3605287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Shape 14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47" name="Shape 147"/>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7978001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Shape 15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57" name="Shape 157"/>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29828498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Shape 16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65" name="Shape 165"/>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22934504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Shape 17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73" name="Shape 173"/>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167889258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Shape 18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81" name="Shape 181"/>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372037372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Shape 19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91" name="Shape 191"/>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211453713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Shape 19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99" name="Shape 199"/>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189436302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Shape 20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07" name="Shape 207"/>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108372818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Shape 21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17" name="Shape 217"/>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206303900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Shape 22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26" name="Shape 226"/>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150149366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Shape 23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34" name="Shape 234"/>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264988122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
        <p:cNvGrpSpPr/>
        <p:nvPr/>
      </p:nvGrpSpPr>
      <p:grpSpPr>
        <a:xfrm>
          <a:off x="0" y="0"/>
          <a:ext cx="0" cy="0"/>
          <a:chOff x="0" y="0"/>
          <a:chExt cx="0" cy="0"/>
        </a:xfrm>
      </p:grpSpPr>
      <p:sp>
        <p:nvSpPr>
          <p:cNvPr id="243" name="Shape 24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44" name="Shape 244"/>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180847829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Shape 25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52" name="Shape 252"/>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256660806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7"/>
        <p:cNvGrpSpPr/>
        <p:nvPr/>
      </p:nvGrpSpPr>
      <p:grpSpPr>
        <a:xfrm>
          <a:off x="0" y="0"/>
          <a:ext cx="0" cy="0"/>
          <a:chOff x="0" y="0"/>
          <a:chExt cx="0" cy="0"/>
        </a:xfrm>
      </p:grpSpPr>
      <p:sp>
        <p:nvSpPr>
          <p:cNvPr id="258" name="Shape 25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59" name="Shape 259"/>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289629943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p:cNvGrpSpPr/>
        <p:nvPr/>
      </p:nvGrpSpPr>
      <p:grpSpPr>
        <a:xfrm>
          <a:off x="0" y="0"/>
          <a:ext cx="0" cy="0"/>
          <a:chOff x="0" y="0"/>
          <a:chExt cx="0" cy="0"/>
        </a:xfrm>
      </p:grpSpPr>
      <p:sp>
        <p:nvSpPr>
          <p:cNvPr id="266" name="Shape 26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67" name="Shape 267"/>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378875745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Shape 27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75" name="Shape 275"/>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147505528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p:cNvGrpSpPr/>
        <p:nvPr/>
      </p:nvGrpSpPr>
      <p:grpSpPr>
        <a:xfrm>
          <a:off x="0" y="0"/>
          <a:ext cx="0" cy="0"/>
          <a:chOff x="0" y="0"/>
          <a:chExt cx="0" cy="0"/>
        </a:xfrm>
      </p:grpSpPr>
      <p:sp>
        <p:nvSpPr>
          <p:cNvPr id="280" name="Shape 28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81" name="Shape 281"/>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32353013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7"/>
        <p:cNvGrpSpPr/>
        <p:nvPr/>
      </p:nvGrpSpPr>
      <p:grpSpPr>
        <a:xfrm>
          <a:off x="0" y="0"/>
          <a:ext cx="0" cy="0"/>
          <a:chOff x="0" y="0"/>
          <a:chExt cx="0" cy="0"/>
        </a:xfrm>
      </p:grpSpPr>
      <p:sp>
        <p:nvSpPr>
          <p:cNvPr id="288" name="Shape 28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89" name="Shape 289"/>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endParaRPr/>
          </a:p>
        </p:txBody>
      </p:sp>
    </p:spTree>
    <p:extLst>
      <p:ext uri="{BB962C8B-B14F-4D97-AF65-F5344CB8AC3E}">
        <p14:creationId xmlns:p14="http://schemas.microsoft.com/office/powerpoint/2010/main" val="144817955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6"/>
        <p:cNvGrpSpPr/>
        <p:nvPr/>
      </p:nvGrpSpPr>
      <p:grpSpPr>
        <a:xfrm>
          <a:off x="0" y="0"/>
          <a:ext cx="0" cy="0"/>
          <a:chOff x="0" y="0"/>
          <a:chExt cx="0" cy="0"/>
        </a:xfrm>
      </p:grpSpPr>
      <p:sp>
        <p:nvSpPr>
          <p:cNvPr id="297" name="Shape 29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98" name="Shape 298"/>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endParaRPr/>
          </a:p>
        </p:txBody>
      </p:sp>
    </p:spTree>
    <p:extLst>
      <p:ext uri="{BB962C8B-B14F-4D97-AF65-F5344CB8AC3E}">
        <p14:creationId xmlns:p14="http://schemas.microsoft.com/office/powerpoint/2010/main" val="168599955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Shape 30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06" name="Shape 306"/>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endParaRPr/>
          </a:p>
        </p:txBody>
      </p:sp>
    </p:spTree>
    <p:extLst>
      <p:ext uri="{BB962C8B-B14F-4D97-AF65-F5344CB8AC3E}">
        <p14:creationId xmlns:p14="http://schemas.microsoft.com/office/powerpoint/2010/main" val="116921562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p:cNvGrpSpPr/>
        <p:nvPr/>
      </p:nvGrpSpPr>
      <p:grpSpPr>
        <a:xfrm>
          <a:off x="0" y="0"/>
          <a:ext cx="0" cy="0"/>
          <a:chOff x="0" y="0"/>
          <a:chExt cx="0" cy="0"/>
        </a:xfrm>
      </p:grpSpPr>
      <p:sp>
        <p:nvSpPr>
          <p:cNvPr id="313" name="Shape 31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14" name="Shape 314"/>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90872823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0"/>
        <p:cNvGrpSpPr/>
        <p:nvPr/>
      </p:nvGrpSpPr>
      <p:grpSpPr>
        <a:xfrm>
          <a:off x="0" y="0"/>
          <a:ext cx="0" cy="0"/>
          <a:chOff x="0" y="0"/>
          <a:chExt cx="0" cy="0"/>
        </a:xfrm>
      </p:grpSpPr>
      <p:sp>
        <p:nvSpPr>
          <p:cNvPr id="321" name="Shape 32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22" name="Shape 322"/>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endParaRPr/>
          </a:p>
        </p:txBody>
      </p:sp>
    </p:spTree>
    <p:extLst>
      <p:ext uri="{BB962C8B-B14F-4D97-AF65-F5344CB8AC3E}">
        <p14:creationId xmlns:p14="http://schemas.microsoft.com/office/powerpoint/2010/main" val="17295561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Shape 10"/>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Shape 11"/>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Shape 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Shape 14"/>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Shape 1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Shape 1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Shape 18"/>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Shape 1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Shape 2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Shape 22"/>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3" name="Shape 23"/>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4" name="Shape 2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Shape 2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Shape 2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Shape 29"/>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Shape 30"/>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1" name="Shape 3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Shape 33"/>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Shape 3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Shape 36"/>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37" name="Shape 37"/>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Shape 38"/>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Shape 3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0" name="Shape 4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Shape 42"/>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lstStyle>
            <a:lvl1pPr marL="457200" lvl="0" indent="-228600">
              <a:lnSpc>
                <a:spcPct val="100000"/>
              </a:lnSpc>
              <a:spcBef>
                <a:spcPts val="0"/>
              </a:spcBef>
              <a:spcAft>
                <a:spcPts val="0"/>
              </a:spcAft>
              <a:buSzPts val="1800"/>
              <a:buNone/>
              <a:defRPr/>
            </a:lvl1pPr>
          </a:lstStyle>
          <a:p>
            <a:endParaRPr/>
          </a:p>
        </p:txBody>
      </p:sp>
      <p:sp>
        <p:nvSpPr>
          <p:cNvPr id="43" name="Shape 4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Shape 45"/>
          <p:cNvSpPr txBox="1">
            <a:spLocks noGrp="1"/>
          </p:cNvSpPr>
          <p:nvPr>
            <p:ph type="title"/>
          </p:nvPr>
        </p:nvSpPr>
        <p:spPr>
          <a:xfrm>
            <a:off x="311700" y="1106125"/>
            <a:ext cx="8520600" cy="1963500"/>
          </a:xfrm>
          <a:prstGeom prst="rect">
            <a:avLst/>
          </a:prstGeom>
        </p:spPr>
        <p:txBody>
          <a:bodyPr spcFirstLastPara="1" wrap="square" lIns="91425" tIns="91425" rIns="91425" bIns="91425" anchor="b" anchorCtr="0"/>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endParaRPr/>
          </a:p>
        </p:txBody>
      </p:sp>
      <p:sp>
        <p:nvSpPr>
          <p:cNvPr id="46" name="Shape 46"/>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47" name="Shape 4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Shape 4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Shape 6"/>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Shape 7"/>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Shape 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hyperlink" Target="http://www.youtube.com/watch?v=F-rrF8grCcg" TargetMode="External"/><Relationship Id="rId2" Type="http://schemas.openxmlformats.org/officeDocument/2006/relationships/notesSlide" Target="../notesSlides/notesSlide7.xml"/><Relationship Id="rId1" Type="http://schemas.openxmlformats.org/officeDocument/2006/relationships/slideLayout" Target="../slideLayouts/slideLayout3.xml"/><Relationship Id="rId5" Type="http://schemas.openxmlformats.org/officeDocument/2006/relationships/hyperlink" Target="https://www.youtube.com/watch?time_continue=1&amp;v=F-rrF8grCcg" TargetMode="External"/><Relationship Id="rId4" Type="http://schemas.openxmlformats.org/officeDocument/2006/relationships/image" Target="../media/image9.jp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12.jpeg"/></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17.jpeg"/></Relationships>
</file>

<file path=ppt/slides/_rels/slide13.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19.jpg"/></Relationships>
</file>

<file path=ppt/slides/_rels/slide1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7.xml"/><Relationship Id="rId1" Type="http://schemas.openxmlformats.org/officeDocument/2006/relationships/slideLayout" Target="../slideLayouts/slideLayout3.xml"/><Relationship Id="rId4" Type="http://schemas.openxmlformats.org/officeDocument/2006/relationships/image" Target="../media/image24.jpeg"/></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8.xml"/><Relationship Id="rId1" Type="http://schemas.openxmlformats.org/officeDocument/2006/relationships/slideLayout" Target="../slideLayouts/slideLayout3.xml"/><Relationship Id="rId4" Type="http://schemas.openxmlformats.org/officeDocument/2006/relationships/image" Target="../media/image26.png"/></Relationships>
</file>

<file path=ppt/slides/_rels/slide1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0.xml"/><Relationship Id="rId1" Type="http://schemas.openxmlformats.org/officeDocument/2006/relationships/slideLayout" Target="../slideLayouts/slideLayout3.xml"/><Relationship Id="rId4" Type="http://schemas.openxmlformats.org/officeDocument/2006/relationships/image" Target="../media/image29.jpeg"/></Relationships>
</file>

<file path=ppt/slides/_rels/slide2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3.xml"/><Relationship Id="rId1" Type="http://schemas.openxmlformats.org/officeDocument/2006/relationships/slideLayout" Target="../slideLayouts/slideLayout3.xml"/><Relationship Id="rId4" Type="http://schemas.openxmlformats.org/officeDocument/2006/relationships/image" Target="../media/image33.jpeg"/></Relationships>
</file>

<file path=ppt/slides/_rels/slide24.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5.xml"/><Relationship Id="rId1" Type="http://schemas.openxmlformats.org/officeDocument/2006/relationships/slideLayout" Target="../slideLayouts/slideLayout3.xml"/><Relationship Id="rId4" Type="http://schemas.openxmlformats.org/officeDocument/2006/relationships/image" Target="../media/image36.png"/></Relationships>
</file>

<file path=ppt/slides/_rels/slide26.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0.xml"/><Relationship Id="rId1" Type="http://schemas.openxmlformats.org/officeDocument/2006/relationships/slideLayout" Target="../slideLayouts/slideLayout3.xml"/><Relationship Id="rId4" Type="http://schemas.openxmlformats.org/officeDocument/2006/relationships/image" Target="../media/image42.jpeg"/></Relationships>
</file>

<file path=ppt/slides/_rels/slide31.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Shape 54"/>
          <p:cNvSpPr txBox="1">
            <a:spLocks noGrp="1"/>
          </p:cNvSpPr>
          <p:nvPr>
            <p:ph type="ctrTitle"/>
          </p:nvPr>
        </p:nvSpPr>
        <p:spPr>
          <a:xfrm>
            <a:off x="149800" y="649175"/>
            <a:ext cx="5843100" cy="792600"/>
          </a:xfrm>
          <a:prstGeom prst="rect">
            <a:avLst/>
          </a:prstGeom>
        </p:spPr>
        <p:txBody>
          <a:bodyPr spcFirstLastPara="1" wrap="square" lIns="91425" tIns="91425" rIns="91425" bIns="91425" anchor="b" anchorCtr="0">
            <a:noAutofit/>
          </a:bodyPr>
          <a:lstStyle/>
          <a:p>
            <a:pPr marL="0" lvl="0" indent="0" algn="l" rtl="0">
              <a:lnSpc>
                <a:spcPct val="115000"/>
              </a:lnSpc>
              <a:spcBef>
                <a:spcPts val="0"/>
              </a:spcBef>
              <a:spcAft>
                <a:spcPts val="0"/>
              </a:spcAft>
              <a:buClr>
                <a:schemeClr val="dk1"/>
              </a:buClr>
              <a:buSzPts val="1100"/>
              <a:buFont typeface="Arial"/>
              <a:buNone/>
            </a:pPr>
            <a:r>
              <a:rPr lang="en-GB" sz="3600" b="1">
                <a:solidFill>
                  <a:schemeClr val="accent5"/>
                </a:solidFill>
              </a:rPr>
              <a:t>Claude Monet, </a:t>
            </a:r>
            <a:r>
              <a:rPr lang="en-GB" sz="3000" b="1">
                <a:solidFill>
                  <a:schemeClr val="accent5"/>
                </a:solidFill>
              </a:rPr>
              <a:t>(1840-1926)</a:t>
            </a:r>
            <a:endParaRPr sz="3000">
              <a:solidFill>
                <a:schemeClr val="accent5"/>
              </a:solidFill>
            </a:endParaRPr>
          </a:p>
        </p:txBody>
      </p:sp>
      <p:sp>
        <p:nvSpPr>
          <p:cNvPr id="55" name="Shape 55"/>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pic>
        <p:nvPicPr>
          <p:cNvPr id="56" name="Shape 56"/>
          <p:cNvPicPr preferRelativeResize="0"/>
          <p:nvPr/>
        </p:nvPicPr>
        <p:blipFill rotWithShape="1">
          <a:blip r:embed="rId3" cstate="print">
            <a:alphaModFix/>
            <a:extLst>
              <a:ext uri="{28A0092B-C50C-407E-A947-70E740481C1C}">
                <a14:useLocalDpi xmlns:a14="http://schemas.microsoft.com/office/drawing/2010/main"/>
              </a:ext>
            </a:extLst>
          </a:blip>
          <a:srcRect/>
          <a:stretch/>
        </p:blipFill>
        <p:spPr>
          <a:xfrm>
            <a:off x="5771950" y="228599"/>
            <a:ext cx="3077351" cy="4269597"/>
          </a:xfrm>
          <a:prstGeom prst="rect">
            <a:avLst/>
          </a:prstGeom>
          <a:noFill/>
          <a:ln>
            <a:noFill/>
          </a:ln>
        </p:spPr>
      </p:pic>
      <p:pic>
        <p:nvPicPr>
          <p:cNvPr id="57" name="Shape 57"/>
          <p:cNvPicPr preferRelativeResize="0"/>
          <p:nvPr/>
        </p:nvPicPr>
        <p:blipFill rotWithShape="1">
          <a:blip r:embed="rId4" cstate="print">
            <a:alphaModFix/>
            <a:extLst>
              <a:ext uri="{28A0092B-C50C-407E-A947-70E740481C1C}">
                <a14:useLocalDpi xmlns:a14="http://schemas.microsoft.com/office/drawing/2010/main"/>
              </a:ext>
            </a:extLst>
          </a:blip>
          <a:srcRect/>
          <a:stretch/>
        </p:blipFill>
        <p:spPr>
          <a:xfrm>
            <a:off x="741750" y="1496675"/>
            <a:ext cx="4531671" cy="3576676"/>
          </a:xfrm>
          <a:prstGeom prst="rect">
            <a:avLst/>
          </a:prstGeom>
          <a:noFill/>
          <a:ln>
            <a:noFill/>
          </a:ln>
        </p:spPr>
      </p:pic>
      <p:pic>
        <p:nvPicPr>
          <p:cNvPr id="58" name="Shape 58"/>
          <p:cNvPicPr preferRelativeResize="0"/>
          <p:nvPr/>
        </p:nvPicPr>
        <p:blipFill>
          <a:blip r:embed="rId5">
            <a:alphaModFix/>
          </a:blip>
          <a:stretch>
            <a:fillRect/>
          </a:stretch>
        </p:blipFill>
        <p:spPr>
          <a:xfrm>
            <a:off x="91715" y="105700"/>
            <a:ext cx="1799250" cy="359425"/>
          </a:xfrm>
          <a:prstGeom prst="rect">
            <a:avLst/>
          </a:prstGeom>
          <a:noFill/>
          <a:ln>
            <a:noFill/>
          </a:ln>
        </p:spPr>
      </p:pic>
      <p:sp>
        <p:nvSpPr>
          <p:cNvPr id="59" name="Shape 59"/>
          <p:cNvSpPr txBox="1"/>
          <p:nvPr/>
        </p:nvSpPr>
        <p:spPr>
          <a:xfrm>
            <a:off x="6654100" y="4768975"/>
            <a:ext cx="2421900" cy="359400"/>
          </a:xfrm>
          <a:prstGeom prst="rect">
            <a:avLst/>
          </a:prstGeom>
          <a:noFill/>
          <a:ln>
            <a:noFill/>
          </a:ln>
        </p:spPr>
        <p:txBody>
          <a:bodyPr spcFirstLastPara="1" wrap="square" lIns="91425" tIns="91425" rIns="91425" bIns="91425" anchor="ctr" anchorCtr="0">
            <a:noAutofit/>
          </a:bodyPr>
          <a:lstStyle/>
          <a:p>
            <a:pPr marL="0" lvl="0" indent="0" rtl="0">
              <a:spcBef>
                <a:spcPts val="0"/>
              </a:spcBef>
              <a:spcAft>
                <a:spcPts val="0"/>
              </a:spcAft>
              <a:buNone/>
            </a:pPr>
            <a:r>
              <a:rPr lang="en-GB" sz="1800"/>
              <a:t>Caroline Mc Corriston</a:t>
            </a:r>
            <a:endParaRPr/>
          </a:p>
        </p:txBody>
      </p:sp>
      <p:sp>
        <p:nvSpPr>
          <p:cNvPr id="60" name="Shape 60"/>
          <p:cNvSpPr txBox="1"/>
          <p:nvPr/>
        </p:nvSpPr>
        <p:spPr>
          <a:xfrm>
            <a:off x="2273425" y="4498200"/>
            <a:ext cx="3000000" cy="454200"/>
          </a:xfrm>
          <a:prstGeom prst="rect">
            <a:avLst/>
          </a:prstGeom>
          <a:noFill/>
          <a:ln>
            <a:noFill/>
          </a:ln>
        </p:spPr>
        <p:txBody>
          <a:bodyPr spcFirstLastPara="1" wrap="square" lIns="91425" tIns="91425" rIns="91425" bIns="91425" anchor="ctr" anchorCtr="0">
            <a:noAutofit/>
          </a:bodyPr>
          <a:lstStyle/>
          <a:p>
            <a:pPr marL="0" lvl="0" indent="0" rtl="0">
              <a:spcBef>
                <a:spcPts val="0"/>
              </a:spcBef>
              <a:spcAft>
                <a:spcPts val="0"/>
              </a:spcAft>
              <a:buNone/>
            </a:pPr>
            <a:r>
              <a:rPr lang="en-GB" dirty="0" smtClean="0">
                <a:solidFill>
                  <a:schemeClr val="lt1"/>
                </a:solidFill>
              </a:rPr>
              <a:t>Credit: </a:t>
            </a:r>
            <a:r>
              <a:rPr lang="en-GB" dirty="0">
                <a:solidFill>
                  <a:schemeClr val="lt1"/>
                </a:solidFill>
              </a:rPr>
              <a:t>Caroline Mc </a:t>
            </a:r>
            <a:r>
              <a:rPr lang="en-GB" dirty="0" err="1">
                <a:solidFill>
                  <a:schemeClr val="lt1"/>
                </a:solidFill>
              </a:rPr>
              <a:t>Corriston</a:t>
            </a:r>
            <a:endParaRPr dirty="0">
              <a:solidFill>
                <a:schemeClr val="lt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4"/>
        <p:cNvGrpSpPr/>
        <p:nvPr/>
      </p:nvGrpSpPr>
      <p:grpSpPr>
        <a:xfrm>
          <a:off x="0" y="0"/>
          <a:ext cx="0" cy="0"/>
          <a:chOff x="0" y="0"/>
          <a:chExt cx="0" cy="0"/>
        </a:xfrm>
      </p:grpSpPr>
      <p:sp>
        <p:nvSpPr>
          <p:cNvPr id="65" name="Shape 65"/>
          <p:cNvSpPr txBox="1">
            <a:spLocks noGrp="1"/>
          </p:cNvSpPr>
          <p:nvPr>
            <p:ph type="body" idx="1"/>
          </p:nvPr>
        </p:nvSpPr>
        <p:spPr>
          <a:xfrm>
            <a:off x="449425" y="149800"/>
            <a:ext cx="8382900" cy="4419000"/>
          </a:xfrm>
          <a:prstGeom prst="rect">
            <a:avLst/>
          </a:prstGeom>
        </p:spPr>
        <p:txBody>
          <a:bodyPr spcFirstLastPara="1" wrap="square" lIns="91425" tIns="91425" rIns="91425" bIns="91425" anchor="t" anchorCtr="0">
            <a:noAutofit/>
          </a:bodyPr>
          <a:lstStyle/>
          <a:p>
            <a:pPr marL="0" lvl="0" indent="0">
              <a:spcBef>
                <a:spcPts val="0"/>
              </a:spcBef>
              <a:spcAft>
                <a:spcPts val="1600"/>
              </a:spcAft>
              <a:buNone/>
            </a:pPr>
            <a:r>
              <a:rPr lang="en-GB">
                <a:solidFill>
                  <a:srgbClr val="000000"/>
                </a:solidFill>
              </a:rPr>
              <a:t>Monet’s wife and son walking through a poppy field. It was shown at the first Impressionist Exhibition.</a:t>
            </a:r>
            <a:endParaRPr>
              <a:solidFill>
                <a:srgbClr val="000000"/>
              </a:solidFill>
            </a:endParaRPr>
          </a:p>
        </p:txBody>
      </p:sp>
      <p:pic>
        <p:nvPicPr>
          <p:cNvPr id="66" name="Shape 66"/>
          <p:cNvPicPr preferRelativeResize="0"/>
          <p:nvPr/>
        </p:nvPicPr>
        <p:blipFill rotWithShape="1">
          <a:blip r:embed="rId3" cstate="print">
            <a:alphaModFix/>
            <a:extLst>
              <a:ext uri="{28A0092B-C50C-407E-A947-70E740481C1C}">
                <a14:useLocalDpi xmlns:a14="http://schemas.microsoft.com/office/drawing/2010/main"/>
              </a:ext>
            </a:extLst>
          </a:blip>
          <a:srcRect/>
          <a:stretch/>
        </p:blipFill>
        <p:spPr>
          <a:xfrm>
            <a:off x="1940875" y="994850"/>
            <a:ext cx="5429524" cy="4019651"/>
          </a:xfrm>
          <a:prstGeom prst="rect">
            <a:avLst/>
          </a:prstGeom>
          <a:noFill/>
          <a:ln>
            <a:noFill/>
          </a:ln>
        </p:spPr>
      </p:pic>
      <p:sp>
        <p:nvSpPr>
          <p:cNvPr id="67" name="Shape 67"/>
          <p:cNvSpPr txBox="1"/>
          <p:nvPr/>
        </p:nvSpPr>
        <p:spPr>
          <a:xfrm>
            <a:off x="3766782" y="4568800"/>
            <a:ext cx="3603618" cy="445800"/>
          </a:xfrm>
          <a:prstGeom prst="rect">
            <a:avLst/>
          </a:prstGeom>
          <a:noFill/>
          <a:ln>
            <a:noFill/>
          </a:ln>
        </p:spPr>
        <p:txBody>
          <a:bodyPr spcFirstLastPara="1" wrap="square" lIns="91425" tIns="91425" rIns="91425" bIns="91425" anchor="ctr" anchorCtr="0">
            <a:noAutofit/>
          </a:bodyPr>
          <a:lstStyle/>
          <a:p>
            <a:pPr marL="0" lvl="0" indent="0" rtl="0">
              <a:spcBef>
                <a:spcPts val="0"/>
              </a:spcBef>
              <a:spcAft>
                <a:spcPts val="0"/>
              </a:spcAft>
              <a:buNone/>
            </a:pPr>
            <a:r>
              <a:rPr lang="en-GB" dirty="0" smtClean="0">
                <a:solidFill>
                  <a:schemeClr val="lt1"/>
                </a:solidFill>
              </a:rPr>
              <a:t>Photo taken by: </a:t>
            </a:r>
            <a:r>
              <a:rPr lang="en-GB" dirty="0">
                <a:solidFill>
                  <a:schemeClr val="lt1"/>
                </a:solidFill>
              </a:rPr>
              <a:t>Caroline Mc </a:t>
            </a:r>
            <a:r>
              <a:rPr lang="en-GB" dirty="0" err="1">
                <a:solidFill>
                  <a:schemeClr val="lt1"/>
                </a:solidFill>
              </a:rPr>
              <a:t>Corriston</a:t>
            </a:r>
            <a:endParaRPr dirty="0">
              <a:solidFill>
                <a:schemeClr val="lt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Shape 72"/>
          <p:cNvSpPr txBox="1">
            <a:spLocks noGrp="1"/>
          </p:cNvSpPr>
          <p:nvPr>
            <p:ph type="title"/>
          </p:nvPr>
        </p:nvSpPr>
        <p:spPr>
          <a:xfrm>
            <a:off x="311700" y="445025"/>
            <a:ext cx="1972800" cy="5727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GB"/>
              <a:t>The Rocks of Belle Ile (Rough Sea)</a:t>
            </a:r>
            <a:endParaRPr/>
          </a:p>
        </p:txBody>
      </p:sp>
      <p:sp>
        <p:nvSpPr>
          <p:cNvPr id="73" name="Shape 73"/>
          <p:cNvSpPr txBox="1">
            <a:spLocks noGrp="1"/>
          </p:cNvSpPr>
          <p:nvPr>
            <p:ph type="body" idx="1"/>
          </p:nvPr>
        </p:nvSpPr>
        <p:spPr>
          <a:xfrm>
            <a:off x="311700" y="2496850"/>
            <a:ext cx="8520600" cy="2072100"/>
          </a:xfrm>
          <a:prstGeom prst="rect">
            <a:avLst/>
          </a:prstGeom>
        </p:spPr>
        <p:txBody>
          <a:bodyPr spcFirstLastPara="1" wrap="square" lIns="91425" tIns="91425" rIns="91425" bIns="91425" anchor="t" anchorCtr="0">
            <a:noAutofit/>
          </a:bodyPr>
          <a:lstStyle/>
          <a:p>
            <a:pPr marL="0" lvl="0" indent="0">
              <a:spcBef>
                <a:spcPts val="0"/>
              </a:spcBef>
              <a:spcAft>
                <a:spcPts val="1600"/>
              </a:spcAft>
              <a:buNone/>
            </a:pPr>
            <a:endParaRPr/>
          </a:p>
        </p:txBody>
      </p:sp>
      <p:pic>
        <p:nvPicPr>
          <p:cNvPr id="74" name="Shape 74"/>
          <p:cNvPicPr preferRelativeResize="0"/>
          <p:nvPr/>
        </p:nvPicPr>
        <p:blipFill rotWithShape="1">
          <a:blip r:embed="rId3" cstate="print">
            <a:alphaModFix/>
            <a:extLst>
              <a:ext uri="{28A0092B-C50C-407E-A947-70E740481C1C}">
                <a14:useLocalDpi xmlns:a14="http://schemas.microsoft.com/office/drawing/2010/main"/>
              </a:ext>
            </a:extLst>
          </a:blip>
          <a:srcRect/>
          <a:stretch/>
        </p:blipFill>
        <p:spPr>
          <a:xfrm>
            <a:off x="2405150" y="0"/>
            <a:ext cx="6750602" cy="4918775"/>
          </a:xfrm>
          <a:prstGeom prst="rect">
            <a:avLst/>
          </a:prstGeom>
          <a:noFill/>
          <a:ln>
            <a:noFill/>
          </a:ln>
        </p:spPr>
      </p:pic>
      <p:sp>
        <p:nvSpPr>
          <p:cNvPr id="6" name="Shape 67"/>
          <p:cNvSpPr txBox="1"/>
          <p:nvPr/>
        </p:nvSpPr>
        <p:spPr>
          <a:xfrm>
            <a:off x="5780451" y="4346050"/>
            <a:ext cx="3603618" cy="445800"/>
          </a:xfrm>
          <a:prstGeom prst="rect">
            <a:avLst/>
          </a:prstGeom>
          <a:noFill/>
          <a:ln>
            <a:noFill/>
          </a:ln>
        </p:spPr>
        <p:txBody>
          <a:bodyPr spcFirstLastPara="1" wrap="square" lIns="91425" tIns="91425" rIns="91425" bIns="91425" anchor="ctr" anchorCtr="0">
            <a:noAutofit/>
          </a:bodyPr>
          <a:lstStyle/>
          <a:p>
            <a:pPr marL="0" lvl="0" indent="0" rtl="0">
              <a:spcBef>
                <a:spcPts val="0"/>
              </a:spcBef>
              <a:spcAft>
                <a:spcPts val="0"/>
              </a:spcAft>
              <a:buNone/>
            </a:pPr>
            <a:r>
              <a:rPr lang="en-GB" dirty="0" smtClean="0">
                <a:solidFill>
                  <a:schemeClr val="lt1"/>
                </a:solidFill>
              </a:rPr>
              <a:t>Photo taken by: </a:t>
            </a:r>
            <a:r>
              <a:rPr lang="en-GB" dirty="0">
                <a:solidFill>
                  <a:schemeClr val="lt1"/>
                </a:solidFill>
              </a:rPr>
              <a:t>Caroline Mc </a:t>
            </a:r>
            <a:r>
              <a:rPr lang="en-GB" dirty="0" err="1">
                <a:solidFill>
                  <a:schemeClr val="lt1"/>
                </a:solidFill>
              </a:rPr>
              <a:t>Corriston</a:t>
            </a:r>
            <a:endParaRPr dirty="0">
              <a:solidFill>
                <a:schemeClr val="lt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sp>
        <p:nvSpPr>
          <p:cNvPr id="80" name="Shape 80"/>
          <p:cNvSpPr txBox="1">
            <a:spLocks noGrp="1"/>
          </p:cNvSpPr>
          <p:nvPr>
            <p:ph type="title"/>
          </p:nvPr>
        </p:nvSpPr>
        <p:spPr>
          <a:xfrm>
            <a:off x="149800" y="445025"/>
            <a:ext cx="2072400" cy="5727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GB"/>
              <a:t>Impression Sunrise</a:t>
            </a:r>
            <a:endParaRPr/>
          </a:p>
        </p:txBody>
      </p:sp>
      <p:sp>
        <p:nvSpPr>
          <p:cNvPr id="81" name="Shape 81"/>
          <p:cNvSpPr txBox="1">
            <a:spLocks noGrp="1"/>
          </p:cNvSpPr>
          <p:nvPr>
            <p:ph type="body" idx="1"/>
          </p:nvPr>
        </p:nvSpPr>
        <p:spPr>
          <a:xfrm>
            <a:off x="311700" y="1847675"/>
            <a:ext cx="8520600" cy="2721300"/>
          </a:xfrm>
          <a:prstGeom prst="rect">
            <a:avLst/>
          </a:prstGeom>
        </p:spPr>
        <p:txBody>
          <a:bodyPr spcFirstLastPara="1" wrap="square" lIns="91425" tIns="91425" rIns="91425" bIns="91425" anchor="t" anchorCtr="0">
            <a:noAutofit/>
          </a:bodyPr>
          <a:lstStyle/>
          <a:p>
            <a:pPr marL="0" lvl="0" indent="0">
              <a:spcBef>
                <a:spcPts val="0"/>
              </a:spcBef>
              <a:spcAft>
                <a:spcPts val="1600"/>
              </a:spcAft>
              <a:buNone/>
            </a:pPr>
            <a:endParaRPr/>
          </a:p>
        </p:txBody>
      </p:sp>
      <p:pic>
        <p:nvPicPr>
          <p:cNvPr id="82" name="Shape 82"/>
          <p:cNvPicPr preferRelativeResize="0"/>
          <p:nvPr/>
        </p:nvPicPr>
        <p:blipFill>
          <a:blip r:embed="rId3">
            <a:alphaModFix/>
          </a:blip>
          <a:stretch>
            <a:fillRect/>
          </a:stretch>
        </p:blipFill>
        <p:spPr>
          <a:xfrm>
            <a:off x="2387840" y="0"/>
            <a:ext cx="6690369" cy="51435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6"/>
        <p:cNvGrpSpPr/>
        <p:nvPr/>
      </p:nvGrpSpPr>
      <p:grpSpPr>
        <a:xfrm>
          <a:off x="0" y="0"/>
          <a:ext cx="0" cy="0"/>
          <a:chOff x="0" y="0"/>
          <a:chExt cx="0" cy="0"/>
        </a:xfrm>
      </p:grpSpPr>
      <p:sp>
        <p:nvSpPr>
          <p:cNvPr id="87" name="Shape 87"/>
          <p:cNvSpPr txBox="1">
            <a:spLocks noGrp="1"/>
          </p:cNvSpPr>
          <p:nvPr>
            <p:ph type="title"/>
          </p:nvPr>
        </p:nvSpPr>
        <p:spPr>
          <a:xfrm>
            <a:off x="0" y="87400"/>
            <a:ext cx="1612800" cy="930300"/>
          </a:xfrm>
          <a:prstGeom prst="rect">
            <a:avLst/>
          </a:prstGeom>
        </p:spPr>
        <p:txBody>
          <a:bodyPr spcFirstLastPara="1" wrap="square" lIns="91425" tIns="91425" rIns="91425" bIns="91425" anchor="t" anchorCtr="0">
            <a:noAutofit/>
          </a:bodyPr>
          <a:lstStyle/>
          <a:p>
            <a:pPr marL="0" lvl="0" indent="0" algn="ctr">
              <a:spcBef>
                <a:spcPts val="0"/>
              </a:spcBef>
              <a:spcAft>
                <a:spcPts val="0"/>
              </a:spcAft>
              <a:buNone/>
            </a:pPr>
            <a:r>
              <a:rPr lang="en-GB" sz="2400"/>
              <a:t>‘Regatta at Argenteuil</a:t>
            </a:r>
            <a:endParaRPr sz="2400"/>
          </a:p>
        </p:txBody>
      </p:sp>
      <p:sp>
        <p:nvSpPr>
          <p:cNvPr id="88" name="Shape 88"/>
          <p:cNvSpPr txBox="1">
            <a:spLocks noGrp="1"/>
          </p:cNvSpPr>
          <p:nvPr>
            <p:ph type="body" idx="1"/>
          </p:nvPr>
        </p:nvSpPr>
        <p:spPr>
          <a:xfrm>
            <a:off x="311700" y="2484350"/>
            <a:ext cx="8520600" cy="2084400"/>
          </a:xfrm>
          <a:prstGeom prst="rect">
            <a:avLst/>
          </a:prstGeom>
        </p:spPr>
        <p:txBody>
          <a:bodyPr spcFirstLastPara="1" wrap="square" lIns="91425" tIns="91425" rIns="91425" bIns="91425" anchor="t" anchorCtr="0">
            <a:noAutofit/>
          </a:bodyPr>
          <a:lstStyle/>
          <a:p>
            <a:pPr marL="0" lvl="0" indent="0">
              <a:spcBef>
                <a:spcPts val="0"/>
              </a:spcBef>
              <a:spcAft>
                <a:spcPts val="1600"/>
              </a:spcAft>
              <a:buNone/>
            </a:pPr>
            <a:endParaRPr/>
          </a:p>
        </p:txBody>
      </p:sp>
      <p:pic>
        <p:nvPicPr>
          <p:cNvPr id="89" name="Shape 89"/>
          <p:cNvPicPr preferRelativeResize="0"/>
          <p:nvPr/>
        </p:nvPicPr>
        <p:blipFill>
          <a:blip r:embed="rId3" cstate="print">
            <a:alphaModFix/>
            <a:extLst>
              <a:ext uri="{28A0092B-C50C-407E-A947-70E740481C1C}">
                <a14:useLocalDpi xmlns:a14="http://schemas.microsoft.com/office/drawing/2010/main"/>
              </a:ext>
            </a:extLst>
          </a:blip>
          <a:stretch>
            <a:fillRect/>
          </a:stretch>
        </p:blipFill>
        <p:spPr>
          <a:xfrm>
            <a:off x="1612868" y="0"/>
            <a:ext cx="7531131" cy="5143500"/>
          </a:xfrm>
          <a:prstGeom prst="rect">
            <a:avLst/>
          </a:prstGeom>
          <a:noFill/>
          <a:ln>
            <a:noFill/>
          </a:ln>
        </p:spPr>
      </p:pic>
      <p:sp>
        <p:nvSpPr>
          <p:cNvPr id="6" name="Shape 67"/>
          <p:cNvSpPr txBox="1"/>
          <p:nvPr/>
        </p:nvSpPr>
        <p:spPr>
          <a:xfrm>
            <a:off x="5836292" y="4568750"/>
            <a:ext cx="3603618" cy="445800"/>
          </a:xfrm>
          <a:prstGeom prst="rect">
            <a:avLst/>
          </a:prstGeom>
          <a:noFill/>
          <a:ln>
            <a:noFill/>
          </a:ln>
        </p:spPr>
        <p:txBody>
          <a:bodyPr spcFirstLastPara="1" wrap="square" lIns="91425" tIns="91425" rIns="91425" bIns="91425" anchor="ctr" anchorCtr="0">
            <a:noAutofit/>
          </a:bodyPr>
          <a:lstStyle/>
          <a:p>
            <a:pPr marL="0" lvl="0" indent="0" rtl="0">
              <a:spcBef>
                <a:spcPts val="0"/>
              </a:spcBef>
              <a:spcAft>
                <a:spcPts val="0"/>
              </a:spcAft>
              <a:buNone/>
            </a:pPr>
            <a:r>
              <a:rPr lang="en-GB" dirty="0" smtClean="0">
                <a:solidFill>
                  <a:schemeClr val="lt1"/>
                </a:solidFill>
              </a:rPr>
              <a:t>Photo taken by: </a:t>
            </a:r>
            <a:r>
              <a:rPr lang="en-GB" dirty="0">
                <a:solidFill>
                  <a:schemeClr val="lt1"/>
                </a:solidFill>
              </a:rPr>
              <a:t>Caroline Mc </a:t>
            </a:r>
            <a:r>
              <a:rPr lang="en-GB" dirty="0" err="1">
                <a:solidFill>
                  <a:schemeClr val="lt1"/>
                </a:solidFill>
              </a:rPr>
              <a:t>Corriston</a:t>
            </a:r>
            <a:endParaRPr dirty="0">
              <a:solidFill>
                <a:schemeClr val="lt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Shape 95"/>
          <p:cNvSpPr txBox="1">
            <a:spLocks noGrp="1"/>
          </p:cNvSpPr>
          <p:nvPr>
            <p:ph type="title"/>
          </p:nvPr>
        </p:nvSpPr>
        <p:spPr>
          <a:xfrm>
            <a:off x="311700" y="445025"/>
            <a:ext cx="2484900" cy="5727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GB"/>
              <a:t>‘Argenteuil Basin with a Single Sailboat’, 1874</a:t>
            </a:r>
            <a:endParaRPr/>
          </a:p>
        </p:txBody>
      </p:sp>
      <p:sp>
        <p:nvSpPr>
          <p:cNvPr id="96" name="Shape 96"/>
          <p:cNvSpPr txBox="1">
            <a:spLocks noGrp="1"/>
          </p:cNvSpPr>
          <p:nvPr>
            <p:ph type="body" idx="1"/>
          </p:nvPr>
        </p:nvSpPr>
        <p:spPr>
          <a:xfrm>
            <a:off x="311700" y="3146025"/>
            <a:ext cx="8520600" cy="1422900"/>
          </a:xfrm>
          <a:prstGeom prst="rect">
            <a:avLst/>
          </a:prstGeom>
        </p:spPr>
        <p:txBody>
          <a:bodyPr spcFirstLastPara="1" wrap="square" lIns="91425" tIns="91425" rIns="91425" bIns="91425" anchor="t" anchorCtr="0">
            <a:noAutofit/>
          </a:bodyPr>
          <a:lstStyle/>
          <a:p>
            <a:pPr marL="0" lvl="0" indent="0">
              <a:spcBef>
                <a:spcPts val="0"/>
              </a:spcBef>
              <a:spcAft>
                <a:spcPts val="1600"/>
              </a:spcAft>
              <a:buNone/>
            </a:pPr>
            <a:endParaRPr/>
          </a:p>
        </p:txBody>
      </p:sp>
      <p:pic>
        <p:nvPicPr>
          <p:cNvPr id="97" name="Shape 97"/>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2969394" y="0"/>
            <a:ext cx="6174612" cy="51435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Shape 102"/>
          <p:cNvSpPr txBox="1">
            <a:spLocks noGrp="1"/>
          </p:cNvSpPr>
          <p:nvPr>
            <p:ph type="title"/>
          </p:nvPr>
        </p:nvSpPr>
        <p:spPr>
          <a:xfrm>
            <a:off x="311700" y="187275"/>
            <a:ext cx="8520600" cy="8304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GB"/>
              <a:t>2014 attack on Monet Painting</a:t>
            </a:r>
            <a:endParaRPr/>
          </a:p>
        </p:txBody>
      </p:sp>
      <p:sp>
        <p:nvSpPr>
          <p:cNvPr id="104" name="Shape 104" descr="This is the moment a dangerous thug punched a £7.8 million painting to bits to “get back at the State”.  Monet moron Andrew Shannon claimed he was feeling faint when he crashed into the 140-year-old masterpiece at the National Gallery.  But images from the incident on June 29 2012 capture the moment hate-filled Shannon attacked the painting, and later pretended he collapsed into the Argenteuil Basin with a Single Sail Boat masterpiece at the National Gallery.  His lie was exposed and he was jailed for five years on Thursday after a jury took less than 90 minutes to find him guilty.  After watching the footage the jury of seven men and five women saw through the 49-year-old’s deception and found him guilty.  Judge Martin Nolan jailed the thug, who has 48 previous convictions, for six years and suspended the final 15 months on strict conditions, including that he not enter a gallery or any other public institution where paintings are displayed.  The Irish Mirror reports that Shannon was carrying a can of paint stripper with him at the time of attack, and had stopped and looked at the iconic Taking of Christ by Caravaggio before thumping the Monet.  Although he never admitted it, police suspect Shannon attacked the painting in a “bid to get back at the State”.  The well-educated thug is believed to be spending his time in jail giving legal advice to lags.  The chilling clips show Shannon strolling into the National Gallery shortly before 11am in June 2012.  In one still image Shannon, who is originally from Ballymun, is seen on camera walking past and looking at Caravaggio’s Taking of Christ – one of the most valuable and famous paintings in the State.  Sergeant Conor O’Braonain told prosecutor Kerida Naidoo that Shannon had gone to where the painting was on display.  He left and returned a short time later and appeared to fall forward striking the painting.  The point of impact was above eye level and to the left hand side of the painting.  Shannon said he had been dizzy and had fallen forward.  He had spoken to a number of people, including two tourists from New Zealand and security staff, at the scene telling them he had a heart condition.  The Irish Mirror has learned the thug told one of the tourists, “Get the f**k off me, I need to get out of here”.  Our images show that after the attack Shannon sat on a bench and later lay down.  He was treated by a paramedic who reported his vitals were normal and he was given GTN spray and aspirin.  During interviews he told police he had a heart condition and that’s why he had fallen down.  However, when prosecutors later asked for his medical records he refused to hand them over.  Officers initially believed Shannon but witnesses soon came forward to give evidence that it was no accident.  Consultant surgeon Nicholas Walcot gave evidence that in July 2013 Mr Shannon underwent a quadruple heart bypass and that he had 90% blockage in three vessels of the heart, with one completely blocked.  Mr Walcot had agreed with Mr Naidoo that he would expect only 1% of people with Shannon’s heart condition to have dizzy spells and that if he fell down he would have expected him to stay down rather than get up.  Shannon has spent much of the last two years in custody but was on bail when he was arrested and charged with damaging two paintings at the Shelbourne Hotel on January 8, 2014.  This week Judge Nolan directed the jury to find Shannon not guilty of damaging two paintings.  The Irish Mirror can also reveal Shannon was investigated after he attempted to get a Dublin auction house to flog valuable dishware that had been stolen in the UK while on bail.  And last April police seized more than 48 valuable artworks, books and antiques from his home in Ongar, West Dublin.  The paintings, worth over €100,000, include works by William Ashford, Brian Ballard and Mick O’Dea.  Six of the items were identified as having been stolen in Carlow, Dublin, Belfast and Yorkshire in England – with some of the paintings snatched as far back as the 1980s and 1990s.  A senior source explained: “Shannon was a big threat to society. He has a corrupt perversion of the mind, a complete sociopath.  “He never gave a motive for attacking the Monet but spite played a big part in it. He wanted to get back at the State.  &quot;He would have had the opinion, ‘If I can’t have it then no one else will have it’.”  The court heard this week Shannon has 48 previous convictions in this and other jurisdictions some of which are for burglary and theft offences involving antiques.  He has already served 27 months of his six-year sentence and with remission and suspended portions he will be due for release in just over a year.  The Monet painting is now back on display in the National Gallery following a period of restoration.  Blog : http://patrynworldlatestnews.blogspot.com Facebook : http://www.facebook.com/patryn.worldlatestnews" title="Irish man PUNCHES Monet 140 year old Painting worth £7.8 million">
            <a:hlinkClick r:id="rId3"/>
          </p:cNvPr>
          <p:cNvSpPr/>
          <p:nvPr/>
        </p:nvSpPr>
        <p:spPr>
          <a:xfrm>
            <a:off x="1687163" y="740125"/>
            <a:ext cx="5197600" cy="3898200"/>
          </a:xfrm>
          <a:prstGeom prst="rect">
            <a:avLst/>
          </a:prstGeom>
          <a:blipFill>
            <a:blip r:embed="rId4">
              <a:alphaModFix/>
            </a:blip>
            <a:stretch>
              <a:fillRect/>
            </a:stretch>
          </a:blipFill>
          <a:ln>
            <a:noFill/>
          </a:ln>
        </p:spPr>
      </p:sp>
      <p:sp>
        <p:nvSpPr>
          <p:cNvPr id="2" name="TextBox 1"/>
          <p:cNvSpPr txBox="1"/>
          <p:nvPr/>
        </p:nvSpPr>
        <p:spPr>
          <a:xfrm>
            <a:off x="1528763" y="4743450"/>
            <a:ext cx="6115050" cy="307777"/>
          </a:xfrm>
          <a:prstGeom prst="rect">
            <a:avLst/>
          </a:prstGeom>
          <a:noFill/>
        </p:spPr>
        <p:txBody>
          <a:bodyPr wrap="square" rtlCol="0">
            <a:spAutoFit/>
          </a:bodyPr>
          <a:lstStyle/>
          <a:p>
            <a:r>
              <a:rPr lang="en-IE" dirty="0">
                <a:hlinkClick r:id="rId5"/>
              </a:rPr>
              <a:t>https://www.youtube.com/watch?time_continue=1&amp;v=F-rrF8grCcg</a:t>
            </a:r>
            <a:endParaRPr lang="en-IE"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09" name="Shape 10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110" name="Shape 110"/>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spcBef>
                <a:spcPts val="0"/>
              </a:spcBef>
              <a:spcAft>
                <a:spcPts val="1600"/>
              </a:spcAft>
              <a:buNone/>
            </a:pPr>
            <a:endParaRPr/>
          </a:p>
        </p:txBody>
      </p:sp>
      <p:pic>
        <p:nvPicPr>
          <p:cNvPr id="111" name="Shape 111"/>
          <p:cNvPicPr preferRelativeResize="0"/>
          <p:nvPr/>
        </p:nvPicPr>
        <p:blipFill>
          <a:blip r:embed="rId3" cstate="print">
            <a:alphaModFix/>
            <a:extLst>
              <a:ext uri="{28A0092B-C50C-407E-A947-70E740481C1C}">
                <a14:useLocalDpi xmlns:a14="http://schemas.microsoft.com/office/drawing/2010/main"/>
              </a:ext>
            </a:extLst>
          </a:blip>
          <a:stretch>
            <a:fillRect/>
          </a:stretch>
        </p:blipFill>
        <p:spPr>
          <a:xfrm>
            <a:off x="1143000" y="0"/>
            <a:ext cx="6857999" cy="51435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Shape 11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rtl="0">
              <a:lnSpc>
                <a:spcPct val="115000"/>
              </a:lnSpc>
              <a:spcBef>
                <a:spcPts val="0"/>
              </a:spcBef>
              <a:spcAft>
                <a:spcPts val="0"/>
              </a:spcAft>
              <a:buClr>
                <a:schemeClr val="dk1"/>
              </a:buClr>
              <a:buSzPts val="1100"/>
              <a:buFont typeface="Arial"/>
              <a:buNone/>
            </a:pPr>
            <a:r>
              <a:rPr lang="en-GB" sz="2400"/>
              <a:t>‘Rouen Cathedral, Blue Harmony, Morning Sunlight’, oil on canvas, 1894</a:t>
            </a:r>
            <a:endParaRPr sz="2400"/>
          </a:p>
        </p:txBody>
      </p:sp>
      <p:pic>
        <p:nvPicPr>
          <p:cNvPr id="117" name="Shape 117"/>
          <p:cNvPicPr preferRelativeResize="0"/>
          <p:nvPr/>
        </p:nvPicPr>
        <p:blipFill>
          <a:blip r:embed="rId3">
            <a:alphaModFix/>
          </a:blip>
          <a:stretch>
            <a:fillRect/>
          </a:stretch>
        </p:blipFill>
        <p:spPr>
          <a:xfrm>
            <a:off x="5422950" y="2542950"/>
            <a:ext cx="2438400" cy="2438400"/>
          </a:xfrm>
          <a:prstGeom prst="rect">
            <a:avLst/>
          </a:prstGeom>
          <a:noFill/>
          <a:ln>
            <a:noFill/>
          </a:ln>
        </p:spPr>
      </p:pic>
      <p:pic>
        <p:nvPicPr>
          <p:cNvPr id="118" name="Shape 118"/>
          <p:cNvPicPr preferRelativeResize="0"/>
          <p:nvPr/>
        </p:nvPicPr>
        <p:blipFill>
          <a:blip r:embed="rId4" cstate="print">
            <a:alphaModFix/>
            <a:extLst>
              <a:ext uri="{28A0092B-C50C-407E-A947-70E740481C1C}">
                <a14:useLocalDpi xmlns:a14="http://schemas.microsoft.com/office/drawing/2010/main"/>
              </a:ext>
            </a:extLst>
          </a:blip>
          <a:stretch>
            <a:fillRect/>
          </a:stretch>
        </p:blipFill>
        <p:spPr>
          <a:xfrm rot="-5400000">
            <a:off x="1954634" y="1785332"/>
            <a:ext cx="3846277" cy="2670601"/>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3" name="Shape 123"/>
          <p:cNvSpPr txBox="1">
            <a:spLocks noGrp="1"/>
          </p:cNvSpPr>
          <p:nvPr>
            <p:ph type="title"/>
          </p:nvPr>
        </p:nvSpPr>
        <p:spPr>
          <a:xfrm>
            <a:off x="311700" y="0"/>
            <a:ext cx="3795600" cy="10176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GB" sz="1400"/>
              <a:t>Rouen Cathedral, the West Portal and Saint-Romain Tower, Full Sunlight, Harmony in Blue and Gold)  </a:t>
            </a:r>
            <a:endParaRPr sz="1400"/>
          </a:p>
        </p:txBody>
      </p:sp>
      <p:sp>
        <p:nvSpPr>
          <p:cNvPr id="124" name="Shape 12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spcBef>
                <a:spcPts val="0"/>
              </a:spcBef>
              <a:spcAft>
                <a:spcPts val="1600"/>
              </a:spcAft>
              <a:buNone/>
            </a:pPr>
            <a:endParaRPr/>
          </a:p>
        </p:txBody>
      </p:sp>
      <p:pic>
        <p:nvPicPr>
          <p:cNvPr id="125" name="Shape 125"/>
          <p:cNvPicPr preferRelativeResize="0"/>
          <p:nvPr/>
        </p:nvPicPr>
        <p:blipFill>
          <a:blip r:embed="rId3">
            <a:alphaModFix/>
          </a:blip>
          <a:stretch>
            <a:fillRect/>
          </a:stretch>
        </p:blipFill>
        <p:spPr>
          <a:xfrm>
            <a:off x="448125" y="799000"/>
            <a:ext cx="2913592" cy="4344425"/>
          </a:xfrm>
          <a:prstGeom prst="rect">
            <a:avLst/>
          </a:prstGeom>
          <a:noFill/>
          <a:ln>
            <a:noFill/>
          </a:ln>
        </p:spPr>
      </p:pic>
      <p:pic>
        <p:nvPicPr>
          <p:cNvPr id="126" name="Shape 126"/>
          <p:cNvPicPr preferRelativeResize="0"/>
          <p:nvPr/>
        </p:nvPicPr>
        <p:blipFill>
          <a:blip r:embed="rId4">
            <a:alphaModFix/>
          </a:blip>
          <a:stretch>
            <a:fillRect/>
          </a:stretch>
        </p:blipFill>
        <p:spPr>
          <a:xfrm>
            <a:off x="4963401" y="798999"/>
            <a:ext cx="2768404" cy="4344425"/>
          </a:xfrm>
          <a:prstGeom prst="rect">
            <a:avLst/>
          </a:prstGeom>
          <a:noFill/>
          <a:ln>
            <a:noFill/>
          </a:ln>
        </p:spPr>
      </p:pic>
      <p:sp>
        <p:nvSpPr>
          <p:cNvPr id="127" name="Shape 127"/>
          <p:cNvSpPr txBox="1"/>
          <p:nvPr/>
        </p:nvSpPr>
        <p:spPr>
          <a:xfrm>
            <a:off x="4956225" y="149800"/>
            <a:ext cx="2859000" cy="649200"/>
          </a:xfrm>
          <a:prstGeom prst="rect">
            <a:avLst/>
          </a:prstGeom>
          <a:noFill/>
          <a:ln>
            <a:noFill/>
          </a:ln>
        </p:spPr>
        <p:txBody>
          <a:bodyPr spcFirstLastPara="1" wrap="square" lIns="91425" tIns="91425" rIns="91425" bIns="91425" anchor="t" anchorCtr="0">
            <a:noAutofit/>
          </a:bodyPr>
          <a:lstStyle/>
          <a:p>
            <a:pPr marL="0" lvl="0" indent="0" rtl="0">
              <a:spcBef>
                <a:spcPts val="0"/>
              </a:spcBef>
              <a:spcAft>
                <a:spcPts val="0"/>
              </a:spcAft>
              <a:buClr>
                <a:schemeClr val="dk1"/>
              </a:buClr>
              <a:buSzPts val="1100"/>
              <a:buFont typeface="Arial"/>
              <a:buNone/>
            </a:pPr>
            <a:r>
              <a:rPr lang="en-GB">
                <a:solidFill>
                  <a:schemeClr val="dk1"/>
                </a:solidFill>
              </a:rPr>
              <a:t>Rouen Cathedral: Full Sunlight. 1894</a:t>
            </a:r>
            <a:endParaRPr>
              <a:solidFill>
                <a:schemeClr val="dk1"/>
              </a:solidFill>
            </a:endParaRPr>
          </a:p>
          <a:p>
            <a:pPr marL="0" lvl="0" indent="0">
              <a:spcBef>
                <a:spcPts val="0"/>
              </a:spcBef>
              <a:spcAft>
                <a:spcPts val="0"/>
              </a:spcAft>
              <a:buNone/>
            </a:pP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2" name="Shape 132"/>
          <p:cNvSpPr txBox="1">
            <a:spLocks noGrp="1"/>
          </p:cNvSpPr>
          <p:nvPr>
            <p:ph type="title"/>
          </p:nvPr>
        </p:nvSpPr>
        <p:spPr>
          <a:xfrm>
            <a:off x="311700" y="74900"/>
            <a:ext cx="5268900" cy="942900"/>
          </a:xfrm>
          <a:prstGeom prst="rect">
            <a:avLst/>
          </a:prstGeom>
        </p:spPr>
        <p:txBody>
          <a:bodyPr spcFirstLastPara="1" wrap="square" lIns="91425" tIns="91425" rIns="91425" bIns="91425" anchor="t" anchorCtr="0">
            <a:noAutofit/>
          </a:bodyPr>
          <a:lstStyle/>
          <a:p>
            <a:pPr marL="0" lvl="0" indent="0">
              <a:spcBef>
                <a:spcPts val="0"/>
              </a:spcBef>
              <a:spcAft>
                <a:spcPts val="0"/>
              </a:spcAft>
              <a:buClr>
                <a:schemeClr val="dk1"/>
              </a:buClr>
              <a:buSzPts val="1100"/>
              <a:buFont typeface="Arial"/>
              <a:buNone/>
            </a:pPr>
            <a:endParaRPr sz="1800"/>
          </a:p>
          <a:p>
            <a:pPr marL="0" lvl="0" indent="0">
              <a:spcBef>
                <a:spcPts val="0"/>
              </a:spcBef>
              <a:spcAft>
                <a:spcPts val="0"/>
              </a:spcAft>
              <a:buClr>
                <a:schemeClr val="dk1"/>
              </a:buClr>
              <a:buSzPts val="1100"/>
              <a:buFont typeface="Arial"/>
              <a:buNone/>
            </a:pPr>
            <a:r>
              <a:rPr lang="en-GB" sz="1800">
                <a:solidFill>
                  <a:schemeClr val="accent2"/>
                </a:solidFill>
              </a:rPr>
              <a:t>The Cathedral of Rouen. The Portal and the tower Saint-Romain, full sun</a:t>
            </a:r>
            <a:endParaRPr sz="1800">
              <a:solidFill>
                <a:schemeClr val="accent2"/>
              </a:solidFill>
            </a:endParaRPr>
          </a:p>
          <a:p>
            <a:pPr marL="0" lvl="0" indent="0">
              <a:spcBef>
                <a:spcPts val="0"/>
              </a:spcBef>
              <a:spcAft>
                <a:spcPts val="0"/>
              </a:spcAft>
              <a:buNone/>
            </a:pPr>
            <a:endParaRPr sz="1800"/>
          </a:p>
        </p:txBody>
      </p:sp>
      <p:sp>
        <p:nvSpPr>
          <p:cNvPr id="133" name="Shape 133"/>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spcBef>
                <a:spcPts val="0"/>
              </a:spcBef>
              <a:spcAft>
                <a:spcPts val="1600"/>
              </a:spcAft>
              <a:buNone/>
            </a:pPr>
            <a:endParaRPr/>
          </a:p>
        </p:txBody>
      </p:sp>
      <p:pic>
        <p:nvPicPr>
          <p:cNvPr id="134" name="Shape 134"/>
          <p:cNvPicPr preferRelativeResize="0"/>
          <p:nvPr/>
        </p:nvPicPr>
        <p:blipFill>
          <a:blip r:embed="rId3" cstate="email">
            <a:alphaModFix/>
            <a:extLst>
              <a:ext uri="{28A0092B-C50C-407E-A947-70E740481C1C}">
                <a14:useLocalDpi xmlns:a14="http://schemas.microsoft.com/office/drawing/2010/main"/>
              </a:ext>
            </a:extLst>
          </a:blip>
          <a:stretch>
            <a:fillRect/>
          </a:stretch>
        </p:blipFill>
        <p:spPr>
          <a:xfrm>
            <a:off x="5654996" y="0"/>
            <a:ext cx="3489008" cy="51435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sp>
        <p:nvSpPr>
          <p:cNvPr id="139" name="Shape 139"/>
          <p:cNvSpPr txBox="1">
            <a:spLocks noGrp="1"/>
          </p:cNvSpPr>
          <p:nvPr>
            <p:ph type="title"/>
          </p:nvPr>
        </p:nvSpPr>
        <p:spPr>
          <a:xfrm>
            <a:off x="3856025" y="445025"/>
            <a:ext cx="1820700" cy="572700"/>
          </a:xfrm>
          <a:prstGeom prst="rect">
            <a:avLst/>
          </a:prstGeom>
        </p:spPr>
        <p:txBody>
          <a:bodyPr spcFirstLastPara="1" wrap="square" lIns="91425" tIns="91425" rIns="91425" bIns="91425" anchor="t" anchorCtr="0">
            <a:noAutofit/>
          </a:bodyPr>
          <a:lstStyle/>
          <a:p>
            <a:pPr marL="0" lvl="0" indent="0" rtl="0">
              <a:lnSpc>
                <a:spcPct val="115000"/>
              </a:lnSpc>
              <a:spcBef>
                <a:spcPts val="0"/>
              </a:spcBef>
              <a:spcAft>
                <a:spcPts val="0"/>
              </a:spcAft>
              <a:buClr>
                <a:schemeClr val="dk1"/>
              </a:buClr>
              <a:buSzPts val="1100"/>
              <a:buFont typeface="Arial"/>
              <a:buNone/>
            </a:pPr>
            <a:r>
              <a:rPr lang="en-GB" sz="1400" b="1"/>
              <a:t>Rouen Cathedral, Blue Morning Harmony, Morning Sunlight</a:t>
            </a:r>
            <a:endParaRPr sz="1400"/>
          </a:p>
        </p:txBody>
      </p:sp>
      <p:sp>
        <p:nvSpPr>
          <p:cNvPr id="140" name="Shape 140"/>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spcBef>
                <a:spcPts val="0"/>
              </a:spcBef>
              <a:spcAft>
                <a:spcPts val="1600"/>
              </a:spcAft>
              <a:buNone/>
            </a:pPr>
            <a:endParaRPr/>
          </a:p>
        </p:txBody>
      </p:sp>
      <p:pic>
        <p:nvPicPr>
          <p:cNvPr id="141" name="Shape 141"/>
          <p:cNvPicPr preferRelativeResize="0"/>
          <p:nvPr/>
        </p:nvPicPr>
        <p:blipFill>
          <a:blip r:embed="rId3" cstate="print">
            <a:alphaModFix/>
            <a:extLst>
              <a:ext uri="{28A0092B-C50C-407E-A947-70E740481C1C}">
                <a14:useLocalDpi xmlns:a14="http://schemas.microsoft.com/office/drawing/2010/main"/>
              </a:ext>
            </a:extLst>
          </a:blip>
          <a:stretch>
            <a:fillRect/>
          </a:stretch>
        </p:blipFill>
        <p:spPr>
          <a:xfrm>
            <a:off x="0" y="0"/>
            <a:ext cx="3856027" cy="5143500"/>
          </a:xfrm>
          <a:prstGeom prst="rect">
            <a:avLst/>
          </a:prstGeom>
          <a:noFill/>
          <a:ln>
            <a:noFill/>
          </a:ln>
        </p:spPr>
      </p:pic>
      <p:pic>
        <p:nvPicPr>
          <p:cNvPr id="142" name="Shape 142"/>
          <p:cNvPicPr preferRelativeResize="0"/>
          <p:nvPr/>
        </p:nvPicPr>
        <p:blipFill rotWithShape="1">
          <a:blip r:embed="rId4" cstate="print">
            <a:alphaModFix/>
            <a:extLst>
              <a:ext uri="{28A0092B-C50C-407E-A947-70E740481C1C}">
                <a14:useLocalDpi xmlns:a14="http://schemas.microsoft.com/office/drawing/2010/main"/>
              </a:ext>
            </a:extLst>
          </a:blip>
          <a:srcRect/>
          <a:stretch/>
        </p:blipFill>
        <p:spPr>
          <a:xfrm>
            <a:off x="5676657" y="0"/>
            <a:ext cx="3467343" cy="5143500"/>
          </a:xfrm>
          <a:prstGeom prst="rect">
            <a:avLst/>
          </a:prstGeom>
          <a:noFill/>
          <a:ln>
            <a:noFill/>
          </a:ln>
        </p:spPr>
      </p:pic>
      <p:sp>
        <p:nvSpPr>
          <p:cNvPr id="8" name="Shape 67"/>
          <p:cNvSpPr txBox="1"/>
          <p:nvPr/>
        </p:nvSpPr>
        <p:spPr>
          <a:xfrm>
            <a:off x="426674" y="4697700"/>
            <a:ext cx="3603618" cy="445800"/>
          </a:xfrm>
          <a:prstGeom prst="rect">
            <a:avLst/>
          </a:prstGeom>
          <a:noFill/>
          <a:ln>
            <a:noFill/>
          </a:ln>
        </p:spPr>
        <p:txBody>
          <a:bodyPr spcFirstLastPara="1" wrap="square" lIns="91425" tIns="91425" rIns="91425" bIns="91425" anchor="ctr" anchorCtr="0">
            <a:noAutofit/>
          </a:bodyPr>
          <a:lstStyle/>
          <a:p>
            <a:pPr marL="0" lvl="0" indent="0" rtl="0">
              <a:spcBef>
                <a:spcPts val="0"/>
              </a:spcBef>
              <a:spcAft>
                <a:spcPts val="0"/>
              </a:spcAft>
              <a:buNone/>
            </a:pPr>
            <a:r>
              <a:rPr lang="en-GB" dirty="0" smtClean="0">
                <a:solidFill>
                  <a:schemeClr val="lt1"/>
                </a:solidFill>
              </a:rPr>
              <a:t>Photo taken by: </a:t>
            </a:r>
            <a:r>
              <a:rPr lang="en-GB" dirty="0">
                <a:solidFill>
                  <a:schemeClr val="lt1"/>
                </a:solidFill>
              </a:rPr>
              <a:t>Caroline Mc </a:t>
            </a:r>
            <a:r>
              <a:rPr lang="en-GB" dirty="0" err="1">
                <a:solidFill>
                  <a:schemeClr val="lt1"/>
                </a:solidFill>
              </a:rPr>
              <a:t>Corriston</a:t>
            </a:r>
            <a:endParaRPr dirty="0">
              <a:solidFill>
                <a:schemeClr val="lt1"/>
              </a:solidFill>
            </a:endParaRPr>
          </a:p>
        </p:txBody>
      </p:sp>
      <p:sp>
        <p:nvSpPr>
          <p:cNvPr id="9" name="Shape 67"/>
          <p:cNvSpPr txBox="1"/>
          <p:nvPr/>
        </p:nvSpPr>
        <p:spPr>
          <a:xfrm>
            <a:off x="5752530" y="4697700"/>
            <a:ext cx="3603618" cy="445800"/>
          </a:xfrm>
          <a:prstGeom prst="rect">
            <a:avLst/>
          </a:prstGeom>
          <a:noFill/>
          <a:ln>
            <a:noFill/>
          </a:ln>
        </p:spPr>
        <p:txBody>
          <a:bodyPr spcFirstLastPara="1" wrap="square" lIns="91425" tIns="91425" rIns="91425" bIns="91425" anchor="ctr" anchorCtr="0">
            <a:noAutofit/>
          </a:bodyPr>
          <a:lstStyle/>
          <a:p>
            <a:pPr marL="0" lvl="0" indent="0" rtl="0">
              <a:spcBef>
                <a:spcPts val="0"/>
              </a:spcBef>
              <a:spcAft>
                <a:spcPts val="0"/>
              </a:spcAft>
              <a:buNone/>
            </a:pPr>
            <a:r>
              <a:rPr lang="en-GB" dirty="0" smtClean="0">
                <a:solidFill>
                  <a:schemeClr val="lt1"/>
                </a:solidFill>
              </a:rPr>
              <a:t>Photo taken by: </a:t>
            </a:r>
            <a:r>
              <a:rPr lang="en-GB" dirty="0">
                <a:solidFill>
                  <a:schemeClr val="lt1"/>
                </a:solidFill>
              </a:rPr>
              <a:t>Caroline Mc </a:t>
            </a:r>
            <a:r>
              <a:rPr lang="en-GB" dirty="0" err="1">
                <a:solidFill>
                  <a:schemeClr val="lt1"/>
                </a:solidFill>
              </a:rPr>
              <a:t>Corriston</a:t>
            </a:r>
            <a:endParaRPr dirty="0">
              <a:solidFill>
                <a:schemeClr val="lt1"/>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149" name="Shape 149"/>
          <p:cNvSpPr txBox="1">
            <a:spLocks noGrp="1"/>
          </p:cNvSpPr>
          <p:nvPr>
            <p:ph type="title"/>
          </p:nvPr>
        </p:nvSpPr>
        <p:spPr>
          <a:xfrm>
            <a:off x="3920050" y="445025"/>
            <a:ext cx="1307400" cy="572700"/>
          </a:xfrm>
          <a:prstGeom prst="rect">
            <a:avLst/>
          </a:prstGeom>
        </p:spPr>
        <p:txBody>
          <a:bodyPr spcFirstLastPara="1" wrap="square" lIns="91425" tIns="91425" rIns="91425" bIns="91425" anchor="t" anchorCtr="0">
            <a:noAutofit/>
          </a:bodyPr>
          <a:lstStyle/>
          <a:p>
            <a:pPr marL="0" lvl="0" indent="0" rtl="0">
              <a:lnSpc>
                <a:spcPct val="115000"/>
              </a:lnSpc>
              <a:spcBef>
                <a:spcPts val="0"/>
              </a:spcBef>
              <a:spcAft>
                <a:spcPts val="0"/>
              </a:spcAft>
              <a:buClr>
                <a:schemeClr val="dk1"/>
              </a:buClr>
              <a:buSzPts val="1100"/>
              <a:buFont typeface="Arial"/>
              <a:buNone/>
            </a:pPr>
            <a:r>
              <a:rPr lang="en-GB" sz="1400" b="1"/>
              <a:t>Rouen Cathedral, Portal in Front View, Harmony in Brown</a:t>
            </a:r>
            <a:endParaRPr sz="1400" b="1"/>
          </a:p>
          <a:p>
            <a:pPr marL="0" lvl="0" indent="0">
              <a:spcBef>
                <a:spcPts val="0"/>
              </a:spcBef>
              <a:spcAft>
                <a:spcPts val="0"/>
              </a:spcAft>
              <a:buNone/>
            </a:pPr>
            <a:endParaRPr/>
          </a:p>
        </p:txBody>
      </p:sp>
      <p:sp>
        <p:nvSpPr>
          <p:cNvPr id="150" name="Shape 150"/>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spcBef>
                <a:spcPts val="0"/>
              </a:spcBef>
              <a:spcAft>
                <a:spcPts val="1600"/>
              </a:spcAft>
              <a:buNone/>
            </a:pPr>
            <a:endParaRPr/>
          </a:p>
        </p:txBody>
      </p:sp>
      <p:pic>
        <p:nvPicPr>
          <p:cNvPr id="151" name="Shape 151"/>
          <p:cNvPicPr preferRelativeResize="0"/>
          <p:nvPr/>
        </p:nvPicPr>
        <p:blipFill>
          <a:blip r:embed="rId3">
            <a:alphaModFix/>
          </a:blip>
          <a:stretch>
            <a:fillRect/>
          </a:stretch>
        </p:blipFill>
        <p:spPr>
          <a:xfrm>
            <a:off x="0" y="0"/>
            <a:ext cx="3856037" cy="5143500"/>
          </a:xfrm>
          <a:prstGeom prst="rect">
            <a:avLst/>
          </a:prstGeom>
          <a:noFill/>
          <a:ln>
            <a:noFill/>
          </a:ln>
        </p:spPr>
      </p:pic>
      <p:pic>
        <p:nvPicPr>
          <p:cNvPr id="152" name="Shape 152"/>
          <p:cNvPicPr preferRelativeResize="0"/>
          <p:nvPr/>
        </p:nvPicPr>
        <p:blipFill>
          <a:blip r:embed="rId4">
            <a:alphaModFix/>
          </a:blip>
          <a:stretch>
            <a:fillRect/>
          </a:stretch>
        </p:blipFill>
        <p:spPr>
          <a:xfrm>
            <a:off x="5287975" y="-11397"/>
            <a:ext cx="3856025" cy="5154897"/>
          </a:xfrm>
          <a:prstGeom prst="rect">
            <a:avLst/>
          </a:prstGeom>
          <a:noFill/>
          <a:ln>
            <a:noFill/>
          </a:ln>
        </p:spPr>
      </p:pic>
      <p:sp>
        <p:nvSpPr>
          <p:cNvPr id="8" name="Shape 67"/>
          <p:cNvSpPr txBox="1"/>
          <p:nvPr/>
        </p:nvSpPr>
        <p:spPr>
          <a:xfrm>
            <a:off x="196329" y="4768975"/>
            <a:ext cx="3603618" cy="445800"/>
          </a:xfrm>
          <a:prstGeom prst="rect">
            <a:avLst/>
          </a:prstGeom>
          <a:noFill/>
          <a:ln>
            <a:noFill/>
          </a:ln>
        </p:spPr>
        <p:txBody>
          <a:bodyPr spcFirstLastPara="1" wrap="square" lIns="91425" tIns="91425" rIns="91425" bIns="91425" anchor="ctr" anchorCtr="0">
            <a:noAutofit/>
          </a:bodyPr>
          <a:lstStyle/>
          <a:p>
            <a:pPr marL="0" lvl="0" indent="0" rtl="0">
              <a:spcBef>
                <a:spcPts val="0"/>
              </a:spcBef>
              <a:spcAft>
                <a:spcPts val="0"/>
              </a:spcAft>
              <a:buNone/>
            </a:pPr>
            <a:r>
              <a:rPr lang="en-GB" dirty="0" smtClean="0">
                <a:solidFill>
                  <a:schemeClr val="lt1"/>
                </a:solidFill>
              </a:rPr>
              <a:t>Photo taken by: </a:t>
            </a:r>
            <a:r>
              <a:rPr lang="en-GB" dirty="0">
                <a:solidFill>
                  <a:schemeClr val="lt1"/>
                </a:solidFill>
              </a:rPr>
              <a:t>Caroline Mc </a:t>
            </a:r>
            <a:r>
              <a:rPr lang="en-GB" dirty="0" err="1">
                <a:solidFill>
                  <a:schemeClr val="lt1"/>
                </a:solidFill>
              </a:rPr>
              <a:t>Corriston</a:t>
            </a:r>
            <a:endParaRPr dirty="0">
              <a:solidFill>
                <a:schemeClr val="lt1"/>
              </a:solidFill>
            </a:endParaRPr>
          </a:p>
        </p:txBody>
      </p:sp>
      <p:sp>
        <p:nvSpPr>
          <p:cNvPr id="9" name="Shape 67"/>
          <p:cNvSpPr txBox="1"/>
          <p:nvPr/>
        </p:nvSpPr>
        <p:spPr>
          <a:xfrm>
            <a:off x="5600907" y="4762112"/>
            <a:ext cx="3603618" cy="445800"/>
          </a:xfrm>
          <a:prstGeom prst="rect">
            <a:avLst/>
          </a:prstGeom>
          <a:noFill/>
          <a:ln>
            <a:noFill/>
          </a:ln>
        </p:spPr>
        <p:txBody>
          <a:bodyPr spcFirstLastPara="1" wrap="square" lIns="91425" tIns="91425" rIns="91425" bIns="91425" anchor="ctr" anchorCtr="0">
            <a:noAutofit/>
          </a:bodyPr>
          <a:lstStyle/>
          <a:p>
            <a:pPr marL="0" lvl="0" indent="0" rtl="0">
              <a:spcBef>
                <a:spcPts val="0"/>
              </a:spcBef>
              <a:spcAft>
                <a:spcPts val="0"/>
              </a:spcAft>
              <a:buNone/>
            </a:pPr>
            <a:r>
              <a:rPr lang="en-GB" dirty="0" smtClean="0">
                <a:solidFill>
                  <a:schemeClr val="lt1"/>
                </a:solidFill>
              </a:rPr>
              <a:t>Photo taken by: </a:t>
            </a:r>
            <a:r>
              <a:rPr lang="en-GB" dirty="0">
                <a:solidFill>
                  <a:schemeClr val="lt1"/>
                </a:solidFill>
              </a:rPr>
              <a:t>Caroline Mc </a:t>
            </a:r>
            <a:r>
              <a:rPr lang="en-GB" dirty="0" err="1">
                <a:solidFill>
                  <a:schemeClr val="lt1"/>
                </a:solidFill>
              </a:rPr>
              <a:t>Corriston</a:t>
            </a:r>
            <a:endParaRPr dirty="0">
              <a:solidFill>
                <a:schemeClr val="lt1"/>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sp>
        <p:nvSpPr>
          <p:cNvPr id="159" name="Shape 159"/>
          <p:cNvSpPr txBox="1">
            <a:spLocks noGrp="1"/>
          </p:cNvSpPr>
          <p:nvPr>
            <p:ph type="title"/>
          </p:nvPr>
        </p:nvSpPr>
        <p:spPr>
          <a:xfrm>
            <a:off x="124850" y="445025"/>
            <a:ext cx="1822800" cy="5727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GB"/>
              <a:t>‘The End of Summer’</a:t>
            </a:r>
            <a:endParaRPr/>
          </a:p>
        </p:txBody>
      </p:sp>
      <p:sp>
        <p:nvSpPr>
          <p:cNvPr id="160" name="Shape 160"/>
          <p:cNvSpPr txBox="1">
            <a:spLocks noGrp="1"/>
          </p:cNvSpPr>
          <p:nvPr>
            <p:ph type="body" idx="1"/>
          </p:nvPr>
        </p:nvSpPr>
        <p:spPr>
          <a:xfrm>
            <a:off x="311700" y="2946275"/>
            <a:ext cx="1635900" cy="1622700"/>
          </a:xfrm>
          <a:prstGeom prst="rect">
            <a:avLst/>
          </a:prstGeom>
        </p:spPr>
        <p:txBody>
          <a:bodyPr spcFirstLastPara="1" wrap="square" lIns="91425" tIns="91425" rIns="91425" bIns="91425" anchor="t" anchorCtr="0">
            <a:noAutofit/>
          </a:bodyPr>
          <a:lstStyle/>
          <a:p>
            <a:pPr marL="0" lvl="0" indent="0">
              <a:spcBef>
                <a:spcPts val="0"/>
              </a:spcBef>
              <a:spcAft>
                <a:spcPts val="1600"/>
              </a:spcAft>
              <a:buNone/>
            </a:pPr>
            <a:r>
              <a:rPr lang="en-GB"/>
              <a:t>From Monet’s Haystack Series</a:t>
            </a:r>
            <a:endParaRPr/>
          </a:p>
        </p:txBody>
      </p:sp>
      <p:pic>
        <p:nvPicPr>
          <p:cNvPr id="161" name="Shape 161"/>
          <p:cNvPicPr preferRelativeResize="0"/>
          <p:nvPr/>
        </p:nvPicPr>
        <p:blipFill rotWithShape="1">
          <a:blip r:embed="rId3" cstate="print">
            <a:alphaModFix/>
            <a:extLst>
              <a:ext uri="{28A0092B-C50C-407E-A947-70E740481C1C}">
                <a14:useLocalDpi xmlns:a14="http://schemas.microsoft.com/office/drawing/2010/main"/>
              </a:ext>
            </a:extLst>
          </a:blip>
          <a:srcRect/>
          <a:stretch/>
        </p:blipFill>
        <p:spPr>
          <a:xfrm>
            <a:off x="2055725" y="337075"/>
            <a:ext cx="7088275" cy="4730225"/>
          </a:xfrm>
          <a:prstGeom prst="rect">
            <a:avLst/>
          </a:prstGeom>
          <a:noFill/>
          <a:ln>
            <a:noFill/>
          </a:ln>
        </p:spPr>
      </p:pic>
      <p:sp>
        <p:nvSpPr>
          <p:cNvPr id="6" name="Shape 67"/>
          <p:cNvSpPr txBox="1"/>
          <p:nvPr/>
        </p:nvSpPr>
        <p:spPr>
          <a:xfrm>
            <a:off x="5717630" y="4621500"/>
            <a:ext cx="3603618" cy="445800"/>
          </a:xfrm>
          <a:prstGeom prst="rect">
            <a:avLst/>
          </a:prstGeom>
          <a:noFill/>
          <a:ln>
            <a:noFill/>
          </a:ln>
        </p:spPr>
        <p:txBody>
          <a:bodyPr spcFirstLastPara="1" wrap="square" lIns="91425" tIns="91425" rIns="91425" bIns="91425" anchor="ctr" anchorCtr="0">
            <a:noAutofit/>
          </a:bodyPr>
          <a:lstStyle/>
          <a:p>
            <a:pPr marL="0" lvl="0" indent="0" rtl="0">
              <a:spcBef>
                <a:spcPts val="0"/>
              </a:spcBef>
              <a:spcAft>
                <a:spcPts val="0"/>
              </a:spcAft>
              <a:buNone/>
            </a:pPr>
            <a:r>
              <a:rPr lang="en-GB" dirty="0" smtClean="0">
                <a:solidFill>
                  <a:schemeClr val="lt1"/>
                </a:solidFill>
              </a:rPr>
              <a:t>Photo taken by: </a:t>
            </a:r>
            <a:r>
              <a:rPr lang="en-GB" dirty="0">
                <a:solidFill>
                  <a:schemeClr val="lt1"/>
                </a:solidFill>
              </a:rPr>
              <a:t>Caroline Mc </a:t>
            </a:r>
            <a:r>
              <a:rPr lang="en-GB" dirty="0" err="1">
                <a:solidFill>
                  <a:schemeClr val="lt1"/>
                </a:solidFill>
              </a:rPr>
              <a:t>Corriston</a:t>
            </a:r>
            <a:endParaRPr dirty="0">
              <a:solidFill>
                <a:schemeClr val="lt1"/>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67" name="Shape 16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168" name="Shape 168"/>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spcBef>
                <a:spcPts val="0"/>
              </a:spcBef>
              <a:spcAft>
                <a:spcPts val="1600"/>
              </a:spcAft>
              <a:buNone/>
            </a:pPr>
            <a:endParaRPr/>
          </a:p>
        </p:txBody>
      </p:sp>
      <p:pic>
        <p:nvPicPr>
          <p:cNvPr id="169" name="Shape 169"/>
          <p:cNvPicPr preferRelativeResize="0"/>
          <p:nvPr/>
        </p:nvPicPr>
        <p:blipFill>
          <a:blip r:embed="rId3" cstate="print">
            <a:alphaModFix/>
            <a:extLst>
              <a:ext uri="{28A0092B-C50C-407E-A947-70E740481C1C}">
                <a14:useLocalDpi xmlns:a14="http://schemas.microsoft.com/office/drawing/2010/main"/>
              </a:ext>
            </a:extLst>
          </a:blip>
          <a:stretch>
            <a:fillRect/>
          </a:stretch>
        </p:blipFill>
        <p:spPr>
          <a:xfrm>
            <a:off x="1295411" y="76075"/>
            <a:ext cx="6647439" cy="4991100"/>
          </a:xfrm>
          <a:prstGeom prst="rect">
            <a:avLst/>
          </a:prstGeom>
          <a:noFill/>
          <a:ln>
            <a:noFill/>
          </a:ln>
        </p:spPr>
      </p:pic>
      <p:sp>
        <p:nvSpPr>
          <p:cNvPr id="6" name="Shape 67"/>
          <p:cNvSpPr txBox="1"/>
          <p:nvPr/>
        </p:nvSpPr>
        <p:spPr>
          <a:xfrm>
            <a:off x="4619130" y="4703625"/>
            <a:ext cx="3603618" cy="445800"/>
          </a:xfrm>
          <a:prstGeom prst="rect">
            <a:avLst/>
          </a:prstGeom>
          <a:noFill/>
          <a:ln>
            <a:noFill/>
          </a:ln>
        </p:spPr>
        <p:txBody>
          <a:bodyPr spcFirstLastPara="1" wrap="square" lIns="91425" tIns="91425" rIns="91425" bIns="91425" anchor="ctr" anchorCtr="0">
            <a:noAutofit/>
          </a:bodyPr>
          <a:lstStyle/>
          <a:p>
            <a:pPr marL="0" lvl="0" indent="0" rtl="0">
              <a:spcBef>
                <a:spcPts val="0"/>
              </a:spcBef>
              <a:spcAft>
                <a:spcPts val="0"/>
              </a:spcAft>
              <a:buNone/>
            </a:pPr>
            <a:r>
              <a:rPr lang="en-GB" dirty="0" smtClean="0">
                <a:solidFill>
                  <a:schemeClr val="lt1"/>
                </a:solidFill>
              </a:rPr>
              <a:t>Photo taken by: </a:t>
            </a:r>
            <a:r>
              <a:rPr lang="en-GB" dirty="0">
                <a:solidFill>
                  <a:schemeClr val="lt1"/>
                </a:solidFill>
              </a:rPr>
              <a:t>Caroline Mc </a:t>
            </a:r>
            <a:r>
              <a:rPr lang="en-GB" dirty="0" err="1">
                <a:solidFill>
                  <a:schemeClr val="lt1"/>
                </a:solidFill>
              </a:rPr>
              <a:t>Corriston</a:t>
            </a:r>
            <a:endParaRPr dirty="0">
              <a:solidFill>
                <a:schemeClr val="lt1"/>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Shape 175"/>
          <p:cNvSpPr txBox="1">
            <a:spLocks noGrp="1"/>
          </p:cNvSpPr>
          <p:nvPr>
            <p:ph type="title"/>
          </p:nvPr>
        </p:nvSpPr>
        <p:spPr>
          <a:xfrm>
            <a:off x="311700" y="0"/>
            <a:ext cx="8520600" cy="1017600"/>
          </a:xfrm>
          <a:prstGeom prst="rect">
            <a:avLst/>
          </a:prstGeom>
        </p:spPr>
        <p:txBody>
          <a:bodyPr spcFirstLastPara="1" wrap="square" lIns="91425" tIns="91425" rIns="91425" bIns="91425" anchor="t" anchorCtr="0">
            <a:noAutofit/>
          </a:bodyPr>
          <a:lstStyle/>
          <a:p>
            <a:pPr marL="0" lvl="0" indent="0" algn="ctr">
              <a:spcBef>
                <a:spcPts val="0"/>
              </a:spcBef>
              <a:spcAft>
                <a:spcPts val="0"/>
              </a:spcAft>
              <a:buNone/>
            </a:pPr>
            <a:r>
              <a:rPr lang="en-GB"/>
              <a:t>Women with Parasols</a:t>
            </a:r>
            <a:endParaRPr/>
          </a:p>
        </p:txBody>
      </p:sp>
      <p:sp>
        <p:nvSpPr>
          <p:cNvPr id="176" name="Shape 17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spcBef>
                <a:spcPts val="0"/>
              </a:spcBef>
              <a:spcAft>
                <a:spcPts val="1600"/>
              </a:spcAft>
              <a:buNone/>
            </a:pPr>
            <a:endParaRPr/>
          </a:p>
        </p:txBody>
      </p:sp>
      <p:pic>
        <p:nvPicPr>
          <p:cNvPr id="177" name="Shape 177"/>
          <p:cNvPicPr preferRelativeResize="0"/>
          <p:nvPr/>
        </p:nvPicPr>
        <p:blipFill>
          <a:blip r:embed="rId3" cstate="print">
            <a:alphaModFix/>
            <a:extLst>
              <a:ext uri="{28A0092B-C50C-407E-A947-70E740481C1C}">
                <a14:useLocalDpi xmlns:a14="http://schemas.microsoft.com/office/drawing/2010/main"/>
              </a:ext>
            </a:extLst>
          </a:blip>
          <a:stretch>
            <a:fillRect/>
          </a:stretch>
        </p:blipFill>
        <p:spPr>
          <a:xfrm>
            <a:off x="1245150" y="588550"/>
            <a:ext cx="6653701" cy="4544248"/>
          </a:xfrm>
          <a:prstGeom prst="rect">
            <a:avLst/>
          </a:prstGeom>
          <a:noFill/>
          <a:ln>
            <a:noFill/>
          </a:ln>
        </p:spPr>
      </p:pic>
      <p:sp>
        <p:nvSpPr>
          <p:cNvPr id="6" name="Shape 67"/>
          <p:cNvSpPr txBox="1"/>
          <p:nvPr/>
        </p:nvSpPr>
        <p:spPr>
          <a:xfrm>
            <a:off x="4572000" y="4697700"/>
            <a:ext cx="3603618" cy="445800"/>
          </a:xfrm>
          <a:prstGeom prst="rect">
            <a:avLst/>
          </a:prstGeom>
          <a:noFill/>
          <a:ln>
            <a:noFill/>
          </a:ln>
        </p:spPr>
        <p:txBody>
          <a:bodyPr spcFirstLastPara="1" wrap="square" lIns="91425" tIns="91425" rIns="91425" bIns="91425" anchor="ctr" anchorCtr="0">
            <a:noAutofit/>
          </a:bodyPr>
          <a:lstStyle/>
          <a:p>
            <a:pPr marL="0" lvl="0" indent="0" rtl="0">
              <a:spcBef>
                <a:spcPts val="0"/>
              </a:spcBef>
              <a:spcAft>
                <a:spcPts val="0"/>
              </a:spcAft>
              <a:buNone/>
            </a:pPr>
            <a:r>
              <a:rPr lang="en-GB" dirty="0" smtClean="0">
                <a:solidFill>
                  <a:schemeClr val="lt1"/>
                </a:solidFill>
              </a:rPr>
              <a:t>Photo taken by: </a:t>
            </a:r>
            <a:r>
              <a:rPr lang="en-GB" dirty="0">
                <a:solidFill>
                  <a:schemeClr val="lt1"/>
                </a:solidFill>
              </a:rPr>
              <a:t>Caroline Mc </a:t>
            </a:r>
            <a:r>
              <a:rPr lang="en-GB" dirty="0" err="1">
                <a:solidFill>
                  <a:schemeClr val="lt1"/>
                </a:solidFill>
              </a:rPr>
              <a:t>Corriston</a:t>
            </a:r>
            <a:endParaRPr dirty="0">
              <a:solidFill>
                <a:schemeClr val="lt1"/>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sp>
        <p:nvSpPr>
          <p:cNvPr id="183" name="Shape 183"/>
          <p:cNvSpPr txBox="1">
            <a:spLocks noGrp="1"/>
          </p:cNvSpPr>
          <p:nvPr>
            <p:ph type="title"/>
          </p:nvPr>
        </p:nvSpPr>
        <p:spPr>
          <a:xfrm>
            <a:off x="311700" y="445025"/>
            <a:ext cx="4432200" cy="5727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GB" sz="3000" b="1">
                <a:solidFill>
                  <a:schemeClr val="accent5"/>
                </a:solidFill>
              </a:rPr>
              <a:t>Monet’s Gardens In Giverny</a:t>
            </a:r>
            <a:endParaRPr sz="3000" b="1">
              <a:solidFill>
                <a:schemeClr val="accent5"/>
              </a:solidFill>
            </a:endParaRPr>
          </a:p>
        </p:txBody>
      </p:sp>
      <p:sp>
        <p:nvSpPr>
          <p:cNvPr id="184" name="Shape 184"/>
          <p:cNvSpPr txBox="1">
            <a:spLocks noGrp="1"/>
          </p:cNvSpPr>
          <p:nvPr>
            <p:ph type="body" idx="1"/>
          </p:nvPr>
        </p:nvSpPr>
        <p:spPr>
          <a:xfrm>
            <a:off x="249275" y="1639350"/>
            <a:ext cx="8520600" cy="3416400"/>
          </a:xfrm>
          <a:prstGeom prst="rect">
            <a:avLst/>
          </a:prstGeom>
        </p:spPr>
        <p:txBody>
          <a:bodyPr spcFirstLastPara="1" wrap="square" lIns="91425" tIns="91425" rIns="91425" bIns="91425" anchor="t" anchorCtr="0">
            <a:noAutofit/>
          </a:bodyPr>
          <a:lstStyle/>
          <a:p>
            <a:pPr marL="0" lvl="0" indent="0">
              <a:spcBef>
                <a:spcPts val="0"/>
              </a:spcBef>
              <a:spcAft>
                <a:spcPts val="1600"/>
              </a:spcAft>
              <a:buNone/>
            </a:pPr>
            <a:endParaRPr/>
          </a:p>
        </p:txBody>
      </p:sp>
      <p:pic>
        <p:nvPicPr>
          <p:cNvPr id="185" name="Shape 185"/>
          <p:cNvPicPr preferRelativeResize="0"/>
          <p:nvPr/>
        </p:nvPicPr>
        <p:blipFill>
          <a:blip r:embed="rId3" cstate="print">
            <a:alphaModFix/>
            <a:extLst>
              <a:ext uri="{28A0092B-C50C-407E-A947-70E740481C1C}">
                <a14:useLocalDpi xmlns:a14="http://schemas.microsoft.com/office/drawing/2010/main"/>
              </a:ext>
            </a:extLst>
          </a:blip>
          <a:stretch>
            <a:fillRect/>
          </a:stretch>
        </p:blipFill>
        <p:spPr>
          <a:xfrm>
            <a:off x="4939593" y="0"/>
            <a:ext cx="4108714" cy="5143501"/>
          </a:xfrm>
          <a:prstGeom prst="rect">
            <a:avLst/>
          </a:prstGeom>
          <a:noFill/>
          <a:ln>
            <a:noFill/>
          </a:ln>
        </p:spPr>
      </p:pic>
      <p:pic>
        <p:nvPicPr>
          <p:cNvPr id="186" name="Shape 186"/>
          <p:cNvPicPr preferRelativeResize="0"/>
          <p:nvPr/>
        </p:nvPicPr>
        <p:blipFill>
          <a:blip r:embed="rId4" cstate="print">
            <a:alphaModFix/>
            <a:extLst>
              <a:ext uri="{28A0092B-C50C-407E-A947-70E740481C1C}">
                <a14:useLocalDpi xmlns:a14="http://schemas.microsoft.com/office/drawing/2010/main"/>
              </a:ext>
            </a:extLst>
          </a:blip>
          <a:stretch>
            <a:fillRect/>
          </a:stretch>
        </p:blipFill>
        <p:spPr>
          <a:xfrm>
            <a:off x="325475" y="1721750"/>
            <a:ext cx="4257526" cy="3193148"/>
          </a:xfrm>
          <a:prstGeom prst="rect">
            <a:avLst/>
          </a:prstGeom>
          <a:noFill/>
          <a:ln>
            <a:noFill/>
          </a:ln>
        </p:spPr>
      </p:pic>
      <p:sp>
        <p:nvSpPr>
          <p:cNvPr id="187" name="Shape 187"/>
          <p:cNvSpPr txBox="1"/>
          <p:nvPr/>
        </p:nvSpPr>
        <p:spPr>
          <a:xfrm>
            <a:off x="6048300" y="4570800"/>
            <a:ext cx="3000000" cy="572700"/>
          </a:xfrm>
          <a:prstGeom prst="rect">
            <a:avLst/>
          </a:prstGeom>
          <a:noFill/>
          <a:ln>
            <a:noFill/>
          </a:ln>
        </p:spPr>
        <p:txBody>
          <a:bodyPr spcFirstLastPara="1" wrap="square" lIns="91425" tIns="91425" rIns="91425" bIns="91425" anchor="ctr" anchorCtr="0">
            <a:noAutofit/>
          </a:bodyPr>
          <a:lstStyle/>
          <a:p>
            <a:pPr marL="0" lvl="0" indent="0" rtl="0">
              <a:spcBef>
                <a:spcPts val="0"/>
              </a:spcBef>
              <a:spcAft>
                <a:spcPts val="0"/>
              </a:spcAft>
              <a:buNone/>
            </a:pPr>
            <a:r>
              <a:rPr lang="en-GB">
                <a:solidFill>
                  <a:schemeClr val="lt1"/>
                </a:solidFill>
              </a:rPr>
              <a:t>Credit: Caroline Mc Corriston</a:t>
            </a:r>
            <a:endParaRPr>
              <a:solidFill>
                <a:schemeClr val="lt1"/>
              </a:solidFill>
            </a:endParaRPr>
          </a:p>
        </p:txBody>
      </p:sp>
      <p:sp>
        <p:nvSpPr>
          <p:cNvPr id="188" name="Shape 188"/>
          <p:cNvSpPr txBox="1"/>
          <p:nvPr/>
        </p:nvSpPr>
        <p:spPr>
          <a:xfrm>
            <a:off x="1583000" y="4394450"/>
            <a:ext cx="3000000" cy="520500"/>
          </a:xfrm>
          <a:prstGeom prst="rect">
            <a:avLst/>
          </a:prstGeom>
          <a:noFill/>
          <a:ln>
            <a:noFill/>
          </a:ln>
        </p:spPr>
        <p:txBody>
          <a:bodyPr spcFirstLastPara="1" wrap="square" lIns="91425" tIns="91425" rIns="91425" bIns="91425" anchor="ctr" anchorCtr="0">
            <a:noAutofit/>
          </a:bodyPr>
          <a:lstStyle/>
          <a:p>
            <a:pPr marL="0" lvl="0" indent="0" rtl="0">
              <a:spcBef>
                <a:spcPts val="0"/>
              </a:spcBef>
              <a:spcAft>
                <a:spcPts val="0"/>
              </a:spcAft>
              <a:buNone/>
            </a:pPr>
            <a:r>
              <a:rPr lang="en-GB">
                <a:solidFill>
                  <a:schemeClr val="lt1"/>
                </a:solidFill>
              </a:rPr>
              <a:t>Credit: Caroline Mc Corriston</a:t>
            </a:r>
            <a:endParaRPr>
              <a:solidFill>
                <a:schemeClr val="lt1"/>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193" name="Shape 19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194" name="Shape 19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spcBef>
                <a:spcPts val="0"/>
              </a:spcBef>
              <a:spcAft>
                <a:spcPts val="1600"/>
              </a:spcAft>
              <a:buNone/>
            </a:pPr>
            <a:endParaRPr/>
          </a:p>
        </p:txBody>
      </p:sp>
      <p:pic>
        <p:nvPicPr>
          <p:cNvPr id="195" name="Shape 195"/>
          <p:cNvPicPr preferRelativeResize="0"/>
          <p:nvPr/>
        </p:nvPicPr>
        <p:blipFill>
          <a:blip r:embed="rId3">
            <a:alphaModFix/>
          </a:blip>
          <a:stretch>
            <a:fillRect/>
          </a:stretch>
        </p:blipFill>
        <p:spPr>
          <a:xfrm>
            <a:off x="49525" y="2347027"/>
            <a:ext cx="3520950" cy="2334550"/>
          </a:xfrm>
          <a:prstGeom prst="rect">
            <a:avLst/>
          </a:prstGeom>
          <a:noFill/>
          <a:ln>
            <a:noFill/>
          </a:ln>
        </p:spPr>
      </p:pic>
      <p:pic>
        <p:nvPicPr>
          <p:cNvPr id="196" name="Shape 196"/>
          <p:cNvPicPr preferRelativeResize="0"/>
          <p:nvPr/>
        </p:nvPicPr>
        <p:blipFill>
          <a:blip r:embed="rId4" cstate="print">
            <a:alphaModFix/>
            <a:extLst>
              <a:ext uri="{28A0092B-C50C-407E-A947-70E740481C1C}">
                <a14:useLocalDpi xmlns:a14="http://schemas.microsoft.com/office/drawing/2010/main"/>
              </a:ext>
            </a:extLst>
          </a:blip>
          <a:stretch>
            <a:fillRect/>
          </a:stretch>
        </p:blipFill>
        <p:spPr>
          <a:xfrm>
            <a:off x="3646675" y="1484226"/>
            <a:ext cx="5500400" cy="3653251"/>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sp>
        <p:nvSpPr>
          <p:cNvPr id="201" name="Shape 20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GB" sz="3000" b="1">
                <a:solidFill>
                  <a:schemeClr val="accent5"/>
                </a:solidFill>
              </a:rPr>
              <a:t>Monet’s House</a:t>
            </a:r>
            <a:endParaRPr sz="3000" b="1">
              <a:solidFill>
                <a:schemeClr val="accent5"/>
              </a:solidFill>
            </a:endParaRPr>
          </a:p>
        </p:txBody>
      </p:sp>
      <p:sp>
        <p:nvSpPr>
          <p:cNvPr id="202" name="Shape 202"/>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spcBef>
                <a:spcPts val="0"/>
              </a:spcBef>
              <a:spcAft>
                <a:spcPts val="1600"/>
              </a:spcAft>
              <a:buNone/>
            </a:pPr>
            <a:endParaRPr/>
          </a:p>
        </p:txBody>
      </p:sp>
      <p:pic>
        <p:nvPicPr>
          <p:cNvPr id="203" name="Shape 203"/>
          <p:cNvPicPr preferRelativeResize="0"/>
          <p:nvPr/>
        </p:nvPicPr>
        <p:blipFill>
          <a:blip r:embed="rId3" cstate="print">
            <a:alphaModFix/>
            <a:extLst>
              <a:ext uri="{28A0092B-C50C-407E-A947-70E740481C1C}">
                <a14:useLocalDpi xmlns:a14="http://schemas.microsoft.com/office/drawing/2010/main"/>
              </a:ext>
            </a:extLst>
          </a:blip>
          <a:stretch>
            <a:fillRect/>
          </a:stretch>
        </p:blipFill>
        <p:spPr>
          <a:xfrm>
            <a:off x="3711933" y="1000075"/>
            <a:ext cx="5321364" cy="3991023"/>
          </a:xfrm>
          <a:prstGeom prst="rect">
            <a:avLst/>
          </a:prstGeom>
          <a:noFill/>
          <a:ln>
            <a:noFill/>
          </a:ln>
        </p:spPr>
      </p:pic>
      <p:sp>
        <p:nvSpPr>
          <p:cNvPr id="204" name="Shape 204"/>
          <p:cNvSpPr txBox="1"/>
          <p:nvPr/>
        </p:nvSpPr>
        <p:spPr>
          <a:xfrm>
            <a:off x="5617900" y="4418400"/>
            <a:ext cx="3000000" cy="572700"/>
          </a:xfrm>
          <a:prstGeom prst="rect">
            <a:avLst/>
          </a:prstGeom>
          <a:noFill/>
          <a:ln>
            <a:noFill/>
          </a:ln>
        </p:spPr>
        <p:txBody>
          <a:bodyPr spcFirstLastPara="1" wrap="square" lIns="91425" tIns="91425" rIns="91425" bIns="91425" anchor="ctr" anchorCtr="0">
            <a:noAutofit/>
          </a:bodyPr>
          <a:lstStyle/>
          <a:p>
            <a:pPr marL="0" lvl="0" indent="0" rtl="0">
              <a:spcBef>
                <a:spcPts val="0"/>
              </a:spcBef>
              <a:spcAft>
                <a:spcPts val="0"/>
              </a:spcAft>
              <a:buNone/>
            </a:pPr>
            <a:r>
              <a:rPr lang="en-GB">
                <a:solidFill>
                  <a:schemeClr val="lt1"/>
                </a:solidFill>
              </a:rPr>
              <a:t>Credit: Caroline Mc Corriston</a:t>
            </a:r>
            <a:endParaRPr>
              <a:solidFill>
                <a:schemeClr val="lt1"/>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08"/>
        <p:cNvGrpSpPr/>
        <p:nvPr/>
      </p:nvGrpSpPr>
      <p:grpSpPr>
        <a:xfrm>
          <a:off x="0" y="0"/>
          <a:ext cx="0" cy="0"/>
          <a:chOff x="0" y="0"/>
          <a:chExt cx="0" cy="0"/>
        </a:xfrm>
      </p:grpSpPr>
      <p:sp>
        <p:nvSpPr>
          <p:cNvPr id="209" name="Shape 20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210" name="Shape 210"/>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spcBef>
                <a:spcPts val="0"/>
              </a:spcBef>
              <a:spcAft>
                <a:spcPts val="1600"/>
              </a:spcAft>
              <a:buNone/>
            </a:pPr>
            <a:endParaRPr/>
          </a:p>
        </p:txBody>
      </p:sp>
      <p:pic>
        <p:nvPicPr>
          <p:cNvPr id="211" name="Shape 211"/>
          <p:cNvPicPr preferRelativeResize="0"/>
          <p:nvPr/>
        </p:nvPicPr>
        <p:blipFill>
          <a:blip r:embed="rId3" cstate="print">
            <a:alphaModFix/>
            <a:extLst>
              <a:ext uri="{28A0092B-C50C-407E-A947-70E740481C1C}">
                <a14:useLocalDpi xmlns:a14="http://schemas.microsoft.com/office/drawing/2010/main"/>
              </a:ext>
            </a:extLst>
          </a:blip>
          <a:stretch>
            <a:fillRect/>
          </a:stretch>
        </p:blipFill>
        <p:spPr>
          <a:xfrm>
            <a:off x="4988150" y="2026625"/>
            <a:ext cx="4155848" cy="3116874"/>
          </a:xfrm>
          <a:prstGeom prst="rect">
            <a:avLst/>
          </a:prstGeom>
          <a:noFill/>
          <a:ln>
            <a:noFill/>
          </a:ln>
        </p:spPr>
      </p:pic>
      <p:pic>
        <p:nvPicPr>
          <p:cNvPr id="212" name="Shape 212"/>
          <p:cNvPicPr preferRelativeResize="0"/>
          <p:nvPr/>
        </p:nvPicPr>
        <p:blipFill>
          <a:blip r:embed="rId4" cstate="print">
            <a:alphaModFix/>
            <a:extLst>
              <a:ext uri="{28A0092B-C50C-407E-A947-70E740481C1C}">
                <a14:useLocalDpi xmlns:a14="http://schemas.microsoft.com/office/drawing/2010/main"/>
              </a:ext>
            </a:extLst>
          </a:blip>
          <a:stretch>
            <a:fillRect/>
          </a:stretch>
        </p:blipFill>
        <p:spPr>
          <a:xfrm>
            <a:off x="0" y="0"/>
            <a:ext cx="4929874" cy="3697402"/>
          </a:xfrm>
          <a:prstGeom prst="rect">
            <a:avLst/>
          </a:prstGeom>
          <a:noFill/>
          <a:ln>
            <a:noFill/>
          </a:ln>
        </p:spPr>
      </p:pic>
      <p:sp>
        <p:nvSpPr>
          <p:cNvPr id="213" name="Shape 213"/>
          <p:cNvSpPr txBox="1"/>
          <p:nvPr/>
        </p:nvSpPr>
        <p:spPr>
          <a:xfrm>
            <a:off x="6144000" y="4806414"/>
            <a:ext cx="3000000" cy="278700"/>
          </a:xfrm>
          <a:prstGeom prst="rect">
            <a:avLst/>
          </a:prstGeom>
          <a:noFill/>
          <a:ln>
            <a:noFill/>
          </a:ln>
        </p:spPr>
        <p:txBody>
          <a:bodyPr spcFirstLastPara="1" wrap="square" lIns="91425" tIns="91425" rIns="91425" bIns="91425" anchor="ctr" anchorCtr="0">
            <a:noAutofit/>
          </a:bodyPr>
          <a:lstStyle/>
          <a:p>
            <a:pPr marL="0" lvl="0" indent="0" rtl="0">
              <a:spcBef>
                <a:spcPts val="0"/>
              </a:spcBef>
              <a:spcAft>
                <a:spcPts val="0"/>
              </a:spcAft>
              <a:buNone/>
            </a:pPr>
            <a:r>
              <a:rPr lang="en-GB">
                <a:solidFill>
                  <a:schemeClr val="lt1"/>
                </a:solidFill>
              </a:rPr>
              <a:t>Credit: Caroline Mc Corriston</a:t>
            </a:r>
            <a:endParaRPr>
              <a:solidFill>
                <a:schemeClr val="lt1"/>
              </a:solidFill>
            </a:endParaRPr>
          </a:p>
        </p:txBody>
      </p:sp>
      <p:sp>
        <p:nvSpPr>
          <p:cNvPr id="214" name="Shape 214"/>
          <p:cNvSpPr txBox="1"/>
          <p:nvPr/>
        </p:nvSpPr>
        <p:spPr>
          <a:xfrm>
            <a:off x="2297100" y="3295825"/>
            <a:ext cx="2632800" cy="401700"/>
          </a:xfrm>
          <a:prstGeom prst="rect">
            <a:avLst/>
          </a:prstGeom>
          <a:noFill/>
          <a:ln>
            <a:noFill/>
          </a:ln>
        </p:spPr>
        <p:txBody>
          <a:bodyPr spcFirstLastPara="1" wrap="square" lIns="91425" tIns="91425" rIns="91425" bIns="91425" anchor="ctr" anchorCtr="0">
            <a:noAutofit/>
          </a:bodyPr>
          <a:lstStyle/>
          <a:p>
            <a:pPr marL="0" lvl="0" indent="0" rtl="0">
              <a:spcBef>
                <a:spcPts val="0"/>
              </a:spcBef>
              <a:spcAft>
                <a:spcPts val="0"/>
              </a:spcAft>
              <a:buNone/>
            </a:pPr>
            <a:r>
              <a:rPr lang="en-GB">
                <a:solidFill>
                  <a:schemeClr val="lt1"/>
                </a:solidFill>
              </a:rPr>
              <a:t>Credit: Caroline Mc Corriston</a:t>
            </a:r>
            <a:endParaRPr>
              <a:solidFill>
                <a:schemeClr val="lt1"/>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18"/>
        <p:cNvGrpSpPr/>
        <p:nvPr/>
      </p:nvGrpSpPr>
      <p:grpSpPr>
        <a:xfrm>
          <a:off x="0" y="0"/>
          <a:ext cx="0" cy="0"/>
          <a:chOff x="0" y="0"/>
          <a:chExt cx="0" cy="0"/>
        </a:xfrm>
      </p:grpSpPr>
      <p:sp>
        <p:nvSpPr>
          <p:cNvPr id="219" name="Shape 219"/>
          <p:cNvSpPr txBox="1">
            <a:spLocks noGrp="1"/>
          </p:cNvSpPr>
          <p:nvPr>
            <p:ph type="title"/>
          </p:nvPr>
        </p:nvSpPr>
        <p:spPr>
          <a:xfrm>
            <a:off x="311700" y="445025"/>
            <a:ext cx="1848000" cy="5727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GB"/>
              <a:t>His house was full of Japanese prints</a:t>
            </a:r>
            <a:endParaRPr/>
          </a:p>
        </p:txBody>
      </p:sp>
      <p:sp>
        <p:nvSpPr>
          <p:cNvPr id="220" name="Shape 220"/>
          <p:cNvSpPr txBox="1">
            <a:spLocks noGrp="1"/>
          </p:cNvSpPr>
          <p:nvPr>
            <p:ph type="body" idx="1"/>
          </p:nvPr>
        </p:nvSpPr>
        <p:spPr>
          <a:xfrm>
            <a:off x="311700" y="3071125"/>
            <a:ext cx="8520600" cy="1497900"/>
          </a:xfrm>
          <a:prstGeom prst="rect">
            <a:avLst/>
          </a:prstGeom>
        </p:spPr>
        <p:txBody>
          <a:bodyPr spcFirstLastPara="1" wrap="square" lIns="91425" tIns="91425" rIns="91425" bIns="91425" anchor="t" anchorCtr="0">
            <a:noAutofit/>
          </a:bodyPr>
          <a:lstStyle/>
          <a:p>
            <a:pPr marL="0" lvl="0" indent="0">
              <a:spcBef>
                <a:spcPts val="0"/>
              </a:spcBef>
              <a:spcAft>
                <a:spcPts val="1600"/>
              </a:spcAft>
              <a:buNone/>
            </a:pPr>
            <a:endParaRPr/>
          </a:p>
        </p:txBody>
      </p:sp>
      <p:pic>
        <p:nvPicPr>
          <p:cNvPr id="221" name="Shape 221"/>
          <p:cNvPicPr preferRelativeResize="0"/>
          <p:nvPr/>
        </p:nvPicPr>
        <p:blipFill>
          <a:blip r:embed="rId3" cstate="print">
            <a:alphaModFix/>
            <a:extLst>
              <a:ext uri="{28A0092B-C50C-407E-A947-70E740481C1C}">
                <a14:useLocalDpi xmlns:a14="http://schemas.microsoft.com/office/drawing/2010/main"/>
              </a:ext>
            </a:extLst>
          </a:blip>
          <a:stretch>
            <a:fillRect/>
          </a:stretch>
        </p:blipFill>
        <p:spPr>
          <a:xfrm>
            <a:off x="2286000" y="0"/>
            <a:ext cx="6857999" cy="5143500"/>
          </a:xfrm>
          <a:prstGeom prst="rect">
            <a:avLst/>
          </a:prstGeom>
          <a:noFill/>
          <a:ln>
            <a:noFill/>
          </a:ln>
        </p:spPr>
      </p:pic>
      <p:sp>
        <p:nvSpPr>
          <p:cNvPr id="222" name="Shape 222"/>
          <p:cNvSpPr txBox="1"/>
          <p:nvPr/>
        </p:nvSpPr>
        <p:spPr>
          <a:xfrm>
            <a:off x="0" y="0"/>
            <a:ext cx="3000000" cy="3000000"/>
          </a:xfrm>
          <a:prstGeom prst="rect">
            <a:avLst/>
          </a:prstGeom>
          <a:noFill/>
          <a:ln>
            <a:noFill/>
          </a:ln>
        </p:spPr>
        <p:txBody>
          <a:bodyPr spcFirstLastPara="1" wrap="square" lIns="91425" tIns="91425" rIns="91425" bIns="91425" anchor="ctr" anchorCtr="0">
            <a:noAutofit/>
          </a:bodyPr>
          <a:lstStyle/>
          <a:p>
            <a:pPr marL="0" lvl="0" indent="0" rtl="0">
              <a:spcBef>
                <a:spcPts val="0"/>
              </a:spcBef>
              <a:spcAft>
                <a:spcPts val="0"/>
              </a:spcAft>
              <a:buNone/>
            </a:pPr>
            <a:r>
              <a:rPr lang="en-GB">
                <a:solidFill>
                  <a:schemeClr val="lt1"/>
                </a:solidFill>
              </a:rPr>
              <a:t>Credit: Caroline Mc Corriston</a:t>
            </a:r>
            <a:endParaRPr>
              <a:solidFill>
                <a:schemeClr val="lt1"/>
              </a:solidFill>
            </a:endParaRPr>
          </a:p>
        </p:txBody>
      </p:sp>
      <p:sp>
        <p:nvSpPr>
          <p:cNvPr id="223" name="Shape 223"/>
          <p:cNvSpPr txBox="1"/>
          <p:nvPr/>
        </p:nvSpPr>
        <p:spPr>
          <a:xfrm>
            <a:off x="6144000" y="4781450"/>
            <a:ext cx="3000000" cy="362100"/>
          </a:xfrm>
          <a:prstGeom prst="rect">
            <a:avLst/>
          </a:prstGeom>
          <a:noFill/>
          <a:ln>
            <a:noFill/>
          </a:ln>
        </p:spPr>
        <p:txBody>
          <a:bodyPr spcFirstLastPara="1" wrap="square" lIns="91425" tIns="91425" rIns="91425" bIns="91425" anchor="ctr" anchorCtr="0">
            <a:noAutofit/>
          </a:bodyPr>
          <a:lstStyle/>
          <a:p>
            <a:pPr marL="0" lvl="0" indent="0" rtl="0">
              <a:spcBef>
                <a:spcPts val="0"/>
              </a:spcBef>
              <a:spcAft>
                <a:spcPts val="0"/>
              </a:spcAft>
              <a:buNone/>
            </a:pPr>
            <a:r>
              <a:rPr lang="en-GB">
                <a:solidFill>
                  <a:schemeClr val="lt1"/>
                </a:solidFill>
              </a:rPr>
              <a:t>Credit: Caroline Mc Corriston</a:t>
            </a:r>
            <a:endParaRPr>
              <a:solidFill>
                <a:schemeClr val="lt1"/>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27"/>
        <p:cNvGrpSpPr/>
        <p:nvPr/>
      </p:nvGrpSpPr>
      <p:grpSpPr>
        <a:xfrm>
          <a:off x="0" y="0"/>
          <a:ext cx="0" cy="0"/>
          <a:chOff x="0" y="0"/>
          <a:chExt cx="0" cy="0"/>
        </a:xfrm>
      </p:grpSpPr>
      <p:sp>
        <p:nvSpPr>
          <p:cNvPr id="228" name="Shape 22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229" name="Shape 229"/>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spcBef>
                <a:spcPts val="0"/>
              </a:spcBef>
              <a:spcAft>
                <a:spcPts val="1600"/>
              </a:spcAft>
              <a:buNone/>
            </a:pPr>
            <a:endParaRPr/>
          </a:p>
        </p:txBody>
      </p:sp>
      <p:pic>
        <p:nvPicPr>
          <p:cNvPr id="230" name="Shape 230"/>
          <p:cNvPicPr preferRelativeResize="0"/>
          <p:nvPr/>
        </p:nvPicPr>
        <p:blipFill>
          <a:blip r:embed="rId3" cstate="print">
            <a:alphaModFix/>
            <a:extLst>
              <a:ext uri="{28A0092B-C50C-407E-A947-70E740481C1C}">
                <a14:useLocalDpi xmlns:a14="http://schemas.microsoft.com/office/drawing/2010/main"/>
              </a:ext>
            </a:extLst>
          </a:blip>
          <a:stretch>
            <a:fillRect/>
          </a:stretch>
        </p:blipFill>
        <p:spPr>
          <a:xfrm>
            <a:off x="2643187" y="0"/>
            <a:ext cx="3857626" cy="5143501"/>
          </a:xfrm>
          <a:prstGeom prst="rect">
            <a:avLst/>
          </a:prstGeom>
          <a:noFill/>
          <a:ln>
            <a:noFill/>
          </a:ln>
        </p:spPr>
      </p:pic>
      <p:sp>
        <p:nvSpPr>
          <p:cNvPr id="231" name="Shape 231"/>
          <p:cNvSpPr txBox="1"/>
          <p:nvPr/>
        </p:nvSpPr>
        <p:spPr>
          <a:xfrm>
            <a:off x="3500825" y="4756500"/>
            <a:ext cx="3000000" cy="387000"/>
          </a:xfrm>
          <a:prstGeom prst="rect">
            <a:avLst/>
          </a:prstGeom>
          <a:noFill/>
          <a:ln>
            <a:noFill/>
          </a:ln>
        </p:spPr>
        <p:txBody>
          <a:bodyPr spcFirstLastPara="1" wrap="square" lIns="91425" tIns="91425" rIns="91425" bIns="91425" anchor="ctr" anchorCtr="0">
            <a:noAutofit/>
          </a:bodyPr>
          <a:lstStyle/>
          <a:p>
            <a:pPr marL="0" lvl="0" indent="0" rtl="0">
              <a:spcBef>
                <a:spcPts val="0"/>
              </a:spcBef>
              <a:spcAft>
                <a:spcPts val="0"/>
              </a:spcAft>
              <a:buNone/>
            </a:pPr>
            <a:r>
              <a:rPr lang="en-GB">
                <a:solidFill>
                  <a:schemeClr val="lt1"/>
                </a:solidFill>
              </a:rPr>
              <a:t>Credit: Caroline Mc Corriston</a:t>
            </a:r>
            <a:endParaRPr>
              <a:solidFill>
                <a:schemeClr val="lt1"/>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sp>
        <p:nvSpPr>
          <p:cNvPr id="236" name="Shape 236"/>
          <p:cNvSpPr txBox="1">
            <a:spLocks noGrp="1"/>
          </p:cNvSpPr>
          <p:nvPr>
            <p:ph type="title"/>
          </p:nvPr>
        </p:nvSpPr>
        <p:spPr>
          <a:xfrm>
            <a:off x="4818900" y="212225"/>
            <a:ext cx="4013400" cy="8055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GB"/>
              <a:t>Living room with his paintings hanging on the walls</a:t>
            </a:r>
            <a:endParaRPr/>
          </a:p>
        </p:txBody>
      </p:sp>
      <p:sp>
        <p:nvSpPr>
          <p:cNvPr id="237" name="Shape 237"/>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spcBef>
                <a:spcPts val="0"/>
              </a:spcBef>
              <a:spcAft>
                <a:spcPts val="1600"/>
              </a:spcAft>
              <a:buNone/>
            </a:pPr>
            <a:endParaRPr/>
          </a:p>
        </p:txBody>
      </p:sp>
      <p:pic>
        <p:nvPicPr>
          <p:cNvPr id="238" name="Shape 238"/>
          <p:cNvPicPr preferRelativeResize="0"/>
          <p:nvPr/>
        </p:nvPicPr>
        <p:blipFill>
          <a:blip r:embed="rId3" cstate="print">
            <a:alphaModFix/>
            <a:extLst>
              <a:ext uri="{28A0092B-C50C-407E-A947-70E740481C1C}">
                <a14:useLocalDpi xmlns:a14="http://schemas.microsoft.com/office/drawing/2010/main"/>
              </a:ext>
            </a:extLst>
          </a:blip>
          <a:stretch>
            <a:fillRect/>
          </a:stretch>
        </p:blipFill>
        <p:spPr>
          <a:xfrm>
            <a:off x="4588800" y="1727100"/>
            <a:ext cx="4555197" cy="3416398"/>
          </a:xfrm>
          <a:prstGeom prst="rect">
            <a:avLst/>
          </a:prstGeom>
          <a:noFill/>
          <a:ln>
            <a:noFill/>
          </a:ln>
        </p:spPr>
      </p:pic>
      <p:pic>
        <p:nvPicPr>
          <p:cNvPr id="239" name="Shape 239"/>
          <p:cNvPicPr preferRelativeResize="0"/>
          <p:nvPr/>
        </p:nvPicPr>
        <p:blipFill>
          <a:blip r:embed="rId4" cstate="print">
            <a:alphaModFix/>
            <a:extLst>
              <a:ext uri="{28A0092B-C50C-407E-A947-70E740481C1C}">
                <a14:useLocalDpi xmlns:a14="http://schemas.microsoft.com/office/drawing/2010/main"/>
              </a:ext>
            </a:extLst>
          </a:blip>
          <a:stretch>
            <a:fillRect/>
          </a:stretch>
        </p:blipFill>
        <p:spPr>
          <a:xfrm>
            <a:off x="0" y="0"/>
            <a:ext cx="4555203" cy="3416398"/>
          </a:xfrm>
          <a:prstGeom prst="rect">
            <a:avLst/>
          </a:prstGeom>
          <a:noFill/>
          <a:ln>
            <a:noFill/>
          </a:ln>
        </p:spPr>
      </p:pic>
      <p:sp>
        <p:nvSpPr>
          <p:cNvPr id="240" name="Shape 240"/>
          <p:cNvSpPr txBox="1"/>
          <p:nvPr/>
        </p:nvSpPr>
        <p:spPr>
          <a:xfrm>
            <a:off x="6144000" y="4631650"/>
            <a:ext cx="3000000" cy="511800"/>
          </a:xfrm>
          <a:prstGeom prst="rect">
            <a:avLst/>
          </a:prstGeom>
          <a:noFill/>
          <a:ln>
            <a:noFill/>
          </a:ln>
        </p:spPr>
        <p:txBody>
          <a:bodyPr spcFirstLastPara="1" wrap="square" lIns="91425" tIns="91425" rIns="91425" bIns="91425" anchor="ctr" anchorCtr="0">
            <a:noAutofit/>
          </a:bodyPr>
          <a:lstStyle/>
          <a:p>
            <a:pPr marL="0" lvl="0" indent="0" rtl="0">
              <a:spcBef>
                <a:spcPts val="0"/>
              </a:spcBef>
              <a:spcAft>
                <a:spcPts val="0"/>
              </a:spcAft>
              <a:buNone/>
            </a:pPr>
            <a:r>
              <a:rPr lang="en-GB">
                <a:solidFill>
                  <a:schemeClr val="lt1"/>
                </a:solidFill>
              </a:rPr>
              <a:t>Credit: Caroline Mc Corriston</a:t>
            </a:r>
            <a:endParaRPr>
              <a:solidFill>
                <a:schemeClr val="lt1"/>
              </a:solidFill>
            </a:endParaRPr>
          </a:p>
        </p:txBody>
      </p:sp>
      <p:sp>
        <p:nvSpPr>
          <p:cNvPr id="241" name="Shape 241"/>
          <p:cNvSpPr txBox="1"/>
          <p:nvPr/>
        </p:nvSpPr>
        <p:spPr>
          <a:xfrm>
            <a:off x="1555200" y="2904600"/>
            <a:ext cx="3000000" cy="511800"/>
          </a:xfrm>
          <a:prstGeom prst="rect">
            <a:avLst/>
          </a:prstGeom>
          <a:noFill/>
          <a:ln>
            <a:noFill/>
          </a:ln>
        </p:spPr>
        <p:txBody>
          <a:bodyPr spcFirstLastPara="1" wrap="square" lIns="91425" tIns="91425" rIns="91425" bIns="91425" anchor="ctr" anchorCtr="0">
            <a:noAutofit/>
          </a:bodyPr>
          <a:lstStyle/>
          <a:p>
            <a:pPr marL="0" lvl="0" indent="0" rtl="0">
              <a:spcBef>
                <a:spcPts val="0"/>
              </a:spcBef>
              <a:spcAft>
                <a:spcPts val="0"/>
              </a:spcAft>
              <a:buNone/>
            </a:pPr>
            <a:r>
              <a:rPr lang="en-GB">
                <a:solidFill>
                  <a:schemeClr val="lt1"/>
                </a:solidFill>
              </a:rPr>
              <a:t>Credit: Caroline Mc Corriston</a:t>
            </a:r>
            <a:endParaRPr>
              <a:solidFill>
                <a:schemeClr val="lt1"/>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45"/>
        <p:cNvGrpSpPr/>
        <p:nvPr/>
      </p:nvGrpSpPr>
      <p:grpSpPr>
        <a:xfrm>
          <a:off x="0" y="0"/>
          <a:ext cx="0" cy="0"/>
          <a:chOff x="0" y="0"/>
          <a:chExt cx="0" cy="0"/>
        </a:xfrm>
      </p:grpSpPr>
      <p:sp>
        <p:nvSpPr>
          <p:cNvPr id="246" name="Shape 24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247" name="Shape 247"/>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spcBef>
                <a:spcPts val="0"/>
              </a:spcBef>
              <a:spcAft>
                <a:spcPts val="1600"/>
              </a:spcAft>
              <a:buNone/>
            </a:pPr>
            <a:endParaRPr/>
          </a:p>
        </p:txBody>
      </p:sp>
      <p:pic>
        <p:nvPicPr>
          <p:cNvPr id="248" name="Shape 248"/>
          <p:cNvPicPr preferRelativeResize="0"/>
          <p:nvPr/>
        </p:nvPicPr>
        <p:blipFill>
          <a:blip r:embed="rId3" cstate="print">
            <a:alphaModFix/>
            <a:extLst>
              <a:ext uri="{28A0092B-C50C-407E-A947-70E740481C1C}">
                <a14:useLocalDpi xmlns:a14="http://schemas.microsoft.com/office/drawing/2010/main"/>
              </a:ext>
            </a:extLst>
          </a:blip>
          <a:stretch>
            <a:fillRect/>
          </a:stretch>
        </p:blipFill>
        <p:spPr>
          <a:xfrm>
            <a:off x="0" y="1418803"/>
            <a:ext cx="9144003" cy="2428876"/>
          </a:xfrm>
          <a:prstGeom prst="rect">
            <a:avLst/>
          </a:prstGeom>
          <a:noFill/>
          <a:ln>
            <a:noFill/>
          </a:ln>
        </p:spPr>
      </p:pic>
      <p:sp>
        <p:nvSpPr>
          <p:cNvPr id="249" name="Shape 249"/>
          <p:cNvSpPr txBox="1"/>
          <p:nvPr/>
        </p:nvSpPr>
        <p:spPr>
          <a:xfrm>
            <a:off x="6144000" y="3383225"/>
            <a:ext cx="3000000" cy="464400"/>
          </a:xfrm>
          <a:prstGeom prst="rect">
            <a:avLst/>
          </a:prstGeom>
          <a:noFill/>
          <a:ln>
            <a:noFill/>
          </a:ln>
        </p:spPr>
        <p:txBody>
          <a:bodyPr spcFirstLastPara="1" wrap="square" lIns="91425" tIns="91425" rIns="91425" bIns="91425" anchor="ctr" anchorCtr="0">
            <a:noAutofit/>
          </a:bodyPr>
          <a:lstStyle/>
          <a:p>
            <a:pPr marL="0" lvl="0" indent="0" rtl="0">
              <a:spcBef>
                <a:spcPts val="0"/>
              </a:spcBef>
              <a:spcAft>
                <a:spcPts val="0"/>
              </a:spcAft>
              <a:buNone/>
            </a:pPr>
            <a:r>
              <a:rPr lang="en-GB">
                <a:solidFill>
                  <a:schemeClr val="lt1"/>
                </a:solidFill>
              </a:rPr>
              <a:t>Credit: Caroline Mc Corriston</a:t>
            </a:r>
            <a:endParaRPr>
              <a:solidFill>
                <a:schemeClr val="lt1"/>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53"/>
        <p:cNvGrpSpPr/>
        <p:nvPr/>
      </p:nvGrpSpPr>
      <p:grpSpPr>
        <a:xfrm>
          <a:off x="0" y="0"/>
          <a:ext cx="0" cy="0"/>
          <a:chOff x="0" y="0"/>
          <a:chExt cx="0" cy="0"/>
        </a:xfrm>
      </p:grpSpPr>
      <p:sp>
        <p:nvSpPr>
          <p:cNvPr id="254" name="Shape 254"/>
          <p:cNvSpPr txBox="1">
            <a:spLocks noGrp="1"/>
          </p:cNvSpPr>
          <p:nvPr>
            <p:ph type="title"/>
          </p:nvPr>
        </p:nvSpPr>
        <p:spPr>
          <a:xfrm>
            <a:off x="311700" y="445025"/>
            <a:ext cx="3084000" cy="572700"/>
          </a:xfrm>
          <a:prstGeom prst="rect">
            <a:avLst/>
          </a:prstGeom>
        </p:spPr>
        <p:txBody>
          <a:bodyPr spcFirstLastPara="1" wrap="square" lIns="91425" tIns="91425" rIns="91425" bIns="91425" anchor="t" anchorCtr="0">
            <a:noAutofit/>
          </a:bodyPr>
          <a:lstStyle/>
          <a:p>
            <a:pPr marL="0" lvl="0" indent="0" rtl="0">
              <a:lnSpc>
                <a:spcPct val="115000"/>
              </a:lnSpc>
              <a:spcBef>
                <a:spcPts val="0"/>
              </a:spcBef>
              <a:spcAft>
                <a:spcPts val="0"/>
              </a:spcAft>
              <a:buClr>
                <a:schemeClr val="dk1"/>
              </a:buClr>
              <a:buSzPts val="1100"/>
              <a:buFont typeface="Arial"/>
              <a:buNone/>
            </a:pPr>
            <a:r>
              <a:rPr lang="en-GB" sz="2400">
                <a:solidFill>
                  <a:srgbClr val="222222"/>
                </a:solidFill>
              </a:rPr>
              <a:t>‘Waterlily Pond: Green Harmony’</a:t>
            </a:r>
            <a:endParaRPr sz="2400"/>
          </a:p>
        </p:txBody>
      </p:sp>
      <p:pic>
        <p:nvPicPr>
          <p:cNvPr id="255" name="Shape 255"/>
          <p:cNvPicPr preferRelativeResize="0"/>
          <p:nvPr/>
        </p:nvPicPr>
        <p:blipFill>
          <a:blip r:embed="rId3" cstate="print">
            <a:alphaModFix/>
            <a:extLst>
              <a:ext uri="{28A0092B-C50C-407E-A947-70E740481C1C}">
                <a14:useLocalDpi xmlns:a14="http://schemas.microsoft.com/office/drawing/2010/main"/>
              </a:ext>
            </a:extLst>
          </a:blip>
          <a:stretch>
            <a:fillRect/>
          </a:stretch>
        </p:blipFill>
        <p:spPr>
          <a:xfrm>
            <a:off x="536826" y="1680025"/>
            <a:ext cx="2496223" cy="3311073"/>
          </a:xfrm>
          <a:prstGeom prst="rect">
            <a:avLst/>
          </a:prstGeom>
          <a:noFill/>
          <a:ln>
            <a:noFill/>
          </a:ln>
        </p:spPr>
      </p:pic>
      <p:pic>
        <p:nvPicPr>
          <p:cNvPr id="256" name="Shape 256"/>
          <p:cNvPicPr preferRelativeResize="0"/>
          <p:nvPr/>
        </p:nvPicPr>
        <p:blipFill>
          <a:blip r:embed="rId4">
            <a:alphaModFix/>
          </a:blip>
          <a:stretch>
            <a:fillRect/>
          </a:stretch>
        </p:blipFill>
        <p:spPr>
          <a:xfrm>
            <a:off x="3548100" y="152400"/>
            <a:ext cx="5103475" cy="492995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sp>
        <p:nvSpPr>
          <p:cNvPr id="261" name="Shape 26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GB"/>
              <a:t>2018</a:t>
            </a:r>
            <a:endParaRPr/>
          </a:p>
        </p:txBody>
      </p:sp>
      <p:sp>
        <p:nvSpPr>
          <p:cNvPr id="262" name="Shape 262"/>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spcBef>
                <a:spcPts val="0"/>
              </a:spcBef>
              <a:spcAft>
                <a:spcPts val="1600"/>
              </a:spcAft>
              <a:buNone/>
            </a:pPr>
            <a:endParaRPr/>
          </a:p>
        </p:txBody>
      </p:sp>
      <p:pic>
        <p:nvPicPr>
          <p:cNvPr id="263" name="Shape 263"/>
          <p:cNvPicPr preferRelativeResize="0"/>
          <p:nvPr/>
        </p:nvPicPr>
        <p:blipFill>
          <a:blip r:embed="rId3" cstate="print">
            <a:alphaModFix/>
            <a:extLst>
              <a:ext uri="{28A0092B-C50C-407E-A947-70E740481C1C}">
                <a14:useLocalDpi xmlns:a14="http://schemas.microsoft.com/office/drawing/2010/main"/>
              </a:ext>
            </a:extLst>
          </a:blip>
          <a:stretch>
            <a:fillRect/>
          </a:stretch>
        </p:blipFill>
        <p:spPr>
          <a:xfrm>
            <a:off x="2286000" y="0"/>
            <a:ext cx="6857999" cy="5143500"/>
          </a:xfrm>
          <a:prstGeom prst="rect">
            <a:avLst/>
          </a:prstGeom>
          <a:noFill/>
          <a:ln>
            <a:noFill/>
          </a:ln>
        </p:spPr>
      </p:pic>
      <p:sp>
        <p:nvSpPr>
          <p:cNvPr id="264" name="Shape 264"/>
          <p:cNvSpPr txBox="1"/>
          <p:nvPr/>
        </p:nvSpPr>
        <p:spPr>
          <a:xfrm>
            <a:off x="6144000" y="4570800"/>
            <a:ext cx="3000000" cy="572700"/>
          </a:xfrm>
          <a:prstGeom prst="rect">
            <a:avLst/>
          </a:prstGeom>
          <a:noFill/>
          <a:ln>
            <a:noFill/>
          </a:ln>
        </p:spPr>
        <p:txBody>
          <a:bodyPr spcFirstLastPara="1" wrap="square" lIns="91425" tIns="91425" rIns="91425" bIns="91425" anchor="ctr" anchorCtr="0">
            <a:noAutofit/>
          </a:bodyPr>
          <a:lstStyle/>
          <a:p>
            <a:pPr marL="0" lvl="0" indent="0" rtl="0">
              <a:spcBef>
                <a:spcPts val="0"/>
              </a:spcBef>
              <a:spcAft>
                <a:spcPts val="0"/>
              </a:spcAft>
              <a:buNone/>
            </a:pPr>
            <a:r>
              <a:rPr lang="en-GB">
                <a:solidFill>
                  <a:schemeClr val="lt1"/>
                </a:solidFill>
              </a:rPr>
              <a:t>Credit: Caroline Mc Corriston</a:t>
            </a:r>
            <a:endParaRPr>
              <a:solidFill>
                <a:schemeClr val="lt1"/>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68"/>
        <p:cNvGrpSpPr/>
        <p:nvPr/>
      </p:nvGrpSpPr>
      <p:grpSpPr>
        <a:xfrm>
          <a:off x="0" y="0"/>
          <a:ext cx="0" cy="0"/>
          <a:chOff x="0" y="0"/>
          <a:chExt cx="0" cy="0"/>
        </a:xfrm>
      </p:grpSpPr>
      <p:sp>
        <p:nvSpPr>
          <p:cNvPr id="269" name="Shape 26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GB"/>
              <a:t>1902</a:t>
            </a:r>
            <a:endParaRPr/>
          </a:p>
        </p:txBody>
      </p:sp>
      <p:sp>
        <p:nvSpPr>
          <p:cNvPr id="270" name="Shape 270"/>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spcBef>
                <a:spcPts val="0"/>
              </a:spcBef>
              <a:spcAft>
                <a:spcPts val="1600"/>
              </a:spcAft>
              <a:buNone/>
            </a:pPr>
            <a:endParaRPr/>
          </a:p>
        </p:txBody>
      </p:sp>
      <p:pic>
        <p:nvPicPr>
          <p:cNvPr id="271" name="Shape 271"/>
          <p:cNvPicPr preferRelativeResize="0"/>
          <p:nvPr/>
        </p:nvPicPr>
        <p:blipFill>
          <a:blip r:embed="rId3" cstate="print">
            <a:alphaModFix/>
            <a:extLst>
              <a:ext uri="{28A0092B-C50C-407E-A947-70E740481C1C}">
                <a14:useLocalDpi xmlns:a14="http://schemas.microsoft.com/office/drawing/2010/main"/>
              </a:ext>
            </a:extLst>
          </a:blip>
          <a:stretch>
            <a:fillRect/>
          </a:stretch>
        </p:blipFill>
        <p:spPr>
          <a:xfrm>
            <a:off x="2133600" y="0"/>
            <a:ext cx="6857999" cy="5143500"/>
          </a:xfrm>
          <a:prstGeom prst="rect">
            <a:avLst/>
          </a:prstGeom>
          <a:noFill/>
          <a:ln>
            <a:noFill/>
          </a:ln>
        </p:spPr>
      </p:pic>
      <p:sp>
        <p:nvSpPr>
          <p:cNvPr id="272" name="Shape 272"/>
          <p:cNvSpPr txBox="1"/>
          <p:nvPr/>
        </p:nvSpPr>
        <p:spPr>
          <a:xfrm>
            <a:off x="5991600" y="4893825"/>
            <a:ext cx="3000000" cy="249600"/>
          </a:xfrm>
          <a:prstGeom prst="rect">
            <a:avLst/>
          </a:prstGeom>
          <a:noFill/>
          <a:ln>
            <a:noFill/>
          </a:ln>
        </p:spPr>
        <p:txBody>
          <a:bodyPr spcFirstLastPara="1" wrap="square" lIns="91425" tIns="91425" rIns="91425" bIns="91425" anchor="ctr" anchorCtr="0">
            <a:noAutofit/>
          </a:bodyPr>
          <a:lstStyle/>
          <a:p>
            <a:pPr marL="0" lvl="0" indent="0" rtl="0">
              <a:spcBef>
                <a:spcPts val="0"/>
              </a:spcBef>
              <a:spcAft>
                <a:spcPts val="0"/>
              </a:spcAft>
              <a:buNone/>
            </a:pPr>
            <a:r>
              <a:rPr lang="en-GB">
                <a:solidFill>
                  <a:schemeClr val="lt1"/>
                </a:solidFill>
              </a:rPr>
              <a:t>Credit: Caroline Mc Corriston</a:t>
            </a:r>
            <a:endParaRPr>
              <a:solidFill>
                <a:schemeClr val="lt1"/>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76"/>
        <p:cNvGrpSpPr/>
        <p:nvPr/>
      </p:nvGrpSpPr>
      <p:grpSpPr>
        <a:xfrm>
          <a:off x="0" y="0"/>
          <a:ext cx="0" cy="0"/>
          <a:chOff x="0" y="0"/>
          <a:chExt cx="0" cy="0"/>
        </a:xfrm>
      </p:grpSpPr>
      <p:sp>
        <p:nvSpPr>
          <p:cNvPr id="277" name="Shape 277"/>
          <p:cNvSpPr txBox="1">
            <a:spLocks noGrp="1"/>
          </p:cNvSpPr>
          <p:nvPr>
            <p:ph type="title"/>
          </p:nvPr>
        </p:nvSpPr>
        <p:spPr>
          <a:xfrm>
            <a:off x="311700" y="162300"/>
            <a:ext cx="8664300" cy="8553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GB"/>
              <a:t>‘The Bridge with Wisteria’ by Utagawa Hiroshige</a:t>
            </a:r>
            <a:endParaRPr/>
          </a:p>
        </p:txBody>
      </p:sp>
      <p:pic>
        <p:nvPicPr>
          <p:cNvPr id="278" name="Shape 278"/>
          <p:cNvPicPr preferRelativeResize="0"/>
          <p:nvPr/>
        </p:nvPicPr>
        <p:blipFill>
          <a:blip r:embed="rId3" cstate="email">
            <a:alphaModFix/>
            <a:extLst>
              <a:ext uri="{28A0092B-C50C-407E-A947-70E740481C1C}">
                <a14:useLocalDpi xmlns:a14="http://schemas.microsoft.com/office/drawing/2010/main"/>
              </a:ext>
            </a:extLst>
          </a:blip>
          <a:stretch>
            <a:fillRect/>
          </a:stretch>
        </p:blipFill>
        <p:spPr>
          <a:xfrm>
            <a:off x="1371600" y="838675"/>
            <a:ext cx="6089700" cy="4152425"/>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82"/>
        <p:cNvGrpSpPr/>
        <p:nvPr/>
      </p:nvGrpSpPr>
      <p:grpSpPr>
        <a:xfrm>
          <a:off x="0" y="0"/>
          <a:ext cx="0" cy="0"/>
          <a:chOff x="0" y="0"/>
          <a:chExt cx="0" cy="0"/>
        </a:xfrm>
      </p:grpSpPr>
      <p:sp>
        <p:nvSpPr>
          <p:cNvPr id="283" name="Shape 283"/>
          <p:cNvSpPr txBox="1">
            <a:spLocks noGrp="1"/>
          </p:cNvSpPr>
          <p:nvPr>
            <p:ph type="title"/>
          </p:nvPr>
        </p:nvSpPr>
        <p:spPr>
          <a:xfrm>
            <a:off x="311700" y="445025"/>
            <a:ext cx="2484900" cy="5727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GB"/>
              <a:t>Garden at Giverny</a:t>
            </a:r>
            <a:endParaRPr/>
          </a:p>
        </p:txBody>
      </p:sp>
      <p:sp>
        <p:nvSpPr>
          <p:cNvPr id="284" name="Shape 284"/>
          <p:cNvSpPr txBox="1">
            <a:spLocks noGrp="1"/>
          </p:cNvSpPr>
          <p:nvPr>
            <p:ph type="body" idx="1"/>
          </p:nvPr>
        </p:nvSpPr>
        <p:spPr>
          <a:xfrm>
            <a:off x="311700" y="1897600"/>
            <a:ext cx="8520600" cy="2671200"/>
          </a:xfrm>
          <a:prstGeom prst="rect">
            <a:avLst/>
          </a:prstGeom>
        </p:spPr>
        <p:txBody>
          <a:bodyPr spcFirstLastPara="1" wrap="square" lIns="91425" tIns="91425" rIns="91425" bIns="91425" anchor="t" anchorCtr="0">
            <a:noAutofit/>
          </a:bodyPr>
          <a:lstStyle/>
          <a:p>
            <a:pPr marL="0" lvl="0" indent="0">
              <a:spcBef>
                <a:spcPts val="0"/>
              </a:spcBef>
              <a:spcAft>
                <a:spcPts val="1600"/>
              </a:spcAft>
              <a:buNone/>
            </a:pPr>
            <a:endParaRPr/>
          </a:p>
        </p:txBody>
      </p:sp>
      <p:pic>
        <p:nvPicPr>
          <p:cNvPr id="285" name="Shape 285"/>
          <p:cNvPicPr preferRelativeResize="0"/>
          <p:nvPr/>
        </p:nvPicPr>
        <p:blipFill rotWithShape="1">
          <a:blip r:embed="rId3" cstate="print">
            <a:alphaModFix/>
            <a:extLst>
              <a:ext uri="{28A0092B-C50C-407E-A947-70E740481C1C}">
                <a14:useLocalDpi xmlns:a14="http://schemas.microsoft.com/office/drawing/2010/main"/>
              </a:ext>
            </a:extLst>
          </a:blip>
          <a:srcRect/>
          <a:stretch/>
        </p:blipFill>
        <p:spPr>
          <a:xfrm>
            <a:off x="2888900" y="0"/>
            <a:ext cx="6277658" cy="5143500"/>
          </a:xfrm>
          <a:prstGeom prst="rect">
            <a:avLst/>
          </a:prstGeom>
          <a:noFill/>
          <a:ln>
            <a:noFill/>
          </a:ln>
        </p:spPr>
      </p:pic>
      <p:sp>
        <p:nvSpPr>
          <p:cNvPr id="6" name="Shape 67"/>
          <p:cNvSpPr txBox="1"/>
          <p:nvPr/>
        </p:nvSpPr>
        <p:spPr>
          <a:xfrm>
            <a:off x="5731590" y="4760520"/>
            <a:ext cx="3603618" cy="445800"/>
          </a:xfrm>
          <a:prstGeom prst="rect">
            <a:avLst/>
          </a:prstGeom>
          <a:noFill/>
          <a:ln>
            <a:noFill/>
          </a:ln>
        </p:spPr>
        <p:txBody>
          <a:bodyPr spcFirstLastPara="1" wrap="square" lIns="91425" tIns="91425" rIns="91425" bIns="91425" anchor="ctr" anchorCtr="0">
            <a:noAutofit/>
          </a:bodyPr>
          <a:lstStyle/>
          <a:p>
            <a:pPr marL="0" lvl="0" indent="0" rtl="0">
              <a:spcBef>
                <a:spcPts val="0"/>
              </a:spcBef>
              <a:spcAft>
                <a:spcPts val="0"/>
              </a:spcAft>
              <a:buNone/>
            </a:pPr>
            <a:r>
              <a:rPr lang="en-GB" dirty="0" smtClean="0">
                <a:solidFill>
                  <a:schemeClr val="lt1"/>
                </a:solidFill>
              </a:rPr>
              <a:t>Photo taken by: </a:t>
            </a:r>
            <a:r>
              <a:rPr lang="en-GB" dirty="0">
                <a:solidFill>
                  <a:schemeClr val="lt1"/>
                </a:solidFill>
              </a:rPr>
              <a:t>Caroline Mc </a:t>
            </a:r>
            <a:r>
              <a:rPr lang="en-GB" dirty="0" err="1">
                <a:solidFill>
                  <a:schemeClr val="lt1"/>
                </a:solidFill>
              </a:rPr>
              <a:t>Corriston</a:t>
            </a:r>
            <a:endParaRPr dirty="0">
              <a:solidFill>
                <a:schemeClr val="lt1"/>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90"/>
        <p:cNvGrpSpPr/>
        <p:nvPr/>
      </p:nvGrpSpPr>
      <p:grpSpPr>
        <a:xfrm>
          <a:off x="0" y="0"/>
          <a:ext cx="0" cy="0"/>
          <a:chOff x="0" y="0"/>
          <a:chExt cx="0" cy="0"/>
        </a:xfrm>
      </p:grpSpPr>
      <p:sp>
        <p:nvSpPr>
          <p:cNvPr id="291" name="Shape 291"/>
          <p:cNvSpPr txBox="1">
            <a:spLocks noGrp="1"/>
          </p:cNvSpPr>
          <p:nvPr>
            <p:ph type="title"/>
          </p:nvPr>
        </p:nvSpPr>
        <p:spPr>
          <a:xfrm>
            <a:off x="74900" y="445025"/>
            <a:ext cx="2211000" cy="5727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r>
              <a:rPr lang="en-GB" b="1">
                <a:solidFill>
                  <a:srgbClr val="351C75"/>
                </a:solidFill>
              </a:rPr>
              <a:t>Musée de l’Orangerie, Paris</a:t>
            </a:r>
            <a:endParaRPr b="1">
              <a:solidFill>
                <a:srgbClr val="351C75"/>
              </a:solidFill>
            </a:endParaRPr>
          </a:p>
        </p:txBody>
      </p:sp>
      <p:sp>
        <p:nvSpPr>
          <p:cNvPr id="292" name="Shape 292"/>
          <p:cNvSpPr txBox="1">
            <a:spLocks noGrp="1"/>
          </p:cNvSpPr>
          <p:nvPr>
            <p:ph type="body" idx="1"/>
          </p:nvPr>
        </p:nvSpPr>
        <p:spPr>
          <a:xfrm>
            <a:off x="311700" y="1997475"/>
            <a:ext cx="8520600" cy="2571300"/>
          </a:xfrm>
          <a:prstGeom prst="rect">
            <a:avLst/>
          </a:prstGeom>
        </p:spPr>
        <p:txBody>
          <a:bodyPr spcFirstLastPara="1" wrap="square" lIns="91425" tIns="91425" rIns="91425" bIns="91425" anchor="t" anchorCtr="0">
            <a:noAutofit/>
          </a:bodyPr>
          <a:lstStyle/>
          <a:p>
            <a:pPr marL="0" lvl="0" indent="0" rtl="0">
              <a:spcBef>
                <a:spcPts val="0"/>
              </a:spcBef>
              <a:spcAft>
                <a:spcPts val="1600"/>
              </a:spcAft>
              <a:buNone/>
            </a:pPr>
            <a:endParaRPr/>
          </a:p>
        </p:txBody>
      </p:sp>
      <p:pic>
        <p:nvPicPr>
          <p:cNvPr id="293" name="Shape 293"/>
          <p:cNvPicPr preferRelativeResize="0"/>
          <p:nvPr/>
        </p:nvPicPr>
        <p:blipFill>
          <a:blip r:embed="rId3">
            <a:alphaModFix/>
          </a:blip>
          <a:stretch>
            <a:fillRect/>
          </a:stretch>
        </p:blipFill>
        <p:spPr>
          <a:xfrm>
            <a:off x="2643187" y="0"/>
            <a:ext cx="3857626" cy="5143501"/>
          </a:xfrm>
          <a:prstGeom prst="rect">
            <a:avLst/>
          </a:prstGeom>
          <a:noFill/>
          <a:ln>
            <a:noFill/>
          </a:ln>
        </p:spPr>
      </p:pic>
      <p:pic>
        <p:nvPicPr>
          <p:cNvPr id="294" name="Shape 294"/>
          <p:cNvPicPr preferRelativeResize="0"/>
          <p:nvPr/>
        </p:nvPicPr>
        <p:blipFill>
          <a:blip r:embed="rId4" cstate="print">
            <a:alphaModFix/>
            <a:extLst>
              <a:ext uri="{28A0092B-C50C-407E-A947-70E740481C1C}">
                <a14:useLocalDpi xmlns:a14="http://schemas.microsoft.com/office/drawing/2010/main"/>
              </a:ext>
            </a:extLst>
          </a:blip>
          <a:stretch>
            <a:fillRect/>
          </a:stretch>
        </p:blipFill>
        <p:spPr>
          <a:xfrm>
            <a:off x="2286000" y="0"/>
            <a:ext cx="6857999" cy="5143500"/>
          </a:xfrm>
          <a:prstGeom prst="rect">
            <a:avLst/>
          </a:prstGeom>
          <a:noFill/>
          <a:ln>
            <a:noFill/>
          </a:ln>
        </p:spPr>
      </p:pic>
      <p:sp>
        <p:nvSpPr>
          <p:cNvPr id="295" name="Shape 295"/>
          <p:cNvSpPr txBox="1"/>
          <p:nvPr/>
        </p:nvSpPr>
        <p:spPr>
          <a:xfrm>
            <a:off x="2285900" y="4669100"/>
            <a:ext cx="3000000" cy="474300"/>
          </a:xfrm>
          <a:prstGeom prst="rect">
            <a:avLst/>
          </a:prstGeom>
          <a:noFill/>
          <a:ln>
            <a:noFill/>
          </a:ln>
        </p:spPr>
        <p:txBody>
          <a:bodyPr spcFirstLastPara="1" wrap="square" lIns="91425" tIns="91425" rIns="91425" bIns="91425" anchor="ctr" anchorCtr="0">
            <a:noAutofit/>
          </a:bodyPr>
          <a:lstStyle/>
          <a:p>
            <a:pPr marL="0" lvl="0" indent="0" rtl="0">
              <a:spcBef>
                <a:spcPts val="0"/>
              </a:spcBef>
              <a:spcAft>
                <a:spcPts val="0"/>
              </a:spcAft>
              <a:buNone/>
            </a:pPr>
            <a:r>
              <a:rPr lang="en-GB">
                <a:solidFill>
                  <a:srgbClr val="434343"/>
                </a:solidFill>
              </a:rPr>
              <a:t>Credit: Caroline Mc Corriston</a:t>
            </a:r>
            <a:endParaRPr>
              <a:solidFill>
                <a:srgbClr val="434343"/>
              </a:solidFil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99"/>
        <p:cNvGrpSpPr/>
        <p:nvPr/>
      </p:nvGrpSpPr>
      <p:grpSpPr>
        <a:xfrm>
          <a:off x="0" y="0"/>
          <a:ext cx="0" cy="0"/>
          <a:chOff x="0" y="0"/>
          <a:chExt cx="0" cy="0"/>
        </a:xfrm>
      </p:grpSpPr>
      <p:sp>
        <p:nvSpPr>
          <p:cNvPr id="300" name="Shape 30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endParaRPr/>
          </a:p>
        </p:txBody>
      </p:sp>
      <p:sp>
        <p:nvSpPr>
          <p:cNvPr id="301" name="Shape 301"/>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rtl="0">
              <a:spcBef>
                <a:spcPts val="0"/>
              </a:spcBef>
              <a:spcAft>
                <a:spcPts val="1600"/>
              </a:spcAft>
              <a:buNone/>
            </a:pPr>
            <a:endParaRPr/>
          </a:p>
        </p:txBody>
      </p:sp>
      <p:pic>
        <p:nvPicPr>
          <p:cNvPr id="302" name="Shape 302"/>
          <p:cNvPicPr preferRelativeResize="0"/>
          <p:nvPr/>
        </p:nvPicPr>
        <p:blipFill>
          <a:blip r:embed="rId3" cstate="print">
            <a:alphaModFix/>
            <a:extLst>
              <a:ext uri="{28A0092B-C50C-407E-A947-70E740481C1C}">
                <a14:useLocalDpi xmlns:a14="http://schemas.microsoft.com/office/drawing/2010/main"/>
              </a:ext>
            </a:extLst>
          </a:blip>
          <a:stretch>
            <a:fillRect/>
          </a:stretch>
        </p:blipFill>
        <p:spPr>
          <a:xfrm>
            <a:off x="0" y="301808"/>
            <a:ext cx="9144003" cy="4540747"/>
          </a:xfrm>
          <a:prstGeom prst="rect">
            <a:avLst/>
          </a:prstGeom>
          <a:noFill/>
          <a:ln>
            <a:noFill/>
          </a:ln>
        </p:spPr>
      </p:pic>
      <p:sp>
        <p:nvSpPr>
          <p:cNvPr id="6" name="Shape 67"/>
          <p:cNvSpPr txBox="1"/>
          <p:nvPr/>
        </p:nvSpPr>
        <p:spPr>
          <a:xfrm>
            <a:off x="77666" y="4396755"/>
            <a:ext cx="3603618" cy="445800"/>
          </a:xfrm>
          <a:prstGeom prst="rect">
            <a:avLst/>
          </a:prstGeom>
          <a:noFill/>
          <a:ln>
            <a:noFill/>
          </a:ln>
        </p:spPr>
        <p:txBody>
          <a:bodyPr spcFirstLastPara="1" wrap="square" lIns="91425" tIns="91425" rIns="91425" bIns="91425" anchor="ctr" anchorCtr="0">
            <a:noAutofit/>
          </a:bodyPr>
          <a:lstStyle/>
          <a:p>
            <a:pPr marL="0" lvl="0" indent="0" rtl="0">
              <a:spcBef>
                <a:spcPts val="0"/>
              </a:spcBef>
              <a:spcAft>
                <a:spcPts val="0"/>
              </a:spcAft>
              <a:buNone/>
            </a:pPr>
            <a:r>
              <a:rPr lang="en-GB" dirty="0" smtClean="0">
                <a:solidFill>
                  <a:schemeClr val="bg1">
                    <a:lumMod val="50000"/>
                  </a:schemeClr>
                </a:solidFill>
              </a:rPr>
              <a:t>Photo taken by: </a:t>
            </a:r>
            <a:r>
              <a:rPr lang="en-GB" dirty="0">
                <a:solidFill>
                  <a:schemeClr val="bg1">
                    <a:lumMod val="50000"/>
                  </a:schemeClr>
                </a:solidFill>
              </a:rPr>
              <a:t>Caroline Mc </a:t>
            </a:r>
            <a:r>
              <a:rPr lang="en-GB" dirty="0" err="1">
                <a:solidFill>
                  <a:schemeClr val="bg1">
                    <a:lumMod val="50000"/>
                  </a:schemeClr>
                </a:solidFill>
              </a:rPr>
              <a:t>Corriston</a:t>
            </a:r>
            <a:endParaRPr dirty="0">
              <a:solidFill>
                <a:schemeClr val="bg1">
                  <a:lumMod val="50000"/>
                </a:schemeClr>
              </a:solidFil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07"/>
        <p:cNvGrpSpPr/>
        <p:nvPr/>
      </p:nvGrpSpPr>
      <p:grpSpPr>
        <a:xfrm>
          <a:off x="0" y="0"/>
          <a:ext cx="0" cy="0"/>
          <a:chOff x="0" y="0"/>
          <a:chExt cx="0" cy="0"/>
        </a:xfrm>
      </p:grpSpPr>
      <p:sp>
        <p:nvSpPr>
          <p:cNvPr id="308" name="Shape 30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endParaRPr/>
          </a:p>
        </p:txBody>
      </p:sp>
      <p:sp>
        <p:nvSpPr>
          <p:cNvPr id="309" name="Shape 309"/>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rtl="0">
              <a:spcBef>
                <a:spcPts val="0"/>
              </a:spcBef>
              <a:spcAft>
                <a:spcPts val="1600"/>
              </a:spcAft>
              <a:buNone/>
            </a:pPr>
            <a:endParaRPr/>
          </a:p>
        </p:txBody>
      </p:sp>
      <p:pic>
        <p:nvPicPr>
          <p:cNvPr id="310" name="Shape 310"/>
          <p:cNvPicPr preferRelativeResize="0"/>
          <p:nvPr/>
        </p:nvPicPr>
        <p:blipFill>
          <a:blip r:embed="rId3" cstate="print">
            <a:alphaModFix/>
            <a:extLst>
              <a:ext uri="{28A0092B-C50C-407E-A947-70E740481C1C}">
                <a14:useLocalDpi xmlns:a14="http://schemas.microsoft.com/office/drawing/2010/main"/>
              </a:ext>
            </a:extLst>
          </a:blip>
          <a:stretch>
            <a:fillRect/>
          </a:stretch>
        </p:blipFill>
        <p:spPr>
          <a:xfrm>
            <a:off x="1143000" y="0"/>
            <a:ext cx="6857999" cy="5143500"/>
          </a:xfrm>
          <a:prstGeom prst="rect">
            <a:avLst/>
          </a:prstGeom>
          <a:noFill/>
          <a:ln>
            <a:noFill/>
          </a:ln>
        </p:spPr>
      </p:pic>
      <p:sp>
        <p:nvSpPr>
          <p:cNvPr id="6" name="Shape 67"/>
          <p:cNvSpPr txBox="1"/>
          <p:nvPr/>
        </p:nvSpPr>
        <p:spPr>
          <a:xfrm>
            <a:off x="1285232" y="4697700"/>
            <a:ext cx="3603618" cy="445800"/>
          </a:xfrm>
          <a:prstGeom prst="rect">
            <a:avLst/>
          </a:prstGeom>
          <a:noFill/>
          <a:ln>
            <a:noFill/>
          </a:ln>
        </p:spPr>
        <p:txBody>
          <a:bodyPr spcFirstLastPara="1" wrap="square" lIns="91425" tIns="91425" rIns="91425" bIns="91425" anchor="ctr" anchorCtr="0">
            <a:noAutofit/>
          </a:bodyPr>
          <a:lstStyle/>
          <a:p>
            <a:pPr marL="0" lvl="0" indent="0" rtl="0">
              <a:spcBef>
                <a:spcPts val="0"/>
              </a:spcBef>
              <a:spcAft>
                <a:spcPts val="0"/>
              </a:spcAft>
              <a:buNone/>
            </a:pPr>
            <a:r>
              <a:rPr lang="en-GB" dirty="0" smtClean="0">
                <a:solidFill>
                  <a:schemeClr val="bg1">
                    <a:lumMod val="50000"/>
                  </a:schemeClr>
                </a:solidFill>
              </a:rPr>
              <a:t>Photo taken by: </a:t>
            </a:r>
            <a:r>
              <a:rPr lang="en-GB" dirty="0">
                <a:solidFill>
                  <a:schemeClr val="bg1">
                    <a:lumMod val="50000"/>
                  </a:schemeClr>
                </a:solidFill>
              </a:rPr>
              <a:t>Caroline Mc </a:t>
            </a:r>
            <a:r>
              <a:rPr lang="en-GB" dirty="0" err="1">
                <a:solidFill>
                  <a:schemeClr val="bg1">
                    <a:lumMod val="50000"/>
                  </a:schemeClr>
                </a:solidFill>
              </a:rPr>
              <a:t>Corriston</a:t>
            </a:r>
            <a:endParaRPr dirty="0">
              <a:solidFill>
                <a:schemeClr val="bg1">
                  <a:lumMod val="50000"/>
                </a:schemeClr>
              </a:solidFil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15"/>
        <p:cNvGrpSpPr/>
        <p:nvPr/>
      </p:nvGrpSpPr>
      <p:grpSpPr>
        <a:xfrm>
          <a:off x="0" y="0"/>
          <a:ext cx="0" cy="0"/>
          <a:chOff x="0" y="0"/>
          <a:chExt cx="0" cy="0"/>
        </a:xfrm>
      </p:grpSpPr>
      <p:sp>
        <p:nvSpPr>
          <p:cNvPr id="316" name="Shape 31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317" name="Shape 317"/>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spcBef>
                <a:spcPts val="0"/>
              </a:spcBef>
              <a:spcAft>
                <a:spcPts val="1600"/>
              </a:spcAft>
              <a:buNone/>
            </a:pPr>
            <a:endParaRPr/>
          </a:p>
        </p:txBody>
      </p:sp>
      <p:pic>
        <p:nvPicPr>
          <p:cNvPr id="318" name="Shape 318"/>
          <p:cNvPicPr preferRelativeResize="0"/>
          <p:nvPr/>
        </p:nvPicPr>
        <p:blipFill>
          <a:blip r:embed="rId3" cstate="print">
            <a:alphaModFix/>
            <a:extLst>
              <a:ext uri="{28A0092B-C50C-407E-A947-70E740481C1C}">
                <a14:useLocalDpi xmlns:a14="http://schemas.microsoft.com/office/drawing/2010/main"/>
              </a:ext>
            </a:extLst>
          </a:blip>
          <a:stretch>
            <a:fillRect/>
          </a:stretch>
        </p:blipFill>
        <p:spPr>
          <a:xfrm>
            <a:off x="1143000" y="0"/>
            <a:ext cx="6857999" cy="5143500"/>
          </a:xfrm>
          <a:prstGeom prst="rect">
            <a:avLst/>
          </a:prstGeom>
          <a:noFill/>
          <a:ln>
            <a:noFill/>
          </a:ln>
        </p:spPr>
      </p:pic>
      <p:sp>
        <p:nvSpPr>
          <p:cNvPr id="6" name="Shape 67"/>
          <p:cNvSpPr txBox="1"/>
          <p:nvPr/>
        </p:nvSpPr>
        <p:spPr>
          <a:xfrm>
            <a:off x="1243352" y="4703625"/>
            <a:ext cx="3603618" cy="445800"/>
          </a:xfrm>
          <a:prstGeom prst="rect">
            <a:avLst/>
          </a:prstGeom>
          <a:noFill/>
          <a:ln>
            <a:noFill/>
          </a:ln>
        </p:spPr>
        <p:txBody>
          <a:bodyPr spcFirstLastPara="1" wrap="square" lIns="91425" tIns="91425" rIns="91425" bIns="91425" anchor="ctr" anchorCtr="0">
            <a:noAutofit/>
          </a:bodyPr>
          <a:lstStyle/>
          <a:p>
            <a:pPr marL="0" lvl="0" indent="0" rtl="0">
              <a:spcBef>
                <a:spcPts val="0"/>
              </a:spcBef>
              <a:spcAft>
                <a:spcPts val="0"/>
              </a:spcAft>
              <a:buNone/>
            </a:pPr>
            <a:r>
              <a:rPr lang="en-GB" dirty="0" smtClean="0">
                <a:solidFill>
                  <a:schemeClr val="lt1"/>
                </a:solidFill>
              </a:rPr>
              <a:t>Photo taken by: </a:t>
            </a:r>
            <a:r>
              <a:rPr lang="en-GB" dirty="0">
                <a:solidFill>
                  <a:schemeClr val="lt1"/>
                </a:solidFill>
              </a:rPr>
              <a:t>Caroline Mc </a:t>
            </a:r>
            <a:r>
              <a:rPr lang="en-GB" dirty="0" err="1">
                <a:solidFill>
                  <a:schemeClr val="lt1"/>
                </a:solidFill>
              </a:rPr>
              <a:t>Corriston</a:t>
            </a:r>
            <a:endParaRPr dirty="0">
              <a:solidFill>
                <a:schemeClr val="lt1"/>
              </a:solidFil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23"/>
        <p:cNvGrpSpPr/>
        <p:nvPr/>
      </p:nvGrpSpPr>
      <p:grpSpPr>
        <a:xfrm>
          <a:off x="0" y="0"/>
          <a:ext cx="0" cy="0"/>
          <a:chOff x="0" y="0"/>
          <a:chExt cx="0" cy="0"/>
        </a:xfrm>
      </p:grpSpPr>
      <p:sp>
        <p:nvSpPr>
          <p:cNvPr id="324" name="Shape 32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endParaRPr/>
          </a:p>
        </p:txBody>
      </p:sp>
      <p:sp>
        <p:nvSpPr>
          <p:cNvPr id="325" name="Shape 32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rtl="0">
              <a:spcBef>
                <a:spcPts val="0"/>
              </a:spcBef>
              <a:spcAft>
                <a:spcPts val="1600"/>
              </a:spcAft>
              <a:buNone/>
            </a:pPr>
            <a:endParaRPr/>
          </a:p>
        </p:txBody>
      </p:sp>
      <p:pic>
        <p:nvPicPr>
          <p:cNvPr id="326" name="Shape 326"/>
          <p:cNvPicPr preferRelativeResize="0"/>
          <p:nvPr/>
        </p:nvPicPr>
        <p:blipFill>
          <a:blip r:embed="rId3" cstate="print">
            <a:alphaModFix/>
            <a:extLst>
              <a:ext uri="{28A0092B-C50C-407E-A947-70E740481C1C}">
                <a14:useLocalDpi xmlns:a14="http://schemas.microsoft.com/office/drawing/2010/main"/>
              </a:ext>
            </a:extLst>
          </a:blip>
          <a:stretch>
            <a:fillRect/>
          </a:stretch>
        </p:blipFill>
        <p:spPr>
          <a:xfrm>
            <a:off x="1143000" y="0"/>
            <a:ext cx="6857999" cy="5143500"/>
          </a:xfrm>
          <a:prstGeom prst="rect">
            <a:avLst/>
          </a:prstGeom>
          <a:noFill/>
          <a:ln>
            <a:noFill/>
          </a:ln>
        </p:spPr>
      </p:pic>
      <p:sp>
        <p:nvSpPr>
          <p:cNvPr id="6" name="Shape 67"/>
          <p:cNvSpPr txBox="1"/>
          <p:nvPr/>
        </p:nvSpPr>
        <p:spPr>
          <a:xfrm>
            <a:off x="1257312" y="4703625"/>
            <a:ext cx="3603618" cy="445800"/>
          </a:xfrm>
          <a:prstGeom prst="rect">
            <a:avLst/>
          </a:prstGeom>
          <a:noFill/>
          <a:ln>
            <a:noFill/>
          </a:ln>
        </p:spPr>
        <p:txBody>
          <a:bodyPr spcFirstLastPara="1" wrap="square" lIns="91425" tIns="91425" rIns="91425" bIns="91425" anchor="ctr" anchorCtr="0">
            <a:noAutofit/>
          </a:bodyPr>
          <a:lstStyle/>
          <a:p>
            <a:pPr marL="0" lvl="0" indent="0" rtl="0">
              <a:spcBef>
                <a:spcPts val="0"/>
              </a:spcBef>
              <a:spcAft>
                <a:spcPts val="0"/>
              </a:spcAft>
              <a:buNone/>
            </a:pPr>
            <a:r>
              <a:rPr lang="en-GB" dirty="0" smtClean="0">
                <a:solidFill>
                  <a:schemeClr val="lt1"/>
                </a:solidFill>
              </a:rPr>
              <a:t>Photo taken by: </a:t>
            </a:r>
            <a:r>
              <a:rPr lang="en-GB" dirty="0">
                <a:solidFill>
                  <a:schemeClr val="lt1"/>
                </a:solidFill>
              </a:rPr>
              <a:t>Caroline Mc </a:t>
            </a:r>
            <a:r>
              <a:rPr lang="en-GB" dirty="0" err="1">
                <a:solidFill>
                  <a:schemeClr val="lt1"/>
                </a:solidFill>
              </a:rPr>
              <a:t>Corriston</a:t>
            </a:r>
            <a:endParaRPr dirty="0">
              <a:solidFill>
                <a:schemeClr val="lt1"/>
              </a:solidFill>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379</Words>
  <Application>Microsoft Office PowerPoint</Application>
  <PresentationFormat>On-screen Show (16:9)</PresentationFormat>
  <Paragraphs>60</Paragraphs>
  <Slides>34</Slides>
  <Notes>34</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34</vt:i4>
      </vt:variant>
    </vt:vector>
  </HeadingPairs>
  <TitlesOfParts>
    <vt:vector size="36" baseType="lpstr">
      <vt:lpstr>Arial</vt:lpstr>
      <vt:lpstr>Simple Light</vt:lpstr>
      <vt:lpstr>Claude Monet, (1840-1926)</vt:lpstr>
      <vt:lpstr>PowerPoint Presentation</vt:lpstr>
      <vt:lpstr>The Rocks of Belle Ile (Rough Sea)</vt:lpstr>
      <vt:lpstr>Impression Sunrise</vt:lpstr>
      <vt:lpstr>‘Regatta at Argenteuil</vt:lpstr>
      <vt:lpstr>‘Argenteuil Basin with a Single Sailboat’, 1874</vt:lpstr>
      <vt:lpstr>2014 attack on Monet Painting</vt:lpstr>
      <vt:lpstr>PowerPoint Presentation</vt:lpstr>
      <vt:lpstr>‘Rouen Cathedral, Blue Harmony, Morning Sunlight’, oil on canvas, 1894</vt:lpstr>
      <vt:lpstr>Rouen Cathedral, the West Portal and Saint-Romain Tower, Full Sunlight, Harmony in Blue and Gold)  </vt:lpstr>
      <vt:lpstr> The Cathedral of Rouen. The Portal and the tower Saint-Romain, full sun </vt:lpstr>
      <vt:lpstr>Rouen Cathedral, Blue Morning Harmony, Morning Sunlight</vt:lpstr>
      <vt:lpstr>Rouen Cathedral, Portal in Front View, Harmony in Brown </vt:lpstr>
      <vt:lpstr>‘The End of Summer’</vt:lpstr>
      <vt:lpstr>PowerPoint Presentation</vt:lpstr>
      <vt:lpstr>Women with Parasols</vt:lpstr>
      <vt:lpstr>Monet’s Gardens In Giverny</vt:lpstr>
      <vt:lpstr>PowerPoint Presentation</vt:lpstr>
      <vt:lpstr>Monet’s House</vt:lpstr>
      <vt:lpstr>PowerPoint Presentation</vt:lpstr>
      <vt:lpstr>His house was full of Japanese prints</vt:lpstr>
      <vt:lpstr>PowerPoint Presentation</vt:lpstr>
      <vt:lpstr>Living room with his paintings hanging on the walls</vt:lpstr>
      <vt:lpstr>PowerPoint Presentation</vt:lpstr>
      <vt:lpstr>‘Waterlily Pond: Green Harmony’</vt:lpstr>
      <vt:lpstr>2018</vt:lpstr>
      <vt:lpstr>1902</vt:lpstr>
      <vt:lpstr>‘The Bridge with Wisteria’ by Utagawa Hiroshige</vt:lpstr>
      <vt:lpstr>Garden at Giverny</vt:lpstr>
      <vt:lpstr>Musée de l’Orangerie, Paris</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Claude Monet, (1840-1926)</dc:title>
  <dc:creator>Aoife McDonnell</dc:creator>
  <cp:lastModifiedBy>Aoife McDonnell</cp:lastModifiedBy>
  <cp:revision>2</cp:revision>
  <dcterms:modified xsi:type="dcterms:W3CDTF">2018-04-12T14:23:12Z</dcterms:modified>
</cp:coreProperties>
</file>