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493"/>
    <p:restoredTop sz="94336"/>
  </p:normalViewPr>
  <p:slideViewPr>
    <p:cSldViewPr snapToGrid="0" snapToObjects="1">
      <p:cViewPr varScale="1">
        <p:scale>
          <a:sx n="152" d="100"/>
          <a:sy n="152" d="100"/>
        </p:scale>
        <p:origin x="15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BBB9F-3E4C-7342-8536-FB7DCF60D8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D369C9-C224-7647-A476-028C87875E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F26724B-0D6B-1F4C-A363-D0F4364ACF6B}"/>
              </a:ext>
            </a:extLst>
          </p:cNvPr>
          <p:cNvSpPr>
            <a:spLocks noGrp="1"/>
          </p:cNvSpPr>
          <p:nvPr>
            <p:ph type="dt" sz="half" idx="10"/>
          </p:nvPr>
        </p:nvSpPr>
        <p:spPr/>
        <p:txBody>
          <a:bodyPr/>
          <a:lstStyle/>
          <a:p>
            <a:fld id="{D9D515BF-A49F-7A4C-86A7-C3ED788E8AB3}" type="datetimeFigureOut">
              <a:rPr lang="en-US" smtClean="0"/>
              <a:t>5/3/18</a:t>
            </a:fld>
            <a:endParaRPr lang="en-US"/>
          </a:p>
        </p:txBody>
      </p:sp>
      <p:sp>
        <p:nvSpPr>
          <p:cNvPr id="5" name="Footer Placeholder 4">
            <a:extLst>
              <a:ext uri="{FF2B5EF4-FFF2-40B4-BE49-F238E27FC236}">
                <a16:creationId xmlns:a16="http://schemas.microsoft.com/office/drawing/2014/main" id="{285F196A-5680-A343-B947-FA82166D90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489BD7-BE84-9E4E-8F07-52B966C896CC}"/>
              </a:ext>
            </a:extLst>
          </p:cNvPr>
          <p:cNvSpPr>
            <a:spLocks noGrp="1"/>
          </p:cNvSpPr>
          <p:nvPr>
            <p:ph type="sldNum" sz="quarter" idx="12"/>
          </p:nvPr>
        </p:nvSpPr>
        <p:spPr/>
        <p:txBody>
          <a:bodyPr/>
          <a:lstStyle/>
          <a:p>
            <a:fld id="{2AB40159-D80E-5D4D-8CBB-B8B5B64475A6}" type="slidenum">
              <a:rPr lang="en-US" smtClean="0"/>
              <a:t>‹#›</a:t>
            </a:fld>
            <a:endParaRPr lang="en-US"/>
          </a:p>
        </p:txBody>
      </p:sp>
    </p:spTree>
    <p:extLst>
      <p:ext uri="{BB962C8B-B14F-4D97-AF65-F5344CB8AC3E}">
        <p14:creationId xmlns:p14="http://schemas.microsoft.com/office/powerpoint/2010/main" val="3673758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517AE-6E31-4748-BA0F-DE1AA1608C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59E904-7CD4-0F4C-B78C-FEDBBEE1B12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531DE4-7A0A-FF4A-90C3-8B3E329DFE2E}"/>
              </a:ext>
            </a:extLst>
          </p:cNvPr>
          <p:cNvSpPr>
            <a:spLocks noGrp="1"/>
          </p:cNvSpPr>
          <p:nvPr>
            <p:ph type="dt" sz="half" idx="10"/>
          </p:nvPr>
        </p:nvSpPr>
        <p:spPr/>
        <p:txBody>
          <a:bodyPr/>
          <a:lstStyle/>
          <a:p>
            <a:fld id="{D9D515BF-A49F-7A4C-86A7-C3ED788E8AB3}" type="datetimeFigureOut">
              <a:rPr lang="en-US" smtClean="0"/>
              <a:t>5/3/18</a:t>
            </a:fld>
            <a:endParaRPr lang="en-US"/>
          </a:p>
        </p:txBody>
      </p:sp>
      <p:sp>
        <p:nvSpPr>
          <p:cNvPr id="5" name="Footer Placeholder 4">
            <a:extLst>
              <a:ext uri="{FF2B5EF4-FFF2-40B4-BE49-F238E27FC236}">
                <a16:creationId xmlns:a16="http://schemas.microsoft.com/office/drawing/2014/main" id="{F6994F44-50D4-EB47-A9D7-89C1D5789A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34B880-84B8-BD4E-A1A0-76C1C287409A}"/>
              </a:ext>
            </a:extLst>
          </p:cNvPr>
          <p:cNvSpPr>
            <a:spLocks noGrp="1"/>
          </p:cNvSpPr>
          <p:nvPr>
            <p:ph type="sldNum" sz="quarter" idx="12"/>
          </p:nvPr>
        </p:nvSpPr>
        <p:spPr/>
        <p:txBody>
          <a:bodyPr/>
          <a:lstStyle/>
          <a:p>
            <a:fld id="{2AB40159-D80E-5D4D-8CBB-B8B5B64475A6}" type="slidenum">
              <a:rPr lang="en-US" smtClean="0"/>
              <a:t>‹#›</a:t>
            </a:fld>
            <a:endParaRPr lang="en-US"/>
          </a:p>
        </p:txBody>
      </p:sp>
    </p:spTree>
    <p:extLst>
      <p:ext uri="{BB962C8B-B14F-4D97-AF65-F5344CB8AC3E}">
        <p14:creationId xmlns:p14="http://schemas.microsoft.com/office/powerpoint/2010/main" val="3521491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3FDB6-D28F-174C-AE68-46215E2E78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162BB0-FA33-3243-A128-30E802A5B2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01A045E-3D19-9B4F-AC30-131398145449}"/>
              </a:ext>
            </a:extLst>
          </p:cNvPr>
          <p:cNvSpPr>
            <a:spLocks noGrp="1"/>
          </p:cNvSpPr>
          <p:nvPr>
            <p:ph type="dt" sz="half" idx="10"/>
          </p:nvPr>
        </p:nvSpPr>
        <p:spPr/>
        <p:txBody>
          <a:bodyPr/>
          <a:lstStyle/>
          <a:p>
            <a:fld id="{D9D515BF-A49F-7A4C-86A7-C3ED788E8AB3}" type="datetimeFigureOut">
              <a:rPr lang="en-US" smtClean="0"/>
              <a:t>5/3/18</a:t>
            </a:fld>
            <a:endParaRPr lang="en-US"/>
          </a:p>
        </p:txBody>
      </p:sp>
      <p:sp>
        <p:nvSpPr>
          <p:cNvPr id="5" name="Footer Placeholder 4">
            <a:extLst>
              <a:ext uri="{FF2B5EF4-FFF2-40B4-BE49-F238E27FC236}">
                <a16:creationId xmlns:a16="http://schemas.microsoft.com/office/drawing/2014/main" id="{2357E302-EBBD-6049-B347-5AFC657F95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F2D18A-4ECB-E74E-A7BC-1B5FB236D864}"/>
              </a:ext>
            </a:extLst>
          </p:cNvPr>
          <p:cNvSpPr>
            <a:spLocks noGrp="1"/>
          </p:cNvSpPr>
          <p:nvPr>
            <p:ph type="sldNum" sz="quarter" idx="12"/>
          </p:nvPr>
        </p:nvSpPr>
        <p:spPr/>
        <p:txBody>
          <a:bodyPr/>
          <a:lstStyle/>
          <a:p>
            <a:fld id="{2AB40159-D80E-5D4D-8CBB-B8B5B64475A6}" type="slidenum">
              <a:rPr lang="en-US" smtClean="0"/>
              <a:t>‹#›</a:t>
            </a:fld>
            <a:endParaRPr lang="en-US"/>
          </a:p>
        </p:txBody>
      </p:sp>
    </p:spTree>
    <p:extLst>
      <p:ext uri="{BB962C8B-B14F-4D97-AF65-F5344CB8AC3E}">
        <p14:creationId xmlns:p14="http://schemas.microsoft.com/office/powerpoint/2010/main" val="2079033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F8039-04D6-1F40-AF9A-E8E869A9DC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2C6C55-2FD6-934C-B7F1-6DBA49EE55D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149B08-70FB-CA4B-93BB-C65E4E7222F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B7911D-3CC1-F243-A92A-22D92FACA99A}"/>
              </a:ext>
            </a:extLst>
          </p:cNvPr>
          <p:cNvSpPr>
            <a:spLocks noGrp="1"/>
          </p:cNvSpPr>
          <p:nvPr>
            <p:ph type="dt" sz="half" idx="10"/>
          </p:nvPr>
        </p:nvSpPr>
        <p:spPr/>
        <p:txBody>
          <a:bodyPr/>
          <a:lstStyle/>
          <a:p>
            <a:fld id="{D9D515BF-A49F-7A4C-86A7-C3ED788E8AB3}" type="datetimeFigureOut">
              <a:rPr lang="en-US" smtClean="0"/>
              <a:t>5/3/18</a:t>
            </a:fld>
            <a:endParaRPr lang="en-US"/>
          </a:p>
        </p:txBody>
      </p:sp>
      <p:sp>
        <p:nvSpPr>
          <p:cNvPr id="6" name="Footer Placeholder 5">
            <a:extLst>
              <a:ext uri="{FF2B5EF4-FFF2-40B4-BE49-F238E27FC236}">
                <a16:creationId xmlns:a16="http://schemas.microsoft.com/office/drawing/2014/main" id="{04779872-1F1A-5649-9A15-EEABC94B7B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6AC0CD-782B-2F43-A54F-69CACAED9654}"/>
              </a:ext>
            </a:extLst>
          </p:cNvPr>
          <p:cNvSpPr>
            <a:spLocks noGrp="1"/>
          </p:cNvSpPr>
          <p:nvPr>
            <p:ph type="sldNum" sz="quarter" idx="12"/>
          </p:nvPr>
        </p:nvSpPr>
        <p:spPr/>
        <p:txBody>
          <a:bodyPr/>
          <a:lstStyle/>
          <a:p>
            <a:fld id="{2AB40159-D80E-5D4D-8CBB-B8B5B64475A6}" type="slidenum">
              <a:rPr lang="en-US" smtClean="0"/>
              <a:t>‹#›</a:t>
            </a:fld>
            <a:endParaRPr lang="en-US"/>
          </a:p>
        </p:txBody>
      </p:sp>
    </p:spTree>
    <p:extLst>
      <p:ext uri="{BB962C8B-B14F-4D97-AF65-F5344CB8AC3E}">
        <p14:creationId xmlns:p14="http://schemas.microsoft.com/office/powerpoint/2010/main" val="1964723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89A13-E666-F944-ACC2-400427839EA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73D98E-26ED-084D-A128-E4ED606D17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78A0C33-B939-FA4D-BD92-0C3288AD3F6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FC626B-DE18-2446-8253-6E528ECE6D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88E3492-B723-B242-9E08-46C264F18E5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D979CA-D44D-BB41-A64E-BC382E2FEA61}"/>
              </a:ext>
            </a:extLst>
          </p:cNvPr>
          <p:cNvSpPr>
            <a:spLocks noGrp="1"/>
          </p:cNvSpPr>
          <p:nvPr>
            <p:ph type="dt" sz="half" idx="10"/>
          </p:nvPr>
        </p:nvSpPr>
        <p:spPr/>
        <p:txBody>
          <a:bodyPr/>
          <a:lstStyle/>
          <a:p>
            <a:fld id="{D9D515BF-A49F-7A4C-86A7-C3ED788E8AB3}" type="datetimeFigureOut">
              <a:rPr lang="en-US" smtClean="0"/>
              <a:t>5/3/18</a:t>
            </a:fld>
            <a:endParaRPr lang="en-US"/>
          </a:p>
        </p:txBody>
      </p:sp>
      <p:sp>
        <p:nvSpPr>
          <p:cNvPr id="8" name="Footer Placeholder 7">
            <a:extLst>
              <a:ext uri="{FF2B5EF4-FFF2-40B4-BE49-F238E27FC236}">
                <a16:creationId xmlns:a16="http://schemas.microsoft.com/office/drawing/2014/main" id="{053A520A-12AF-054D-A500-1D8D6CBECB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D32DD8-7566-A546-B16C-B96C91951F5B}"/>
              </a:ext>
            </a:extLst>
          </p:cNvPr>
          <p:cNvSpPr>
            <a:spLocks noGrp="1"/>
          </p:cNvSpPr>
          <p:nvPr>
            <p:ph type="sldNum" sz="quarter" idx="12"/>
          </p:nvPr>
        </p:nvSpPr>
        <p:spPr/>
        <p:txBody>
          <a:bodyPr/>
          <a:lstStyle/>
          <a:p>
            <a:fld id="{2AB40159-D80E-5D4D-8CBB-B8B5B64475A6}" type="slidenum">
              <a:rPr lang="en-US" smtClean="0"/>
              <a:t>‹#›</a:t>
            </a:fld>
            <a:endParaRPr lang="en-US"/>
          </a:p>
        </p:txBody>
      </p:sp>
    </p:spTree>
    <p:extLst>
      <p:ext uri="{BB962C8B-B14F-4D97-AF65-F5344CB8AC3E}">
        <p14:creationId xmlns:p14="http://schemas.microsoft.com/office/powerpoint/2010/main" val="1510845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C52C-7E9F-EA46-9684-AAC3EE1600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FF36CB-6A0C-9647-AEB7-4A5309E186C5}"/>
              </a:ext>
            </a:extLst>
          </p:cNvPr>
          <p:cNvSpPr>
            <a:spLocks noGrp="1"/>
          </p:cNvSpPr>
          <p:nvPr>
            <p:ph type="dt" sz="half" idx="10"/>
          </p:nvPr>
        </p:nvSpPr>
        <p:spPr/>
        <p:txBody>
          <a:bodyPr/>
          <a:lstStyle/>
          <a:p>
            <a:fld id="{D9D515BF-A49F-7A4C-86A7-C3ED788E8AB3}" type="datetimeFigureOut">
              <a:rPr lang="en-US" smtClean="0"/>
              <a:t>5/3/18</a:t>
            </a:fld>
            <a:endParaRPr lang="en-US"/>
          </a:p>
        </p:txBody>
      </p:sp>
      <p:sp>
        <p:nvSpPr>
          <p:cNvPr id="4" name="Footer Placeholder 3">
            <a:extLst>
              <a:ext uri="{FF2B5EF4-FFF2-40B4-BE49-F238E27FC236}">
                <a16:creationId xmlns:a16="http://schemas.microsoft.com/office/drawing/2014/main" id="{51541461-6B7C-8C42-A563-0962739A06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197615-0DAB-C646-B76E-E35594231BC6}"/>
              </a:ext>
            </a:extLst>
          </p:cNvPr>
          <p:cNvSpPr>
            <a:spLocks noGrp="1"/>
          </p:cNvSpPr>
          <p:nvPr>
            <p:ph type="sldNum" sz="quarter" idx="12"/>
          </p:nvPr>
        </p:nvSpPr>
        <p:spPr/>
        <p:txBody>
          <a:bodyPr/>
          <a:lstStyle/>
          <a:p>
            <a:fld id="{2AB40159-D80E-5D4D-8CBB-B8B5B64475A6}" type="slidenum">
              <a:rPr lang="en-US" smtClean="0"/>
              <a:t>‹#›</a:t>
            </a:fld>
            <a:endParaRPr lang="en-US"/>
          </a:p>
        </p:txBody>
      </p:sp>
    </p:spTree>
    <p:extLst>
      <p:ext uri="{BB962C8B-B14F-4D97-AF65-F5344CB8AC3E}">
        <p14:creationId xmlns:p14="http://schemas.microsoft.com/office/powerpoint/2010/main" val="4193770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D09A37-B0B5-B046-9230-4C6E8B5573ED}"/>
              </a:ext>
            </a:extLst>
          </p:cNvPr>
          <p:cNvSpPr>
            <a:spLocks noGrp="1"/>
          </p:cNvSpPr>
          <p:nvPr>
            <p:ph type="dt" sz="half" idx="10"/>
          </p:nvPr>
        </p:nvSpPr>
        <p:spPr/>
        <p:txBody>
          <a:bodyPr/>
          <a:lstStyle/>
          <a:p>
            <a:fld id="{D9D515BF-A49F-7A4C-86A7-C3ED788E8AB3}" type="datetimeFigureOut">
              <a:rPr lang="en-US" smtClean="0"/>
              <a:t>5/3/18</a:t>
            </a:fld>
            <a:endParaRPr lang="en-US"/>
          </a:p>
        </p:txBody>
      </p:sp>
      <p:sp>
        <p:nvSpPr>
          <p:cNvPr id="3" name="Footer Placeholder 2">
            <a:extLst>
              <a:ext uri="{FF2B5EF4-FFF2-40B4-BE49-F238E27FC236}">
                <a16:creationId xmlns:a16="http://schemas.microsoft.com/office/drawing/2014/main" id="{540D4C6E-9A8D-5445-A5E4-5E8AC82BD16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2E8425-109C-0B41-AC1D-0CE10958F3FA}"/>
              </a:ext>
            </a:extLst>
          </p:cNvPr>
          <p:cNvSpPr>
            <a:spLocks noGrp="1"/>
          </p:cNvSpPr>
          <p:nvPr>
            <p:ph type="sldNum" sz="quarter" idx="12"/>
          </p:nvPr>
        </p:nvSpPr>
        <p:spPr/>
        <p:txBody>
          <a:bodyPr/>
          <a:lstStyle/>
          <a:p>
            <a:fld id="{2AB40159-D80E-5D4D-8CBB-B8B5B64475A6}" type="slidenum">
              <a:rPr lang="en-US" smtClean="0"/>
              <a:t>‹#›</a:t>
            </a:fld>
            <a:endParaRPr lang="en-US"/>
          </a:p>
        </p:txBody>
      </p:sp>
    </p:spTree>
    <p:extLst>
      <p:ext uri="{BB962C8B-B14F-4D97-AF65-F5344CB8AC3E}">
        <p14:creationId xmlns:p14="http://schemas.microsoft.com/office/powerpoint/2010/main" val="3523549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193D3-A2FD-6C46-B6CB-2BD0435B06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16F4E3B-A6DD-B14A-96C8-27EE7B8DD0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89F45A-9A3D-6242-AB8E-21E3B448B0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586CDE-6A62-464C-90E6-B72586E9C971}"/>
              </a:ext>
            </a:extLst>
          </p:cNvPr>
          <p:cNvSpPr>
            <a:spLocks noGrp="1"/>
          </p:cNvSpPr>
          <p:nvPr>
            <p:ph type="dt" sz="half" idx="10"/>
          </p:nvPr>
        </p:nvSpPr>
        <p:spPr/>
        <p:txBody>
          <a:bodyPr/>
          <a:lstStyle/>
          <a:p>
            <a:fld id="{D9D515BF-A49F-7A4C-86A7-C3ED788E8AB3}" type="datetimeFigureOut">
              <a:rPr lang="en-US" smtClean="0"/>
              <a:t>5/3/18</a:t>
            </a:fld>
            <a:endParaRPr lang="en-US"/>
          </a:p>
        </p:txBody>
      </p:sp>
      <p:sp>
        <p:nvSpPr>
          <p:cNvPr id="6" name="Footer Placeholder 5">
            <a:extLst>
              <a:ext uri="{FF2B5EF4-FFF2-40B4-BE49-F238E27FC236}">
                <a16:creationId xmlns:a16="http://schemas.microsoft.com/office/drawing/2014/main" id="{149613D5-9DA2-4D46-9114-4CDA80E924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76EC67-C778-1C4A-B6C8-95828BB165E1}"/>
              </a:ext>
            </a:extLst>
          </p:cNvPr>
          <p:cNvSpPr>
            <a:spLocks noGrp="1"/>
          </p:cNvSpPr>
          <p:nvPr>
            <p:ph type="sldNum" sz="quarter" idx="12"/>
          </p:nvPr>
        </p:nvSpPr>
        <p:spPr/>
        <p:txBody>
          <a:bodyPr/>
          <a:lstStyle/>
          <a:p>
            <a:fld id="{2AB40159-D80E-5D4D-8CBB-B8B5B64475A6}" type="slidenum">
              <a:rPr lang="en-US" smtClean="0"/>
              <a:t>‹#›</a:t>
            </a:fld>
            <a:endParaRPr lang="en-US"/>
          </a:p>
        </p:txBody>
      </p:sp>
    </p:spTree>
    <p:extLst>
      <p:ext uri="{BB962C8B-B14F-4D97-AF65-F5344CB8AC3E}">
        <p14:creationId xmlns:p14="http://schemas.microsoft.com/office/powerpoint/2010/main" val="4186509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4233F-7D03-C441-A20A-9820482F5B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5D2A0C-DB5B-654B-87C7-6DC46CFCB3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C0CD92-DE97-9143-982C-7C24750678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BA6F2DC-73A9-4348-A9A8-CDB2BE9420BD}"/>
              </a:ext>
            </a:extLst>
          </p:cNvPr>
          <p:cNvSpPr>
            <a:spLocks noGrp="1"/>
          </p:cNvSpPr>
          <p:nvPr>
            <p:ph type="dt" sz="half" idx="10"/>
          </p:nvPr>
        </p:nvSpPr>
        <p:spPr/>
        <p:txBody>
          <a:bodyPr/>
          <a:lstStyle/>
          <a:p>
            <a:fld id="{D9D515BF-A49F-7A4C-86A7-C3ED788E8AB3}" type="datetimeFigureOut">
              <a:rPr lang="en-US" smtClean="0"/>
              <a:t>5/3/18</a:t>
            </a:fld>
            <a:endParaRPr lang="en-US"/>
          </a:p>
        </p:txBody>
      </p:sp>
      <p:sp>
        <p:nvSpPr>
          <p:cNvPr id="6" name="Footer Placeholder 5">
            <a:extLst>
              <a:ext uri="{FF2B5EF4-FFF2-40B4-BE49-F238E27FC236}">
                <a16:creationId xmlns:a16="http://schemas.microsoft.com/office/drawing/2014/main" id="{294E8E30-7DF1-2044-A577-7D907F4FFF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F69FE1-E8CD-E248-AC61-B232464445A7}"/>
              </a:ext>
            </a:extLst>
          </p:cNvPr>
          <p:cNvSpPr>
            <a:spLocks noGrp="1"/>
          </p:cNvSpPr>
          <p:nvPr>
            <p:ph type="sldNum" sz="quarter" idx="12"/>
          </p:nvPr>
        </p:nvSpPr>
        <p:spPr/>
        <p:txBody>
          <a:bodyPr/>
          <a:lstStyle/>
          <a:p>
            <a:fld id="{2AB40159-D80E-5D4D-8CBB-B8B5B64475A6}" type="slidenum">
              <a:rPr lang="en-US" smtClean="0"/>
              <a:t>‹#›</a:t>
            </a:fld>
            <a:endParaRPr lang="en-US"/>
          </a:p>
        </p:txBody>
      </p:sp>
    </p:spTree>
    <p:extLst>
      <p:ext uri="{BB962C8B-B14F-4D97-AF65-F5344CB8AC3E}">
        <p14:creationId xmlns:p14="http://schemas.microsoft.com/office/powerpoint/2010/main" val="3795646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DB96D-73C1-9C4D-9CC1-97F3011A20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12FE6B-5661-7848-8438-83114F825C0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45770A-606B-2546-8AD2-E3A5E60F6298}"/>
              </a:ext>
            </a:extLst>
          </p:cNvPr>
          <p:cNvSpPr>
            <a:spLocks noGrp="1"/>
          </p:cNvSpPr>
          <p:nvPr>
            <p:ph type="dt" sz="half" idx="10"/>
          </p:nvPr>
        </p:nvSpPr>
        <p:spPr/>
        <p:txBody>
          <a:bodyPr/>
          <a:lstStyle/>
          <a:p>
            <a:fld id="{D9D515BF-A49F-7A4C-86A7-C3ED788E8AB3}" type="datetimeFigureOut">
              <a:rPr lang="en-US" smtClean="0"/>
              <a:t>5/3/18</a:t>
            </a:fld>
            <a:endParaRPr lang="en-US"/>
          </a:p>
        </p:txBody>
      </p:sp>
      <p:sp>
        <p:nvSpPr>
          <p:cNvPr id="5" name="Footer Placeholder 4">
            <a:extLst>
              <a:ext uri="{FF2B5EF4-FFF2-40B4-BE49-F238E27FC236}">
                <a16:creationId xmlns:a16="http://schemas.microsoft.com/office/drawing/2014/main" id="{87D7EEAE-EF94-7844-84AD-D295AFDCD4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A301CF-95C5-0946-B108-88D5456D54BD}"/>
              </a:ext>
            </a:extLst>
          </p:cNvPr>
          <p:cNvSpPr>
            <a:spLocks noGrp="1"/>
          </p:cNvSpPr>
          <p:nvPr>
            <p:ph type="sldNum" sz="quarter" idx="12"/>
          </p:nvPr>
        </p:nvSpPr>
        <p:spPr/>
        <p:txBody>
          <a:bodyPr/>
          <a:lstStyle/>
          <a:p>
            <a:fld id="{2AB40159-D80E-5D4D-8CBB-B8B5B64475A6}" type="slidenum">
              <a:rPr lang="en-US" smtClean="0"/>
              <a:t>‹#›</a:t>
            </a:fld>
            <a:endParaRPr lang="en-US"/>
          </a:p>
        </p:txBody>
      </p:sp>
    </p:spTree>
    <p:extLst>
      <p:ext uri="{BB962C8B-B14F-4D97-AF65-F5344CB8AC3E}">
        <p14:creationId xmlns:p14="http://schemas.microsoft.com/office/powerpoint/2010/main" val="2370461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5EE7D6-7C21-3948-AF26-85556D67DB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C3294B3-53D4-5340-821D-0EFBE8729A3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4D05B4-912D-744B-9988-3B266752786C}"/>
              </a:ext>
            </a:extLst>
          </p:cNvPr>
          <p:cNvSpPr>
            <a:spLocks noGrp="1"/>
          </p:cNvSpPr>
          <p:nvPr>
            <p:ph type="dt" sz="half" idx="10"/>
          </p:nvPr>
        </p:nvSpPr>
        <p:spPr/>
        <p:txBody>
          <a:bodyPr/>
          <a:lstStyle/>
          <a:p>
            <a:fld id="{D9D515BF-A49F-7A4C-86A7-C3ED788E8AB3}" type="datetimeFigureOut">
              <a:rPr lang="en-US" smtClean="0"/>
              <a:t>5/3/18</a:t>
            </a:fld>
            <a:endParaRPr lang="en-US"/>
          </a:p>
        </p:txBody>
      </p:sp>
      <p:sp>
        <p:nvSpPr>
          <p:cNvPr id="5" name="Footer Placeholder 4">
            <a:extLst>
              <a:ext uri="{FF2B5EF4-FFF2-40B4-BE49-F238E27FC236}">
                <a16:creationId xmlns:a16="http://schemas.microsoft.com/office/drawing/2014/main" id="{829F4E57-1A7B-9B4B-BE42-3F34DCF35A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E32724-D871-DA48-98D8-98D258112228}"/>
              </a:ext>
            </a:extLst>
          </p:cNvPr>
          <p:cNvSpPr>
            <a:spLocks noGrp="1"/>
          </p:cNvSpPr>
          <p:nvPr>
            <p:ph type="sldNum" sz="quarter" idx="12"/>
          </p:nvPr>
        </p:nvSpPr>
        <p:spPr/>
        <p:txBody>
          <a:bodyPr/>
          <a:lstStyle/>
          <a:p>
            <a:fld id="{2AB40159-D80E-5D4D-8CBB-B8B5B64475A6}" type="slidenum">
              <a:rPr lang="en-US" smtClean="0"/>
              <a:t>‹#›</a:t>
            </a:fld>
            <a:endParaRPr lang="en-US"/>
          </a:p>
        </p:txBody>
      </p:sp>
    </p:spTree>
    <p:extLst>
      <p:ext uri="{BB962C8B-B14F-4D97-AF65-F5344CB8AC3E}">
        <p14:creationId xmlns:p14="http://schemas.microsoft.com/office/powerpoint/2010/main" val="377516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08F641-9104-5740-9313-09F3318434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5480CF2-8408-4A46-9865-37BA606D6A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41305B-C11B-4C4D-9219-9D8E1F4EAF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D515BF-A49F-7A4C-86A7-C3ED788E8AB3}" type="datetimeFigureOut">
              <a:rPr lang="en-US" smtClean="0"/>
              <a:t>5/3/18</a:t>
            </a:fld>
            <a:endParaRPr lang="en-US"/>
          </a:p>
        </p:txBody>
      </p:sp>
      <p:sp>
        <p:nvSpPr>
          <p:cNvPr id="5" name="Footer Placeholder 4">
            <a:extLst>
              <a:ext uri="{FF2B5EF4-FFF2-40B4-BE49-F238E27FC236}">
                <a16:creationId xmlns:a16="http://schemas.microsoft.com/office/drawing/2014/main" id="{E883DB2D-B51B-CB4D-8000-70E27D0814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BD5CE2-2856-694E-A25B-E9FFF03338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B40159-D80E-5D4D-8CBB-B8B5B64475A6}" type="slidenum">
              <a:rPr lang="en-US" smtClean="0"/>
              <a:t>‹#›</a:t>
            </a:fld>
            <a:endParaRPr lang="en-US"/>
          </a:p>
        </p:txBody>
      </p:sp>
    </p:spTree>
    <p:extLst>
      <p:ext uri="{BB962C8B-B14F-4D97-AF65-F5344CB8AC3E}">
        <p14:creationId xmlns:p14="http://schemas.microsoft.com/office/powerpoint/2010/main" val="2326093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dropbox.com/sh/f72x3eofs4va7mr/AAC3bpjlhFKa3VUzSCePiRYSa/Transatlantic/Atlantic%20Seabed%20Mapping%20Initiative.mp4?dl=0"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infomar.ie/StoryMaps/Atlantic/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8">
            <a:extLst>
              <a:ext uri="{FF2B5EF4-FFF2-40B4-BE49-F238E27FC236}">
                <a16:creationId xmlns:a16="http://schemas.microsoft.com/office/drawing/2014/main" id="{C15229F3-7A2E-4558-98FE-7A5F69409DC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683319"/>
            <a:ext cx="6516874" cy="2174681"/>
          </a:xfrm>
          <a:custGeom>
            <a:avLst/>
            <a:gdLst>
              <a:gd name="connsiteX0" fmla="*/ 0 w 6516874"/>
              <a:gd name="connsiteY0" fmla="*/ 0 h 2174681"/>
              <a:gd name="connsiteX1" fmla="*/ 819150 w 6516874"/>
              <a:gd name="connsiteY1" fmla="*/ 0 h 2174681"/>
              <a:gd name="connsiteX2" fmla="*/ 1038225 w 6516874"/>
              <a:gd name="connsiteY2" fmla="*/ 0 h 2174681"/>
              <a:gd name="connsiteX3" fmla="*/ 6516874 w 6516874"/>
              <a:gd name="connsiteY3" fmla="*/ 0 h 2174681"/>
              <a:gd name="connsiteX4" fmla="*/ 5509712 w 6516874"/>
              <a:gd name="connsiteY4" fmla="*/ 2174681 h 2174681"/>
              <a:gd name="connsiteX5" fmla="*/ 1038225 w 6516874"/>
              <a:gd name="connsiteY5" fmla="*/ 2174681 h 2174681"/>
              <a:gd name="connsiteX6" fmla="*/ 947987 w 6516874"/>
              <a:gd name="connsiteY6" fmla="*/ 2174681 h 2174681"/>
              <a:gd name="connsiteX7" fmla="*/ 819150 w 6516874"/>
              <a:gd name="connsiteY7" fmla="*/ 2174681 h 2174681"/>
              <a:gd name="connsiteX8" fmla="*/ 0 w 6516874"/>
              <a:gd name="connsiteY8"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16874" h="2174681">
                <a:moveTo>
                  <a:pt x="0" y="0"/>
                </a:moveTo>
                <a:lnTo>
                  <a:pt x="819150" y="0"/>
                </a:lnTo>
                <a:lnTo>
                  <a:pt x="1038225" y="0"/>
                </a:lnTo>
                <a:lnTo>
                  <a:pt x="6516874" y="0"/>
                </a:lnTo>
                <a:lnTo>
                  <a:pt x="5509712" y="2174681"/>
                </a:lnTo>
                <a:lnTo>
                  <a:pt x="1038225" y="2174681"/>
                </a:lnTo>
                <a:lnTo>
                  <a:pt x="947987" y="2174681"/>
                </a:lnTo>
                <a:lnTo>
                  <a:pt x="819150" y="2174681"/>
                </a:lnTo>
                <a:lnTo>
                  <a:pt x="0" y="2174681"/>
                </a:lnTo>
                <a:close/>
              </a:path>
            </a:pathLst>
          </a:custGeom>
          <a:solidFill>
            <a:srgbClr val="4A4A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17">
            <a:extLst>
              <a:ext uri="{FF2B5EF4-FFF2-40B4-BE49-F238E27FC236}">
                <a16:creationId xmlns:a16="http://schemas.microsoft.com/office/drawing/2014/main" id="{41F18803-BE79-4916-AE6B-5DE238B367F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663110" cy="2130951"/>
          </a:xfrm>
          <a:custGeom>
            <a:avLst/>
            <a:gdLst>
              <a:gd name="connsiteX0" fmla="*/ 0 w 8663110"/>
              <a:gd name="connsiteY0" fmla="*/ 0 h 2130951"/>
              <a:gd name="connsiteX1" fmla="*/ 819150 w 8663110"/>
              <a:gd name="connsiteY1" fmla="*/ 0 h 2130951"/>
              <a:gd name="connsiteX2" fmla="*/ 1028700 w 8663110"/>
              <a:gd name="connsiteY2" fmla="*/ 0 h 2130951"/>
              <a:gd name="connsiteX3" fmla="*/ 4187970 w 8663110"/>
              <a:gd name="connsiteY3" fmla="*/ 0 h 2130951"/>
              <a:gd name="connsiteX4" fmla="*/ 4400550 w 8663110"/>
              <a:gd name="connsiteY4" fmla="*/ 0 h 2130951"/>
              <a:gd name="connsiteX5" fmla="*/ 5262791 w 8663110"/>
              <a:gd name="connsiteY5" fmla="*/ 0 h 2130951"/>
              <a:gd name="connsiteX6" fmla="*/ 5262791 w 8663110"/>
              <a:gd name="connsiteY6" fmla="*/ 478 h 2130951"/>
              <a:gd name="connsiteX7" fmla="*/ 8663110 w 8663110"/>
              <a:gd name="connsiteY7" fmla="*/ 478 h 2130951"/>
              <a:gd name="connsiteX8" fmla="*/ 7676422 w 8663110"/>
              <a:gd name="connsiteY8" fmla="*/ 2130951 h 2130951"/>
              <a:gd name="connsiteX9" fmla="*/ 4400550 w 8663110"/>
              <a:gd name="connsiteY9" fmla="*/ 2130951 h 2130951"/>
              <a:gd name="connsiteX10" fmla="*/ 4187970 w 8663110"/>
              <a:gd name="connsiteY10" fmla="*/ 2130951 h 2130951"/>
              <a:gd name="connsiteX11" fmla="*/ 1028700 w 8663110"/>
              <a:gd name="connsiteY11" fmla="*/ 2130951 h 2130951"/>
              <a:gd name="connsiteX12" fmla="*/ 819150 w 8663110"/>
              <a:gd name="connsiteY12" fmla="*/ 2130951 h 2130951"/>
              <a:gd name="connsiteX13" fmla="*/ 0 w 8663110"/>
              <a:gd name="connsiteY13"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63110" h="2130951">
                <a:moveTo>
                  <a:pt x="0" y="0"/>
                </a:moveTo>
                <a:lnTo>
                  <a:pt x="819150" y="0"/>
                </a:lnTo>
                <a:lnTo>
                  <a:pt x="1028700" y="0"/>
                </a:lnTo>
                <a:lnTo>
                  <a:pt x="4187970" y="0"/>
                </a:lnTo>
                <a:lnTo>
                  <a:pt x="4400550" y="0"/>
                </a:lnTo>
                <a:lnTo>
                  <a:pt x="5262791" y="0"/>
                </a:lnTo>
                <a:lnTo>
                  <a:pt x="5262791" y="478"/>
                </a:lnTo>
                <a:lnTo>
                  <a:pt x="8663110" y="478"/>
                </a:lnTo>
                <a:lnTo>
                  <a:pt x="7676422" y="2130951"/>
                </a:lnTo>
                <a:lnTo>
                  <a:pt x="4400550" y="2130951"/>
                </a:lnTo>
                <a:lnTo>
                  <a:pt x="4187970" y="2130951"/>
                </a:lnTo>
                <a:lnTo>
                  <a:pt x="1028700" y="2130951"/>
                </a:lnTo>
                <a:lnTo>
                  <a:pt x="819150" y="2130951"/>
                </a:lnTo>
                <a:lnTo>
                  <a:pt x="0" y="2130951"/>
                </a:lnTo>
                <a:close/>
              </a:path>
            </a:pathLst>
          </a:custGeom>
          <a:solidFill>
            <a:srgbClr val="527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6415607-1758-8C44-83C6-4C94A3EB1D57}"/>
              </a:ext>
            </a:extLst>
          </p:cNvPr>
          <p:cNvPicPr>
            <a:picLocks noChangeAspect="1"/>
          </p:cNvPicPr>
          <p:nvPr/>
        </p:nvPicPr>
        <p:blipFill>
          <a:blip r:embed="rId2"/>
          <a:stretch>
            <a:fillRect/>
          </a:stretch>
        </p:blipFill>
        <p:spPr>
          <a:xfrm>
            <a:off x="8663110" y="2066999"/>
            <a:ext cx="3207156" cy="1201135"/>
          </a:xfrm>
          <a:prstGeom prst="rect">
            <a:avLst/>
          </a:prstGeom>
        </p:spPr>
      </p:pic>
      <p:pic>
        <p:nvPicPr>
          <p:cNvPr id="5" name="Picture 4">
            <a:extLst>
              <a:ext uri="{FF2B5EF4-FFF2-40B4-BE49-F238E27FC236}">
                <a16:creationId xmlns:a16="http://schemas.microsoft.com/office/drawing/2014/main" id="{5470FA5A-6DE9-0B43-9AD3-E74218E56011}"/>
              </a:ext>
            </a:extLst>
          </p:cNvPr>
          <p:cNvPicPr>
            <a:picLocks noChangeAspect="1"/>
          </p:cNvPicPr>
          <p:nvPr/>
        </p:nvPicPr>
        <p:blipFill>
          <a:blip r:embed="rId3"/>
          <a:stretch>
            <a:fillRect/>
          </a:stretch>
        </p:blipFill>
        <p:spPr>
          <a:xfrm>
            <a:off x="7829549" y="4267109"/>
            <a:ext cx="4040717" cy="1272825"/>
          </a:xfrm>
          <a:prstGeom prst="rect">
            <a:avLst/>
          </a:prstGeom>
        </p:spPr>
      </p:pic>
      <p:sp>
        <p:nvSpPr>
          <p:cNvPr id="2" name="Title 1">
            <a:extLst>
              <a:ext uri="{FF2B5EF4-FFF2-40B4-BE49-F238E27FC236}">
                <a16:creationId xmlns:a16="http://schemas.microsoft.com/office/drawing/2014/main" id="{EFC52348-FFE5-6346-B42C-F39C22582F30}"/>
              </a:ext>
            </a:extLst>
          </p:cNvPr>
          <p:cNvSpPr>
            <a:spLocks noGrp="1"/>
          </p:cNvSpPr>
          <p:nvPr>
            <p:ph type="ctrTitle"/>
          </p:nvPr>
        </p:nvSpPr>
        <p:spPr>
          <a:xfrm>
            <a:off x="1524000" y="2245810"/>
            <a:ext cx="6413500" cy="1355750"/>
          </a:xfrm>
        </p:spPr>
        <p:txBody>
          <a:bodyPr>
            <a:normAutofit/>
          </a:bodyPr>
          <a:lstStyle/>
          <a:p>
            <a:pPr algn="l"/>
            <a:r>
              <a:rPr lang="en-US" sz="5400" dirty="0"/>
              <a:t>The Atlantic Transect </a:t>
            </a:r>
          </a:p>
        </p:txBody>
      </p:sp>
      <p:sp>
        <p:nvSpPr>
          <p:cNvPr id="3" name="Subtitle 2">
            <a:extLst>
              <a:ext uri="{FF2B5EF4-FFF2-40B4-BE49-F238E27FC236}">
                <a16:creationId xmlns:a16="http://schemas.microsoft.com/office/drawing/2014/main" id="{472D1AE5-04A8-F547-88CA-CF390E4EE5B2}"/>
              </a:ext>
            </a:extLst>
          </p:cNvPr>
          <p:cNvSpPr>
            <a:spLocks noGrp="1"/>
          </p:cNvSpPr>
          <p:nvPr>
            <p:ph type="subTitle" idx="1"/>
          </p:nvPr>
        </p:nvSpPr>
        <p:spPr>
          <a:xfrm>
            <a:off x="1524000" y="3608516"/>
            <a:ext cx="5930900" cy="911117"/>
          </a:xfrm>
        </p:spPr>
        <p:txBody>
          <a:bodyPr>
            <a:normAutofit/>
          </a:bodyPr>
          <a:lstStyle/>
          <a:p>
            <a:pPr algn="l"/>
            <a:r>
              <a:rPr lang="en-US" sz="2000"/>
              <a:t>Created by Tara Fitzharris</a:t>
            </a:r>
          </a:p>
        </p:txBody>
      </p:sp>
    </p:spTree>
    <p:extLst>
      <p:ext uri="{BB962C8B-B14F-4D97-AF65-F5344CB8AC3E}">
        <p14:creationId xmlns:p14="http://schemas.microsoft.com/office/powerpoint/2010/main" val="3512376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6AFAB-5C6E-C84A-AED6-2C15EB37BEE7}"/>
              </a:ext>
            </a:extLst>
          </p:cNvPr>
          <p:cNvSpPr>
            <a:spLocks noGrp="1"/>
          </p:cNvSpPr>
          <p:nvPr>
            <p:ph type="title"/>
          </p:nvPr>
        </p:nvSpPr>
        <p:spPr>
          <a:xfrm>
            <a:off x="838200" y="365125"/>
            <a:ext cx="10515600" cy="1325563"/>
          </a:xfrm>
        </p:spPr>
        <p:txBody>
          <a:bodyPr>
            <a:normAutofit fontScale="90000"/>
          </a:bodyPr>
          <a:lstStyle/>
          <a:p>
            <a:r>
              <a:rPr lang="en-US" dirty="0"/>
              <a:t>Here is an overview of the Atlantic Transect. This is what the seafloor of the Atlantic ocean between Ireland and Canada looks like:</a:t>
            </a:r>
          </a:p>
        </p:txBody>
      </p:sp>
      <p:pic>
        <p:nvPicPr>
          <p:cNvPr id="4" name="Content Placeholder 3">
            <a:extLst>
              <a:ext uri="{FF2B5EF4-FFF2-40B4-BE49-F238E27FC236}">
                <a16:creationId xmlns:a16="http://schemas.microsoft.com/office/drawing/2014/main" id="{2A39CABE-3C1B-D942-A8A2-9431861281C7}"/>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531628" y="1977656"/>
            <a:ext cx="11164186" cy="3444949"/>
          </a:xfrm>
          <a:prstGeom prst="rect">
            <a:avLst/>
          </a:prstGeom>
        </p:spPr>
      </p:pic>
      <p:sp>
        <p:nvSpPr>
          <p:cNvPr id="5" name="TextBox 4">
            <a:extLst>
              <a:ext uri="{FF2B5EF4-FFF2-40B4-BE49-F238E27FC236}">
                <a16:creationId xmlns:a16="http://schemas.microsoft.com/office/drawing/2014/main" id="{30DD2377-8A1D-B54A-B01B-5FA7E06E11FE}"/>
              </a:ext>
            </a:extLst>
          </p:cNvPr>
          <p:cNvSpPr txBox="1"/>
          <p:nvPr/>
        </p:nvSpPr>
        <p:spPr>
          <a:xfrm>
            <a:off x="862149" y="5878286"/>
            <a:ext cx="2383473" cy="369332"/>
          </a:xfrm>
          <a:prstGeom prst="rect">
            <a:avLst/>
          </a:prstGeom>
          <a:noFill/>
        </p:spPr>
        <p:txBody>
          <a:bodyPr wrap="none" rtlCol="0">
            <a:spAutoFit/>
          </a:bodyPr>
          <a:lstStyle/>
          <a:p>
            <a:r>
              <a:rPr lang="en-US" dirty="0"/>
              <a:t>Newfoundland, Canada</a:t>
            </a:r>
          </a:p>
        </p:txBody>
      </p:sp>
      <p:sp>
        <p:nvSpPr>
          <p:cNvPr id="6" name="TextBox 5">
            <a:extLst>
              <a:ext uri="{FF2B5EF4-FFF2-40B4-BE49-F238E27FC236}">
                <a16:creationId xmlns:a16="http://schemas.microsoft.com/office/drawing/2014/main" id="{5E20E173-0467-1F49-B8E0-D194CA9C0212}"/>
              </a:ext>
            </a:extLst>
          </p:cNvPr>
          <p:cNvSpPr txBox="1"/>
          <p:nvPr/>
        </p:nvSpPr>
        <p:spPr>
          <a:xfrm>
            <a:off x="9535886" y="6148251"/>
            <a:ext cx="2007088" cy="369332"/>
          </a:xfrm>
          <a:prstGeom prst="rect">
            <a:avLst/>
          </a:prstGeom>
          <a:noFill/>
        </p:spPr>
        <p:txBody>
          <a:bodyPr wrap="none" rtlCol="0">
            <a:spAutoFit/>
          </a:bodyPr>
          <a:lstStyle/>
          <a:p>
            <a:r>
              <a:rPr lang="en-US" dirty="0"/>
              <a:t>Galway Bay, Ireland</a:t>
            </a:r>
          </a:p>
        </p:txBody>
      </p:sp>
      <p:cxnSp>
        <p:nvCxnSpPr>
          <p:cNvPr id="14" name="Straight Arrow Connector 13">
            <a:extLst>
              <a:ext uri="{FF2B5EF4-FFF2-40B4-BE49-F238E27FC236}">
                <a16:creationId xmlns:a16="http://schemas.microsoft.com/office/drawing/2014/main" id="{E2C2DEAA-ED3F-3548-BD7F-A81CF940876F}"/>
              </a:ext>
            </a:extLst>
          </p:cNvPr>
          <p:cNvCxnSpPr/>
          <p:nvPr/>
        </p:nvCxnSpPr>
        <p:spPr>
          <a:xfrm flipH="1" flipV="1">
            <a:off x="1082180" y="4194495"/>
            <a:ext cx="645952" cy="168379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6" name="Straight Arrow Connector 15">
            <a:extLst>
              <a:ext uri="{FF2B5EF4-FFF2-40B4-BE49-F238E27FC236}">
                <a16:creationId xmlns:a16="http://schemas.microsoft.com/office/drawing/2014/main" id="{FC1D25B3-9BF4-BA48-A180-F00939D799B9}"/>
              </a:ext>
            </a:extLst>
          </p:cNvPr>
          <p:cNvCxnSpPr/>
          <p:nvPr/>
        </p:nvCxnSpPr>
        <p:spPr>
          <a:xfrm flipV="1">
            <a:off x="10519794" y="4194495"/>
            <a:ext cx="444617" cy="168379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873772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Top Corners Rounded 22">
            <a:extLst>
              <a:ext uri="{FF2B5EF4-FFF2-40B4-BE49-F238E27FC236}">
                <a16:creationId xmlns:a16="http://schemas.microsoft.com/office/drawing/2014/main" id="{3BAF1561-20C4-41FD-A35F-BF2B9E727F3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29466" y="996722"/>
            <a:ext cx="5923488" cy="4864556"/>
          </a:xfrm>
          <a:prstGeom prst="round2SameRect">
            <a:avLst>
              <a:gd name="adj1" fmla="val 3762"/>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Top Corners Rounded 24">
            <a:extLst>
              <a:ext uri="{FF2B5EF4-FFF2-40B4-BE49-F238E27FC236}">
                <a16:creationId xmlns:a16="http://schemas.microsoft.com/office/drawing/2014/main" id="{839DC788-B140-4F3E-A91E-CB3E70ED940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57200" y="1050468"/>
            <a:ext cx="5609397" cy="4757058"/>
          </a:xfrm>
          <a:prstGeom prst="round2SameRect">
            <a:avLst>
              <a:gd name="adj1" fmla="val 2061"/>
              <a:gd name="adj2" fmla="val 0"/>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7" name="Straight Connector 26">
            <a:extLst>
              <a:ext uri="{FF2B5EF4-FFF2-40B4-BE49-F238E27FC236}">
                <a16:creationId xmlns:a16="http://schemas.microsoft.com/office/drawing/2014/main" id="{FC18D930-0EEE-448F-ABF1-2AA3C83DA552}"/>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071" y="2705800"/>
            <a:ext cx="1597456" cy="0"/>
          </a:xfrm>
          <a:prstGeom prst="line">
            <a:avLst/>
          </a:prstGeom>
          <a:ln w="508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C71BF87-5F72-5F4A-BC84-13EE5D691627}"/>
              </a:ext>
            </a:extLst>
          </p:cNvPr>
          <p:cNvPicPr>
            <a:picLocks noChangeAspect="1"/>
          </p:cNvPicPr>
          <p:nvPr/>
        </p:nvPicPr>
        <p:blipFill>
          <a:blip r:embed="rId2"/>
          <a:stretch>
            <a:fillRect/>
          </a:stretch>
        </p:blipFill>
        <p:spPr>
          <a:xfrm>
            <a:off x="5203767" y="1355130"/>
            <a:ext cx="6542117" cy="3990691"/>
          </a:xfrm>
          <a:prstGeom prst="rect">
            <a:avLst/>
          </a:prstGeom>
        </p:spPr>
      </p:pic>
      <p:sp>
        <p:nvSpPr>
          <p:cNvPr id="2" name="Title 1">
            <a:extLst>
              <a:ext uri="{FF2B5EF4-FFF2-40B4-BE49-F238E27FC236}">
                <a16:creationId xmlns:a16="http://schemas.microsoft.com/office/drawing/2014/main" id="{EDE51943-D803-474B-AD7D-42B886F785C3}"/>
              </a:ext>
            </a:extLst>
          </p:cNvPr>
          <p:cNvSpPr>
            <a:spLocks noGrp="1"/>
          </p:cNvSpPr>
          <p:nvPr>
            <p:ph type="title"/>
          </p:nvPr>
        </p:nvSpPr>
        <p:spPr>
          <a:xfrm>
            <a:off x="321733" y="981091"/>
            <a:ext cx="4092951" cy="1624457"/>
          </a:xfrm>
        </p:spPr>
        <p:txBody>
          <a:bodyPr vert="horz" lIns="91440" tIns="45720" rIns="91440" bIns="45720" rtlCol="0">
            <a:normAutofit/>
          </a:bodyPr>
          <a:lstStyle/>
          <a:p>
            <a:r>
              <a:rPr lang="en-US" sz="2800" kern="1200">
                <a:solidFill>
                  <a:schemeClr val="bg1"/>
                </a:solidFill>
                <a:latin typeface="+mj-lt"/>
                <a:ea typeface="+mj-ea"/>
                <a:cs typeface="+mj-cs"/>
              </a:rPr>
              <a:t>Watch the following video clip (6.05mins) to see how the data was collected: </a:t>
            </a:r>
          </a:p>
        </p:txBody>
      </p:sp>
      <p:sp>
        <p:nvSpPr>
          <p:cNvPr id="5" name="Content Placeholder 4">
            <a:extLst>
              <a:ext uri="{FF2B5EF4-FFF2-40B4-BE49-F238E27FC236}">
                <a16:creationId xmlns:a16="http://schemas.microsoft.com/office/drawing/2014/main" id="{394C7566-D411-B146-8046-D3F651F7EF03}"/>
              </a:ext>
            </a:extLst>
          </p:cNvPr>
          <p:cNvSpPr>
            <a:spLocks noGrp="1"/>
          </p:cNvSpPr>
          <p:nvPr>
            <p:ph idx="1"/>
          </p:nvPr>
        </p:nvSpPr>
        <p:spPr>
          <a:xfrm>
            <a:off x="321733" y="2834809"/>
            <a:ext cx="4092951" cy="3042099"/>
          </a:xfrm>
        </p:spPr>
        <p:txBody>
          <a:bodyPr anchor="t">
            <a:normAutofit/>
          </a:bodyPr>
          <a:lstStyle/>
          <a:p>
            <a:r>
              <a:rPr lang="en-US" sz="2000">
                <a:solidFill>
                  <a:schemeClr val="bg1"/>
                </a:solidFill>
                <a:hlinkClick r:id="rId3"/>
              </a:rPr>
              <a:t>https://www.dropbox.com/sh/f72x3eofs4va7mr/AAC3bpjlhFKa3VUzSCePiRYSa/Transatlantic/Atlantic%20Seabed%20Mapping%20Initiative.mp4?dl=0</a:t>
            </a:r>
            <a:r>
              <a:rPr lang="en-US" sz="2000">
                <a:solidFill>
                  <a:schemeClr val="bg1"/>
                </a:solidFill>
              </a:rPr>
              <a:t> </a:t>
            </a:r>
          </a:p>
        </p:txBody>
      </p:sp>
    </p:spTree>
    <p:extLst>
      <p:ext uri="{BB962C8B-B14F-4D97-AF65-F5344CB8AC3E}">
        <p14:creationId xmlns:p14="http://schemas.microsoft.com/office/powerpoint/2010/main" val="366622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7F8A3D3-0F58-CB46-95C6-57574B6BFC69}"/>
              </a:ext>
            </a:extLst>
          </p:cNvPr>
          <p:cNvPicPr>
            <a:picLocks noGrp="1" noChangeAspect="1"/>
          </p:cNvPicPr>
          <p:nvPr>
            <p:ph idx="1"/>
          </p:nvPr>
        </p:nvPicPr>
        <p:blipFill>
          <a:blip r:embed="rId2"/>
          <a:stretch>
            <a:fillRect/>
          </a:stretch>
        </p:blipFill>
        <p:spPr>
          <a:xfrm>
            <a:off x="5319062" y="492573"/>
            <a:ext cx="6223064" cy="5880796"/>
          </a:xfrm>
          <a:prstGeom prst="rect">
            <a:avLst/>
          </a:prstGeom>
        </p:spPr>
      </p:pic>
      <p:sp>
        <p:nvSpPr>
          <p:cNvPr id="10" name="Rectangle 9">
            <a:extLst>
              <a:ext uri="{FF2B5EF4-FFF2-40B4-BE49-F238E27FC236}">
                <a16:creationId xmlns:a16="http://schemas.microsoft.com/office/drawing/2014/main" id="{1707FC24-6981-43D9-B525-C7832BA2246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1E9D6E-7ACF-8049-BAA5-A4AE89EF9990}"/>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3000" kern="1200" dirty="0">
                <a:solidFill>
                  <a:srgbClr val="FFFFFF"/>
                </a:solidFill>
                <a:latin typeface="+mj-lt"/>
                <a:ea typeface="+mj-ea"/>
                <a:cs typeface="+mj-cs"/>
              </a:rPr>
              <a:t>The Atlantic Transect was a mapping expedition that examined the features of the seabed of the North Atlantic Ocean from Newfoundland, Canada to Galway Bay, Ireland.</a:t>
            </a:r>
          </a:p>
        </p:txBody>
      </p:sp>
    </p:spTree>
    <p:extLst>
      <p:ext uri="{BB962C8B-B14F-4D97-AF65-F5344CB8AC3E}">
        <p14:creationId xmlns:p14="http://schemas.microsoft.com/office/powerpoint/2010/main" val="1783649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C3632-3038-6042-9E00-F2E0BEB4D80E}"/>
              </a:ext>
            </a:extLst>
          </p:cNvPr>
          <p:cNvSpPr>
            <a:spLocks noGrp="1"/>
          </p:cNvSpPr>
          <p:nvPr>
            <p:ph type="title"/>
          </p:nvPr>
        </p:nvSpPr>
        <p:spPr>
          <a:xfrm>
            <a:off x="285750" y="365125"/>
            <a:ext cx="6286501" cy="2606675"/>
          </a:xfrm>
        </p:spPr>
        <p:txBody>
          <a:bodyPr>
            <a:normAutofit fontScale="90000"/>
          </a:bodyPr>
          <a:lstStyle/>
          <a:p>
            <a:r>
              <a:rPr lang="en-US" dirty="0"/>
              <a:t>Firstly they examined the seabed as far as Orphan Knoll and found the following effects of glaciation on the Canadian continental shelf:</a:t>
            </a:r>
          </a:p>
        </p:txBody>
      </p:sp>
      <p:pic>
        <p:nvPicPr>
          <p:cNvPr id="8" name="Content Placeholder 7">
            <a:extLst>
              <a:ext uri="{FF2B5EF4-FFF2-40B4-BE49-F238E27FC236}">
                <a16:creationId xmlns:a16="http://schemas.microsoft.com/office/drawing/2014/main" id="{DED07469-D9B2-5440-8563-20BF112D9F88}"/>
              </a:ext>
            </a:extLst>
          </p:cNvPr>
          <p:cNvPicPr>
            <a:picLocks noGrp="1" noChangeAspect="1"/>
          </p:cNvPicPr>
          <p:nvPr>
            <p:ph idx="1"/>
          </p:nvPr>
        </p:nvPicPr>
        <p:blipFill>
          <a:blip r:embed="rId2"/>
          <a:stretch>
            <a:fillRect/>
          </a:stretch>
        </p:blipFill>
        <p:spPr>
          <a:xfrm>
            <a:off x="838201" y="3466306"/>
            <a:ext cx="4505325" cy="3064669"/>
          </a:xfrm>
        </p:spPr>
      </p:pic>
      <p:pic>
        <p:nvPicPr>
          <p:cNvPr id="12" name="Picture 11">
            <a:extLst>
              <a:ext uri="{FF2B5EF4-FFF2-40B4-BE49-F238E27FC236}">
                <a16:creationId xmlns:a16="http://schemas.microsoft.com/office/drawing/2014/main" id="{849873CB-1F06-2043-8C6C-FC2A771E7C4D}"/>
              </a:ext>
            </a:extLst>
          </p:cNvPr>
          <p:cNvPicPr>
            <a:picLocks noChangeAspect="1"/>
          </p:cNvPicPr>
          <p:nvPr/>
        </p:nvPicPr>
        <p:blipFill>
          <a:blip r:embed="rId3"/>
          <a:stretch>
            <a:fillRect/>
          </a:stretch>
        </p:blipFill>
        <p:spPr>
          <a:xfrm>
            <a:off x="6572251" y="0"/>
            <a:ext cx="4392160" cy="6858000"/>
          </a:xfrm>
          <a:prstGeom prst="rect">
            <a:avLst/>
          </a:prstGeom>
        </p:spPr>
      </p:pic>
      <p:cxnSp>
        <p:nvCxnSpPr>
          <p:cNvPr id="14" name="Straight Arrow Connector 13">
            <a:extLst>
              <a:ext uri="{FF2B5EF4-FFF2-40B4-BE49-F238E27FC236}">
                <a16:creationId xmlns:a16="http://schemas.microsoft.com/office/drawing/2014/main" id="{85A81333-AEE7-F54C-B274-198996F1ED6A}"/>
              </a:ext>
            </a:extLst>
          </p:cNvPr>
          <p:cNvCxnSpPr>
            <a:cxnSpLocks/>
          </p:cNvCxnSpPr>
          <p:nvPr/>
        </p:nvCxnSpPr>
        <p:spPr>
          <a:xfrm flipH="1" flipV="1">
            <a:off x="2692866" y="3993160"/>
            <a:ext cx="3946497" cy="227605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a:extLst>
              <a:ext uri="{FF2B5EF4-FFF2-40B4-BE49-F238E27FC236}">
                <a16:creationId xmlns:a16="http://schemas.microsoft.com/office/drawing/2014/main" id="{85566520-13EE-8D47-88EF-75F491C68EC2}"/>
              </a:ext>
            </a:extLst>
          </p:cNvPr>
          <p:cNvCxnSpPr/>
          <p:nvPr/>
        </p:nvCxnSpPr>
        <p:spPr>
          <a:xfrm flipH="1">
            <a:off x="2592198" y="3466306"/>
            <a:ext cx="4244830" cy="36746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0" name="Straight Arrow Connector 19">
            <a:extLst>
              <a:ext uri="{FF2B5EF4-FFF2-40B4-BE49-F238E27FC236}">
                <a16:creationId xmlns:a16="http://schemas.microsoft.com/office/drawing/2014/main" id="{8C0B3476-78D6-2645-8C9B-9302F3B5D6A5}"/>
              </a:ext>
            </a:extLst>
          </p:cNvPr>
          <p:cNvCxnSpPr/>
          <p:nvPr/>
        </p:nvCxnSpPr>
        <p:spPr>
          <a:xfrm flipH="1" flipV="1">
            <a:off x="8347046" y="3212983"/>
            <a:ext cx="536895" cy="25332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2" name="Straight Arrow Connector 21">
            <a:extLst>
              <a:ext uri="{FF2B5EF4-FFF2-40B4-BE49-F238E27FC236}">
                <a16:creationId xmlns:a16="http://schemas.microsoft.com/office/drawing/2014/main" id="{E880C000-C4A2-D041-90C8-662BAE00D195}"/>
              </a:ext>
            </a:extLst>
          </p:cNvPr>
          <p:cNvCxnSpPr/>
          <p:nvPr/>
        </p:nvCxnSpPr>
        <p:spPr>
          <a:xfrm>
            <a:off x="7524925" y="5553512"/>
            <a:ext cx="0" cy="838899"/>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258170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E7EF5-D0FA-634F-B988-06101BB7FAD0}"/>
              </a:ext>
            </a:extLst>
          </p:cNvPr>
          <p:cNvSpPr>
            <a:spLocks noGrp="1"/>
          </p:cNvSpPr>
          <p:nvPr>
            <p:ph type="title"/>
          </p:nvPr>
        </p:nvSpPr>
        <p:spPr>
          <a:xfrm>
            <a:off x="5167619" y="365124"/>
            <a:ext cx="6826534" cy="3963035"/>
          </a:xfrm>
        </p:spPr>
        <p:txBody>
          <a:bodyPr>
            <a:noAutofit/>
          </a:bodyPr>
          <a:lstStyle/>
          <a:p>
            <a:r>
              <a:rPr lang="en-US" sz="3600" dirty="0"/>
              <a:t>The next section examined was between Orphan Knoll across the Abyssal Plain to the Mid-Oceanic Ridge or Mid-Atlantic Ridge. Here many key habitats were found. The survey collected valuable information about the regions biological diversity.</a:t>
            </a:r>
          </a:p>
        </p:txBody>
      </p:sp>
      <p:pic>
        <p:nvPicPr>
          <p:cNvPr id="5" name="Content Placeholder 4">
            <a:extLst>
              <a:ext uri="{FF2B5EF4-FFF2-40B4-BE49-F238E27FC236}">
                <a16:creationId xmlns:a16="http://schemas.microsoft.com/office/drawing/2014/main" id="{50FFCA9E-FB9A-494E-9CAC-5F5D2338C9DD}"/>
              </a:ext>
            </a:extLst>
          </p:cNvPr>
          <p:cNvPicPr>
            <a:picLocks noGrp="1" noChangeAspect="1"/>
          </p:cNvPicPr>
          <p:nvPr>
            <p:ph idx="1"/>
          </p:nvPr>
        </p:nvPicPr>
        <p:blipFill>
          <a:blip r:embed="rId2"/>
          <a:stretch>
            <a:fillRect/>
          </a:stretch>
        </p:blipFill>
        <p:spPr>
          <a:xfrm>
            <a:off x="232954" y="365125"/>
            <a:ext cx="4739095" cy="6058875"/>
          </a:xfrm>
        </p:spPr>
      </p:pic>
      <p:pic>
        <p:nvPicPr>
          <p:cNvPr id="7" name="Picture 6">
            <a:extLst>
              <a:ext uri="{FF2B5EF4-FFF2-40B4-BE49-F238E27FC236}">
                <a16:creationId xmlns:a16="http://schemas.microsoft.com/office/drawing/2014/main" id="{6E27881C-6280-0B4E-84CA-0F034557F77A}"/>
              </a:ext>
            </a:extLst>
          </p:cNvPr>
          <p:cNvPicPr>
            <a:picLocks noChangeAspect="1"/>
          </p:cNvPicPr>
          <p:nvPr/>
        </p:nvPicPr>
        <p:blipFill>
          <a:blip r:embed="rId3"/>
          <a:stretch>
            <a:fillRect/>
          </a:stretch>
        </p:blipFill>
        <p:spPr>
          <a:xfrm>
            <a:off x="5360398" y="4586477"/>
            <a:ext cx="6633755" cy="1765300"/>
          </a:xfrm>
          <a:prstGeom prst="rect">
            <a:avLst/>
          </a:prstGeom>
        </p:spPr>
      </p:pic>
    </p:spTree>
    <p:extLst>
      <p:ext uri="{BB962C8B-B14F-4D97-AF65-F5344CB8AC3E}">
        <p14:creationId xmlns:p14="http://schemas.microsoft.com/office/powerpoint/2010/main" val="3866289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620AA-FD52-9942-8636-CB228B8CED8C}"/>
              </a:ext>
            </a:extLst>
          </p:cNvPr>
          <p:cNvSpPr>
            <a:spLocks noGrp="1"/>
          </p:cNvSpPr>
          <p:nvPr>
            <p:ph type="title"/>
          </p:nvPr>
        </p:nvSpPr>
        <p:spPr>
          <a:xfrm>
            <a:off x="2600325" y="365125"/>
            <a:ext cx="5507160" cy="1325564"/>
          </a:xfrm>
        </p:spPr>
        <p:txBody>
          <a:bodyPr/>
          <a:lstStyle/>
          <a:p>
            <a:r>
              <a:rPr lang="en-US" b="1" dirty="0"/>
              <a:t>The Mid-Atlantic Ridge</a:t>
            </a:r>
          </a:p>
        </p:txBody>
      </p:sp>
      <p:pic>
        <p:nvPicPr>
          <p:cNvPr id="5" name="Content Placeholder 4">
            <a:extLst>
              <a:ext uri="{FF2B5EF4-FFF2-40B4-BE49-F238E27FC236}">
                <a16:creationId xmlns:a16="http://schemas.microsoft.com/office/drawing/2014/main" id="{1EDC52AB-5752-3C44-AD11-F30B763E673E}"/>
              </a:ext>
            </a:extLst>
          </p:cNvPr>
          <p:cNvPicPr>
            <a:picLocks noGrp="1" noChangeAspect="1"/>
          </p:cNvPicPr>
          <p:nvPr>
            <p:ph idx="1"/>
          </p:nvPr>
        </p:nvPicPr>
        <p:blipFill>
          <a:blip r:embed="rId2"/>
          <a:stretch>
            <a:fillRect/>
          </a:stretch>
        </p:blipFill>
        <p:spPr>
          <a:xfrm>
            <a:off x="3941885" y="1622426"/>
            <a:ext cx="4165600" cy="2387600"/>
          </a:xfrm>
        </p:spPr>
      </p:pic>
      <p:pic>
        <p:nvPicPr>
          <p:cNvPr id="8" name="Picture 7">
            <a:extLst>
              <a:ext uri="{FF2B5EF4-FFF2-40B4-BE49-F238E27FC236}">
                <a16:creationId xmlns:a16="http://schemas.microsoft.com/office/drawing/2014/main" id="{FC3E6ECB-1D38-7E4C-A9B7-A3C5C12C051A}"/>
              </a:ext>
            </a:extLst>
          </p:cNvPr>
          <p:cNvPicPr>
            <a:picLocks noChangeAspect="1"/>
          </p:cNvPicPr>
          <p:nvPr/>
        </p:nvPicPr>
        <p:blipFill>
          <a:blip r:embed="rId3"/>
          <a:stretch>
            <a:fillRect/>
          </a:stretch>
        </p:blipFill>
        <p:spPr>
          <a:xfrm>
            <a:off x="7003995" y="3314700"/>
            <a:ext cx="4889554" cy="3543300"/>
          </a:xfrm>
          <a:prstGeom prst="rect">
            <a:avLst/>
          </a:prstGeom>
        </p:spPr>
      </p:pic>
      <p:pic>
        <p:nvPicPr>
          <p:cNvPr id="10" name="Picture 9">
            <a:extLst>
              <a:ext uri="{FF2B5EF4-FFF2-40B4-BE49-F238E27FC236}">
                <a16:creationId xmlns:a16="http://schemas.microsoft.com/office/drawing/2014/main" id="{75AE78AE-0E75-334E-BEF9-81B104CCF6CB}"/>
              </a:ext>
            </a:extLst>
          </p:cNvPr>
          <p:cNvPicPr>
            <a:picLocks noChangeAspect="1"/>
          </p:cNvPicPr>
          <p:nvPr/>
        </p:nvPicPr>
        <p:blipFill>
          <a:blip r:embed="rId4"/>
          <a:stretch>
            <a:fillRect/>
          </a:stretch>
        </p:blipFill>
        <p:spPr>
          <a:xfrm>
            <a:off x="8274051" y="365124"/>
            <a:ext cx="3555104" cy="2700337"/>
          </a:xfrm>
          <a:prstGeom prst="rect">
            <a:avLst/>
          </a:prstGeom>
        </p:spPr>
      </p:pic>
      <p:pic>
        <p:nvPicPr>
          <p:cNvPr id="12" name="Picture 11">
            <a:extLst>
              <a:ext uri="{FF2B5EF4-FFF2-40B4-BE49-F238E27FC236}">
                <a16:creationId xmlns:a16="http://schemas.microsoft.com/office/drawing/2014/main" id="{594E046E-3106-DC40-984E-180F4C2E9080}"/>
              </a:ext>
            </a:extLst>
          </p:cNvPr>
          <p:cNvPicPr>
            <a:picLocks noChangeAspect="1"/>
          </p:cNvPicPr>
          <p:nvPr/>
        </p:nvPicPr>
        <p:blipFill>
          <a:blip r:embed="rId5"/>
          <a:stretch>
            <a:fillRect/>
          </a:stretch>
        </p:blipFill>
        <p:spPr>
          <a:xfrm>
            <a:off x="254816" y="1309688"/>
            <a:ext cx="3520504" cy="5400675"/>
          </a:xfrm>
          <a:prstGeom prst="rect">
            <a:avLst/>
          </a:prstGeom>
        </p:spPr>
      </p:pic>
      <p:cxnSp>
        <p:nvCxnSpPr>
          <p:cNvPr id="16" name="Straight Arrow Connector 15">
            <a:extLst>
              <a:ext uri="{FF2B5EF4-FFF2-40B4-BE49-F238E27FC236}">
                <a16:creationId xmlns:a16="http://schemas.microsoft.com/office/drawing/2014/main" id="{5575E52D-5660-954F-ABCE-67462CAD0CE6}"/>
              </a:ext>
            </a:extLst>
          </p:cNvPr>
          <p:cNvCxnSpPr/>
          <p:nvPr/>
        </p:nvCxnSpPr>
        <p:spPr>
          <a:xfrm flipH="1" flipV="1">
            <a:off x="5327009" y="2894202"/>
            <a:ext cx="2139193" cy="62078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a:extLst>
              <a:ext uri="{FF2B5EF4-FFF2-40B4-BE49-F238E27FC236}">
                <a16:creationId xmlns:a16="http://schemas.microsoft.com/office/drawing/2014/main" id="{40F408A9-79F0-D74F-BA3D-39D3358656E9}"/>
              </a:ext>
            </a:extLst>
          </p:cNvPr>
          <p:cNvCxnSpPr/>
          <p:nvPr/>
        </p:nvCxnSpPr>
        <p:spPr>
          <a:xfrm flipH="1">
            <a:off x="9806730" y="2013358"/>
            <a:ext cx="964734" cy="238247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0" name="Straight Arrow Connector 19">
            <a:extLst>
              <a:ext uri="{FF2B5EF4-FFF2-40B4-BE49-F238E27FC236}">
                <a16:creationId xmlns:a16="http://schemas.microsoft.com/office/drawing/2014/main" id="{45272B33-19F4-6E49-AFB7-18ACEEAA3540}"/>
              </a:ext>
            </a:extLst>
          </p:cNvPr>
          <p:cNvCxnSpPr/>
          <p:nvPr/>
        </p:nvCxnSpPr>
        <p:spPr>
          <a:xfrm>
            <a:off x="2080470" y="1715292"/>
            <a:ext cx="3649211" cy="10511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1" name="TextBox 20">
            <a:extLst>
              <a:ext uri="{FF2B5EF4-FFF2-40B4-BE49-F238E27FC236}">
                <a16:creationId xmlns:a16="http://schemas.microsoft.com/office/drawing/2014/main" id="{A66C1EA6-F26D-974B-A8AF-BA82E9769203}"/>
              </a:ext>
            </a:extLst>
          </p:cNvPr>
          <p:cNvSpPr txBox="1"/>
          <p:nvPr/>
        </p:nvSpPr>
        <p:spPr>
          <a:xfrm>
            <a:off x="4094576" y="4211273"/>
            <a:ext cx="2759977" cy="2585323"/>
          </a:xfrm>
          <a:prstGeom prst="rect">
            <a:avLst/>
          </a:prstGeom>
          <a:noFill/>
        </p:spPr>
        <p:txBody>
          <a:bodyPr wrap="square" rtlCol="0">
            <a:spAutoFit/>
          </a:bodyPr>
          <a:lstStyle/>
          <a:p>
            <a:r>
              <a:rPr lang="en-US" dirty="0"/>
              <a:t>This is a mid-oceanic ridge that is found almost halfway between the two landmasses. It is a physical features of a constructive plate boundary, where two oceanic plates are pulling apart.</a:t>
            </a:r>
          </a:p>
          <a:p>
            <a:endParaRPr lang="en-US" dirty="0"/>
          </a:p>
        </p:txBody>
      </p:sp>
    </p:spTree>
    <p:extLst>
      <p:ext uri="{BB962C8B-B14F-4D97-AF65-F5344CB8AC3E}">
        <p14:creationId xmlns:p14="http://schemas.microsoft.com/office/powerpoint/2010/main" val="3416317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65F4110-C0FC-4D61-ACD2-A7C950EAE90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CC94CBDB-A76C-499E-95AB-C0A049E315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F60B4356-418D-0343-9B81-2D1CDDF1FC1E}"/>
              </a:ext>
            </a:extLst>
          </p:cNvPr>
          <p:cNvPicPr>
            <a:picLocks noGrp="1" noChangeAspect="1"/>
          </p:cNvPicPr>
          <p:nvPr>
            <p:ph idx="1"/>
          </p:nvPr>
        </p:nvPicPr>
        <p:blipFill rotWithShape="1">
          <a:blip r:embed="rId2">
            <a:extLst>
              <a:ext uri="{28A0092B-C50C-407E-A947-70E740481C1C}">
                <a14:useLocalDpi xmlns:a14="http://schemas.microsoft.com/office/drawing/2010/main"/>
              </a:ext>
            </a:extLst>
          </a:blip>
          <a:srcRect r="-1" b="-1"/>
          <a:stretch/>
        </p:blipFill>
        <p:spPr>
          <a:xfrm>
            <a:off x="4654296" y="299363"/>
            <a:ext cx="7217085" cy="3008188"/>
          </a:xfrm>
          <a:prstGeom prst="rect">
            <a:avLst/>
          </a:prstGeom>
        </p:spPr>
      </p:pic>
      <p:sp>
        <p:nvSpPr>
          <p:cNvPr id="2" name="Title 1">
            <a:extLst>
              <a:ext uri="{FF2B5EF4-FFF2-40B4-BE49-F238E27FC236}">
                <a16:creationId xmlns:a16="http://schemas.microsoft.com/office/drawing/2014/main" id="{31AB883A-CF10-5E4B-BAF2-D2DC6714A7A8}"/>
              </a:ext>
            </a:extLst>
          </p:cNvPr>
          <p:cNvSpPr>
            <a:spLocks noGrp="1"/>
          </p:cNvSpPr>
          <p:nvPr>
            <p:ph type="title"/>
          </p:nvPr>
        </p:nvSpPr>
        <p:spPr>
          <a:xfrm>
            <a:off x="4798503" y="3509964"/>
            <a:ext cx="6912528" cy="1817046"/>
          </a:xfrm>
        </p:spPr>
        <p:txBody>
          <a:bodyPr vert="horz" lIns="91440" tIns="45720" rIns="91440" bIns="45720" rtlCol="0" anchor="b">
            <a:normAutofit/>
          </a:bodyPr>
          <a:lstStyle/>
          <a:p>
            <a:r>
              <a:rPr lang="en-US" sz="3200" kern="1200" dirty="0">
                <a:solidFill>
                  <a:srgbClr val="FFFFFF"/>
                </a:solidFill>
                <a:latin typeface="+mj-lt"/>
                <a:ea typeface="+mj-ea"/>
                <a:cs typeface="+mj-cs"/>
              </a:rPr>
              <a:t>The next section of the Atlantic Transect as far as </a:t>
            </a:r>
            <a:r>
              <a:rPr lang="en-US" sz="3200" kern="1200" dirty="0" err="1">
                <a:solidFill>
                  <a:srgbClr val="FFFFFF"/>
                </a:solidFill>
                <a:latin typeface="+mj-lt"/>
                <a:ea typeface="+mj-ea"/>
                <a:cs typeface="+mj-cs"/>
              </a:rPr>
              <a:t>Rockall</a:t>
            </a:r>
            <a:r>
              <a:rPr lang="en-US" sz="3200" kern="1200" dirty="0">
                <a:solidFill>
                  <a:srgbClr val="FFFFFF"/>
                </a:solidFill>
                <a:latin typeface="+mj-lt"/>
                <a:ea typeface="+mj-ea"/>
                <a:cs typeface="+mj-cs"/>
              </a:rPr>
              <a:t> Bank. Here evidence of plate tectonics was found.</a:t>
            </a:r>
          </a:p>
        </p:txBody>
      </p:sp>
      <p:pic>
        <p:nvPicPr>
          <p:cNvPr id="9" name="Picture 8">
            <a:extLst>
              <a:ext uri="{FF2B5EF4-FFF2-40B4-BE49-F238E27FC236}">
                <a16:creationId xmlns:a16="http://schemas.microsoft.com/office/drawing/2014/main" id="{0761A0CE-3678-3742-89BF-8AF16FB25F0E}"/>
              </a:ext>
            </a:extLst>
          </p:cNvPr>
          <p:cNvPicPr>
            <a:picLocks noChangeAspect="1"/>
          </p:cNvPicPr>
          <p:nvPr/>
        </p:nvPicPr>
        <p:blipFill>
          <a:blip r:embed="rId3"/>
          <a:stretch>
            <a:fillRect/>
          </a:stretch>
        </p:blipFill>
        <p:spPr>
          <a:xfrm>
            <a:off x="179212" y="299363"/>
            <a:ext cx="4314180" cy="6178439"/>
          </a:xfrm>
          <a:prstGeom prst="rect">
            <a:avLst/>
          </a:prstGeom>
        </p:spPr>
      </p:pic>
      <p:cxnSp>
        <p:nvCxnSpPr>
          <p:cNvPr id="11" name="Straight Arrow Connector 10">
            <a:extLst>
              <a:ext uri="{FF2B5EF4-FFF2-40B4-BE49-F238E27FC236}">
                <a16:creationId xmlns:a16="http://schemas.microsoft.com/office/drawing/2014/main" id="{D3F5A321-B0AE-AE46-A600-1D316144BB3C}"/>
              </a:ext>
            </a:extLst>
          </p:cNvPr>
          <p:cNvCxnSpPr>
            <a:cxnSpLocks/>
          </p:cNvCxnSpPr>
          <p:nvPr/>
        </p:nvCxnSpPr>
        <p:spPr>
          <a:xfrm flipV="1">
            <a:off x="3600450" y="1434517"/>
            <a:ext cx="1953062" cy="290888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839355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8070C-E355-114A-9520-856A25C0E496}"/>
              </a:ext>
            </a:extLst>
          </p:cNvPr>
          <p:cNvSpPr>
            <a:spLocks noGrp="1"/>
          </p:cNvSpPr>
          <p:nvPr>
            <p:ph type="title"/>
          </p:nvPr>
        </p:nvSpPr>
        <p:spPr>
          <a:xfrm>
            <a:off x="406399" y="365124"/>
            <a:ext cx="7319861" cy="2098675"/>
          </a:xfrm>
        </p:spPr>
        <p:txBody>
          <a:bodyPr>
            <a:noAutofit/>
          </a:bodyPr>
          <a:lstStyle/>
          <a:p>
            <a:r>
              <a:rPr lang="en-US" sz="3200" dirty="0"/>
              <a:t>The final section of the Atlantic Transect from </a:t>
            </a:r>
            <a:r>
              <a:rPr lang="en-US" sz="3200" dirty="0" err="1"/>
              <a:t>Rockall</a:t>
            </a:r>
            <a:r>
              <a:rPr lang="en-US" sz="3200" dirty="0"/>
              <a:t> Bank to the Irish Continental Shelf. The social and economic impacts of the area are examined with the laying of the Trans- Atlantic Cable. </a:t>
            </a:r>
          </a:p>
        </p:txBody>
      </p:sp>
      <p:pic>
        <p:nvPicPr>
          <p:cNvPr id="5" name="Content Placeholder 4">
            <a:extLst>
              <a:ext uri="{FF2B5EF4-FFF2-40B4-BE49-F238E27FC236}">
                <a16:creationId xmlns:a16="http://schemas.microsoft.com/office/drawing/2014/main" id="{9C90CBD1-8C90-7146-B847-95D47CC8864B}"/>
              </a:ext>
            </a:extLst>
          </p:cNvPr>
          <p:cNvPicPr>
            <a:picLocks noGrp="1" noChangeAspect="1"/>
          </p:cNvPicPr>
          <p:nvPr>
            <p:ph idx="1"/>
          </p:nvPr>
        </p:nvPicPr>
        <p:blipFill>
          <a:blip r:embed="rId2"/>
          <a:stretch>
            <a:fillRect/>
          </a:stretch>
        </p:blipFill>
        <p:spPr>
          <a:xfrm>
            <a:off x="7843961" y="365126"/>
            <a:ext cx="3814639" cy="5946774"/>
          </a:xfrm>
        </p:spPr>
      </p:pic>
      <p:pic>
        <p:nvPicPr>
          <p:cNvPr id="7" name="Picture 6">
            <a:extLst>
              <a:ext uri="{FF2B5EF4-FFF2-40B4-BE49-F238E27FC236}">
                <a16:creationId xmlns:a16="http://schemas.microsoft.com/office/drawing/2014/main" id="{B83EAFDF-346F-D44A-BB7F-5DCBCD7D8271}"/>
              </a:ext>
            </a:extLst>
          </p:cNvPr>
          <p:cNvPicPr>
            <a:picLocks noChangeAspect="1"/>
          </p:cNvPicPr>
          <p:nvPr/>
        </p:nvPicPr>
        <p:blipFill>
          <a:blip r:embed="rId3"/>
          <a:stretch>
            <a:fillRect/>
          </a:stretch>
        </p:blipFill>
        <p:spPr>
          <a:xfrm>
            <a:off x="406400" y="2463800"/>
            <a:ext cx="7035800" cy="3848100"/>
          </a:xfrm>
          <a:prstGeom prst="rect">
            <a:avLst/>
          </a:prstGeom>
        </p:spPr>
      </p:pic>
    </p:spTree>
    <p:extLst>
      <p:ext uri="{BB962C8B-B14F-4D97-AF65-F5344CB8AC3E}">
        <p14:creationId xmlns:p14="http://schemas.microsoft.com/office/powerpoint/2010/main" val="1625516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77B9A-72DB-2D45-8B8E-F167F4792BE7}"/>
              </a:ext>
            </a:extLst>
          </p:cNvPr>
          <p:cNvSpPr>
            <a:spLocks noGrp="1"/>
          </p:cNvSpPr>
          <p:nvPr>
            <p:ph type="title"/>
          </p:nvPr>
        </p:nvSpPr>
        <p:spPr>
          <a:xfrm>
            <a:off x="838200" y="365125"/>
            <a:ext cx="10515600" cy="4579408"/>
          </a:xfrm>
        </p:spPr>
        <p:txBody>
          <a:bodyPr>
            <a:normAutofit fontScale="90000"/>
          </a:bodyPr>
          <a:lstStyle/>
          <a:p>
            <a:r>
              <a:rPr lang="en-US" dirty="0"/>
              <a:t>Here students can interact with an INFOMAR Story Map of the Atlantic Transect. They can click into each numbered point on the map of the transect. At the bottom of the screen if they click the information that pops up they can find out more facts about the journey, watch video clips and animations about the exploration and its discoveries. </a:t>
            </a:r>
          </a:p>
        </p:txBody>
      </p:sp>
      <p:sp>
        <p:nvSpPr>
          <p:cNvPr id="3" name="Content Placeholder 2">
            <a:extLst>
              <a:ext uri="{FF2B5EF4-FFF2-40B4-BE49-F238E27FC236}">
                <a16:creationId xmlns:a16="http://schemas.microsoft.com/office/drawing/2014/main" id="{A76344ED-CE4C-3A4E-B7CD-CFB0AE29B94F}"/>
              </a:ext>
            </a:extLst>
          </p:cNvPr>
          <p:cNvSpPr>
            <a:spLocks noGrp="1"/>
          </p:cNvSpPr>
          <p:nvPr>
            <p:ph idx="1"/>
          </p:nvPr>
        </p:nvSpPr>
        <p:spPr>
          <a:xfrm>
            <a:off x="838200" y="5147733"/>
            <a:ext cx="10515600" cy="1029229"/>
          </a:xfrm>
        </p:spPr>
        <p:txBody>
          <a:bodyPr/>
          <a:lstStyle/>
          <a:p>
            <a:r>
              <a:rPr lang="en-US" dirty="0">
                <a:hlinkClick r:id="rId2"/>
              </a:rPr>
              <a:t>http://www.infomar.ie/StoryMaps/Atlantic/index.html</a:t>
            </a:r>
            <a:r>
              <a:rPr lang="en-US" dirty="0"/>
              <a:t> </a:t>
            </a:r>
          </a:p>
        </p:txBody>
      </p:sp>
    </p:spTree>
    <p:extLst>
      <p:ext uri="{BB962C8B-B14F-4D97-AF65-F5344CB8AC3E}">
        <p14:creationId xmlns:p14="http://schemas.microsoft.com/office/powerpoint/2010/main" val="42455598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TotalTime>
  <Words>346</Words>
  <Application>Microsoft Macintosh PowerPoint</Application>
  <PresentationFormat>Widescreen</PresentationFormat>
  <Paragraphs>16</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The Atlantic Transect </vt:lpstr>
      <vt:lpstr>Here is an overview of the Atlantic Transect. This is what the seafloor of the Atlantic ocean between Ireland and Canada looks like:</vt:lpstr>
      <vt:lpstr>Watch the following video clip (6.05mins) to see how the data was collected: </vt:lpstr>
      <vt:lpstr>The Atlantic Transect was a mapping expedition that examined the features of the seabed of the North Atlantic Ocean from Newfoundland, Canada to Galway Bay, Ireland.</vt:lpstr>
      <vt:lpstr>Firstly they examined the seabed as far as Orphan Knoll and found the following effects of glaciation on the Canadian continental shelf:</vt:lpstr>
      <vt:lpstr>The next section examined was between Orphan Knoll across the Abyssal Plain to the Mid-Oceanic Ridge or Mid-Atlantic Ridge. Here many key habitats were found. The survey collected valuable information about the regions biological diversity.</vt:lpstr>
      <vt:lpstr>The Mid-Atlantic Ridge</vt:lpstr>
      <vt:lpstr>The next section of the Atlantic Transect as far as Rockall Bank. Here evidence of plate tectonics was found.</vt:lpstr>
      <vt:lpstr>The final section of the Atlantic Transect from Rockall Bank to the Irish Continental Shelf. The social and economic impacts of the area are examined with the laying of the Trans- Atlantic Cable. </vt:lpstr>
      <vt:lpstr>Here students can interact with an INFOMAR Story Map of the Atlantic Transect. They can click into each numbered point on the map of the transect. At the bottom of the screen if they click the information that pops up they can find out more facts about the journey, watch video clips and animations about the exploration and its discoveries. </vt:lpstr>
    </vt:vector>
  </TitlesOfParts>
  <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Atlantic Tansect </dc:title>
  <dc:creator>Tara Fitzharris</dc:creator>
  <cp:lastModifiedBy>Tara Fitzharris</cp:lastModifiedBy>
  <cp:revision>12</cp:revision>
  <dcterms:created xsi:type="dcterms:W3CDTF">2018-04-27T09:28:56Z</dcterms:created>
  <dcterms:modified xsi:type="dcterms:W3CDTF">2018-05-03T09:01:15Z</dcterms:modified>
</cp:coreProperties>
</file>