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7" r:id="rId8"/>
    <p:sldId id="268" r:id="rId9"/>
    <p:sldId id="269" r:id="rId10"/>
    <p:sldId id="270" r:id="rId11"/>
    <p:sldId id="272" r:id="rId12"/>
    <p:sldId id="271" r:id="rId13"/>
    <p:sldId id="274" r:id="rId14"/>
    <p:sldId id="266" r:id="rId15"/>
  </p:sldIdLst>
  <p:sldSz cx="12192000" cy="6858000"/>
  <p:notesSz cx="6858000" cy="9144000"/>
  <p:embeddedFontLst>
    <p:embeddedFont>
      <p:font typeface="Comic Sans MS" panose="030F0902030302020204" pitchFamily="66" charset="0"/>
      <p:regular r:id="rId17"/>
      <p:bold r:id="rId18"/>
    </p:embeddedFont>
    <p:embeddedFont>
      <p:font typeface="Bree Serif" panose="02000503040000020004" pitchFamily="2" charset="77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 Math" panose="02040503050406030204" pitchFamily="18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183"/>
    <a:srgbClr val="C55A1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BE2CE9-A36E-492C-AEE6-A75F79FA096A}">
  <a:tblStyle styleId="{5FBE2CE9-A36E-492C-AEE6-A75F79FA09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5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72486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3051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880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23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E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1007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6379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0055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Image sourced</a:t>
            </a:r>
            <a:r>
              <a:rPr lang="en-IE" baseline="0" dirty="0"/>
              <a:t> from: Public Domain (https://en.wikipedia.org/wiki/File:Ethanol-3D-balls.png)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145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Image source: Public Domain (https://commons.wikimedia.org/wiki/File:Ethanol_Lewis.svg)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110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894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index.php?id=1126#fndtn-tab-1951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Shape 238" descr="b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/>
        </p:nvSpPr>
        <p:spPr>
          <a:xfrm>
            <a:off x="0" y="227925"/>
            <a:ext cx="52509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E" sz="32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LC Chemistry Syllabus Links:</a:t>
            </a:r>
            <a:r>
              <a:rPr lang="en-IE" sz="32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200" b="1" dirty="0">
              <a:solidFill>
                <a:srgbClr val="FBE4D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163275" y="1077225"/>
            <a:ext cx="120288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b="1" dirty="0">
                <a:latin typeface="Calibri"/>
                <a:ea typeface="Calibri"/>
                <a:cs typeface="Calibri"/>
                <a:sym typeface="Calibri"/>
              </a:rPr>
              <a:t>Content: 7.1 Tetrahedral Carbon - Alcohols</a:t>
            </a:r>
            <a:br>
              <a:rPr lang="en-IE" sz="2400" b="1" dirty="0">
                <a:latin typeface="Calibri"/>
                <a:ea typeface="Calibri"/>
                <a:cs typeface="Calibri"/>
                <a:sym typeface="Calibri"/>
              </a:rPr>
            </a:br>
            <a:endParaRPr sz="24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>
              <a:buSzPts val="2400"/>
              <a:buFont typeface="Calibri"/>
              <a:buChar char="●"/>
            </a:pPr>
            <a:r>
              <a:rPr lang="en-IE" sz="2400" b="1" dirty="0">
                <a:latin typeface="Calibri"/>
                <a:ea typeface="Calibri"/>
                <a:cs typeface="Calibri"/>
                <a:sym typeface="Calibri"/>
              </a:rPr>
              <a:t>Social and Applied Aspects: </a:t>
            </a:r>
            <a:r>
              <a:rPr lang="en-IE" sz="2400" dirty="0">
                <a:latin typeface="Calibri"/>
                <a:ea typeface="Calibri"/>
                <a:cs typeface="Calibri"/>
                <a:sym typeface="Calibri"/>
              </a:rPr>
              <a:t>Fermentation as a source of ethanol; use of fermentation in the brewing and distilling industries. Methanol as a denaturing agent. Ethanol as a solvent.</a:t>
            </a:r>
            <a:br>
              <a:rPr lang="en-IE" sz="2400" dirty="0">
                <a:latin typeface="Calibri"/>
                <a:ea typeface="Calibri"/>
                <a:cs typeface="Calibri"/>
                <a:sym typeface="Calibri"/>
              </a:rPr>
            </a:br>
            <a:endParaRPr lang="en-IE"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indent="-381000">
              <a:buSzPts val="2400"/>
              <a:buFont typeface="Calibri"/>
              <a:buChar char="●"/>
            </a:pPr>
            <a:r>
              <a:rPr lang="en-IE" sz="2400" b="1" dirty="0">
                <a:latin typeface="Calibri"/>
                <a:ea typeface="Calibri"/>
                <a:cs typeface="Calibri"/>
                <a:sym typeface="Calibri"/>
              </a:rPr>
              <a:t>Alcohols: </a:t>
            </a:r>
            <a:r>
              <a:rPr lang="en-IE" sz="2400" dirty="0">
                <a:latin typeface="Calibri"/>
                <a:ea typeface="Calibri"/>
                <a:cs typeface="Calibri"/>
                <a:sym typeface="Calibri"/>
              </a:rPr>
              <a:t>Structure and nomenclature up to C-4 (primary and secondary alcohols only). Physical properties. </a:t>
            </a:r>
            <a:br>
              <a:rPr lang="en-IE" sz="2400" dirty="0">
                <a:latin typeface="Calibri"/>
                <a:ea typeface="Calibri"/>
                <a:cs typeface="Calibri"/>
                <a:sym typeface="Calibri"/>
              </a:rPr>
            </a:b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b="1" dirty="0">
                <a:latin typeface="Calibri"/>
                <a:ea typeface="Calibri"/>
                <a:cs typeface="Calibri"/>
                <a:sym typeface="Calibri"/>
              </a:rPr>
              <a:t>Additional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IE" sz="1800" dirty="0">
                <a:latin typeface="Calibri"/>
                <a:ea typeface="Calibri"/>
                <a:cs typeface="Calibri"/>
                <a:sym typeface="Calibri"/>
              </a:rPr>
              <a:t>Students should understand how chemistry relates to everyday life.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IE" sz="1800" dirty="0">
                <a:latin typeface="Calibri"/>
                <a:ea typeface="Calibri"/>
                <a:cs typeface="Calibri"/>
                <a:sym typeface="Calibri"/>
              </a:rPr>
              <a:t>Students should have a knowledge of social, historical, environmental, technological and economic aspects of chemistry.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IE" sz="1800" dirty="0">
                <a:latin typeface="Calibri"/>
                <a:ea typeface="Calibri"/>
                <a:cs typeface="Calibri"/>
                <a:sym typeface="Calibri"/>
              </a:rPr>
              <a:t>Students should appreciate that the understanding of chemistry contributes to the social and economic development of society.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IE" sz="1800" dirty="0">
                <a:latin typeface="Calibri"/>
                <a:ea typeface="Calibri"/>
                <a:cs typeface="Calibri"/>
                <a:sym typeface="Calibri"/>
              </a:rPr>
              <a:t>Students should appreciate the range of vocational opportunities that use chemistry, and how chemists work.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I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should be able to translate scientific information in verbal and graphical form.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Shape 2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698" y="6424275"/>
            <a:ext cx="1726175" cy="34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Shape 25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450" y="1906348"/>
            <a:ext cx="5784624" cy="325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>
            <a:hlinkClick r:id="rId3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1774" y="1891937"/>
            <a:ext cx="5854928" cy="327957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Shape 252"/>
          <p:cNvSpPr/>
          <p:nvPr/>
        </p:nvSpPr>
        <p:spPr>
          <a:xfrm>
            <a:off x="247650" y="227925"/>
            <a:ext cx="11789100" cy="13506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Watch the Videos:</a:t>
            </a:r>
            <a:r>
              <a:rPr lang="en-IE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br>
              <a:rPr lang="en-IE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Compare the social, environmental, technological and economic aspects involved in the distilleries of 19th century to present day.</a:t>
            </a:r>
            <a:r>
              <a:rPr lang="en-IE"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400" b="1">
              <a:solidFill>
                <a:srgbClr val="FBE4D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204100" y="5429250"/>
            <a:ext cx="5751900" cy="1074900"/>
          </a:xfrm>
          <a:prstGeom prst="rect">
            <a:avLst/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6181775" y="5429250"/>
            <a:ext cx="5854800" cy="1074900"/>
          </a:xfrm>
          <a:prstGeom prst="rect">
            <a:avLst/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/>
              <a:t>Present</a:t>
            </a:r>
            <a:br>
              <a:rPr lang="en-IE" sz="2400"/>
            </a:br>
            <a:r>
              <a:rPr lang="en-IE" sz="2400"/>
              <a:t>Teelings Distillery in Newmarket.</a:t>
            </a:r>
            <a:endParaRPr sz="2400"/>
          </a:p>
        </p:txBody>
      </p:sp>
      <p:sp>
        <p:nvSpPr>
          <p:cNvPr id="255" name="Shape 255"/>
          <p:cNvSpPr txBox="1"/>
          <p:nvPr/>
        </p:nvSpPr>
        <p:spPr>
          <a:xfrm>
            <a:off x="814450" y="5561125"/>
            <a:ext cx="45312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/>
              <a:t>19th Century</a:t>
            </a:r>
            <a:br>
              <a:rPr lang="en-IE" sz="2400"/>
            </a:br>
            <a:r>
              <a:rPr lang="en-IE" sz="2400"/>
              <a:t>Roe Distillery in Thomas Street.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" name="Shape 261"/>
          <p:cNvGraphicFramePr/>
          <p:nvPr/>
        </p:nvGraphicFramePr>
        <p:xfrm>
          <a:off x="283700" y="1476425"/>
          <a:ext cx="11702000" cy="5204675"/>
        </p:xfrm>
        <a:graphic>
          <a:graphicData uri="http://schemas.openxmlformats.org/drawingml/2006/table">
            <a:tbl>
              <a:tblPr>
                <a:noFill/>
                <a:tableStyleId>{5FBE2CE9-A36E-492C-AEE6-A75F79FA096A}</a:tableStyleId>
              </a:tblPr>
              <a:tblGrid>
                <a:gridCol w="234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68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 dirty="0"/>
                        <a:t>Distillery</a:t>
                      </a:r>
                      <a:endParaRPr sz="1800" b="1"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/>
                        <a:t>Social</a:t>
                      </a:r>
                      <a:endParaRPr sz="1800" b="1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/>
                        <a:t>Environmental</a:t>
                      </a:r>
                      <a:endParaRPr sz="1800" b="1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/>
                        <a:t>Technological</a:t>
                      </a:r>
                      <a:endParaRPr sz="1800" b="1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/>
                        <a:t>Economic</a:t>
                      </a:r>
                      <a:endParaRPr sz="1800" b="1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8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 dirty="0"/>
                        <a:t>19th Century:</a:t>
                      </a:r>
                      <a:br>
                        <a:rPr lang="en-IE" b="1" dirty="0"/>
                      </a:br>
                      <a:r>
                        <a:rPr lang="en-IE" b="1" dirty="0"/>
                        <a:t>Roe Distillery</a:t>
                      </a:r>
                      <a:endParaRPr b="1"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8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/>
                        <a:t>Present:</a:t>
                      </a:r>
                      <a:br>
                        <a:rPr lang="en-IE" b="1"/>
                      </a:br>
                      <a:r>
                        <a:rPr lang="en-IE" b="1"/>
                        <a:t>Teeling Distillery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FBE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2" name="Shape 262"/>
          <p:cNvSpPr/>
          <p:nvPr/>
        </p:nvSpPr>
        <p:spPr>
          <a:xfrm>
            <a:off x="247650" y="151725"/>
            <a:ext cx="11789100" cy="11871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Complete the Table Below in Groups:  </a:t>
            </a:r>
            <a:br>
              <a:rPr lang="en-IE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Compare the social, environmental, technological and economic aspects involved in the distilleries of 19th century to present day.</a:t>
            </a:r>
            <a:r>
              <a:rPr lang="en-IE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>
              <a:solidFill>
                <a:srgbClr val="FBE4D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/>
        </p:nvSpPr>
        <p:spPr>
          <a:xfrm>
            <a:off x="247650" y="151725"/>
            <a:ext cx="11789100" cy="13110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	Concentration of Various Alcoholic Drinks </a:t>
            </a:r>
            <a:endParaRPr sz="1800" b="1" dirty="0">
              <a:solidFill>
                <a:srgbClr val="FBE4D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9" name="Shape 269"/>
          <p:cNvGraphicFramePr/>
          <p:nvPr>
            <p:extLst>
              <p:ext uri="{D42A27DB-BD31-4B8C-83A1-F6EECF244321}">
                <p14:modId xmlns:p14="http://schemas.microsoft.com/office/powerpoint/2010/main" val="3699466086"/>
              </p:ext>
            </p:extLst>
          </p:nvPr>
        </p:nvGraphicFramePr>
        <p:xfrm>
          <a:off x="247650" y="1833330"/>
          <a:ext cx="5986895" cy="408231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856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2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 dirty="0"/>
                        <a:t>Alcoholic Drink</a:t>
                      </a:r>
                      <a:endParaRPr sz="1800" b="1" dirty="0"/>
                    </a:p>
                  </a:txBody>
                  <a:tcPr marL="91425" marR="91425" marT="91425" marB="914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b="1" dirty="0"/>
                        <a:t>% v/v</a:t>
                      </a:r>
                      <a:endParaRPr sz="1800" b="1" dirty="0"/>
                    </a:p>
                  </a:txBody>
                  <a:tcPr marL="91425" marR="91425" marT="91425" marB="914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400" b="1" dirty="0"/>
                        <a:t>Complete</a:t>
                      </a:r>
                      <a:r>
                        <a:rPr lang="en-IE" sz="1400" b="1" baseline="0" dirty="0"/>
                        <a:t> the table…</a:t>
                      </a:r>
                      <a:endParaRPr sz="1400" b="1" dirty="0"/>
                    </a:p>
                  </a:txBody>
                  <a:tcPr marL="91425" marR="91425" marT="91425" marB="914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00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dirty="0">
                          <a:sym typeface="Bree Serif"/>
                        </a:rPr>
                        <a:t>Alcopops </a:t>
                      </a:r>
                      <a:br>
                        <a:rPr lang="en-IE" dirty="0">
                          <a:sym typeface="Bree Serif"/>
                        </a:rPr>
                      </a:b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dirty="0">
                          <a:sym typeface="Bree Serif"/>
                        </a:rPr>
                        <a:t>4 </a:t>
                      </a: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dirty="0">
                          <a:sym typeface="Bree Serif"/>
                        </a:rPr>
                        <a:t>Cider</a:t>
                      </a: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>
                          <a:sym typeface="Bree Serif"/>
                        </a:rPr>
                        <a:t>5</a:t>
                      </a:r>
                      <a:endParaRPr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2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>
                          <a:sym typeface="Bree Serif"/>
                        </a:rPr>
                        <a:t>Beer </a:t>
                      </a:r>
                      <a:endParaRPr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dirty="0">
                          <a:sym typeface="Bree Serif"/>
                        </a:rPr>
                        <a:t>8</a:t>
                      </a: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2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dirty="0">
                          <a:sym typeface="Bree Serif"/>
                        </a:rPr>
                        <a:t>Wine</a:t>
                      </a: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dirty="0">
                          <a:sym typeface="Bree Serif"/>
                        </a:rPr>
                        <a:t>12</a:t>
                      </a: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2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>
                          <a:sym typeface="Bree Serif"/>
                        </a:rPr>
                        <a:t>Spirits </a:t>
                      </a:r>
                      <a:br>
                        <a:rPr lang="en-IE">
                          <a:sym typeface="Bree Serif"/>
                        </a:rPr>
                      </a:br>
                      <a:endParaRPr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>
                          <a:sym typeface="Bree Serif"/>
                        </a:rPr>
                        <a:t>40</a:t>
                      </a:r>
                      <a:endParaRPr>
                        <a:latin typeface="Bree Serif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200" dirty="0">
                          <a:latin typeface="Comic Sans MS" panose="030F0702030302020204" pitchFamily="66" charset="0"/>
                        </a:rPr>
                        <a:t>40 cm³ ethanol per 100 cm³ solution</a:t>
                      </a:r>
                      <a:r>
                        <a:rPr lang="en-IE" sz="1200" dirty="0">
                          <a:latin typeface="Comic Sans MS" panose="030F0702030302020204" pitchFamily="66" charset="0"/>
                          <a:sym typeface="Bree Serif"/>
                        </a:rPr>
                        <a:t> </a:t>
                      </a:r>
                      <a:endParaRPr sz="1200" dirty="0">
                        <a:latin typeface="Comic Sans MS" panose="030F0702030302020204" pitchFamily="66" charset="0"/>
                        <a:ea typeface="Bree Serif"/>
                        <a:cs typeface="Bree Serif"/>
                        <a:sym typeface="Bree Serif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71" name="Shape 271"/>
          <p:cNvPicPr preferRelativeResize="0"/>
          <p:nvPr/>
        </p:nvPicPr>
        <p:blipFill rotWithShape="1">
          <a:blip r:embed="rId3">
            <a:alphaModFix/>
          </a:blip>
          <a:srcRect t="6920" b="-6919"/>
          <a:stretch/>
        </p:blipFill>
        <p:spPr>
          <a:xfrm>
            <a:off x="9695775" y="151725"/>
            <a:ext cx="2337200" cy="1273537"/>
          </a:xfrm>
          <a:prstGeom prst="rect">
            <a:avLst/>
          </a:prstGeom>
          <a:noFill/>
          <a:ln>
            <a:noFill/>
          </a:ln>
          <a:effectLst>
            <a:outerShdw blurRad="57150" dist="19050" dir="888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72" name="Shape 272"/>
          <p:cNvSpPr txBox="1"/>
          <p:nvPr/>
        </p:nvSpPr>
        <p:spPr>
          <a:xfrm>
            <a:off x="6398727" y="1685131"/>
            <a:ext cx="5481766" cy="39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E" dirty="0">
                <a:solidFill>
                  <a:schemeClr val="dk1"/>
                </a:solidFill>
              </a:rPr>
              <a:t>The concentration of a solution is the amount of solute that is dissolved in a given volume of solution. </a:t>
            </a:r>
            <a:endParaRPr lang="en-IE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IE" dirty="0"/>
          </a:p>
          <a:p>
            <a:pPr lvl="0"/>
            <a:r>
              <a:rPr lang="en-IE" dirty="0"/>
              <a:t>Alcoholic drinks express the concentration of their solution using </a:t>
            </a:r>
            <a:r>
              <a:rPr lang="en-IE" b="1" dirty="0"/>
              <a:t>volume per volume. (% v/v). </a:t>
            </a:r>
            <a:r>
              <a:rPr lang="en-IE" dirty="0"/>
              <a:t>The alcohol in alcoholic drinks is called ethanol. Whiskey typically has a concentration of 40 </a:t>
            </a:r>
            <a:r>
              <a:rPr lang="en-IE" dirty="0">
                <a:solidFill>
                  <a:schemeClr val="dk1"/>
                </a:solidFill>
              </a:rPr>
              <a:t>% v/v.</a:t>
            </a:r>
          </a:p>
          <a:p>
            <a:pPr lvl="0"/>
            <a:endParaRPr lang="en-IE" dirty="0">
              <a:solidFill>
                <a:schemeClr val="dk1"/>
              </a:solidFill>
            </a:endParaRPr>
          </a:p>
          <a:p>
            <a:pPr lvl="0"/>
            <a:br>
              <a:rPr lang="en-IE" dirty="0">
                <a:solidFill>
                  <a:schemeClr val="dk1"/>
                </a:solidFill>
              </a:rPr>
            </a:br>
            <a:br>
              <a:rPr lang="en-IE" dirty="0">
                <a:solidFill>
                  <a:schemeClr val="dk1"/>
                </a:solidFill>
              </a:rPr>
            </a:br>
            <a:br>
              <a:rPr lang="en-IE" dirty="0">
                <a:solidFill>
                  <a:schemeClr val="dk1"/>
                </a:solidFill>
              </a:rPr>
            </a:br>
            <a:r>
              <a:rPr lang="en-IE" dirty="0">
                <a:solidFill>
                  <a:schemeClr val="dk1"/>
                </a:solidFill>
              </a:rPr>
              <a:t>A cubic centimetre is exactly the same quantity as a millilitre. </a:t>
            </a:r>
          </a:p>
          <a:p>
            <a:pPr lvl="0" algn="ctr"/>
            <a:r>
              <a:rPr lang="en-IE" dirty="0">
                <a:solidFill>
                  <a:schemeClr val="dk1"/>
                </a:solidFill>
              </a:rPr>
              <a:t>1 cm³ = 1 ml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IE" dirty="0">
              <a:solidFill>
                <a:schemeClr val="dk1"/>
              </a:solidFill>
            </a:endParaRPr>
          </a:p>
          <a:p>
            <a:pPr lvl="0"/>
            <a:r>
              <a:rPr lang="en-IE" dirty="0">
                <a:solidFill>
                  <a:schemeClr val="dk1"/>
                </a:solidFill>
              </a:rPr>
              <a:t>A solution of 40 % v/v is made by measuring 40  cm³ of ethanol and adding 60 cm³ of another liquid to get a solution of 100 cm³ 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IE" b="1" dirty="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E" b="1" dirty="0">
                <a:solidFill>
                  <a:schemeClr val="dk1"/>
                </a:solidFill>
              </a:rPr>
              <a:t>The formula for concentration is:</a:t>
            </a:r>
            <a:br>
              <a:rPr lang="en-IE" dirty="0">
                <a:solidFill>
                  <a:schemeClr val="dk1"/>
                </a:solidFill>
              </a:rPr>
            </a:br>
            <a:endParaRPr lang="ar-AE" dirty="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73" name="Shape 273"/>
          <p:cNvSpPr txBox="1"/>
          <p:nvPr/>
        </p:nvSpPr>
        <p:spPr>
          <a:xfrm>
            <a:off x="247651" y="5927975"/>
            <a:ext cx="320675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000" dirty="0"/>
              <a:t>* % v/v are given as an approximate value. Adults who drink should always look at the label on the alcoholic drink.</a:t>
            </a:r>
            <a:endParaRPr sz="1000" dirty="0"/>
          </a:p>
        </p:txBody>
      </p:sp>
      <p:sp>
        <p:nvSpPr>
          <p:cNvPr id="12" name="Shape 253"/>
          <p:cNvSpPr/>
          <p:nvPr/>
        </p:nvSpPr>
        <p:spPr>
          <a:xfrm>
            <a:off x="7120948" y="3256418"/>
            <a:ext cx="3879013" cy="486395"/>
          </a:xfrm>
          <a:prstGeom prst="rect">
            <a:avLst/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IE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40 cm³ ethanol per 100 cm³ solution</a:t>
            </a:r>
            <a:r>
              <a:rPr lang="en-IE" sz="1800" dirty="0">
                <a:solidFill>
                  <a:schemeClr val="accent2">
                    <a:lumMod val="50000"/>
                  </a:schemeClr>
                </a:solidFill>
                <a:latin typeface="+mn-lt"/>
                <a:ea typeface="Bree Serif"/>
                <a:cs typeface="Bree Serif"/>
                <a:sym typeface="Bree Serif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hape 253"/>
              <p:cNvSpPr/>
              <p:nvPr/>
            </p:nvSpPr>
            <p:spPr>
              <a:xfrm>
                <a:off x="6500388" y="5619031"/>
                <a:ext cx="5223850" cy="1050097"/>
              </a:xfrm>
              <a:prstGeom prst="rect">
                <a:avLst/>
              </a:prstGeom>
              <a:solidFill>
                <a:srgbClr val="F6B26B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/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  <a:latin typeface="+mn-lt"/>
                  </a:rPr>
                  <a:t>Concentration % v/v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𝑉𝑜𝑙𝑢𝑚𝑒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𝑆𝑜𝑙𝑢𝑡𝑒</m:t>
                        </m:r>
                      </m:num>
                      <m:den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𝑉𝑜𝑙𝑢𝑚𝑒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𝑆𝑜𝑙𝑢𝑡𝑖𝑜𝑛</m:t>
                        </m:r>
                      </m:den>
                    </m:f>
                    <m:r>
                      <a:rPr lang="en-IE" sz="1800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IE" sz="1800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1800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100 </m:t>
                    </m:r>
                  </m:oMath>
                </a14:m>
                <a:endParaRPr lang="ar-AE" sz="1800" dirty="0">
                  <a:solidFill>
                    <a:schemeClr val="accent2">
                      <a:lumMod val="50000"/>
                    </a:schemeClr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Shape 2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388" y="5619031"/>
                <a:ext cx="5223850" cy="1050097"/>
              </a:xfrm>
              <a:prstGeom prst="rect">
                <a:avLst/>
              </a:prstGeom>
              <a:blipFill rotWithShape="0">
                <a:blip r:embed="rId4"/>
                <a:stretch>
                  <a:fillRect l="-815"/>
                </a:stretch>
              </a:blip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Shape 268"/>
              <p:cNvSpPr/>
              <p:nvPr/>
            </p:nvSpPr>
            <p:spPr>
              <a:xfrm>
                <a:off x="3816171" y="2861835"/>
                <a:ext cx="5051833" cy="850086"/>
              </a:xfrm>
              <a:prstGeom prst="rect">
                <a:avLst/>
              </a:prstGeom>
              <a:solidFill>
                <a:srgbClr val="833C0B"/>
              </a:solidFill>
              <a:ln w="12700" cap="flat" cmpd="sng">
                <a:solidFill>
                  <a:srgbClr val="833C0B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/>
                <a:r>
                  <a:rPr lang="en-IE" sz="1800" dirty="0">
                    <a:solidFill>
                      <a:schemeClr val="bg1"/>
                    </a:solidFill>
                  </a:rPr>
                  <a:t>Concentration % v/v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𝑉𝑜𝑙𝑢𝑚𝑒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𝑆𝑜𝑙𝑢𝑡𝑒</m:t>
                        </m:r>
                      </m:num>
                      <m:den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𝑉𝑜𝑙𝑢𝑚𝑒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𝑆𝑜𝑙𝑢𝑡𝑖𝑜𝑛</m:t>
                        </m:r>
                      </m:den>
                    </m:f>
                    <m:r>
                      <a:rPr lang="en-IE" sz="1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IE" sz="1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1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100 </m:t>
                    </m:r>
                  </m:oMath>
                </a14:m>
                <a:endParaRPr lang="ar-AE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Shape 2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171" y="2861835"/>
                <a:ext cx="5051833" cy="850086"/>
              </a:xfrm>
              <a:prstGeom prst="rect">
                <a:avLst/>
              </a:prstGeom>
              <a:blipFill rotWithShape="0">
                <a:blip r:embed="rId2"/>
                <a:stretch>
                  <a:fillRect l="-842"/>
                </a:stretch>
              </a:blipFill>
              <a:ln w="12700" cap="flat" cmpd="sng">
                <a:solidFill>
                  <a:srgbClr val="833C0B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5017" b="5082"/>
          <a:stretch/>
        </p:blipFill>
        <p:spPr>
          <a:xfrm>
            <a:off x="-1" y="0"/>
            <a:ext cx="12205427" cy="6858000"/>
          </a:xfrm>
          <a:prstGeom prst="rect">
            <a:avLst/>
          </a:prstGeom>
        </p:spPr>
      </p:pic>
      <p:sp>
        <p:nvSpPr>
          <p:cNvPr id="7" name="Shape 268"/>
          <p:cNvSpPr/>
          <p:nvPr/>
        </p:nvSpPr>
        <p:spPr>
          <a:xfrm>
            <a:off x="267212" y="5863474"/>
            <a:ext cx="5536059" cy="850086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IE" sz="3200" dirty="0">
                <a:solidFill>
                  <a:schemeClr val="bg1"/>
                </a:solidFill>
              </a:rPr>
              <a:t>How is Whiskey Produced?</a:t>
            </a:r>
            <a:endParaRPr lang="ar-AE" sz="32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696261" y="90534"/>
            <a:ext cx="2344848" cy="77859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Video Two</a:t>
            </a:r>
          </a:p>
        </p:txBody>
      </p:sp>
    </p:spTree>
    <p:extLst>
      <p:ext uri="{BB962C8B-B14F-4D97-AF65-F5344CB8AC3E}">
        <p14:creationId xmlns:p14="http://schemas.microsoft.com/office/powerpoint/2010/main" val="161464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885" b="5083"/>
          <a:stretch/>
        </p:blipFill>
        <p:spPr>
          <a:xfrm>
            <a:off x="14301" y="0"/>
            <a:ext cx="12187529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97932" y="2534971"/>
            <a:ext cx="6790100" cy="1421393"/>
          </a:xfrm>
          <a:custGeom>
            <a:avLst/>
            <a:gdLst>
              <a:gd name="connsiteX0" fmla="*/ 0 w 5404919"/>
              <a:gd name="connsiteY0" fmla="*/ 0 h 1131683"/>
              <a:gd name="connsiteX1" fmla="*/ 5404919 w 5404919"/>
              <a:gd name="connsiteY1" fmla="*/ 0 h 1131683"/>
              <a:gd name="connsiteX2" fmla="*/ 5404919 w 5404919"/>
              <a:gd name="connsiteY2" fmla="*/ 1131683 h 1131683"/>
              <a:gd name="connsiteX3" fmla="*/ 0 w 5404919"/>
              <a:gd name="connsiteY3" fmla="*/ 1131683 h 1131683"/>
              <a:gd name="connsiteX4" fmla="*/ 0 w 5404919"/>
              <a:gd name="connsiteY4" fmla="*/ 0 h 1131683"/>
              <a:gd name="connsiteX0" fmla="*/ 0 w 6111089"/>
              <a:gd name="connsiteY0" fmla="*/ 0 h 1195057"/>
              <a:gd name="connsiteX1" fmla="*/ 5404919 w 6111089"/>
              <a:gd name="connsiteY1" fmla="*/ 0 h 1195057"/>
              <a:gd name="connsiteX2" fmla="*/ 6111089 w 6111089"/>
              <a:gd name="connsiteY2" fmla="*/ 1195057 h 1195057"/>
              <a:gd name="connsiteX3" fmla="*/ 0 w 6111089"/>
              <a:gd name="connsiteY3" fmla="*/ 1131683 h 1195057"/>
              <a:gd name="connsiteX4" fmla="*/ 0 w 6111089"/>
              <a:gd name="connsiteY4" fmla="*/ 0 h 1195057"/>
              <a:gd name="connsiteX0" fmla="*/ 0 w 6111089"/>
              <a:gd name="connsiteY0" fmla="*/ 0 h 1195057"/>
              <a:gd name="connsiteX1" fmla="*/ 5486400 w 6111089"/>
              <a:gd name="connsiteY1" fmla="*/ 54321 h 1195057"/>
              <a:gd name="connsiteX2" fmla="*/ 6111089 w 6111089"/>
              <a:gd name="connsiteY2" fmla="*/ 1195057 h 1195057"/>
              <a:gd name="connsiteX3" fmla="*/ 0 w 6111089"/>
              <a:gd name="connsiteY3" fmla="*/ 1131683 h 1195057"/>
              <a:gd name="connsiteX4" fmla="*/ 0 w 6111089"/>
              <a:gd name="connsiteY4" fmla="*/ 0 h 1195057"/>
              <a:gd name="connsiteX0" fmla="*/ 561315 w 6672404"/>
              <a:gd name="connsiteY0" fmla="*/ 0 h 1195057"/>
              <a:gd name="connsiteX1" fmla="*/ 6047715 w 6672404"/>
              <a:gd name="connsiteY1" fmla="*/ 54321 h 1195057"/>
              <a:gd name="connsiteX2" fmla="*/ 6672404 w 6672404"/>
              <a:gd name="connsiteY2" fmla="*/ 1195057 h 1195057"/>
              <a:gd name="connsiteX3" fmla="*/ 0 w 6672404"/>
              <a:gd name="connsiteY3" fmla="*/ 1186003 h 1195057"/>
              <a:gd name="connsiteX4" fmla="*/ 561315 w 6672404"/>
              <a:gd name="connsiteY4" fmla="*/ 0 h 1195057"/>
              <a:gd name="connsiteX0" fmla="*/ 615636 w 6726725"/>
              <a:gd name="connsiteY0" fmla="*/ 0 h 1195057"/>
              <a:gd name="connsiteX1" fmla="*/ 6102036 w 6726725"/>
              <a:gd name="connsiteY1" fmla="*/ 54321 h 1195057"/>
              <a:gd name="connsiteX2" fmla="*/ 6726725 w 6726725"/>
              <a:gd name="connsiteY2" fmla="*/ 1195057 h 1195057"/>
              <a:gd name="connsiteX3" fmla="*/ 0 w 6726725"/>
              <a:gd name="connsiteY3" fmla="*/ 1186003 h 1195057"/>
              <a:gd name="connsiteX4" fmla="*/ 615636 w 6726725"/>
              <a:gd name="connsiteY4" fmla="*/ 0 h 1195057"/>
              <a:gd name="connsiteX0" fmla="*/ 615636 w 6790100"/>
              <a:gd name="connsiteY0" fmla="*/ 0 h 1226300"/>
              <a:gd name="connsiteX1" fmla="*/ 6102036 w 6790100"/>
              <a:gd name="connsiteY1" fmla="*/ 54321 h 1226300"/>
              <a:gd name="connsiteX2" fmla="*/ 6790100 w 6790100"/>
              <a:gd name="connsiteY2" fmla="*/ 1226300 h 1226300"/>
              <a:gd name="connsiteX3" fmla="*/ 0 w 6790100"/>
              <a:gd name="connsiteY3" fmla="*/ 1186003 h 1226300"/>
              <a:gd name="connsiteX4" fmla="*/ 615636 w 6790100"/>
              <a:gd name="connsiteY4" fmla="*/ 0 h 122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90100" h="1226300">
                <a:moveTo>
                  <a:pt x="615636" y="0"/>
                </a:moveTo>
                <a:lnTo>
                  <a:pt x="6102036" y="54321"/>
                </a:lnTo>
                <a:lnTo>
                  <a:pt x="6790100" y="1226300"/>
                </a:lnTo>
                <a:lnTo>
                  <a:pt x="0" y="1186003"/>
                </a:lnTo>
                <a:lnTo>
                  <a:pt x="615636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/>
          <p:cNvSpPr txBox="1"/>
          <p:nvPr/>
        </p:nvSpPr>
        <p:spPr>
          <a:xfrm>
            <a:off x="3204927" y="2670773"/>
            <a:ext cx="5613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/>
              <a:t>There are two processes needed to produce Whiskey. </a:t>
            </a:r>
            <a:br>
              <a:rPr lang="en-IE" dirty="0"/>
            </a:br>
            <a:r>
              <a:rPr lang="en-IE" i="1" dirty="0"/>
              <a:t>Click on each process to learn more about it…</a:t>
            </a:r>
          </a:p>
        </p:txBody>
      </p:sp>
      <p:sp>
        <p:nvSpPr>
          <p:cNvPr id="8" name="Bevel 7">
            <a:hlinkClick r:id="rId3" action="ppaction://hlinksldjump"/>
          </p:cNvPr>
          <p:cNvSpPr/>
          <p:nvPr/>
        </p:nvSpPr>
        <p:spPr>
          <a:xfrm>
            <a:off x="3494638" y="3333887"/>
            <a:ext cx="2516863" cy="450462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accent2">
                    <a:lumMod val="50000"/>
                  </a:schemeClr>
                </a:solidFill>
              </a:rPr>
              <a:t>Fermentation</a:t>
            </a:r>
          </a:p>
        </p:txBody>
      </p:sp>
      <p:sp>
        <p:nvSpPr>
          <p:cNvPr id="9" name="Bevel 8">
            <a:hlinkClick r:id="rId4" action="ppaction://hlinksldjump"/>
          </p:cNvPr>
          <p:cNvSpPr/>
          <p:nvPr/>
        </p:nvSpPr>
        <p:spPr>
          <a:xfrm>
            <a:off x="6301212" y="3333887"/>
            <a:ext cx="2516863" cy="450462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accent2">
                    <a:lumMod val="50000"/>
                  </a:schemeClr>
                </a:solidFill>
              </a:rPr>
              <a:t>Distillation</a:t>
            </a:r>
          </a:p>
        </p:txBody>
      </p:sp>
    </p:spTree>
    <p:extLst>
      <p:ext uri="{BB962C8B-B14F-4D97-AF65-F5344CB8AC3E}">
        <p14:creationId xmlns:p14="http://schemas.microsoft.com/office/powerpoint/2010/main" val="192316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0411" y="1129757"/>
            <a:ext cx="5952657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IE" dirty="0"/>
            </a:br>
            <a:r>
              <a:rPr lang="en-IE" dirty="0"/>
              <a:t>Fermentation is used in the brewing industry to manufacture beer and cider. 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br>
              <a:rPr lang="en-IE" dirty="0"/>
            </a:br>
            <a:r>
              <a:rPr lang="en-IE" dirty="0"/>
              <a:t>Fermentation is carried out by microbes such as yeast. The yeast catalyses the reaction to produce ethanol and carbon dioxide.</a:t>
            </a:r>
            <a:br>
              <a:rPr lang="en-IE" dirty="0"/>
            </a:br>
            <a:endParaRPr lang="en-IE" b="1" dirty="0"/>
          </a:p>
          <a:p>
            <a:r>
              <a:rPr lang="en-IE" b="1" dirty="0"/>
              <a:t>The word equation is:</a:t>
            </a:r>
            <a:br>
              <a:rPr lang="en-IE" dirty="0"/>
            </a:br>
            <a:endParaRPr lang="en-IE" dirty="0"/>
          </a:p>
          <a:p>
            <a:br>
              <a:rPr lang="en-IE" dirty="0"/>
            </a:br>
            <a:br>
              <a:rPr lang="en-IE" dirty="0"/>
            </a:br>
            <a:r>
              <a:rPr lang="en-IE" b="1" dirty="0"/>
              <a:t>The chemical equation is:</a:t>
            </a:r>
          </a:p>
          <a:p>
            <a:br>
              <a:rPr lang="en-IE" i="1" dirty="0"/>
            </a:br>
            <a:endParaRPr lang="en-IE" dirty="0"/>
          </a:p>
          <a:p>
            <a:br>
              <a:rPr lang="en-IE" dirty="0"/>
            </a:br>
            <a:r>
              <a:rPr lang="en-IE" dirty="0"/>
              <a:t>Beer and Cider is about 8% v/v. It is impossible to produce alcoholic drinks of 40% v/v by fermentation alone. In order to produce a concentration of 40 % v/v, the fermented liquid must be distilled.</a:t>
            </a:r>
          </a:p>
          <a:p>
            <a:pPr lvl="0"/>
            <a:endParaRPr lang="en-IE" dirty="0"/>
          </a:p>
          <a:p>
            <a:endParaRPr lang="en-IE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942678"/>
              </p:ext>
            </p:extLst>
          </p:nvPr>
        </p:nvGraphicFramePr>
        <p:xfrm>
          <a:off x="6482281" y="1896448"/>
          <a:ext cx="5241956" cy="144411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620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028"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Alcoholic Drink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Organic Material Used</a:t>
                      </a:r>
                      <a:endParaRPr lang="en-I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028"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Malted Grains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28"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Wine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Grapes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028"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Cider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Apples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4533" b="5333"/>
          <a:stretch/>
        </p:blipFill>
        <p:spPr>
          <a:xfrm>
            <a:off x="-1" y="0"/>
            <a:ext cx="6038662" cy="32773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5280" b="5743"/>
          <a:stretch/>
        </p:blipFill>
        <p:spPr>
          <a:xfrm>
            <a:off x="-1" y="3580646"/>
            <a:ext cx="6038661" cy="3277354"/>
          </a:xfrm>
          <a:prstGeom prst="rect">
            <a:avLst/>
          </a:prstGeom>
        </p:spPr>
      </p:pic>
      <p:sp>
        <p:nvSpPr>
          <p:cNvPr id="13" name="Shape 253"/>
          <p:cNvSpPr/>
          <p:nvPr/>
        </p:nvSpPr>
        <p:spPr>
          <a:xfrm>
            <a:off x="7022109" y="4672046"/>
            <a:ext cx="3879013" cy="486395"/>
          </a:xfrm>
          <a:prstGeom prst="rect">
            <a:avLst/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IE" sz="1600" dirty="0">
                <a:solidFill>
                  <a:schemeClr val="accent2">
                    <a:lumMod val="50000"/>
                  </a:schemeClr>
                </a:solidFill>
              </a:rPr>
              <a:t>Glucose    </a:t>
            </a:r>
            <a:r>
              <a:rPr lang="en-IE" sz="1600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IE" sz="1600" dirty="0">
                <a:solidFill>
                  <a:schemeClr val="accent2">
                    <a:lumMod val="50000"/>
                  </a:schemeClr>
                </a:solidFill>
              </a:rPr>
              <a:t> Ethanol + Carbon Dioxide</a:t>
            </a:r>
            <a:endParaRPr lang="en-IE" sz="16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  <a:ea typeface="Bree Serif"/>
              <a:cs typeface="Bree Serif"/>
              <a:sym typeface="Bree Serif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hape 253"/>
              <p:cNvSpPr/>
              <p:nvPr/>
            </p:nvSpPr>
            <p:spPr>
              <a:xfrm>
                <a:off x="7022109" y="5475964"/>
                <a:ext cx="3879013" cy="486395"/>
              </a:xfrm>
              <a:prstGeom prst="rect">
                <a:avLst/>
              </a:prstGeom>
              <a:solidFill>
                <a:srgbClr val="F6B26B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18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IE" sz="18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IE" sz="18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IE" sz="1800" b="0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E" sz="18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IE" sz="1800" b="0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E" sz="18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IE" sz="18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E" sz="18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IE" sz="18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OH</m:t>
                      </m:r>
                      <m:r>
                        <a:rPr lang="en-IE" sz="1800" b="0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E" sz="18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sz="1800" b="0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E" sz="18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IE" sz="18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en-IE" sz="18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IE" sz="18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E" sz="1800" dirty="0">
                  <a:solidFill>
                    <a:schemeClr val="accent2">
                      <a:lumMod val="50000"/>
                    </a:schemeClr>
                  </a:solidFill>
                  <a:latin typeface="Comic Sans MS" panose="030F0702030302020204" pitchFamily="66" charset="0"/>
                  <a:ea typeface="Bree Serif"/>
                  <a:cs typeface="Bree Serif"/>
                  <a:sym typeface="Bree Serif"/>
                </a:endParaRPr>
              </a:p>
            </p:txBody>
          </p:sp>
        </mc:Choice>
        <mc:Fallback xmlns="">
          <p:sp>
            <p:nvSpPr>
              <p:cNvPr id="14" name="Shape 2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109" y="5475964"/>
                <a:ext cx="3879013" cy="48639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hape 268"/>
          <p:cNvSpPr/>
          <p:nvPr/>
        </p:nvSpPr>
        <p:spPr>
          <a:xfrm>
            <a:off x="6038660" y="0"/>
            <a:ext cx="6153340" cy="117694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300" dirty="0">
                <a:solidFill>
                  <a:schemeClr val="accent2">
                    <a:lumMod val="20000"/>
                    <a:lumOff val="8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Is the chemical breakdown of organic material in the absence of oxygen. (anaerobically)</a:t>
            </a:r>
            <a:endParaRPr sz="23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sym typeface="Arial"/>
            </a:endParaRPr>
          </a:p>
        </p:txBody>
      </p:sp>
      <p:sp>
        <p:nvSpPr>
          <p:cNvPr id="16" name="Shape 268"/>
          <p:cNvSpPr/>
          <p:nvPr/>
        </p:nvSpPr>
        <p:spPr>
          <a:xfrm>
            <a:off x="0" y="3018029"/>
            <a:ext cx="6038660" cy="821942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Fermentation</a:t>
            </a:r>
            <a:endParaRPr sz="1800" b="1" dirty="0">
              <a:solidFill>
                <a:srgbClr val="FBE4D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365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09557" y="1922661"/>
            <a:ext cx="52295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IE" dirty="0"/>
            </a:br>
            <a:r>
              <a:rPr lang="en-IE" dirty="0"/>
              <a:t>Distillation is used in the distillery industry to produce alcoholic drinks of higher concentration such as spirits like whiskey. </a:t>
            </a:r>
          </a:p>
          <a:p>
            <a:endParaRPr lang="en-IE" dirty="0"/>
          </a:p>
          <a:p>
            <a:br>
              <a:rPr lang="en-IE" dirty="0"/>
            </a:br>
            <a:r>
              <a:rPr lang="en-IE" dirty="0"/>
              <a:t>In the distillation process, fermented liquids are distilled. Distillation begins when the fermented mixture is heated, turning the ethanol into vapours. The vapours are collected and cooled back into a liquid to produce a more concentrated liquid. The distilled liquid is called the distillate. </a:t>
            </a:r>
          </a:p>
          <a:p>
            <a:endParaRPr lang="en-IE" dirty="0"/>
          </a:p>
          <a:p>
            <a:r>
              <a:rPr lang="en-IE" dirty="0"/>
              <a:t>Distillers in the </a:t>
            </a:r>
            <a:r>
              <a:rPr lang="en-IE" dirty="0" err="1"/>
              <a:t>Teeling</a:t>
            </a:r>
            <a:r>
              <a:rPr lang="en-IE" dirty="0"/>
              <a:t> Distillery distil the fermented mixture in a pot still. A pot still distils one batch of liquid at a time. </a:t>
            </a:r>
            <a:br>
              <a:rPr lang="en-IE" dirty="0"/>
            </a:br>
            <a:endParaRPr lang="en-IE" b="1" dirty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15" name="Shape 268"/>
          <p:cNvSpPr/>
          <p:nvPr/>
        </p:nvSpPr>
        <p:spPr>
          <a:xfrm>
            <a:off x="6038660" y="0"/>
            <a:ext cx="6153340" cy="117694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dirty="0">
                <a:solidFill>
                  <a:srgbClr val="FBE4D4"/>
                </a:solidFill>
                <a:sym typeface="Arial"/>
              </a:rPr>
              <a:t>Is the process of separating two miscible liquids based on their boiling points.</a:t>
            </a:r>
            <a:endParaRPr sz="2400" dirty="0">
              <a:solidFill>
                <a:srgbClr val="FBE4D4"/>
              </a:solidFill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412" b="5478"/>
          <a:stretch/>
        </p:blipFill>
        <p:spPr>
          <a:xfrm>
            <a:off x="-1" y="3839971"/>
            <a:ext cx="6038661" cy="3015208"/>
          </a:xfrm>
          <a:prstGeom prst="rect">
            <a:avLst/>
          </a:prstGeom>
        </p:spPr>
      </p:pic>
      <p:sp>
        <p:nvSpPr>
          <p:cNvPr id="16" name="Shape 268"/>
          <p:cNvSpPr/>
          <p:nvPr/>
        </p:nvSpPr>
        <p:spPr>
          <a:xfrm>
            <a:off x="0" y="3018029"/>
            <a:ext cx="6038660" cy="821942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Distillation</a:t>
            </a:r>
            <a:endParaRPr sz="1800" b="1" dirty="0">
              <a:solidFill>
                <a:srgbClr val="FBE4D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5676" b="5611"/>
          <a:stretch/>
        </p:blipFill>
        <p:spPr>
          <a:xfrm>
            <a:off x="-1" y="0"/>
            <a:ext cx="6038661" cy="313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0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68"/>
          <p:cNvSpPr/>
          <p:nvPr/>
        </p:nvSpPr>
        <p:spPr>
          <a:xfrm>
            <a:off x="247650" y="151725"/>
            <a:ext cx="11789100" cy="13110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Ethanol is the alcohol in alcoholic drinks.</a:t>
            </a:r>
            <a:b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000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Let’s have a deeper look at the ethanol compound.</a:t>
            </a:r>
            <a:endParaRPr sz="1800" b="1" i="1" dirty="0">
              <a:solidFill>
                <a:srgbClr val="FBE4D4"/>
              </a:solidFill>
              <a:sym typeface="Arial"/>
            </a:endParaRPr>
          </a:p>
        </p:txBody>
      </p:sp>
      <p:pic>
        <p:nvPicPr>
          <p:cNvPr id="4098" name="Picture 2" descr="Image result for ethan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16" y="2210871"/>
            <a:ext cx="5838824" cy="39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7684655" y="2210872"/>
            <a:ext cx="1588654" cy="504619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337964" y="1810327"/>
                <a:ext cx="2549236" cy="3713018"/>
              </a:xfrm>
              <a:prstGeom prst="rect">
                <a:avLst/>
              </a:prstGeom>
              <a:solidFill>
                <a:srgbClr val="F4B183">
                  <a:alpha val="81176"/>
                </a:srgb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The –OH part of the ethanol is V-Shaped. </a:t>
                </a:r>
              </a:p>
              <a:p>
                <a:pPr algn="ctr"/>
                <a:endParaRPr lang="en-IE" sz="1800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The bond angle in a V-Shaped is 104.5</a:t>
                </a:r>
                <a14:m>
                  <m:oMath xmlns:m="http://schemas.openxmlformats.org/officeDocument/2006/math">
                    <m:r>
                      <a:rPr lang="en-IE" sz="1800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7964" y="1810327"/>
                <a:ext cx="2549236" cy="3713018"/>
              </a:xfrm>
              <a:prstGeom prst="rect">
                <a:avLst/>
              </a:prstGeom>
              <a:blipFill rotWithShape="0">
                <a:blip r:embed="rId4"/>
                <a:stretch>
                  <a:fillRect l="-711" r="-474"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2974109" y="2789382"/>
            <a:ext cx="1336613" cy="544946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55268" y="1810327"/>
                <a:ext cx="2549236" cy="3713018"/>
              </a:xfrm>
              <a:prstGeom prst="rect">
                <a:avLst/>
              </a:prstGeom>
              <a:solidFill>
                <a:srgbClr val="F4B183">
                  <a:alpha val="81176"/>
                </a:srgb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The shape around the carbon atoms is a tetrahedral shape.</a:t>
                </a:r>
              </a:p>
              <a:p>
                <a:pPr algn="ctr"/>
                <a:endParaRPr lang="en-IE" sz="1800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 algn="ctr"/>
                <a:endParaRPr lang="en-IE" sz="1800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The bond angle in a tetrahedral shape is 109.5</a:t>
                </a:r>
                <a14:m>
                  <m:oMath xmlns:m="http://schemas.openxmlformats.org/officeDocument/2006/math">
                    <m:r>
                      <a:rPr lang="en-IE" sz="180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IE" sz="18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68" y="1810327"/>
                <a:ext cx="2549236" cy="3713018"/>
              </a:xfrm>
              <a:prstGeom prst="rect">
                <a:avLst/>
              </a:prstGeom>
              <a:blipFill rotWithShape="0">
                <a:blip r:embed="rId5"/>
                <a:stretch>
                  <a:fillRect r="-1422"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102716" y="6210465"/>
            <a:ext cx="6693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/>
              <a:t>Demonstrate the shape of the ethanol compound using molecular models.</a:t>
            </a:r>
          </a:p>
        </p:txBody>
      </p:sp>
    </p:spTree>
    <p:extLst>
      <p:ext uri="{BB962C8B-B14F-4D97-AF65-F5344CB8AC3E}">
        <p14:creationId xmlns:p14="http://schemas.microsoft.com/office/powerpoint/2010/main" val="70241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68"/>
          <p:cNvSpPr/>
          <p:nvPr/>
        </p:nvSpPr>
        <p:spPr>
          <a:xfrm>
            <a:off x="247650" y="151725"/>
            <a:ext cx="11789100" cy="13110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Ethanol is the alcohol in alcoholic drinks.</a:t>
            </a:r>
            <a:b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000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Explore the properties and other uses for ethanol.</a:t>
            </a:r>
            <a:endParaRPr sz="1800" b="1" i="1" dirty="0">
              <a:solidFill>
                <a:srgbClr val="FBE4D4"/>
              </a:solidFill>
              <a:sym typeface="Arial"/>
            </a:endParaRPr>
          </a:p>
        </p:txBody>
      </p:sp>
      <p:pic>
        <p:nvPicPr>
          <p:cNvPr id="2050" name="Picture 2" descr="Image result for ethan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87" y="1935699"/>
            <a:ext cx="4892168" cy="327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177513" y="2757317"/>
            <a:ext cx="1448555" cy="1629624"/>
          </a:xfrm>
          <a:prstGeom prst="roundRect">
            <a:avLst/>
          </a:prstGeom>
          <a:solidFill>
            <a:srgbClr val="C55A11">
              <a:alpha val="36078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517033" y="1935698"/>
            <a:ext cx="824501" cy="866023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450569" y="1810327"/>
            <a:ext cx="2549236" cy="3887760"/>
          </a:xfrm>
          <a:prstGeom prst="rect">
            <a:avLst/>
          </a:prstGeom>
          <a:solidFill>
            <a:srgbClr val="F4B183">
              <a:alpha val="81176"/>
            </a:srgb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800" dirty="0">
                <a:solidFill>
                  <a:schemeClr val="accent2">
                    <a:lumMod val="50000"/>
                  </a:schemeClr>
                </a:solidFill>
              </a:rPr>
              <a:t>-OH </a:t>
            </a:r>
            <a:r>
              <a:rPr lang="en-IE" sz="1800" i="1" dirty="0">
                <a:solidFill>
                  <a:schemeClr val="accent2">
                    <a:lumMod val="50000"/>
                  </a:schemeClr>
                </a:solidFill>
              </a:rPr>
              <a:t>(hydroxyl group) </a:t>
            </a:r>
            <a:r>
              <a:rPr lang="en-IE" sz="1800" dirty="0">
                <a:solidFill>
                  <a:schemeClr val="accent2">
                    <a:lumMod val="50000"/>
                  </a:schemeClr>
                </a:solidFill>
              </a:rPr>
              <a:t>is the functional group of alcohols.</a:t>
            </a:r>
          </a:p>
          <a:p>
            <a:pPr algn="ctr"/>
            <a:endParaRPr lang="en-IE" sz="18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IE" sz="1800" dirty="0">
                <a:solidFill>
                  <a:schemeClr val="accent2">
                    <a:lumMod val="50000"/>
                  </a:schemeClr>
                </a:solidFill>
              </a:rPr>
              <a:t>A functional group is an atom or group of atoms responsible for the common properties of certain compounds, especially organic compounds.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7650" y="1706382"/>
            <a:ext cx="2549236" cy="3364381"/>
          </a:xfrm>
          <a:prstGeom prst="rect">
            <a:avLst/>
          </a:prstGeom>
          <a:solidFill>
            <a:srgbClr val="F4B183">
              <a:alpha val="81176"/>
            </a:srgb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800" dirty="0">
                <a:solidFill>
                  <a:schemeClr val="accent2">
                    <a:lumMod val="50000"/>
                  </a:schemeClr>
                </a:solidFill>
              </a:rPr>
              <a:t>Uses: Ethanol is valuable to chemical manufacturers as a solvent. For example, it is used in varnishes, perfumes and anti-freeze products. It is also used as a fuel, gasohol.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59900" y="5283201"/>
                <a:ext cx="8474863" cy="1459014"/>
              </a:xfrm>
              <a:prstGeom prst="rect">
                <a:avLst/>
              </a:prstGeom>
              <a:solidFill>
                <a:srgbClr val="F4B183">
                  <a:alpha val="81176"/>
                </a:srgb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Properties: Pure ethanol is flammable, colourless liquid and is miscible in water. The boiling point is 78</a:t>
                </a:r>
                <a14:m>
                  <m:oMath xmlns:m="http://schemas.openxmlformats.org/officeDocument/2006/math">
                    <m:r>
                      <a:rPr lang="en-IE" sz="180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r>
                  <a:rPr lang="en-IE" sz="1800" dirty="0">
                    <a:solidFill>
                      <a:schemeClr val="accent2">
                        <a:lumMod val="50000"/>
                      </a:schemeClr>
                    </a:solidFill>
                  </a:rPr>
                  <a:t>. Ethanol has a higher boiling point than alkanes due to the hydrogen bond.  Extra energy is needed to break these bonds.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00" y="5283201"/>
                <a:ext cx="8474863" cy="145901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0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68"/>
          <p:cNvSpPr/>
          <p:nvPr/>
        </p:nvSpPr>
        <p:spPr>
          <a:xfrm>
            <a:off x="247650" y="151724"/>
            <a:ext cx="11789100" cy="1803825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IE" sz="24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Ethanol is only one example of an alcohol. </a:t>
            </a:r>
            <a:b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4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structure and nomenclature of alcohols up to C-4 are required. </a:t>
            </a:r>
            <a:br>
              <a:rPr lang="en-IE" sz="24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4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(primary and secondary alcohols only). </a:t>
            </a:r>
            <a:br>
              <a:rPr lang="en-IE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000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Complete research on the following alcohols using the table below.</a:t>
            </a:r>
            <a:endParaRPr sz="1800" b="1" i="1" dirty="0">
              <a:solidFill>
                <a:srgbClr val="FBE4D4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8417198"/>
                  </p:ext>
                </p:extLst>
              </p:nvPr>
            </p:nvGraphicFramePr>
            <p:xfrm>
              <a:off x="247650" y="2023365"/>
              <a:ext cx="11789100" cy="4755651"/>
            </p:xfrm>
            <a:graphic>
              <a:graphicData uri="http://schemas.openxmlformats.org/drawingml/2006/table">
                <a:tbl>
                  <a:tblPr firstRow="1" bandRow="1">
                    <a:tableStyleId>{5FBE2CE9-A36E-492C-AEE6-A75F79FA096A}</a:tableStyleId>
                  </a:tblPr>
                  <a:tblGrid>
                    <a:gridCol w="23578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578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578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5782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5782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900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/>
                            <a:t>Name</a:t>
                          </a:r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/>
                            <a:t>Formula</a:t>
                          </a:r>
                          <a:br>
                            <a:rPr lang="en-IE" b="1" dirty="0"/>
                          </a:br>
                          <a:r>
                            <a:rPr lang="en-IE" b="0" i="0" dirty="0"/>
                            <a:t>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E" b="0" i="0" smtClean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IE" b="0" i="0" smtClean="0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E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IE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E" b="0" i="0" smtClean="0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en-IE" b="0" i="0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IE" b="0" i="0" smtClean="0">
                                  <a:latin typeface="Cambria Math" panose="02040503050406030204" pitchFamily="18" charset="0"/>
                                </a:rPr>
                                <m:t>OH</m:t>
                              </m:r>
                            </m:oMath>
                          </a14:m>
                          <a:r>
                            <a:rPr lang="en-IE" b="0" i="0" dirty="0"/>
                            <a:t>)</a:t>
                          </a:r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/>
                            <a:t>Structural Formula</a:t>
                          </a:r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/>
                            <a:t>Uses</a:t>
                          </a:r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/>
                            <a:t>Properties</a:t>
                          </a:r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Methanol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893566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Ethanol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I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n-IE" b="0" i="0" smtClean="0">
                                    <a:latin typeface="Cambria Math" panose="02040503050406030204" pitchFamily="18" charset="0"/>
                                  </a:rPr>
                                  <m:t>OH</m:t>
                                </m:r>
                              </m:oMath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I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2(2)+1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n-IE" b="0" i="0" smtClean="0">
                                    <a:latin typeface="Cambria Math" panose="02040503050406030204" pitchFamily="18" charset="0"/>
                                  </a:rPr>
                                  <m:t>OH</m:t>
                                </m:r>
                              </m:oMath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I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IE" b="0" i="0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n-IE" b="0" i="0" smtClean="0">
                                    <a:latin typeface="Cambria Math" panose="02040503050406030204" pitchFamily="18" charset="0"/>
                                  </a:rPr>
                                  <m:t>OH</m:t>
                                </m:r>
                              </m:oMath>
                            </m:oMathPara>
                          </a14:m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In</a:t>
                          </a:r>
                          <a:r>
                            <a:rPr lang="en-IE" baseline="0" dirty="0"/>
                            <a:t> alcoholic drinks.</a:t>
                          </a:r>
                          <a:br>
                            <a:rPr lang="en-IE" baseline="0" dirty="0"/>
                          </a:br>
                          <a:r>
                            <a:rPr lang="en-IE" baseline="0" dirty="0"/>
                            <a:t>Used as a solvent in perfumes and varnishes.</a:t>
                          </a:r>
                          <a:br>
                            <a:rPr lang="en-IE" baseline="0" dirty="0"/>
                          </a:br>
                          <a:r>
                            <a:rPr lang="en-IE" baseline="0" dirty="0"/>
                            <a:t>Used as a fuel (gasohol)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Miscible in water.</a:t>
                          </a:r>
                          <a:br>
                            <a:rPr lang="en-IE" dirty="0"/>
                          </a:br>
                          <a:r>
                            <a:rPr lang="en-IE" dirty="0"/>
                            <a:t>Boiling point</a:t>
                          </a:r>
                          <a:r>
                            <a:rPr lang="en-IE" baseline="0" dirty="0"/>
                            <a:t> 78</a:t>
                          </a:r>
                          <a14:m>
                            <m:oMath xmlns:m="http://schemas.openxmlformats.org/officeDocument/2006/math">
                              <m:r>
                                <a:rPr lang="en-IE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℃</m:t>
                              </m:r>
                            </m:oMath>
                          </a14:m>
                          <a:br>
                            <a:rPr lang="en-IE" dirty="0"/>
                          </a:br>
                          <a:r>
                            <a:rPr lang="en-IE" dirty="0"/>
                            <a:t>Liquid</a:t>
                          </a:r>
                          <a:r>
                            <a:rPr lang="en-IE" baseline="0" dirty="0"/>
                            <a:t> and flammable.</a:t>
                          </a:r>
                          <a:endParaRPr lang="en-I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Propan-1-ol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Propan-2-ol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Butan-1-ol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Butan-2-ol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2 – methylpropan-1-ol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/>
                            <a:t>2 – methylpropan-2-ol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8417198"/>
                  </p:ext>
                </p:extLst>
              </p:nvPr>
            </p:nvGraphicFramePr>
            <p:xfrm>
              <a:off x="247650" y="2023365"/>
              <a:ext cx="11789100" cy="4755651"/>
            </p:xfrm>
            <a:graphic>
              <a:graphicData uri="http://schemas.openxmlformats.org/drawingml/2006/table">
                <a:tbl>
                  <a:tblPr firstRow="1" bandRow="1">
                    <a:tableStyleId>{5FBE2CE9-A36E-492C-AEE6-A75F79FA096A}</a:tableStyleId>
                  </a:tblPr>
                  <a:tblGrid>
                    <a:gridCol w="2357820"/>
                    <a:gridCol w="2357820"/>
                    <a:gridCol w="2357820"/>
                    <a:gridCol w="2357820"/>
                    <a:gridCol w="2357820"/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 smtClean="0"/>
                            <a:t>Name</a:t>
                          </a:r>
                          <a:endParaRPr lang="en-IE" b="1" dirty="0"/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258" t="-1176" r="-300517" b="-82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 smtClean="0"/>
                            <a:t>Structural Formula</a:t>
                          </a:r>
                          <a:endParaRPr lang="en-IE" b="1" dirty="0"/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 smtClean="0"/>
                            <a:t>Uses</a:t>
                          </a:r>
                          <a:endParaRPr lang="en-IE" b="1" dirty="0"/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b="1" dirty="0" smtClean="0"/>
                            <a:t>Properties</a:t>
                          </a:r>
                          <a:endParaRPr lang="en-IE" b="1" dirty="0"/>
                        </a:p>
                      </a:txBody>
                      <a:tcPr>
                        <a:solidFill>
                          <a:srgbClr val="F4B183"/>
                        </a:solidFill>
                      </a:tcPr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Methanol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Ethanol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258" t="-105806" r="-30051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In</a:t>
                          </a:r>
                          <a:r>
                            <a:rPr lang="en-IE" baseline="0" dirty="0" smtClean="0"/>
                            <a:t> alcoholic drinks.</a:t>
                          </a:r>
                          <a:br>
                            <a:rPr lang="en-IE" baseline="0" dirty="0" smtClean="0"/>
                          </a:br>
                          <a:r>
                            <a:rPr lang="en-IE" baseline="0" dirty="0" smtClean="0"/>
                            <a:t>Used as a solvent in perfumes and varnishes.</a:t>
                          </a:r>
                          <a:br>
                            <a:rPr lang="en-IE" baseline="0" dirty="0" smtClean="0"/>
                          </a:br>
                          <a:r>
                            <a:rPr lang="en-IE" baseline="0" dirty="0" smtClean="0"/>
                            <a:t>Used as a fuel (gasohol)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00258" t="-105806" r="-517" b="-300000"/>
                          </a:stretch>
                        </a:blipFill>
                      </a:tcPr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Propan-1-ol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Propan-2-ol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Butan-1-ol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Butan-2-ol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2 – methylpropan-1-ol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</a:tr>
                  <a:tr h="470373">
                    <a:tc>
                      <a:txBody>
                        <a:bodyPr/>
                        <a:lstStyle/>
                        <a:p>
                          <a:r>
                            <a:rPr lang="en-IE" dirty="0" smtClean="0"/>
                            <a:t>2 – methylpropan-2-ol</a:t>
                          </a:r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E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6" name="Picture 2" descr="Image result for ethan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709" y="3114391"/>
            <a:ext cx="899696" cy="6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D513A6-AA8E-4043-82EC-D2D2948CA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6" y="1955549"/>
            <a:ext cx="11881500" cy="485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53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Shape 313" descr="b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526</Words>
  <Application>Microsoft Macintosh PowerPoint</Application>
  <PresentationFormat>Widescreen</PresentationFormat>
  <Paragraphs>137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Comic Sans MS</vt:lpstr>
      <vt:lpstr>Bree Serif</vt:lpstr>
      <vt:lpstr>Calibri</vt:lpstr>
      <vt:lpstr>Cambria Math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32</cp:revision>
  <dcterms:modified xsi:type="dcterms:W3CDTF">2018-05-19T21:25:10Z</dcterms:modified>
</cp:coreProperties>
</file>