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ink/ink2.xml" ContentType="application/inkml+xml"/>
  <Override PartName="/ppt/notesSlides/notesSlide4.xml" ContentType="application/vnd.openxmlformats-officedocument.presentationml.notesSlide+xml"/>
  <Override PartName="/ppt/ink/ink3.xml" ContentType="application/inkml+xml"/>
  <Override PartName="/ppt/notesSlides/notesSlide5.xml" ContentType="application/vnd.openxmlformats-officedocument.presentationml.notesSlide+xml"/>
  <Override PartName="/ppt/ink/ink4.xml" ContentType="application/inkml+xml"/>
  <Override PartName="/ppt/notesSlides/notesSlide6.xml" ContentType="application/vnd.openxmlformats-officedocument.presentationml.notesSlide+xml"/>
  <Override PartName="/ppt/ink/ink5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64" r:id="rId3"/>
    <p:sldId id="265" r:id="rId4"/>
    <p:sldId id="266" r:id="rId5"/>
    <p:sldId id="267" r:id="rId6"/>
    <p:sldId id="268" r:id="rId7"/>
    <p:sldId id="261" r:id="rId8"/>
    <p:sldId id="269" r:id="rId9"/>
    <p:sldId id="270" r:id="rId10"/>
    <p:sldId id="271" r:id="rId11"/>
    <p:sldId id="272" r:id="rId12"/>
    <p:sldId id="273" r:id="rId13"/>
    <p:sldId id="274" r:id="rId14"/>
    <p:sldId id="262" r:id="rId15"/>
    <p:sldId id="263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Roboto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9E1EADE-A4FB-4AFE-ABCB-E2883EDBD183}">
  <a:tblStyle styleId="{B9E1EADE-A4FB-4AFE-ABCB-E2883EDBD18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6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6-14T12:13:40.296"/>
    </inkml:context>
    <inkml:brush xml:id="br0">
      <inkml:brushProperty name="width" value="0.35" units="cm"/>
      <inkml:brushProperty name="height" value="0.35" units="cm"/>
      <inkml:brushProperty name="color" value="#FFFFFF"/>
      <inkml:brushProperty name="ignorePressure" value="1"/>
    </inkml:brush>
  </inkml:definitions>
  <inkml:trace contextRef="#ctx0" brushRef="#br0">698 751</inkml:trace>
  <inkml:trace contextRef="#ctx0" brushRef="#br0" timeOffset="4250.636">0 820,'243'1,"259"-2,-473-1,-1-1,1-2,-1 0,0-2,0-2,-1 0,0-2,14-7,-38 16,0 1,0-1,0 0,-1 0,1 0,0 0,1-2,-3 3,0 0,0 0,0 0,0-1,-1 1,1 0,0 0,-1-1,1 1,-1 0,1-1,-1 1,0-1,0 1,0 0,0-1,1 1,-2-1,1 1,0 0,0 1,0-1,1 0,-1 1,0-1,0 1,0-1,0 1,1-1,-1 0,0 1,0-1,1 1,-1-1,0 1,1-1,-1 1,1 0,-1-1,0 1,1-1,-1 1,1 0,-1 0,1-1,0 1,-1 0,1 0,-1-1,1 1,-1 0,1 0,0 0,-1 0,1 0,-1 0,1 0,0 0,25 1,-25-1,32 5,-1 3,0 0,23 10,9 2,30 11,-27-9,7-2,-52-15,15 4,13 1,-37-9,1 0,-1 0,1-1,-1-1,9-1,33-9,0-2,23-11,-44 13,112-38,-51 16,6 2,-88 28,-2 1,0-2,0 1,4-3,-3 2,0 0,-1 1,1 1,1-1,-1 2,9 0,1-1,25-2,0 3,36 3,92 15,-173-17,25 3,-1-1,0 2,-1 0,20 7,-26-5,38 13,1-3,0-2,20 0,3-9,0-3,34-5,-104 2,16 0,-1-1,0-1,0-2,5-1,-27 3,-10 2,-14 0,-128 1,1 7,-92 18,81-7,-66-4,-157-9,195-5,153 1,1 1,-9 2,26-1,0 0,1 1,-1 0,1 1,-12 6,17-7,-1-1,0 1,0-1,0-1,0 0,0-1,-6 1,-17-1,-23-2,5-1,-85 1,-197 3,233 3,-51 1,75-6,311 9,-146-7,0-4,3-4,-49 3,578-19,9 20,-491 3,-97 0,0 2,-1 2,1 2,-1 2,-1 1,11 6,-29-9,1-1,1 0,-1-2,1-1,0 0,16-2,-17-1,0-1,-1-1,1 0,12-5,35-11,0 3,2 4,34-1,127-10,-106 9,21-7,-85 10,131-26,-110 19,-54 10,0 1,1 1,4 2,109 2,-73 2,-54 0,1 2,-1-1,0 2,16 5,16 4,-7-7,-1-1,4-2,6 1,1 2,-6-1,0-3,0-1,25-4,-41 1,263-21,-118 7,6 7,302 10,-425-3,32-7,21-1,75 7,7 9,-55-1,-98-4,58 2,-1 4,-68-2,23 6,-24-5,24 4,38-5,83-5,-79-1,168 1,-250 0</inkml:trace>
  <inkml:trace contextRef="#ctx0" brushRef="#br0" timeOffset="7921.821">6957 797,'6'1,"1"0,-1 1,0 0,0 0,0 0,-1 1,1 0,4 3,-4-3,1 1,0 1,-1-1,0 1,4 4,-5-4,1 0,-1-1,1 1,0-1,0-1,3 2,21 6,0-1,28 6,23 7,-51-12,-1 2,15 9,-28-15,1-1,0 0,0-1,10 1,10 3,-33-8,69 17,-60-15,-1-2,0 1,1-2,-1 0,2 0,-10 0,-1-1,1 0,0 0,0 0,0 0,-1 0,1-1,-1 0,1 0,-1 0,0 0,0 0,0-1,0 1,0-1,0 0,-1 0,1 0,1-2,4-7,-1-1,0-1,-1 1,3-10,9-21,-17 44,1-6,1 0,0 0,0 1,1-1,0 1,0 0,0 0,0 0,1 1,0-1,2-1,0 2,-7 4,1 0,-1 0,0 0,1-1,-1 1,0 0,1 0,-1 0,0-1,1 1,-1 0,0 0,0 0,1-1,-1 1,0 0,0-1,1 1,-1 0,0-1,0 1,0 0,0-1,0 1,1 0,-3-1,0 1,0-1,-1 1,1 0,0-1,0 1,0 0,0 0,0 1,-319-4,-209 0,-2 15,287 10,128-9,-107-2,110-11,-56-1,151-1,0-1,0-1,0-1,-4-1,-13-4,-135-36,142 40,-1 1,0 1,-21 1,-9 2,-23 5,67-3,0 2,1 1,-1 0,-13 5,-20 6,-56 17,56-16,-10 1,48-14,1 1,0 0,0 1,0 0,0 1,1 0,-1 1,0 0,-1-1,0 1,0-2,-1 1,0-1,-15 2,14-3,0 0,1 1,-3 1,11-4,1-1,0 1,0-1,-1 0,1 0,-1 0,1-1,-2 1,4-1,0 0,0 0,0 0,0 0,0 0,0-1,0 1,0 0,0 0,0-1,1 1,-1-1,0 1,0-1,0 1,0-1,1 1,-1-1,0 1,1-1,-1 0,0 0,1 1,-1-1,1 0,-1 0,1 0,-1 0,1 0,0 1,-1-1,1-1,-1-4,-1 1,0-1,-1 0,1 1,-4-5,4 7,0 0,0 1,0-1,-1 1,0-1,1 1,-1 0,0 0,0 0,0 0,-1 0,-23-9,0 0,-1 2,0 1,-6 1,0-2,0 0,-19-10,43 14,0 0,1-1,0 0,0 0,1-1,0 0,0-1,0 0,1 0,0 0,1-1,0 0,0 0,1-1,0 0,0 0,1 0,1 0,0-1,0 1,1-1,0 0,1-3,1 10,0 0,0 1,0-1,1 0,-1 0,1 0,0 1,0-1,0 0,1 1,-1-1,1 1,0-1,1-1,1 1,0-1,0 1,0-1,0 1,1 0,-1 1,1-1,5-2,7-2,0 0,0 1,1 1,0 0,8 0,11-2,2 1,34 0,77 1,-96 5,210-7,290-20,2-35,-153-11,217-77,-518 122,81-36,-118 37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6-14T12:13:40.296"/>
    </inkml:context>
    <inkml:brush xml:id="br0">
      <inkml:brushProperty name="width" value="0.35" units="cm"/>
      <inkml:brushProperty name="height" value="0.35" units="cm"/>
      <inkml:brushProperty name="color" value="#FFFFFF"/>
      <inkml:brushProperty name="ignorePressure" value="1"/>
    </inkml:brush>
  </inkml:definitions>
  <inkml:trace contextRef="#ctx0" brushRef="#br0">698 751</inkml:trace>
  <inkml:trace contextRef="#ctx0" brushRef="#br0" timeOffset="4250.636">0 820,'243'1,"259"-2,-473-1,-1-1,1-2,-1 0,0-2,0-2,-1 0,0-2,14-7,-38 16,0 1,0-1,0 0,-1 0,1 0,0 0,1-2,-3 3,0 0,0 0,0 0,0-1,-1 1,1 0,0 0,-1-1,1 1,-1 0,1-1,-1 1,0-1,0 1,0 0,0-1,1 1,-2-1,1 1,0 0,0 1,0-1,1 0,-1 1,0-1,0 1,0-1,0 1,1-1,-1 0,0 1,0-1,1 1,-1-1,0 1,1-1,-1 1,1 0,-1-1,0 1,1-1,-1 1,1 0,-1 0,1-1,0 1,-1 0,1 0,-1-1,1 1,-1 0,1 0,0 0,-1 0,1 0,-1 0,1 0,0 0,25 1,-25-1,32 5,-1 3,0 0,23 10,9 2,30 11,-27-9,7-2,-52-15,15 4,13 1,-37-9,1 0,-1 0,1-1,-1-1,9-1,33-9,0-2,23-11,-44 13,112-38,-51 16,6 2,-88 28,-2 1,0-2,0 1,4-3,-3 2,0 0,-1 1,1 1,1-1,-1 2,9 0,1-1,25-2,0 3,36 3,92 15,-173-17,25 3,-1-1,0 2,-1 0,20 7,-26-5,38 13,1-3,0-2,20 0,3-9,0-3,34-5,-104 2,16 0,-1-1,0-1,0-2,5-1,-27 3,-10 2,-14 0,-128 1,1 7,-92 18,81-7,-66-4,-157-9,195-5,153 1,1 1,-9 2,26-1,0 0,1 1,-1 0,1 1,-12 6,17-7,-1-1,0 1,0-1,0-1,0 0,0-1,-6 1,-17-1,-23-2,5-1,-85 1,-197 3,233 3,-51 1,75-6,311 9,-146-7,0-4,3-4,-49 3,578-19,9 20,-491 3,-97 0,0 2,-1 2,1 2,-1 2,-1 1,11 6,-29-9,1-1,1 0,-1-2,1-1,0 0,16-2,-17-1,0-1,-1-1,1 0,12-5,35-11,0 3,2 4,34-1,127-10,-106 9,21-7,-85 10,131-26,-110 19,-54 10,0 1,1 1,4 2,109 2,-73 2,-54 0,1 2,-1-1,0 2,16 5,16 4,-7-7,-1-1,4-2,6 1,1 2,-6-1,0-3,0-1,25-4,-41 1,263-21,-118 7,6 7,302 10,-425-3,32-7,21-1,75 7,7 9,-55-1,-98-4,58 2,-1 4,-68-2,23 6,-24-5,24 4,38-5,83-5,-79-1,168 1,-250 0</inkml:trace>
  <inkml:trace contextRef="#ctx0" brushRef="#br0" timeOffset="7921.821">6957 797,'6'1,"1"0,-1 1,0 0,0 0,0 0,-1 1,1 0,4 3,-4-3,1 1,0 1,-1-1,0 1,4 4,-5-4,1 0,-1-1,1 1,0-1,0-1,3 2,21 6,0-1,28 6,23 7,-51-12,-1 2,15 9,-28-15,1-1,0 0,0-1,10 1,10 3,-33-8,69 17,-60-15,-1-2,0 1,1-2,-1 0,2 0,-10 0,-1-1,1 0,0 0,0 0,0 0,-1 0,1-1,-1 0,1 0,-1 0,0 0,0 0,0-1,0 1,0-1,0 0,-1 0,1 0,1-2,4-7,-1-1,0-1,-1 1,3-10,9-21,-17 44,1-6,1 0,0 0,0 1,1-1,0 1,0 0,0 0,0 0,1 1,0-1,2-1,0 2,-7 4,1 0,-1 0,0 0,1-1,-1 1,0 0,1 0,-1 0,0-1,1 1,-1 0,0 0,0 0,1-1,-1 1,0 0,0-1,1 1,-1 0,0-1,0 1,0 0,0-1,0 1,1 0,-3-1,0 1,0-1,-1 1,1 0,0-1,0 1,0 0,0 0,0 1,-319-4,-209 0,-2 15,287 10,128-9,-107-2,110-11,-56-1,151-1,0-1,0-1,0-1,-4-1,-13-4,-135-36,142 40,-1 1,0 1,-21 1,-9 2,-23 5,67-3,0 2,1 1,-1 0,-13 5,-20 6,-56 17,56-16,-10 1,48-14,1 1,0 0,0 1,0 0,0 1,1 0,-1 1,0 0,-1-1,0 1,0-2,-1 1,0-1,-15 2,14-3,0 0,1 1,-3 1,11-4,1-1,0 1,0-1,-1 0,1 0,-1 0,1-1,-2 1,4-1,0 0,0 0,0 0,0 0,0 0,0-1,0 1,0 0,0 0,0-1,1 1,-1-1,0 1,0-1,0 1,0-1,1 1,-1-1,0 1,1-1,-1 0,0 0,1 1,-1-1,1 0,-1 0,1 0,-1 0,1 0,0 1,-1-1,1-1,-1-4,-1 1,0-1,-1 0,1 1,-4-5,4 7,0 0,0 1,0-1,-1 1,0-1,1 1,-1 0,0 0,0 0,0 0,-1 0,-23-9,0 0,-1 2,0 1,-6 1,0-2,0 0,-19-10,43 14,0 0,1-1,0 0,0 0,1-1,0 0,0-1,0 0,1 0,0 0,1-1,0 0,0 0,1-1,0 0,0 0,1 0,1 0,0-1,0 1,1-1,0 0,1-3,1 10,0 0,0 1,0-1,1 0,-1 0,1 0,0 1,0-1,0 0,1 1,-1-1,1 1,0-1,1-1,1 1,0-1,0 1,0-1,0 1,1 0,-1 1,1-1,5-2,7-2,0 0,0 1,1 1,0 0,8 0,11-2,2 1,34 0,77 1,-96 5,210-7,290-20,2-35,-153-11,217-77,-518 122,81-36,-118 37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6-14T12:13:40.296"/>
    </inkml:context>
    <inkml:brush xml:id="br0">
      <inkml:brushProperty name="width" value="0.35" units="cm"/>
      <inkml:brushProperty name="height" value="0.35" units="cm"/>
      <inkml:brushProperty name="color" value="#FFFFFF"/>
      <inkml:brushProperty name="ignorePressure" value="1"/>
    </inkml:brush>
  </inkml:definitions>
  <inkml:trace contextRef="#ctx0" brushRef="#br0">698 751</inkml:trace>
  <inkml:trace contextRef="#ctx0" brushRef="#br0" timeOffset="4250.636">0 820,'243'1,"259"-2,-473-1,-1-1,1-2,-1 0,0-2,0-2,-1 0,0-2,14-7,-38 16,0 1,0-1,0 0,-1 0,1 0,0 0,1-2,-3 3,0 0,0 0,0 0,0-1,-1 1,1 0,0 0,-1-1,1 1,-1 0,1-1,-1 1,0-1,0 1,0 0,0-1,1 1,-2-1,1 1,0 0,0 1,0-1,1 0,-1 1,0-1,0 1,0-1,0 1,1-1,-1 0,0 1,0-1,1 1,-1-1,0 1,1-1,-1 1,1 0,-1-1,0 1,1-1,-1 1,1 0,-1 0,1-1,0 1,-1 0,1 0,-1-1,1 1,-1 0,1 0,0 0,-1 0,1 0,-1 0,1 0,0 0,25 1,-25-1,32 5,-1 3,0 0,23 10,9 2,30 11,-27-9,7-2,-52-15,15 4,13 1,-37-9,1 0,-1 0,1-1,-1-1,9-1,33-9,0-2,23-11,-44 13,112-38,-51 16,6 2,-88 28,-2 1,0-2,0 1,4-3,-3 2,0 0,-1 1,1 1,1-1,-1 2,9 0,1-1,25-2,0 3,36 3,92 15,-173-17,25 3,-1-1,0 2,-1 0,20 7,-26-5,38 13,1-3,0-2,20 0,3-9,0-3,34-5,-104 2,16 0,-1-1,0-1,0-2,5-1,-27 3,-10 2,-14 0,-128 1,1 7,-92 18,81-7,-66-4,-157-9,195-5,153 1,1 1,-9 2,26-1,0 0,1 1,-1 0,1 1,-12 6,17-7,-1-1,0 1,0-1,0-1,0 0,0-1,-6 1,-17-1,-23-2,5-1,-85 1,-197 3,233 3,-51 1,75-6,311 9,-146-7,0-4,3-4,-49 3,578-19,9 20,-491 3,-97 0,0 2,-1 2,1 2,-1 2,-1 1,11 6,-29-9,1-1,1 0,-1-2,1-1,0 0,16-2,-17-1,0-1,-1-1,1 0,12-5,35-11,0 3,2 4,34-1,127-10,-106 9,21-7,-85 10,131-26,-110 19,-54 10,0 1,1 1,4 2,109 2,-73 2,-54 0,1 2,-1-1,0 2,16 5,16 4,-7-7,-1-1,4-2,6 1,1 2,-6-1,0-3,0-1,25-4,-41 1,263-21,-118 7,6 7,302 10,-425-3,32-7,21-1,75 7,7 9,-55-1,-98-4,58 2,-1 4,-68-2,23 6,-24-5,24 4,38-5,83-5,-79-1,168 1,-250 0</inkml:trace>
  <inkml:trace contextRef="#ctx0" brushRef="#br0" timeOffset="7921.821">6957 797,'6'1,"1"0,-1 1,0 0,0 0,0 0,-1 1,1 0,4 3,-4-3,1 1,0 1,-1-1,0 1,4 4,-5-4,1 0,-1-1,1 1,0-1,0-1,3 2,21 6,0-1,28 6,23 7,-51-12,-1 2,15 9,-28-15,1-1,0 0,0-1,10 1,10 3,-33-8,69 17,-60-15,-1-2,0 1,1-2,-1 0,2 0,-10 0,-1-1,1 0,0 0,0 0,0 0,-1 0,1-1,-1 0,1 0,-1 0,0 0,0 0,0-1,0 1,0-1,0 0,-1 0,1 0,1-2,4-7,-1-1,0-1,-1 1,3-10,9-21,-17 44,1-6,1 0,0 0,0 1,1-1,0 1,0 0,0 0,0 0,1 1,0-1,2-1,0 2,-7 4,1 0,-1 0,0 0,1-1,-1 1,0 0,1 0,-1 0,0-1,1 1,-1 0,0 0,0 0,1-1,-1 1,0 0,0-1,1 1,-1 0,0-1,0 1,0 0,0-1,0 1,1 0,-3-1,0 1,0-1,-1 1,1 0,0-1,0 1,0 0,0 0,0 1,-319-4,-209 0,-2 15,287 10,128-9,-107-2,110-11,-56-1,151-1,0-1,0-1,0-1,-4-1,-13-4,-135-36,142 40,-1 1,0 1,-21 1,-9 2,-23 5,67-3,0 2,1 1,-1 0,-13 5,-20 6,-56 17,56-16,-10 1,48-14,1 1,0 0,0 1,0 0,0 1,1 0,-1 1,0 0,-1-1,0 1,0-2,-1 1,0-1,-15 2,14-3,0 0,1 1,-3 1,11-4,1-1,0 1,0-1,-1 0,1 0,-1 0,1-1,-2 1,4-1,0 0,0 0,0 0,0 0,0 0,0-1,0 1,0 0,0 0,0-1,1 1,-1-1,0 1,0-1,0 1,0-1,1 1,-1-1,0 1,1-1,-1 0,0 0,1 1,-1-1,1 0,-1 0,1 0,-1 0,1 0,0 1,-1-1,1-1,-1-4,-1 1,0-1,-1 0,1 1,-4-5,4 7,0 0,0 1,0-1,-1 1,0-1,1 1,-1 0,0 0,0 0,0 0,-1 0,-23-9,0 0,-1 2,0 1,-6 1,0-2,0 0,-19-10,43 14,0 0,1-1,0 0,0 0,1-1,0 0,0-1,0 0,1 0,0 0,1-1,0 0,0 0,1-1,0 0,0 0,1 0,1 0,0-1,0 1,1-1,0 0,1-3,1 10,0 0,0 1,0-1,1 0,-1 0,1 0,0 1,0-1,0 0,1 1,-1-1,1 1,0-1,1-1,1 1,0-1,0 1,0-1,0 1,1 0,-1 1,1-1,5-2,7-2,0 0,0 1,1 1,0 0,8 0,11-2,2 1,34 0,77 1,-96 5,210-7,290-20,2-35,-153-11,217-77,-518 122,81-36,-118 37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6-14T12:13:40.296"/>
    </inkml:context>
    <inkml:brush xml:id="br0">
      <inkml:brushProperty name="width" value="0.35" units="cm"/>
      <inkml:brushProperty name="height" value="0.35" units="cm"/>
      <inkml:brushProperty name="color" value="#FFFFFF"/>
      <inkml:brushProperty name="ignorePressure" value="1"/>
    </inkml:brush>
  </inkml:definitions>
  <inkml:trace contextRef="#ctx0" brushRef="#br0">698 751</inkml:trace>
  <inkml:trace contextRef="#ctx0" brushRef="#br0" timeOffset="4250.636">0 820,'243'1,"259"-2,-473-1,-1-1,1-2,-1 0,0-2,0-2,-1 0,0-2,14-7,-38 16,0 1,0-1,0 0,-1 0,1 0,0 0,1-2,-3 3,0 0,0 0,0 0,0-1,-1 1,1 0,0 0,-1-1,1 1,-1 0,1-1,-1 1,0-1,0 1,0 0,0-1,1 1,-2-1,1 1,0 0,0 1,0-1,1 0,-1 1,0-1,0 1,0-1,0 1,1-1,-1 0,0 1,0-1,1 1,-1-1,0 1,1-1,-1 1,1 0,-1-1,0 1,1-1,-1 1,1 0,-1 0,1-1,0 1,-1 0,1 0,-1-1,1 1,-1 0,1 0,0 0,-1 0,1 0,-1 0,1 0,0 0,25 1,-25-1,32 5,-1 3,0 0,23 10,9 2,30 11,-27-9,7-2,-52-15,15 4,13 1,-37-9,1 0,-1 0,1-1,-1-1,9-1,33-9,0-2,23-11,-44 13,112-38,-51 16,6 2,-88 28,-2 1,0-2,0 1,4-3,-3 2,0 0,-1 1,1 1,1-1,-1 2,9 0,1-1,25-2,0 3,36 3,92 15,-173-17,25 3,-1-1,0 2,-1 0,20 7,-26-5,38 13,1-3,0-2,20 0,3-9,0-3,34-5,-104 2,16 0,-1-1,0-1,0-2,5-1,-27 3,-10 2,-14 0,-128 1,1 7,-92 18,81-7,-66-4,-157-9,195-5,153 1,1 1,-9 2,26-1,0 0,1 1,-1 0,1 1,-12 6,17-7,-1-1,0 1,0-1,0-1,0 0,0-1,-6 1,-17-1,-23-2,5-1,-85 1,-197 3,233 3,-51 1,75-6,311 9,-146-7,0-4,3-4,-49 3,578-19,9 20,-491 3,-97 0,0 2,-1 2,1 2,-1 2,-1 1,11 6,-29-9,1-1,1 0,-1-2,1-1,0 0,16-2,-17-1,0-1,-1-1,1 0,12-5,35-11,0 3,2 4,34-1,127-10,-106 9,21-7,-85 10,131-26,-110 19,-54 10,0 1,1 1,4 2,109 2,-73 2,-54 0,1 2,-1-1,0 2,16 5,16 4,-7-7,-1-1,4-2,6 1,1 2,-6-1,0-3,0-1,25-4,-41 1,263-21,-118 7,6 7,302 10,-425-3,32-7,21-1,75 7,7 9,-55-1,-98-4,58 2,-1 4,-68-2,23 6,-24-5,24 4,38-5,83-5,-79-1,168 1,-250 0</inkml:trace>
  <inkml:trace contextRef="#ctx0" brushRef="#br0" timeOffset="7921.821">6957 797,'6'1,"1"0,-1 1,0 0,0 0,0 0,-1 1,1 0,4 3,-4-3,1 1,0 1,-1-1,0 1,4 4,-5-4,1 0,-1-1,1 1,0-1,0-1,3 2,21 6,0-1,28 6,23 7,-51-12,-1 2,15 9,-28-15,1-1,0 0,0-1,10 1,10 3,-33-8,69 17,-60-15,-1-2,0 1,1-2,-1 0,2 0,-10 0,-1-1,1 0,0 0,0 0,0 0,-1 0,1-1,-1 0,1 0,-1 0,0 0,0 0,0-1,0 1,0-1,0 0,-1 0,1 0,1-2,4-7,-1-1,0-1,-1 1,3-10,9-21,-17 44,1-6,1 0,0 0,0 1,1-1,0 1,0 0,0 0,0 0,1 1,0-1,2-1,0 2,-7 4,1 0,-1 0,0 0,1-1,-1 1,0 0,1 0,-1 0,0-1,1 1,-1 0,0 0,0 0,1-1,-1 1,0 0,0-1,1 1,-1 0,0-1,0 1,0 0,0-1,0 1,1 0,-3-1,0 1,0-1,-1 1,1 0,0-1,0 1,0 0,0 0,0 1,-319-4,-209 0,-2 15,287 10,128-9,-107-2,110-11,-56-1,151-1,0-1,0-1,0-1,-4-1,-13-4,-135-36,142 40,-1 1,0 1,-21 1,-9 2,-23 5,67-3,0 2,1 1,-1 0,-13 5,-20 6,-56 17,56-16,-10 1,48-14,1 1,0 0,0 1,0 0,0 1,1 0,-1 1,0 0,-1-1,0 1,0-2,-1 1,0-1,-15 2,14-3,0 0,1 1,-3 1,11-4,1-1,0 1,0-1,-1 0,1 0,-1 0,1-1,-2 1,4-1,0 0,0 0,0 0,0 0,0 0,0-1,0 1,0 0,0 0,0-1,1 1,-1-1,0 1,0-1,0 1,0-1,1 1,-1-1,0 1,1-1,-1 0,0 0,1 1,-1-1,1 0,-1 0,1 0,-1 0,1 0,0 1,-1-1,1-1,-1-4,-1 1,0-1,-1 0,1 1,-4-5,4 7,0 0,0 1,0-1,-1 1,0-1,1 1,-1 0,0 0,0 0,0 0,-1 0,-23-9,0 0,-1 2,0 1,-6 1,0-2,0 0,-19-10,43 14,0 0,1-1,0 0,0 0,1-1,0 0,0-1,0 0,1 0,0 0,1-1,0 0,0 0,1-1,0 0,0 0,1 0,1 0,0-1,0 1,1-1,0 0,1-3,1 10,0 0,0 1,0-1,1 0,-1 0,1 0,0 1,0-1,0 0,1 1,-1-1,1 1,0-1,1-1,1 1,0-1,0 1,0-1,0 1,1 0,-1 1,1-1,5-2,7-2,0 0,0 1,1 1,0 0,8 0,11-2,2 1,34 0,77 1,-96 5,210-7,290-20,2-35,-153-11,217-77,-518 122,81-36,-118 37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6-14T12:13:40.296"/>
    </inkml:context>
    <inkml:brush xml:id="br0">
      <inkml:brushProperty name="width" value="0.35" units="cm"/>
      <inkml:brushProperty name="height" value="0.35" units="cm"/>
      <inkml:brushProperty name="color" value="#FFFFFF"/>
      <inkml:brushProperty name="ignorePressure" value="1"/>
    </inkml:brush>
  </inkml:definitions>
  <inkml:trace contextRef="#ctx0" brushRef="#br0">698 751</inkml:trace>
  <inkml:trace contextRef="#ctx0" brushRef="#br0" timeOffset="4250.636">0 820,'243'1,"259"-2,-473-1,-1-1,1-2,-1 0,0-2,0-2,-1 0,0-2,14-7,-38 16,0 1,0-1,0 0,-1 0,1 0,0 0,1-2,-3 3,0 0,0 0,0 0,0-1,-1 1,1 0,0 0,-1-1,1 1,-1 0,1-1,-1 1,0-1,0 1,0 0,0-1,1 1,-2-1,1 1,0 0,0 1,0-1,1 0,-1 1,0-1,0 1,0-1,0 1,1-1,-1 0,0 1,0-1,1 1,-1-1,0 1,1-1,-1 1,1 0,-1-1,0 1,1-1,-1 1,1 0,-1 0,1-1,0 1,-1 0,1 0,-1-1,1 1,-1 0,1 0,0 0,-1 0,1 0,-1 0,1 0,0 0,25 1,-25-1,32 5,-1 3,0 0,23 10,9 2,30 11,-27-9,7-2,-52-15,15 4,13 1,-37-9,1 0,-1 0,1-1,-1-1,9-1,33-9,0-2,23-11,-44 13,112-38,-51 16,6 2,-88 28,-2 1,0-2,0 1,4-3,-3 2,0 0,-1 1,1 1,1-1,-1 2,9 0,1-1,25-2,0 3,36 3,92 15,-173-17,25 3,-1-1,0 2,-1 0,20 7,-26-5,38 13,1-3,0-2,20 0,3-9,0-3,34-5,-104 2,16 0,-1-1,0-1,0-2,5-1,-27 3,-10 2,-14 0,-128 1,1 7,-92 18,81-7,-66-4,-157-9,195-5,153 1,1 1,-9 2,26-1,0 0,1 1,-1 0,1 1,-12 6,17-7,-1-1,0 1,0-1,0-1,0 0,0-1,-6 1,-17-1,-23-2,5-1,-85 1,-197 3,233 3,-51 1,75-6,311 9,-146-7,0-4,3-4,-49 3,578-19,9 20,-491 3,-97 0,0 2,-1 2,1 2,-1 2,-1 1,11 6,-29-9,1-1,1 0,-1-2,1-1,0 0,16-2,-17-1,0-1,-1-1,1 0,12-5,35-11,0 3,2 4,34-1,127-10,-106 9,21-7,-85 10,131-26,-110 19,-54 10,0 1,1 1,4 2,109 2,-73 2,-54 0,1 2,-1-1,0 2,16 5,16 4,-7-7,-1-1,4-2,6 1,1 2,-6-1,0-3,0-1,25-4,-41 1,263-21,-118 7,6 7,302 10,-425-3,32-7,21-1,75 7,7 9,-55-1,-98-4,58 2,-1 4,-68-2,23 6,-24-5,24 4,38-5,83-5,-79-1,168 1,-250 0</inkml:trace>
  <inkml:trace contextRef="#ctx0" brushRef="#br0" timeOffset="7921.821">6957 797,'6'1,"1"0,-1 1,0 0,0 0,0 0,-1 1,1 0,4 3,-4-3,1 1,0 1,-1-1,0 1,4 4,-5-4,1 0,-1-1,1 1,0-1,0-1,3 2,21 6,0-1,28 6,23 7,-51-12,-1 2,15 9,-28-15,1-1,0 0,0-1,10 1,10 3,-33-8,69 17,-60-15,-1-2,0 1,1-2,-1 0,2 0,-10 0,-1-1,1 0,0 0,0 0,0 0,-1 0,1-1,-1 0,1 0,-1 0,0 0,0 0,0-1,0 1,0-1,0 0,-1 0,1 0,1-2,4-7,-1-1,0-1,-1 1,3-10,9-21,-17 44,1-6,1 0,0 0,0 1,1-1,0 1,0 0,0 0,0 0,1 1,0-1,2-1,0 2,-7 4,1 0,-1 0,0 0,1-1,-1 1,0 0,1 0,-1 0,0-1,1 1,-1 0,0 0,0 0,1-1,-1 1,0 0,0-1,1 1,-1 0,0-1,0 1,0 0,0-1,0 1,1 0,-3-1,0 1,0-1,-1 1,1 0,0-1,0 1,0 0,0 0,0 1,-319-4,-209 0,-2 15,287 10,128-9,-107-2,110-11,-56-1,151-1,0-1,0-1,0-1,-4-1,-13-4,-135-36,142 40,-1 1,0 1,-21 1,-9 2,-23 5,67-3,0 2,1 1,-1 0,-13 5,-20 6,-56 17,56-16,-10 1,48-14,1 1,0 0,0 1,0 0,0 1,1 0,-1 1,0 0,-1-1,0 1,0-2,-1 1,0-1,-15 2,14-3,0 0,1 1,-3 1,11-4,1-1,0 1,0-1,-1 0,1 0,-1 0,1-1,-2 1,4-1,0 0,0 0,0 0,0 0,0 0,0-1,0 1,0 0,0 0,0-1,1 1,-1-1,0 1,0-1,0 1,0-1,1 1,-1-1,0 1,1-1,-1 0,0 0,1 1,-1-1,1 0,-1 0,1 0,-1 0,1 0,0 1,-1-1,1-1,-1-4,-1 1,0-1,-1 0,1 1,-4-5,4 7,0 0,0 1,0-1,-1 1,0-1,1 1,-1 0,0 0,0 0,0 0,-1 0,-23-9,0 0,-1 2,0 1,-6 1,0-2,0 0,-19-10,43 14,0 0,1-1,0 0,0 0,1-1,0 0,0-1,0 0,1 0,0 0,1-1,0 0,0 0,1-1,0 0,0 0,1 0,1 0,0-1,0 1,1-1,0 0,1-3,1 10,0 0,0 1,0-1,1 0,-1 0,1 0,0 1,0-1,0 0,1 1,-1-1,1 1,0-1,1-1,1 1,0-1,0 1,0-1,0 1,1 0,-1 1,1-1,5-2,7-2,0 0,0 1,1 1,0 0,8 0,11-2,2 1,34 0,77 1,-96 5,210-7,290-20,2-35,-153-11,217-77,-518 122,81-36,-118 37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3733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4755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5911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1670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655902-9E70-437C-8649-10CE770AB229}"/>
              </a:ext>
            </a:extLst>
          </p:cNvPr>
          <p:cNvSpPr txBox="1"/>
          <p:nvPr userDrawn="1"/>
        </p:nvSpPr>
        <p:spPr>
          <a:xfrm>
            <a:off x="78260" y="91431"/>
            <a:ext cx="1861752" cy="307777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2060"/>
                </a:solidFill>
              </a:rPr>
              <a:t>Anne Gilleran</a:t>
            </a:r>
            <a:endParaRPr lang="en-IE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Shape 20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Shape 26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 rot="10800000" flipH="1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Shape 33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/>
          <p:nvPr/>
        </p:nvSpPr>
        <p:spPr>
          <a:xfrm rot="10800000" flipH="1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Shape 38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Shape 47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ubTitle" idx="1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/>
          <p:nvPr/>
        </p:nvSpPr>
        <p:spPr>
          <a:xfrm rot="10800000" flipH="1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Shape 54"/>
          <p:cNvSpPr/>
          <p:nvPr/>
        </p:nvSpPr>
        <p:spPr>
          <a:xfrm rot="10800000" flipH="1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 hasCustomPrompt="1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customXml" Target="../ink/ink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ctrTitle"/>
          </p:nvPr>
        </p:nvSpPr>
        <p:spPr>
          <a:xfrm>
            <a:off x="173650" y="644747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/>
              <a:t>Introduction to the Co-Ordinate Plane (GT. 5)</a:t>
            </a:r>
            <a:endParaRPr sz="3200" b="1" dirty="0"/>
          </a:p>
        </p:txBody>
      </p:sp>
      <p:sp>
        <p:nvSpPr>
          <p:cNvPr id="68" name="Shape 68"/>
          <p:cNvSpPr txBox="1">
            <a:spLocks noGrp="1"/>
          </p:cNvSpPr>
          <p:nvPr>
            <p:ph type="subTitle" idx="1"/>
          </p:nvPr>
        </p:nvSpPr>
        <p:spPr>
          <a:xfrm>
            <a:off x="238897" y="1361897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FFFF00"/>
                </a:solidFill>
              </a:rPr>
              <a:t>What you will learn…</a:t>
            </a:r>
            <a:br>
              <a:rPr lang="en-GB" dirty="0">
                <a:solidFill>
                  <a:srgbClr val="FFFF00"/>
                </a:solidFill>
              </a:rPr>
            </a:br>
            <a:r>
              <a:rPr lang="en-GB" dirty="0">
                <a:solidFill>
                  <a:srgbClr val="FFFF00"/>
                </a:solidFill>
              </a:rPr>
              <a:t>1.What is the Co-Ordinate Plane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FFFF00"/>
                </a:solidFill>
              </a:rPr>
              <a:t>2. Name points on a co-ordinate Plane</a:t>
            </a:r>
            <a:br>
              <a:rPr lang="en-GB" dirty="0">
                <a:solidFill>
                  <a:srgbClr val="FFFF00"/>
                </a:solidFill>
              </a:rPr>
            </a:br>
            <a:r>
              <a:rPr lang="en-GB" dirty="0">
                <a:solidFill>
                  <a:srgbClr val="FFFF00"/>
                </a:solidFill>
              </a:rPr>
              <a:t>3. Plot Points on a Co-Ordinate Plane</a:t>
            </a:r>
            <a:br>
              <a:rPr lang="en-GB" dirty="0">
                <a:solidFill>
                  <a:srgbClr val="FFFF00"/>
                </a:solidFill>
              </a:rPr>
            </a:br>
            <a:r>
              <a:rPr lang="en-GB" dirty="0">
                <a:solidFill>
                  <a:srgbClr val="FFFF00"/>
                </a:solidFill>
              </a:rPr>
              <a:t>4. Recognise the connection between co-ordinates and other subjects such as map reading in Geography. </a:t>
            </a:r>
            <a:endParaRPr dirty="0">
              <a:solidFill>
                <a:srgbClr val="FFFF00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Shape 69"/>
          <p:cNvSpPr/>
          <p:nvPr/>
        </p:nvSpPr>
        <p:spPr>
          <a:xfrm>
            <a:off x="-21975" y="-65200"/>
            <a:ext cx="9165900" cy="824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0" name="Shape 70" descr="Free illustration: Questionnaire, Customer, Examining - Free Image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4025" y="962375"/>
            <a:ext cx="3066325" cy="306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Shape 71" descr="scoilnet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82052" y="240450"/>
            <a:ext cx="1855275" cy="369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0FC6245-E1BC-49C5-8026-CEEB5713B57B}"/>
              </a:ext>
            </a:extLst>
          </p:cNvPr>
          <p:cNvSpPr txBox="1"/>
          <p:nvPr/>
        </p:nvSpPr>
        <p:spPr>
          <a:xfrm>
            <a:off x="238897" y="4860324"/>
            <a:ext cx="2932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7481B-C6D4-449D-BCF5-F1327E24D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the Cartesian Plane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C0FD19-FA1F-4205-A42A-E6EF52692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97014" y="1919075"/>
            <a:ext cx="5047451" cy="2710200"/>
          </a:xfrm>
        </p:spPr>
        <p:txBody>
          <a:bodyPr/>
          <a:lstStyle/>
          <a:p>
            <a:pPr marL="114300" indent="0">
              <a:buNone/>
            </a:pPr>
            <a:r>
              <a:rPr lang="en-IE" sz="1600" dirty="0">
                <a:solidFill>
                  <a:srgbClr val="002060"/>
                </a:solidFill>
              </a:rPr>
              <a:t> A very famous mathematician called </a:t>
            </a:r>
            <a:r>
              <a:rPr lang="en-IE" sz="1600" b="1" dirty="0">
                <a:solidFill>
                  <a:srgbClr val="002060"/>
                </a:solidFill>
              </a:rPr>
              <a:t>Rene Descartes </a:t>
            </a:r>
            <a:r>
              <a:rPr lang="en-IE" sz="1600" dirty="0">
                <a:solidFill>
                  <a:srgbClr val="002060"/>
                </a:solidFill>
              </a:rPr>
              <a:t>lay in bed one night. As he lay there, he looked up at the ceiling in his bedroom. He noticed a fly was asleep on the ceiling. Descartes, being a mathematician wondered if he could figure out a way of stating where exactly the fly was on the ceiling. Obviously it has to be a precise description he thought. I can’t really say, “To the left” or “Near the right “or “In the middle”. </a:t>
            </a:r>
          </a:p>
          <a:p>
            <a:pPr marL="114300" indent="0">
              <a:buNone/>
            </a:pPr>
            <a:endParaRPr lang="en-I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45E73AA-DDE5-4C4C-9C87-4C6B20E0B0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3" t="14866" r="11760" b="25603"/>
          <a:stretch/>
        </p:blipFill>
        <p:spPr bwMode="auto">
          <a:xfrm>
            <a:off x="135924" y="1734992"/>
            <a:ext cx="3189651" cy="3078366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BA999F-65FC-4FF4-ADE6-44CCA19240C2}"/>
              </a:ext>
            </a:extLst>
          </p:cNvPr>
          <p:cNvSpPr txBox="1"/>
          <p:nvPr/>
        </p:nvSpPr>
        <p:spPr>
          <a:xfrm>
            <a:off x="238897" y="4860324"/>
            <a:ext cx="2932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65645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A3B06-E4BA-47EC-90B1-A952EA6E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D618C1-9C04-402B-9623-7681857A5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61722" y="1733724"/>
            <a:ext cx="5210380" cy="2710200"/>
          </a:xfrm>
        </p:spPr>
        <p:txBody>
          <a:bodyPr/>
          <a:lstStyle/>
          <a:p>
            <a:pPr marL="114300" indent="0">
              <a:buNone/>
            </a:pPr>
            <a:r>
              <a:rPr lang="en-IE" dirty="0">
                <a:solidFill>
                  <a:srgbClr val="002060"/>
                </a:solidFill>
              </a:rPr>
              <a:t>When Descartes looked up at his ceiling, this is what he saw. A fly resting there. He began to think about how he might be able to describe the exact position of the fly.</a:t>
            </a:r>
          </a:p>
          <a:p>
            <a:pPr marL="114300" indent="0">
              <a:buNone/>
            </a:pPr>
            <a:endParaRPr lang="en-IE" dirty="0">
              <a:solidFill>
                <a:srgbClr val="002060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6FB44FA-9CB5-4139-8908-1AB5F1879F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22806" r="51839" b="24627"/>
          <a:stretch/>
        </p:blipFill>
        <p:spPr bwMode="auto">
          <a:xfrm>
            <a:off x="140584" y="1660821"/>
            <a:ext cx="3321138" cy="2968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05E213-DAC2-4506-BC0A-6BB846AF8DCB}"/>
              </a:ext>
            </a:extLst>
          </p:cNvPr>
          <p:cNvSpPr txBox="1"/>
          <p:nvPr/>
        </p:nvSpPr>
        <p:spPr>
          <a:xfrm>
            <a:off x="238897" y="4860324"/>
            <a:ext cx="2932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90761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B0402-1A07-469A-B1F4-DEC9E1585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B47ED-4B39-437F-930C-F670939A9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5852" y="1853172"/>
            <a:ext cx="5183376" cy="2710200"/>
          </a:xfrm>
        </p:spPr>
        <p:txBody>
          <a:bodyPr/>
          <a:lstStyle/>
          <a:p>
            <a:pPr marL="114300" indent="0">
              <a:buNone/>
            </a:pPr>
            <a:r>
              <a:rPr lang="en-IE" sz="1600" dirty="0">
                <a:solidFill>
                  <a:srgbClr val="002060"/>
                </a:solidFill>
              </a:rPr>
              <a:t>Descartes decided that if he drew two lines at right angles to each other, then he might be able to come up with a way of describing the exact position of the fly. </a:t>
            </a:r>
          </a:p>
          <a:p>
            <a:pPr marL="114300" indent="0">
              <a:buNone/>
            </a:pPr>
            <a:r>
              <a:rPr lang="en-IE" sz="1600" dirty="0">
                <a:solidFill>
                  <a:srgbClr val="002060"/>
                </a:solidFill>
              </a:rPr>
              <a:t>How do you think this would have helped him? </a:t>
            </a:r>
          </a:p>
          <a:p>
            <a:pPr marL="114300" indent="0">
              <a:buNone/>
            </a:pPr>
            <a:endParaRPr lang="en-IE" sz="1600" dirty="0">
              <a:solidFill>
                <a:srgbClr val="002060"/>
              </a:solidFill>
            </a:endParaRPr>
          </a:p>
          <a:p>
            <a:pPr marL="114300" indent="0">
              <a:buNone/>
            </a:pPr>
            <a:endParaRPr lang="en-IE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CF97C2-8776-4098-A84B-DE65729FF2E7}"/>
              </a:ext>
            </a:extLst>
          </p:cNvPr>
          <p:cNvGrpSpPr/>
          <p:nvPr/>
        </p:nvGrpSpPr>
        <p:grpSpPr>
          <a:xfrm>
            <a:off x="280086" y="1695129"/>
            <a:ext cx="2786376" cy="2934146"/>
            <a:chOff x="323523" y="898458"/>
            <a:chExt cx="4229104" cy="3780000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66594D18-B46E-4366-950D-82F53777DF6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01" t="22806" r="51839" b="24627"/>
            <a:stretch/>
          </p:blipFill>
          <p:spPr bwMode="auto">
            <a:xfrm>
              <a:off x="323523" y="898458"/>
              <a:ext cx="4229104" cy="378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A3AA8BAE-F18F-4F35-9500-40065A1ABF64}"/>
                </a:ext>
              </a:extLst>
            </p:cNvPr>
            <p:cNvCxnSpPr/>
            <p:nvPr/>
          </p:nvCxnSpPr>
          <p:spPr>
            <a:xfrm flipH="1" flipV="1">
              <a:off x="1403648" y="1313619"/>
              <a:ext cx="38100" cy="2350455"/>
            </a:xfrm>
            <a:prstGeom prst="straightConnector1">
              <a:avLst/>
            </a:prstGeom>
            <a:ln w="5715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7C65CECD-8CC6-4649-AF0F-E4DB710A8015}"/>
                </a:ext>
              </a:extLst>
            </p:cNvPr>
            <p:cNvCxnSpPr/>
            <p:nvPr/>
          </p:nvCxnSpPr>
          <p:spPr>
            <a:xfrm>
              <a:off x="1413173" y="3667452"/>
              <a:ext cx="3024336" cy="0"/>
            </a:xfrm>
            <a:prstGeom prst="straightConnector1">
              <a:avLst/>
            </a:prstGeom>
            <a:ln w="5715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A03E7FCD-51F5-4246-B4CD-37E5CB71D2F1}"/>
              </a:ext>
            </a:extLst>
          </p:cNvPr>
          <p:cNvSpPr txBox="1"/>
          <p:nvPr/>
        </p:nvSpPr>
        <p:spPr>
          <a:xfrm>
            <a:off x="238897" y="4860324"/>
            <a:ext cx="2932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29256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A657AA-A1A7-4D02-97BD-36653E5D2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55906" y="1610156"/>
            <a:ext cx="4163188" cy="2710200"/>
          </a:xfrm>
        </p:spPr>
        <p:txBody>
          <a:bodyPr/>
          <a:lstStyle/>
          <a:p>
            <a:pPr marL="114300" indent="0">
              <a:buNone/>
            </a:pPr>
            <a:r>
              <a:rPr lang="en-IE" sz="1600" dirty="0">
                <a:solidFill>
                  <a:srgbClr val="002060"/>
                </a:solidFill>
              </a:rPr>
              <a:t>Descartes decided to place numbers on the bottom (horizontal) row and on the side (vertical) row. He could now state accurately where exactly the fly was on the ceiling. </a:t>
            </a:r>
          </a:p>
          <a:p>
            <a:pPr marL="114300" indent="0">
              <a:buNone/>
            </a:pPr>
            <a:endParaRPr lang="en-IE" sz="1600" dirty="0">
              <a:solidFill>
                <a:srgbClr val="002060"/>
              </a:solidFill>
            </a:endParaRPr>
          </a:p>
          <a:p>
            <a:pPr marL="114300" indent="0">
              <a:buNone/>
            </a:pPr>
            <a:r>
              <a:rPr lang="en-IE" sz="1600" dirty="0">
                <a:solidFill>
                  <a:srgbClr val="002060"/>
                </a:solidFill>
              </a:rPr>
              <a:t>But there was a problem, should he give the vertical number of tiles followed by horizontal? i.e. go up 5 squares and move across 4 squares, or should he give the horizontal number first, then the vertical? i.e. go across 4 squares then move up 5? </a:t>
            </a:r>
          </a:p>
          <a:p>
            <a:pPr marL="114300" indent="0">
              <a:buNone/>
            </a:pPr>
            <a:endParaRPr lang="en-IE" sz="1600" dirty="0">
              <a:solidFill>
                <a:srgbClr val="00206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116820-FB58-4690-81BB-4E2DBAE47C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3" t="20742" r="51312" b="27942"/>
          <a:stretch/>
        </p:blipFill>
        <p:spPr bwMode="auto">
          <a:xfrm>
            <a:off x="130481" y="1234200"/>
            <a:ext cx="4230690" cy="37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DA22A5-29AC-491F-A0C6-7BCAC080162E}"/>
              </a:ext>
            </a:extLst>
          </p:cNvPr>
          <p:cNvSpPr txBox="1"/>
          <p:nvPr/>
        </p:nvSpPr>
        <p:spPr>
          <a:xfrm>
            <a:off x="65903" y="90616"/>
            <a:ext cx="2932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44350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C4FFC-2BFC-45A4-ACC6-366D89637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A2AD0-6756-4F49-9BA2-D327F0463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0793" y="1006715"/>
            <a:ext cx="4122000" cy="2710200"/>
          </a:xfrm>
        </p:spPr>
        <p:txBody>
          <a:bodyPr/>
          <a:lstStyle/>
          <a:p>
            <a:r>
              <a:rPr lang="en-GB" sz="1600" dirty="0">
                <a:solidFill>
                  <a:srgbClr val="002060"/>
                </a:solidFill>
              </a:rPr>
              <a:t>He decided to put the Horizontal Number first and the Vertical Number second. </a:t>
            </a:r>
          </a:p>
          <a:p>
            <a:r>
              <a:rPr lang="en-GB" sz="1600" dirty="0">
                <a:solidFill>
                  <a:srgbClr val="002060"/>
                </a:solidFill>
              </a:rPr>
              <a:t>To help people remember this, he called the horizontal line X and the Vertical line Y. (X comes before Y in the Alphabet).</a:t>
            </a:r>
          </a:p>
          <a:p>
            <a:pPr marL="114300" indent="0">
              <a:buNone/>
            </a:pPr>
            <a:r>
              <a:rPr lang="en-IE" sz="1600" dirty="0">
                <a:solidFill>
                  <a:srgbClr val="002060"/>
                </a:solidFill>
              </a:rPr>
              <a:t>So, in this diagram, the position of the fly can be found by moving  4 units across, then 5 units up. These are known as X, Y values and are written like this</a:t>
            </a:r>
          </a:p>
          <a:p>
            <a:pPr marL="114300" indent="0">
              <a:buNone/>
            </a:pPr>
            <a:r>
              <a:rPr lang="en-IE" sz="1600" dirty="0">
                <a:solidFill>
                  <a:srgbClr val="002060"/>
                </a:solidFill>
              </a:rPr>
              <a:t>  Position of fly =      (4, 5)</a:t>
            </a:r>
          </a:p>
          <a:p>
            <a:pPr marL="114300" indent="0" algn="ctr">
              <a:buNone/>
            </a:pPr>
            <a:r>
              <a:rPr lang="en-IE" sz="1600" dirty="0">
                <a:solidFill>
                  <a:srgbClr val="002060"/>
                </a:solidFill>
              </a:rPr>
              <a:t>     X value ,      Y value</a:t>
            </a:r>
          </a:p>
          <a:p>
            <a:pPr marL="114300" indent="0" algn="ctr">
              <a:buNone/>
            </a:pPr>
            <a:r>
              <a:rPr lang="en-IE" sz="1600" dirty="0">
                <a:solidFill>
                  <a:srgbClr val="002060"/>
                </a:solidFill>
              </a:rPr>
              <a:t>        (First)       (Second)</a:t>
            </a:r>
          </a:p>
          <a:p>
            <a:endParaRPr lang="en-IE" sz="1600" dirty="0">
              <a:solidFill>
                <a:srgbClr val="00206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75BFFA-D77D-48A7-8C21-0D81B1ACC5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3" t="20742" r="51312" b="27942"/>
          <a:stretch/>
        </p:blipFill>
        <p:spPr bwMode="auto">
          <a:xfrm>
            <a:off x="0" y="29075"/>
            <a:ext cx="4230690" cy="37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423210B-1B64-46FF-9F1C-BACDCF674F33}"/>
              </a:ext>
            </a:extLst>
          </p:cNvPr>
          <p:cNvSpPr/>
          <p:nvPr/>
        </p:nvSpPr>
        <p:spPr>
          <a:xfrm>
            <a:off x="146767" y="3857005"/>
            <a:ext cx="442523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E" i="1" dirty="0">
                <a:solidFill>
                  <a:prstClr val="black"/>
                </a:solidFill>
              </a:rPr>
              <a:t>In honour of Rene Descartes, the graph showing the coordinates of the fly is known as the Cartesian Plane (or X Y Plane).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153482-301A-4782-AE07-75C0C22DEFA1}"/>
              </a:ext>
            </a:extLst>
          </p:cNvPr>
          <p:cNvSpPr txBox="1"/>
          <p:nvPr/>
        </p:nvSpPr>
        <p:spPr>
          <a:xfrm>
            <a:off x="238897" y="4860324"/>
            <a:ext cx="2932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03622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subTitle" idx="1"/>
          </p:nvPr>
        </p:nvSpPr>
        <p:spPr>
          <a:xfrm>
            <a:off x="390525" y="2408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F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FF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Shape 109"/>
          <p:cNvSpPr/>
          <p:nvPr/>
        </p:nvSpPr>
        <p:spPr>
          <a:xfrm>
            <a:off x="-21975" y="-65200"/>
            <a:ext cx="9165900" cy="824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ctrTitle"/>
          </p:nvPr>
        </p:nvSpPr>
        <p:spPr>
          <a:xfrm>
            <a:off x="799675" y="-162850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rgbClr val="0B5394"/>
                </a:solidFill>
              </a:rPr>
              <a:t>Task: </a:t>
            </a:r>
            <a:r>
              <a:rPr lang="en-GB" b="1" u="sng" dirty="0">
                <a:solidFill>
                  <a:srgbClr val="0B5394"/>
                </a:solidFill>
              </a:rPr>
              <a:t>Student Activity 1</a:t>
            </a:r>
            <a:endParaRPr b="1" dirty="0">
              <a:solidFill>
                <a:srgbClr val="0B5394"/>
              </a:solidFill>
            </a:endParaRPr>
          </a:p>
        </p:txBody>
      </p:sp>
      <p:sp>
        <p:nvSpPr>
          <p:cNvPr id="111" name="Shape 111"/>
          <p:cNvSpPr/>
          <p:nvPr/>
        </p:nvSpPr>
        <p:spPr>
          <a:xfrm>
            <a:off x="603225" y="1260250"/>
            <a:ext cx="7637400" cy="35712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38100" cap="flat" cmpd="sng">
            <a:solidFill>
              <a:srgbClr val="0B53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GB"/>
            </a:br>
            <a:br>
              <a:rPr lang="en-GB"/>
            </a:br>
            <a:br>
              <a:rPr lang="en-GB"/>
            </a:br>
            <a:br>
              <a:rPr lang="en-GB"/>
            </a:br>
            <a:br>
              <a:rPr lang="en-GB"/>
            </a:br>
            <a:br>
              <a:rPr lang="en-GB"/>
            </a:br>
            <a:br>
              <a:rPr lang="en-GB"/>
            </a:br>
            <a:endParaRPr/>
          </a:p>
        </p:txBody>
      </p:sp>
      <p:sp>
        <p:nvSpPr>
          <p:cNvPr id="112" name="Shape 112"/>
          <p:cNvSpPr txBox="1"/>
          <p:nvPr/>
        </p:nvSpPr>
        <p:spPr>
          <a:xfrm>
            <a:off x="-21975" y="809425"/>
            <a:ext cx="929778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lt1"/>
                </a:solidFill>
              </a:rPr>
              <a:t>State where each fly is on the co-ordinate plane using x, y co-</a:t>
            </a:r>
            <a:r>
              <a:rPr lang="en-GB" sz="1800" dirty="0" err="1">
                <a:solidFill>
                  <a:schemeClr val="lt1"/>
                </a:solidFill>
              </a:rPr>
              <a:t>ordianates</a:t>
            </a:r>
            <a:endParaRPr sz="1800" dirty="0">
              <a:solidFill>
                <a:schemeClr val="lt1"/>
              </a:solidFill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1A28ADB-C73A-4ECA-8732-D001BA424AEA}"/>
              </a:ext>
            </a:extLst>
          </p:cNvPr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2" t="22563" r="3471" b="24280"/>
          <a:stretch/>
        </p:blipFill>
        <p:spPr bwMode="auto">
          <a:xfrm>
            <a:off x="961040" y="1404551"/>
            <a:ext cx="6667599" cy="31056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799A46B-EDF2-4E2F-8DDB-783B2D0F86C9}"/>
                  </a:ext>
                </a:extLst>
              </p14:cNvPr>
              <p14:cNvContentPartPr/>
              <p14:nvPr/>
            </p14:nvContentPartPr>
            <p14:xfrm>
              <a:off x="4444061" y="4182084"/>
              <a:ext cx="3077640" cy="3783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799A46B-EDF2-4E2F-8DDB-783B2D0F86C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81061" y="4119444"/>
                <a:ext cx="3203280" cy="50400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EB1A38F2-0DF2-4D16-9C6C-F7F612DB5B6C}"/>
              </a:ext>
            </a:extLst>
          </p:cNvPr>
          <p:cNvSpPr txBox="1"/>
          <p:nvPr/>
        </p:nvSpPr>
        <p:spPr>
          <a:xfrm>
            <a:off x="238897" y="4864443"/>
            <a:ext cx="2932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subTitle" idx="1"/>
          </p:nvPr>
        </p:nvSpPr>
        <p:spPr>
          <a:xfrm>
            <a:off x="390525" y="2408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F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FF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Shape 109"/>
          <p:cNvSpPr/>
          <p:nvPr/>
        </p:nvSpPr>
        <p:spPr>
          <a:xfrm>
            <a:off x="-21975" y="-65200"/>
            <a:ext cx="9165900" cy="824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ctrTitle"/>
          </p:nvPr>
        </p:nvSpPr>
        <p:spPr>
          <a:xfrm>
            <a:off x="799675" y="-162850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rgbClr val="0B5394"/>
                </a:solidFill>
              </a:rPr>
              <a:t>Task: </a:t>
            </a:r>
            <a:r>
              <a:rPr lang="en-GB" b="1" u="sng" dirty="0">
                <a:solidFill>
                  <a:srgbClr val="0B5394"/>
                </a:solidFill>
              </a:rPr>
              <a:t>Student Activity 2</a:t>
            </a:r>
            <a:endParaRPr b="1" dirty="0">
              <a:solidFill>
                <a:srgbClr val="0B5394"/>
              </a:solidFill>
            </a:endParaRPr>
          </a:p>
        </p:txBody>
      </p:sp>
      <p:sp>
        <p:nvSpPr>
          <p:cNvPr id="111" name="Shape 111"/>
          <p:cNvSpPr/>
          <p:nvPr/>
        </p:nvSpPr>
        <p:spPr>
          <a:xfrm>
            <a:off x="603225" y="1260250"/>
            <a:ext cx="7637400" cy="35712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38100" cap="flat" cmpd="sng">
            <a:solidFill>
              <a:srgbClr val="0B53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GB"/>
            </a:br>
            <a:br>
              <a:rPr lang="en-GB"/>
            </a:br>
            <a:br>
              <a:rPr lang="en-GB"/>
            </a:br>
            <a:br>
              <a:rPr lang="en-GB"/>
            </a:br>
            <a:br>
              <a:rPr lang="en-GB"/>
            </a:br>
            <a:br>
              <a:rPr lang="en-GB"/>
            </a:br>
            <a:br>
              <a:rPr lang="en-GB"/>
            </a:br>
            <a:endParaRPr/>
          </a:p>
        </p:txBody>
      </p:sp>
      <p:sp>
        <p:nvSpPr>
          <p:cNvPr id="112" name="Shape 112"/>
          <p:cNvSpPr txBox="1"/>
          <p:nvPr/>
        </p:nvSpPr>
        <p:spPr>
          <a:xfrm>
            <a:off x="-21975" y="809425"/>
            <a:ext cx="929778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lt1"/>
                </a:solidFill>
              </a:rPr>
              <a:t>What numbers do you think go in the missing parts below? </a:t>
            </a:r>
            <a:endParaRPr sz="1800" dirty="0">
              <a:solidFill>
                <a:schemeClr val="lt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799A46B-EDF2-4E2F-8DDB-783B2D0F86C9}"/>
                  </a:ext>
                </a:extLst>
              </p14:cNvPr>
              <p14:cNvContentPartPr/>
              <p14:nvPr/>
            </p14:nvContentPartPr>
            <p14:xfrm>
              <a:off x="4444061" y="4182084"/>
              <a:ext cx="3077640" cy="3783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799A46B-EDF2-4E2F-8DDB-783B2D0F86C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81061" y="4119444"/>
                <a:ext cx="3203280" cy="5040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Picture 2">
            <a:extLst>
              <a:ext uri="{FF2B5EF4-FFF2-40B4-BE49-F238E27FC236}">
                <a16:creationId xmlns:a16="http://schemas.microsoft.com/office/drawing/2014/main" id="{3503B60A-4137-441F-B304-6C364383D8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8" t="43138" r="4735" b="2198"/>
          <a:stretch/>
        </p:blipFill>
        <p:spPr bwMode="auto">
          <a:xfrm>
            <a:off x="650540" y="1741437"/>
            <a:ext cx="7542770" cy="333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BD32817F-3DD3-481D-B786-9D74A2B706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1" t="24129" r="55555" b="67059"/>
          <a:stretch/>
        </p:blipFill>
        <p:spPr bwMode="auto">
          <a:xfrm>
            <a:off x="64382" y="1192246"/>
            <a:ext cx="4776716" cy="825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1CC833F-6418-4B8E-9CFB-B4E247003EF6}"/>
              </a:ext>
            </a:extLst>
          </p:cNvPr>
          <p:cNvSpPr txBox="1"/>
          <p:nvPr/>
        </p:nvSpPr>
        <p:spPr>
          <a:xfrm>
            <a:off x="238897" y="4860324"/>
            <a:ext cx="2932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888262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subTitle" idx="1"/>
          </p:nvPr>
        </p:nvSpPr>
        <p:spPr>
          <a:xfrm>
            <a:off x="390525" y="2408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F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FF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Shape 109"/>
          <p:cNvSpPr/>
          <p:nvPr/>
        </p:nvSpPr>
        <p:spPr>
          <a:xfrm>
            <a:off x="-21975" y="-65200"/>
            <a:ext cx="9165900" cy="824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ctrTitle"/>
          </p:nvPr>
        </p:nvSpPr>
        <p:spPr>
          <a:xfrm>
            <a:off x="799675" y="-162850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rgbClr val="0B5394"/>
                </a:solidFill>
              </a:rPr>
              <a:t>Task: </a:t>
            </a:r>
            <a:r>
              <a:rPr lang="en-GB" b="1" u="sng" dirty="0">
                <a:solidFill>
                  <a:srgbClr val="0B5394"/>
                </a:solidFill>
              </a:rPr>
              <a:t>Student Activity 3</a:t>
            </a:r>
            <a:endParaRPr b="1" dirty="0">
              <a:solidFill>
                <a:srgbClr val="0B5394"/>
              </a:solidFill>
            </a:endParaRPr>
          </a:p>
        </p:txBody>
      </p:sp>
      <p:sp>
        <p:nvSpPr>
          <p:cNvPr id="111" name="Shape 111"/>
          <p:cNvSpPr/>
          <p:nvPr/>
        </p:nvSpPr>
        <p:spPr>
          <a:xfrm>
            <a:off x="603225" y="1260250"/>
            <a:ext cx="7637400" cy="35712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38100" cap="flat" cmpd="sng">
            <a:solidFill>
              <a:srgbClr val="0B53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GB"/>
            </a:br>
            <a:br>
              <a:rPr lang="en-GB"/>
            </a:br>
            <a:br>
              <a:rPr lang="en-GB"/>
            </a:br>
            <a:br>
              <a:rPr lang="en-GB"/>
            </a:br>
            <a:br>
              <a:rPr lang="en-GB"/>
            </a:br>
            <a:br>
              <a:rPr lang="en-GB"/>
            </a:br>
            <a:br>
              <a:rPr lang="en-GB"/>
            </a:br>
            <a:endParaRPr/>
          </a:p>
        </p:txBody>
      </p:sp>
      <p:sp>
        <p:nvSpPr>
          <p:cNvPr id="112" name="Shape 112"/>
          <p:cNvSpPr txBox="1"/>
          <p:nvPr/>
        </p:nvSpPr>
        <p:spPr>
          <a:xfrm>
            <a:off x="-21975" y="809425"/>
            <a:ext cx="929778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lt1"/>
                </a:solidFill>
              </a:rPr>
              <a:t>Fill in the numbers which should go in on each axis</a:t>
            </a:r>
            <a:endParaRPr sz="1800" dirty="0">
              <a:solidFill>
                <a:schemeClr val="lt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799A46B-EDF2-4E2F-8DDB-783B2D0F86C9}"/>
                  </a:ext>
                </a:extLst>
              </p14:cNvPr>
              <p14:cNvContentPartPr/>
              <p14:nvPr/>
            </p14:nvContentPartPr>
            <p14:xfrm>
              <a:off x="4444061" y="4182084"/>
              <a:ext cx="3077640" cy="3783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799A46B-EDF2-4E2F-8DDB-783B2D0F86C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81061" y="4119444"/>
                <a:ext cx="3203280" cy="50400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Picture 2">
            <a:extLst>
              <a:ext uri="{FF2B5EF4-FFF2-40B4-BE49-F238E27FC236}">
                <a16:creationId xmlns:a16="http://schemas.microsoft.com/office/drawing/2014/main" id="{5C1E6622-543A-466C-9EB7-63A838D8A0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9" t="26546" r="6895" b="7216"/>
          <a:stretch/>
        </p:blipFill>
        <p:spPr bwMode="auto">
          <a:xfrm>
            <a:off x="2359359" y="1292550"/>
            <a:ext cx="3425403" cy="3721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C82F459-B8A0-4527-A1D6-67267DC4E7F9}"/>
              </a:ext>
            </a:extLst>
          </p:cNvPr>
          <p:cNvSpPr txBox="1"/>
          <p:nvPr/>
        </p:nvSpPr>
        <p:spPr>
          <a:xfrm>
            <a:off x="238897" y="4864443"/>
            <a:ext cx="2932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1511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subTitle" idx="1"/>
          </p:nvPr>
        </p:nvSpPr>
        <p:spPr>
          <a:xfrm>
            <a:off x="390525" y="2408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F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FF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Shape 109"/>
          <p:cNvSpPr/>
          <p:nvPr/>
        </p:nvSpPr>
        <p:spPr>
          <a:xfrm>
            <a:off x="-21975" y="-65200"/>
            <a:ext cx="9165900" cy="824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ctrTitle"/>
          </p:nvPr>
        </p:nvSpPr>
        <p:spPr>
          <a:xfrm>
            <a:off x="799675" y="-162850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rgbClr val="0B5394"/>
                </a:solidFill>
              </a:rPr>
              <a:t>Task: </a:t>
            </a:r>
            <a:r>
              <a:rPr lang="en-GB" b="1" u="sng" dirty="0">
                <a:solidFill>
                  <a:srgbClr val="0B5394"/>
                </a:solidFill>
              </a:rPr>
              <a:t>Student Activity 4</a:t>
            </a:r>
            <a:endParaRPr b="1" dirty="0">
              <a:solidFill>
                <a:srgbClr val="0B5394"/>
              </a:solidFill>
            </a:endParaRPr>
          </a:p>
        </p:txBody>
      </p:sp>
      <p:sp>
        <p:nvSpPr>
          <p:cNvPr id="111" name="Shape 111"/>
          <p:cNvSpPr/>
          <p:nvPr/>
        </p:nvSpPr>
        <p:spPr>
          <a:xfrm>
            <a:off x="603225" y="1260250"/>
            <a:ext cx="7637400" cy="35712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38100" cap="flat" cmpd="sng">
            <a:solidFill>
              <a:srgbClr val="0B53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GB"/>
            </a:br>
            <a:br>
              <a:rPr lang="en-GB"/>
            </a:br>
            <a:br>
              <a:rPr lang="en-GB"/>
            </a:br>
            <a:br>
              <a:rPr lang="en-GB"/>
            </a:br>
            <a:br>
              <a:rPr lang="en-GB"/>
            </a:br>
            <a:br>
              <a:rPr lang="en-GB"/>
            </a:br>
            <a:br>
              <a:rPr lang="en-GB"/>
            </a:br>
            <a:endParaRPr/>
          </a:p>
        </p:txBody>
      </p:sp>
      <p:sp>
        <p:nvSpPr>
          <p:cNvPr id="112" name="Shape 112"/>
          <p:cNvSpPr txBox="1"/>
          <p:nvPr/>
        </p:nvSpPr>
        <p:spPr>
          <a:xfrm>
            <a:off x="-21975" y="809425"/>
            <a:ext cx="929778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lt1"/>
                </a:solidFill>
              </a:rPr>
              <a:t>Fill in the missing numbers. Then write the coordinates of each fly</a:t>
            </a:r>
            <a:endParaRPr sz="1800" dirty="0">
              <a:solidFill>
                <a:schemeClr val="lt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799A46B-EDF2-4E2F-8DDB-783B2D0F86C9}"/>
                  </a:ext>
                </a:extLst>
              </p14:cNvPr>
              <p14:cNvContentPartPr/>
              <p14:nvPr/>
            </p14:nvContentPartPr>
            <p14:xfrm>
              <a:off x="4444061" y="4182084"/>
              <a:ext cx="3077640" cy="3783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799A46B-EDF2-4E2F-8DDB-783B2D0F86C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81061" y="4119444"/>
                <a:ext cx="3203280" cy="5040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Picture 2">
            <a:extLst>
              <a:ext uri="{FF2B5EF4-FFF2-40B4-BE49-F238E27FC236}">
                <a16:creationId xmlns:a16="http://schemas.microsoft.com/office/drawing/2014/main" id="{4D861540-5A64-46AF-A08D-BAC1074BF2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5" t="24414" r="41321" b="8881"/>
          <a:stretch/>
        </p:blipFill>
        <p:spPr bwMode="auto">
          <a:xfrm>
            <a:off x="603225" y="1292550"/>
            <a:ext cx="4590548" cy="4023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60423E7-279C-4BA7-9526-730A7C5CBD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343154"/>
              </p:ext>
            </p:extLst>
          </p:nvPr>
        </p:nvGraphicFramePr>
        <p:xfrm>
          <a:off x="5313043" y="1498104"/>
          <a:ext cx="2808312" cy="316835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92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06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5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68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 dirty="0">
                          <a:effectLst/>
                        </a:rPr>
                        <a:t>A</a:t>
                      </a:r>
                      <a:endParaRPr lang="en-IE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=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( ____ , ____ )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8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B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=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( ____ , ____ )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8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C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=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 dirty="0">
                          <a:effectLst/>
                        </a:rPr>
                        <a:t>( ____ , ____ )</a:t>
                      </a:r>
                      <a:endParaRPr lang="en-IE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8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D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=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( ____ , ____ )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8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E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=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( ____ , ____ )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8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F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=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( ____ , ____ )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8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G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=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( ____ , ____ )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8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H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=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( ____ , ____ )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8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I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=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( ____ , ____ )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8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J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</a:rPr>
                        <a:t>=</a:t>
                      </a:r>
                      <a:endParaRPr lang="en-I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b="1" dirty="0">
                          <a:effectLst/>
                        </a:rPr>
                        <a:t>( ____ , ____ )</a:t>
                      </a:r>
                      <a:endParaRPr lang="en-IE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63EF3A8E-4A5C-49EF-8B5B-9CAEF9FD8F4A}"/>
              </a:ext>
            </a:extLst>
          </p:cNvPr>
          <p:cNvSpPr txBox="1"/>
          <p:nvPr/>
        </p:nvSpPr>
        <p:spPr>
          <a:xfrm>
            <a:off x="238897" y="4860324"/>
            <a:ext cx="2932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76007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subTitle" idx="1"/>
          </p:nvPr>
        </p:nvSpPr>
        <p:spPr>
          <a:xfrm>
            <a:off x="390525" y="2408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F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FF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Shape 109"/>
          <p:cNvSpPr/>
          <p:nvPr/>
        </p:nvSpPr>
        <p:spPr>
          <a:xfrm>
            <a:off x="-21975" y="-65200"/>
            <a:ext cx="9165900" cy="824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ctrTitle"/>
          </p:nvPr>
        </p:nvSpPr>
        <p:spPr>
          <a:xfrm>
            <a:off x="799675" y="-162850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rgbClr val="0B5394"/>
                </a:solidFill>
              </a:rPr>
              <a:t>Task: </a:t>
            </a:r>
            <a:r>
              <a:rPr lang="en-GB" b="1" u="sng" dirty="0">
                <a:solidFill>
                  <a:srgbClr val="0B5394"/>
                </a:solidFill>
              </a:rPr>
              <a:t>Student Activity 5</a:t>
            </a:r>
            <a:endParaRPr b="1" dirty="0">
              <a:solidFill>
                <a:srgbClr val="0B5394"/>
              </a:solidFill>
            </a:endParaRPr>
          </a:p>
        </p:txBody>
      </p:sp>
      <p:sp>
        <p:nvSpPr>
          <p:cNvPr id="111" name="Shape 111"/>
          <p:cNvSpPr/>
          <p:nvPr/>
        </p:nvSpPr>
        <p:spPr>
          <a:xfrm>
            <a:off x="603225" y="1260250"/>
            <a:ext cx="7637400" cy="35712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38100" cap="flat" cmpd="sng">
            <a:solidFill>
              <a:srgbClr val="0B53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GB"/>
            </a:br>
            <a:br>
              <a:rPr lang="en-GB"/>
            </a:br>
            <a:br>
              <a:rPr lang="en-GB"/>
            </a:br>
            <a:br>
              <a:rPr lang="en-GB"/>
            </a:br>
            <a:br>
              <a:rPr lang="en-GB"/>
            </a:br>
            <a:br>
              <a:rPr lang="en-GB"/>
            </a:br>
            <a:br>
              <a:rPr lang="en-GB"/>
            </a:br>
            <a:endParaRPr/>
          </a:p>
        </p:txBody>
      </p:sp>
      <p:sp>
        <p:nvSpPr>
          <p:cNvPr id="112" name="Shape 112"/>
          <p:cNvSpPr txBox="1"/>
          <p:nvPr/>
        </p:nvSpPr>
        <p:spPr>
          <a:xfrm>
            <a:off x="-21975" y="809425"/>
            <a:ext cx="929778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lt1"/>
                </a:solidFill>
              </a:rPr>
              <a:t>Plot the following points on the </a:t>
            </a:r>
            <a:r>
              <a:rPr lang="en-GB" sz="1800" dirty="0" err="1">
                <a:solidFill>
                  <a:schemeClr val="lt1"/>
                </a:solidFill>
              </a:rPr>
              <a:t>x,y</a:t>
            </a:r>
            <a:r>
              <a:rPr lang="en-GB" sz="1800" dirty="0">
                <a:solidFill>
                  <a:schemeClr val="lt1"/>
                </a:solidFill>
              </a:rPr>
              <a:t> axis. Then draw a straight line to connect</a:t>
            </a:r>
            <a:endParaRPr sz="1800" dirty="0">
              <a:solidFill>
                <a:schemeClr val="lt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799A46B-EDF2-4E2F-8DDB-783B2D0F86C9}"/>
                  </a:ext>
                </a:extLst>
              </p14:cNvPr>
              <p14:cNvContentPartPr/>
              <p14:nvPr/>
            </p14:nvContentPartPr>
            <p14:xfrm>
              <a:off x="4444061" y="4182084"/>
              <a:ext cx="3077640" cy="3783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799A46B-EDF2-4E2F-8DDB-783B2D0F86C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81061" y="4119444"/>
                <a:ext cx="3203280" cy="50400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Picture 3">
            <a:extLst>
              <a:ext uri="{FF2B5EF4-FFF2-40B4-BE49-F238E27FC236}">
                <a16:creationId xmlns:a16="http://schemas.microsoft.com/office/drawing/2014/main" id="{6656FA45-8D98-4C3B-9D07-442C222354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8" t="6557" b="21692"/>
          <a:stretch/>
        </p:blipFill>
        <p:spPr bwMode="auto">
          <a:xfrm>
            <a:off x="933917" y="1260250"/>
            <a:ext cx="3488008" cy="3525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Content Placeholder 5">
            <a:extLst>
              <a:ext uri="{FF2B5EF4-FFF2-40B4-BE49-F238E27FC236}">
                <a16:creationId xmlns:a16="http://schemas.microsoft.com/office/drawing/2014/main" id="{EDB70214-2114-4A06-A4AA-9CF89DEC96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1798363"/>
              </p:ext>
            </p:extLst>
          </p:nvPr>
        </p:nvGraphicFramePr>
        <p:xfrm>
          <a:off x="5011796" y="1626973"/>
          <a:ext cx="2640194" cy="305145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68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37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6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1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9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 dirty="0">
                          <a:effectLst/>
                        </a:rPr>
                        <a:t>1.</a:t>
                      </a:r>
                      <a:endParaRPr lang="en-IE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(8 , 6)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 dirty="0">
                          <a:effectLst/>
                        </a:rPr>
                        <a:t>to</a:t>
                      </a:r>
                      <a:endParaRPr lang="en-IE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(4, 10)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2.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(4 , 2)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to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(8 , 2)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3.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 dirty="0">
                          <a:effectLst/>
                        </a:rPr>
                        <a:t>(4 , 4)</a:t>
                      </a:r>
                      <a:endParaRPr lang="en-IE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to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(10 , 4)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4.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(2 , 4)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to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(4 , 4)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5.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(4 , 6)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 dirty="0">
                          <a:effectLst/>
                        </a:rPr>
                        <a:t>to</a:t>
                      </a:r>
                      <a:endParaRPr lang="en-IE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(4 , 10)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6.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(8 , 6)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to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(4 , 6)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7.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(4 , 2)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to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(2 , 4)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8.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(8 , 2)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to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(10 , 4)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9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9.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(4 , 4)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>
                          <a:effectLst/>
                        </a:rPr>
                        <a:t>to</a:t>
                      </a:r>
                      <a:endParaRPr lang="en-IE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200" dirty="0">
                          <a:effectLst/>
                        </a:rPr>
                        <a:t>(4 , 6)</a:t>
                      </a:r>
                      <a:endParaRPr lang="en-IE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58B46249-3BFA-4E87-897C-C39231728348}"/>
              </a:ext>
            </a:extLst>
          </p:cNvPr>
          <p:cNvSpPr txBox="1"/>
          <p:nvPr/>
        </p:nvSpPr>
        <p:spPr>
          <a:xfrm>
            <a:off x="238897" y="4860324"/>
            <a:ext cx="2932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82289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BC030-920C-4A69-B9AB-AF28B6F24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Co-Ordinate Geometry and Geography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B385F3-16C1-4AEC-B03E-644695D795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We use a very similar way to read places on Ordnance survey maps.</a:t>
            </a:r>
            <a:endParaRPr lang="en-IE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1E8F43-0575-40C6-847F-C85353B8B179}"/>
              </a:ext>
            </a:extLst>
          </p:cNvPr>
          <p:cNvSpPr txBox="1"/>
          <p:nvPr/>
        </p:nvSpPr>
        <p:spPr>
          <a:xfrm>
            <a:off x="238897" y="4860324"/>
            <a:ext cx="2932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51175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AC3467-78BA-4283-AE75-9A563BE18D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847" y="272760"/>
            <a:ext cx="6883631" cy="45041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8792CC-0B59-4A4D-A8AB-8042C70A17F4}"/>
              </a:ext>
            </a:extLst>
          </p:cNvPr>
          <p:cNvSpPr txBox="1"/>
          <p:nvPr/>
        </p:nvSpPr>
        <p:spPr>
          <a:xfrm>
            <a:off x="238897" y="4860324"/>
            <a:ext cx="2932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11450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405975" y="726250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Reflect on your learning:</a:t>
            </a:r>
            <a:br>
              <a:rPr lang="en-GB"/>
            </a:br>
            <a:endParaRPr sz="1800"/>
          </a:p>
        </p:txBody>
      </p:sp>
      <p:graphicFrame>
        <p:nvGraphicFramePr>
          <p:cNvPr id="118" name="Shape 118"/>
          <p:cNvGraphicFramePr/>
          <p:nvPr>
            <p:extLst>
              <p:ext uri="{D42A27DB-BD31-4B8C-83A1-F6EECF244321}">
                <p14:modId xmlns:p14="http://schemas.microsoft.com/office/powerpoint/2010/main" val="3400459434"/>
              </p:ext>
            </p:extLst>
          </p:nvPr>
        </p:nvGraphicFramePr>
        <p:xfrm>
          <a:off x="601225" y="1894100"/>
          <a:ext cx="7239000" cy="1798200"/>
        </p:xfrm>
        <a:graphic>
          <a:graphicData uri="http://schemas.openxmlformats.org/drawingml/2006/table">
            <a:tbl>
              <a:tblPr>
                <a:noFill/>
                <a:tableStyleId>{B9E1EADE-A4FB-4AFE-ABCB-E2883EDBD183}</a:tableStyleId>
              </a:tblPr>
              <a:tblGrid>
                <a:gridCol w="4838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2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I can plot points on a co-ordinate diagram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I can name points on a co-ordinate plane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I know how I would use these skills in helping me in other subjects such as map reading in Geography. 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9" name="Shape 119"/>
          <p:cNvSpPr txBox="1"/>
          <p:nvPr/>
        </p:nvSpPr>
        <p:spPr>
          <a:xfrm>
            <a:off x="498150" y="1219775"/>
            <a:ext cx="4488900" cy="4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120" name="Shape 120"/>
          <p:cNvSpPr txBox="1"/>
          <p:nvPr/>
        </p:nvSpPr>
        <p:spPr>
          <a:xfrm>
            <a:off x="120275" y="4534975"/>
            <a:ext cx="8880600" cy="567000"/>
          </a:xfrm>
          <a:prstGeom prst="rect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Skills I have used: </a:t>
            </a:r>
            <a:endParaRPr/>
          </a:p>
        </p:txBody>
      </p:sp>
      <p:sp>
        <p:nvSpPr>
          <p:cNvPr id="121" name="Shape 121"/>
          <p:cNvSpPr txBox="1"/>
          <p:nvPr/>
        </p:nvSpPr>
        <p:spPr>
          <a:xfrm>
            <a:off x="2286350" y="4584750"/>
            <a:ext cx="14085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/>
              <a:t>Working with others</a:t>
            </a:r>
            <a:endParaRPr sz="800" b="1"/>
          </a:p>
        </p:txBody>
      </p:sp>
      <p:sp>
        <p:nvSpPr>
          <p:cNvPr id="122" name="Shape 122"/>
          <p:cNvSpPr/>
          <p:nvPr/>
        </p:nvSpPr>
        <p:spPr>
          <a:xfrm>
            <a:off x="3948675" y="4649500"/>
            <a:ext cx="224100" cy="143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Shape 123"/>
          <p:cNvSpPr/>
          <p:nvPr/>
        </p:nvSpPr>
        <p:spPr>
          <a:xfrm>
            <a:off x="2088225" y="4626150"/>
            <a:ext cx="224100" cy="143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Shape 124"/>
          <p:cNvSpPr txBox="1"/>
          <p:nvPr/>
        </p:nvSpPr>
        <p:spPr>
          <a:xfrm>
            <a:off x="4197075" y="4584750"/>
            <a:ext cx="20382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/>
              <a:t>Managing Information &amp; Thinking </a:t>
            </a:r>
            <a:endParaRPr sz="800" b="1"/>
          </a:p>
        </p:txBody>
      </p:sp>
      <p:sp>
        <p:nvSpPr>
          <p:cNvPr id="125" name="Shape 125"/>
          <p:cNvSpPr/>
          <p:nvPr/>
        </p:nvSpPr>
        <p:spPr>
          <a:xfrm>
            <a:off x="6259575" y="4649500"/>
            <a:ext cx="224100" cy="143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Shape 126"/>
          <p:cNvSpPr txBox="1"/>
          <p:nvPr/>
        </p:nvSpPr>
        <p:spPr>
          <a:xfrm>
            <a:off x="6483075" y="4584750"/>
            <a:ext cx="20382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/>
              <a:t>Managing Myself </a:t>
            </a:r>
            <a:endParaRPr sz="800" b="1"/>
          </a:p>
        </p:txBody>
      </p:sp>
      <p:sp>
        <p:nvSpPr>
          <p:cNvPr id="127" name="Shape 127"/>
          <p:cNvSpPr/>
          <p:nvPr/>
        </p:nvSpPr>
        <p:spPr>
          <a:xfrm>
            <a:off x="2088225" y="4887125"/>
            <a:ext cx="224100" cy="143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Shape 128"/>
          <p:cNvSpPr txBox="1"/>
          <p:nvPr/>
        </p:nvSpPr>
        <p:spPr>
          <a:xfrm>
            <a:off x="2286350" y="4813350"/>
            <a:ext cx="14085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/>
              <a:t>Staying Well</a:t>
            </a:r>
            <a:endParaRPr sz="800" b="1"/>
          </a:p>
        </p:txBody>
      </p:sp>
      <p:sp>
        <p:nvSpPr>
          <p:cNvPr id="129" name="Shape 129"/>
          <p:cNvSpPr/>
          <p:nvPr/>
        </p:nvSpPr>
        <p:spPr>
          <a:xfrm>
            <a:off x="3948675" y="4887125"/>
            <a:ext cx="224100" cy="143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Shape 130"/>
          <p:cNvSpPr txBox="1"/>
          <p:nvPr/>
        </p:nvSpPr>
        <p:spPr>
          <a:xfrm>
            <a:off x="4191350" y="4813350"/>
            <a:ext cx="14085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/>
              <a:t>Communicating</a:t>
            </a:r>
            <a:endParaRPr sz="800" b="1"/>
          </a:p>
        </p:txBody>
      </p:sp>
      <p:sp>
        <p:nvSpPr>
          <p:cNvPr id="131" name="Shape 131"/>
          <p:cNvSpPr/>
          <p:nvPr/>
        </p:nvSpPr>
        <p:spPr>
          <a:xfrm>
            <a:off x="6259575" y="4919300"/>
            <a:ext cx="224100" cy="143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Shape 132"/>
          <p:cNvSpPr txBox="1"/>
          <p:nvPr/>
        </p:nvSpPr>
        <p:spPr>
          <a:xfrm>
            <a:off x="6557500" y="4810925"/>
            <a:ext cx="14085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/>
              <a:t>Being Creative</a:t>
            </a:r>
            <a:endParaRPr sz="800" b="1"/>
          </a:p>
        </p:txBody>
      </p:sp>
      <p:sp>
        <p:nvSpPr>
          <p:cNvPr id="133" name="Shape 133"/>
          <p:cNvSpPr/>
          <p:nvPr/>
        </p:nvSpPr>
        <p:spPr>
          <a:xfrm>
            <a:off x="5989425" y="647200"/>
            <a:ext cx="764400" cy="3606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Shape 134"/>
          <p:cNvSpPr/>
          <p:nvPr/>
        </p:nvSpPr>
        <p:spPr>
          <a:xfrm>
            <a:off x="5989425" y="129700"/>
            <a:ext cx="764400" cy="3606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Shape 135"/>
          <p:cNvSpPr/>
          <p:nvPr/>
        </p:nvSpPr>
        <p:spPr>
          <a:xfrm>
            <a:off x="5989425" y="1164700"/>
            <a:ext cx="764400" cy="360600"/>
          </a:xfrm>
          <a:prstGeom prst="rect">
            <a:avLst/>
          </a:prstGeom>
          <a:solidFill>
            <a:srgbClr val="CC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Shape 136"/>
          <p:cNvSpPr txBox="1"/>
          <p:nvPr/>
        </p:nvSpPr>
        <p:spPr>
          <a:xfrm>
            <a:off x="6842275" y="118675"/>
            <a:ext cx="16791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</a:rPr>
              <a:t>Confident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37" name="Shape 137"/>
          <p:cNvSpPr txBox="1"/>
          <p:nvPr/>
        </p:nvSpPr>
        <p:spPr>
          <a:xfrm>
            <a:off x="6872775" y="650050"/>
            <a:ext cx="20382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</a:rPr>
              <a:t>Need more practice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38" name="Shape 138"/>
          <p:cNvSpPr txBox="1"/>
          <p:nvPr/>
        </p:nvSpPr>
        <p:spPr>
          <a:xfrm>
            <a:off x="6872775" y="1143575"/>
            <a:ext cx="16791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</a:rPr>
              <a:t>Not yet there</a:t>
            </a:r>
            <a:endParaRPr b="1">
              <a:solidFill>
                <a:schemeClr val="lt1"/>
              </a:solidFill>
            </a:endParaRPr>
          </a:p>
        </p:txBody>
      </p:sp>
      <p:pic>
        <p:nvPicPr>
          <p:cNvPr id="139" name="Shape 139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5825" y="4237800"/>
            <a:ext cx="985050" cy="19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64732A8-FE3A-48D8-94D6-487141D88355}"/>
              </a:ext>
            </a:extLst>
          </p:cNvPr>
          <p:cNvSpPr txBox="1"/>
          <p:nvPr/>
        </p:nvSpPr>
        <p:spPr>
          <a:xfrm>
            <a:off x="90616" y="146850"/>
            <a:ext cx="2932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Anne Gilleran</a:t>
            </a:r>
            <a:endParaRPr lang="en-IE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subTitle" idx="1"/>
          </p:nvPr>
        </p:nvSpPr>
        <p:spPr>
          <a:xfrm>
            <a:off x="390525" y="2408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Shape 145"/>
          <p:cNvSpPr/>
          <p:nvPr/>
        </p:nvSpPr>
        <p:spPr>
          <a:xfrm>
            <a:off x="-21975" y="-65200"/>
            <a:ext cx="9165900" cy="824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6" name="Shape 146" descr="scoilnet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4364" y="281875"/>
            <a:ext cx="1855275" cy="36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815</Words>
  <Application>Microsoft Office PowerPoint</Application>
  <PresentationFormat>On-screen Show (16:9)</PresentationFormat>
  <Paragraphs>142</Paragraphs>
  <Slides>15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Times New Roman</vt:lpstr>
      <vt:lpstr>Roboto</vt:lpstr>
      <vt:lpstr>Arial</vt:lpstr>
      <vt:lpstr>Calibri</vt:lpstr>
      <vt:lpstr>Material</vt:lpstr>
      <vt:lpstr>Introduction to the Co-Ordinate Plane (GT. 5)</vt:lpstr>
      <vt:lpstr>What is the Cartesian Plane</vt:lpstr>
      <vt:lpstr>PowerPoint Presentation</vt:lpstr>
      <vt:lpstr>PowerPoint Presentation</vt:lpstr>
      <vt:lpstr>PowerPoint Presentation</vt:lpstr>
      <vt:lpstr>PowerPoint Presentation</vt:lpstr>
      <vt:lpstr>Task: Student Activity 1</vt:lpstr>
      <vt:lpstr>Task: Student Activity 2</vt:lpstr>
      <vt:lpstr>Task: Student Activity 3</vt:lpstr>
      <vt:lpstr>Task: Student Activity 4</vt:lpstr>
      <vt:lpstr>Task: Student Activity 5</vt:lpstr>
      <vt:lpstr>Co-Ordinate Geometry and Geography</vt:lpstr>
      <vt:lpstr>PowerPoint Presentation</vt:lpstr>
      <vt:lpstr>Reflect on your learning: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Introduction to the Co-Ordinate Plane (GT. 5)</dc:title>
  <dc:creator>Anne Gilleran</dc:creator>
  <cp:lastModifiedBy>Anne Gilleran</cp:lastModifiedBy>
  <cp:revision>5</cp:revision>
  <dcterms:modified xsi:type="dcterms:W3CDTF">2018-06-14T12:41:13Z</dcterms:modified>
</cp:coreProperties>
</file>