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3"/>
  </p:notesMasterIdLst>
  <p:sldIdLst>
    <p:sldId id="256" r:id="rId2"/>
    <p:sldId id="316" r:id="rId3"/>
    <p:sldId id="333" r:id="rId4"/>
    <p:sldId id="329" r:id="rId5"/>
    <p:sldId id="330" r:id="rId6"/>
    <p:sldId id="317" r:id="rId7"/>
    <p:sldId id="301" r:id="rId8"/>
    <p:sldId id="331" r:id="rId9"/>
    <p:sldId id="307" r:id="rId10"/>
    <p:sldId id="309" r:id="rId11"/>
    <p:sldId id="310" r:id="rId12"/>
    <p:sldId id="311" r:id="rId13"/>
    <p:sldId id="312" r:id="rId14"/>
    <p:sldId id="320" r:id="rId15"/>
    <p:sldId id="322" r:id="rId16"/>
    <p:sldId id="323" r:id="rId17"/>
    <p:sldId id="324" r:id="rId18"/>
    <p:sldId id="325" r:id="rId19"/>
    <p:sldId id="326" r:id="rId20"/>
    <p:sldId id="327" r:id="rId21"/>
    <p:sldId id="328" r:id="rId22"/>
  </p:sldIdLst>
  <p:sldSz cx="12192000" cy="6858000"/>
  <p:notesSz cx="6858000" cy="9144000"/>
  <p:embeddedFontLst>
    <p:embeddedFont>
      <p:font typeface="Arial Black" panose="020B0A04020102020204" pitchFamily="34" charset="0"/>
      <p:bold r:id="rId24"/>
    </p:embeddedFon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Comic Sans MS" panose="030F0702030302020204" pitchFamily="66" charset="0"/>
      <p:regular r:id="rId29"/>
      <p:bold r:id="rId30"/>
      <p:italic r:id="rId31"/>
      <p:boldItalic r:id="rId32"/>
    </p:embeddedFont>
    <p:embeddedFont>
      <p:font typeface="Corbel" panose="020B0503020204020204" pitchFamily="34" charset="0"/>
      <p:regular r:id="rId33"/>
      <p:bold r:id="rId34"/>
      <p:italic r:id="rId35"/>
      <p:boldItalic r:id="rId36"/>
    </p:embeddedFont>
    <p:embeddedFont>
      <p:font typeface="Kristen ITC" panose="03050502040202030202" pitchFamily="66" charset="0"/>
      <p:regular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28" autoAdjust="0"/>
    <p:restoredTop sz="94660"/>
  </p:normalViewPr>
  <p:slideViewPr>
    <p:cSldViewPr snapToGrid="0">
      <p:cViewPr varScale="1">
        <p:scale>
          <a:sx n="78" d="100"/>
          <a:sy n="78" d="100"/>
        </p:scale>
        <p:origin x="53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font" Target="fonts/font14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Shape 8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>
            <a:extLst>
              <a:ext uri="{FF2B5EF4-FFF2-40B4-BE49-F238E27FC236}">
                <a16:creationId xmlns:a16="http://schemas.microsoft.com/office/drawing/2014/main" id="{60A2CCCB-2340-4AC5-B482-26ED3D9BF04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Notes Placeholder 2">
            <a:extLst>
              <a:ext uri="{FF2B5EF4-FFF2-40B4-BE49-F238E27FC236}">
                <a16:creationId xmlns:a16="http://schemas.microsoft.com/office/drawing/2014/main" id="{A84BBBE1-B17D-4B88-8F63-5798A6A8E28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/>
          </a:p>
        </p:txBody>
      </p:sp>
      <p:sp>
        <p:nvSpPr>
          <p:cNvPr id="11268" name="Slide Number Placeholder 3">
            <a:extLst>
              <a:ext uri="{FF2B5EF4-FFF2-40B4-BE49-F238E27FC236}">
                <a16:creationId xmlns:a16="http://schemas.microsoft.com/office/drawing/2014/main" id="{C61C8AE1-CDFB-483A-8175-7914F29F0F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8E44616-1240-4D32-874A-93F16152BD01}" type="slidenum">
              <a:rPr lang="en-US" altLang="en-US"/>
              <a:pPr>
                <a:spcBef>
                  <a:spcPct val="0"/>
                </a:spcBef>
              </a:pPr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09747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>
            <a:extLst>
              <a:ext uri="{FF2B5EF4-FFF2-40B4-BE49-F238E27FC236}">
                <a16:creationId xmlns:a16="http://schemas.microsoft.com/office/drawing/2014/main" id="{FE418A4E-BED3-49DB-B9C3-9C7127F5B7B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>
            <a:extLst>
              <a:ext uri="{FF2B5EF4-FFF2-40B4-BE49-F238E27FC236}">
                <a16:creationId xmlns:a16="http://schemas.microsoft.com/office/drawing/2014/main" id="{4FC8453F-DCAE-4770-AEDB-85AEAFAA4BF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/>
          </a:p>
        </p:txBody>
      </p:sp>
      <p:sp>
        <p:nvSpPr>
          <p:cNvPr id="9220" name="Slide Number Placeholder 3">
            <a:extLst>
              <a:ext uri="{FF2B5EF4-FFF2-40B4-BE49-F238E27FC236}">
                <a16:creationId xmlns:a16="http://schemas.microsoft.com/office/drawing/2014/main" id="{F11D74C7-7405-4A2D-9B83-770112B76308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2E32C90-EB5B-4556-BA9A-EAEAA79F41B5}" type="slidenum">
              <a:rPr lang="en-US" altLang="en-US"/>
              <a:pPr algn="r" eaLnBrk="1" hangingPunct="1">
                <a:spcBef>
                  <a:spcPct val="0"/>
                </a:spcBef>
              </a:pPr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21308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>
            <a:extLst>
              <a:ext uri="{FF2B5EF4-FFF2-40B4-BE49-F238E27FC236}">
                <a16:creationId xmlns:a16="http://schemas.microsoft.com/office/drawing/2014/main" id="{A571B290-E75D-4033-AED3-CA5E8931BF9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>
            <a:extLst>
              <a:ext uri="{FF2B5EF4-FFF2-40B4-BE49-F238E27FC236}">
                <a16:creationId xmlns:a16="http://schemas.microsoft.com/office/drawing/2014/main" id="{4F6370D7-C88E-43A0-8A77-E0ABB89F096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/>
          </a:p>
        </p:txBody>
      </p:sp>
      <p:sp>
        <p:nvSpPr>
          <p:cNvPr id="7172" name="Slide Number Placeholder 3">
            <a:extLst>
              <a:ext uri="{FF2B5EF4-FFF2-40B4-BE49-F238E27FC236}">
                <a16:creationId xmlns:a16="http://schemas.microsoft.com/office/drawing/2014/main" id="{B676A904-0284-42A7-B75E-7BF24BEA8C2C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D45A725-1E04-4E57-BF08-3022F705C426}" type="slidenum">
              <a:rPr lang="en-US" altLang="en-US"/>
              <a:pPr algn="r" eaLnBrk="1" hangingPunct="1">
                <a:spcBef>
                  <a:spcPct val="0"/>
                </a:spcBef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11248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>
            <a:extLst>
              <a:ext uri="{FF2B5EF4-FFF2-40B4-BE49-F238E27FC236}">
                <a16:creationId xmlns:a16="http://schemas.microsoft.com/office/drawing/2014/main" id="{D60F9EC2-E57F-4721-8B97-0C7BB93D4AD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Notes Placeholder 2">
            <a:extLst>
              <a:ext uri="{FF2B5EF4-FFF2-40B4-BE49-F238E27FC236}">
                <a16:creationId xmlns:a16="http://schemas.microsoft.com/office/drawing/2014/main" id="{E2164089-3C99-46D1-A964-09DF7678CEB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/>
              <a:t>copy down</a:t>
            </a:r>
            <a:endParaRPr lang="en-GB" altLang="en-US"/>
          </a:p>
        </p:txBody>
      </p:sp>
      <p:sp>
        <p:nvSpPr>
          <p:cNvPr id="15364" name="Slide Number Placeholder 3">
            <a:extLst>
              <a:ext uri="{FF2B5EF4-FFF2-40B4-BE49-F238E27FC236}">
                <a16:creationId xmlns:a16="http://schemas.microsoft.com/office/drawing/2014/main" id="{A5621F8F-0FBC-46E8-8EEC-E870FBF2BD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29E236F-6E46-4391-972E-ED59FC350AF4}" type="slidenum">
              <a:rPr lang="en-US" altLang="en-US"/>
              <a:pPr>
                <a:spcBef>
                  <a:spcPct val="0"/>
                </a:spcBef>
              </a:pPr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9149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>
            <a:extLst>
              <a:ext uri="{FF2B5EF4-FFF2-40B4-BE49-F238E27FC236}">
                <a16:creationId xmlns:a16="http://schemas.microsoft.com/office/drawing/2014/main" id="{FD3B1017-ECFE-4500-BEA9-48F7B76C3E7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Notes Placeholder 2">
            <a:extLst>
              <a:ext uri="{FF2B5EF4-FFF2-40B4-BE49-F238E27FC236}">
                <a16:creationId xmlns:a16="http://schemas.microsoft.com/office/drawing/2014/main" id="{B7B6E802-9651-4958-B6CF-6C6845197E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/>
              <a:t>copy down</a:t>
            </a:r>
            <a:endParaRPr lang="en-GB" altLang="en-US"/>
          </a:p>
        </p:txBody>
      </p:sp>
      <p:sp>
        <p:nvSpPr>
          <p:cNvPr id="17412" name="Slide Number Placeholder 3">
            <a:extLst>
              <a:ext uri="{FF2B5EF4-FFF2-40B4-BE49-F238E27FC236}">
                <a16:creationId xmlns:a16="http://schemas.microsoft.com/office/drawing/2014/main" id="{9FD56C62-AFD4-4707-B507-0E15B3644C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014931D-9D6A-400D-B794-15A0F71BD14D}" type="slidenum">
              <a:rPr lang="en-US" altLang="en-US"/>
              <a:pPr>
                <a:spcBef>
                  <a:spcPct val="0"/>
                </a:spcBef>
              </a:pPr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97248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Corbel"/>
              <a:buNone/>
              <a:defRPr sz="6000" b="0" i="0" u="none" strike="noStrike" cap="none">
                <a:solidFill>
                  <a:schemeClr val="dk2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R="0" lvl="1" algn="ctr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R="0" lvl="2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R="0" lvl="3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R="0" lvl="4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R="0" lvl="5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R="0" lvl="6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R="0" lvl="7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R="0" lvl="8" algn="ctr" rtl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lt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dt" idx="10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ftr" idx="11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r>
              <a:rPr lang="en-IE"/>
              <a:t>Anne Gilleran</a:t>
            </a:r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0" marR="0" lvl="1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0" marR="0" lvl="2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0" marR="0" lvl="3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0" marR="0" lvl="4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0" marR="0" lvl="5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0" marR="0" lvl="6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0" marR="0" lvl="7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0" marR="0" lvl="8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orbel"/>
              <a:buNone/>
              <a:defRPr sz="4000" b="0" i="0" u="none" strike="noStrike" cap="none">
                <a:solidFill>
                  <a:schemeClr val="dk2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683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Noto Sans Symbols"/>
              <a:buChar char="▪"/>
              <a:defRPr sz="22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3200400" marR="0" lvl="6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3657600" marR="0" lvl="7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4114800" marR="0" lvl="8" indent="-330200" algn="l" rtl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lt1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dt" idx="10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ftr" idx="11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r>
              <a:rPr lang="en-IE"/>
              <a:t>Anne Gilleran</a:t>
            </a:r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0" marR="0" lvl="1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0" marR="0" lvl="2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0" marR="0" lvl="3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0" marR="0" lvl="4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0" marR="0" lvl="5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0" marR="0" lvl="6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0" marR="0" lvl="7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0" marR="0" lvl="8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" type="secHead">
  <p:cSld name="SECTION_HEADER">
    <p:bg>
      <p:bgPr>
        <a:solidFill>
          <a:schemeClr val="lt1"/>
        </a:solidFill>
        <a:effectLst/>
      </p:bgPr>
    </p:bg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orbel"/>
              <a:buNone/>
              <a:defRPr sz="60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2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  <a:defRPr sz="1800" b="0" i="0" u="none" strike="noStrike" cap="none">
                <a:solidFill>
                  <a:srgbClr val="8C8C8C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  <a:defRPr sz="1600" b="0" i="0" u="none" strike="noStrike" cap="none">
                <a:solidFill>
                  <a:srgbClr val="8C8C8C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None/>
              <a:defRPr sz="1400" b="0" i="0" u="none" strike="noStrike" cap="none">
                <a:solidFill>
                  <a:srgbClr val="8C8C8C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None/>
              <a:defRPr sz="1400" b="0" i="0" u="none" strike="noStrike" cap="none">
                <a:solidFill>
                  <a:srgbClr val="8C8C8C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None/>
              <a:defRPr sz="1400" b="0" i="0" u="none" strike="noStrike" cap="none">
                <a:solidFill>
                  <a:srgbClr val="8C8C8C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None/>
              <a:defRPr sz="1400" b="0" i="0" u="none" strike="noStrike" cap="none">
                <a:solidFill>
                  <a:srgbClr val="8C8C8C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None/>
              <a:defRPr sz="1400" b="0" i="0" u="none" strike="noStrike" cap="none">
                <a:solidFill>
                  <a:srgbClr val="8C8C8C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400"/>
              <a:buFont typeface="Noto Sans Symbols"/>
              <a:buNone/>
              <a:defRPr sz="1400" b="0" i="0" u="none" strike="noStrike" cap="none">
                <a:solidFill>
                  <a:srgbClr val="8C8C8C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dt" idx="10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chemeClr val="dk2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ftr" idx="11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chemeClr val="dk2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r>
              <a:rPr lang="en-IE"/>
              <a:t>Anne Gilleran</a:t>
            </a:r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200" b="0">
                <a:solidFill>
                  <a:schemeClr val="dk2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0" marR="0" lvl="1" indent="0" algn="l" rtl="0">
              <a:spcBef>
                <a:spcPts val="0"/>
              </a:spcBef>
              <a:buNone/>
              <a:defRPr sz="1200" b="0">
                <a:solidFill>
                  <a:schemeClr val="dk2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0" marR="0" lvl="2" indent="0" algn="l" rtl="0">
              <a:spcBef>
                <a:spcPts val="0"/>
              </a:spcBef>
              <a:buNone/>
              <a:defRPr sz="1200" b="0">
                <a:solidFill>
                  <a:schemeClr val="dk2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0" marR="0" lvl="3" indent="0" algn="l" rtl="0">
              <a:spcBef>
                <a:spcPts val="0"/>
              </a:spcBef>
              <a:buNone/>
              <a:defRPr sz="1200" b="0">
                <a:solidFill>
                  <a:schemeClr val="dk2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0" marR="0" lvl="4" indent="0" algn="l" rtl="0">
              <a:spcBef>
                <a:spcPts val="0"/>
              </a:spcBef>
              <a:buNone/>
              <a:defRPr sz="1200" b="0">
                <a:solidFill>
                  <a:schemeClr val="dk2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0" marR="0" lvl="5" indent="0" algn="l" rtl="0">
              <a:spcBef>
                <a:spcPts val="0"/>
              </a:spcBef>
              <a:buNone/>
              <a:defRPr sz="1200" b="0">
                <a:solidFill>
                  <a:schemeClr val="dk2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0" marR="0" lvl="6" indent="0" algn="l" rtl="0">
              <a:spcBef>
                <a:spcPts val="0"/>
              </a:spcBef>
              <a:buNone/>
              <a:defRPr sz="1200" b="0">
                <a:solidFill>
                  <a:schemeClr val="dk2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0" marR="0" lvl="7" indent="0" algn="l" rtl="0">
              <a:spcBef>
                <a:spcPts val="0"/>
              </a:spcBef>
              <a:buNone/>
              <a:defRPr sz="1200" b="0">
                <a:solidFill>
                  <a:schemeClr val="dk2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0" marR="0" lvl="8" indent="0" algn="l" rtl="0">
              <a:spcBef>
                <a:spcPts val="0"/>
              </a:spcBef>
              <a:buNone/>
              <a:defRPr sz="1200" b="0">
                <a:solidFill>
                  <a:schemeClr val="dk2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orbel"/>
              <a:buNone/>
              <a:defRPr sz="4000" b="0" i="0" u="none" strike="noStrike" cap="none">
                <a:solidFill>
                  <a:schemeClr val="dk2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body" idx="1"/>
          </p:nvPr>
        </p:nvSpPr>
        <p:spPr>
          <a:xfrm>
            <a:off x="1205344" y="2011680"/>
            <a:ext cx="4754880" cy="4206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683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Noto Sans Symbols"/>
              <a:buChar char="▪"/>
              <a:defRPr sz="22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3200400" marR="0" lvl="6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3657600" marR="0" lvl="7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4114800" marR="0" lvl="8" indent="-330200" algn="l" rtl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lt1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2"/>
          </p:nvPr>
        </p:nvSpPr>
        <p:spPr>
          <a:xfrm>
            <a:off x="6230391" y="2011680"/>
            <a:ext cx="4754880" cy="4206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683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Noto Sans Symbols"/>
              <a:buChar char="▪"/>
              <a:defRPr sz="22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3200400" marR="0" lvl="6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3657600" marR="0" lvl="7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4114800" marR="0" lvl="8" indent="-330200" algn="l" rtl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lt1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dt" idx="10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ftr" idx="11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r>
              <a:rPr lang="en-IE"/>
              <a:t>Anne Gilleran</a:t>
            </a:r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ldNum" idx="12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200" b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0" marR="0" lvl="1" indent="0" algn="l" rtl="0">
              <a:spcBef>
                <a:spcPts val="0"/>
              </a:spcBef>
              <a:buNone/>
              <a:defRPr sz="1200" b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0" marR="0" lvl="2" indent="0" algn="l" rtl="0">
              <a:spcBef>
                <a:spcPts val="0"/>
              </a:spcBef>
              <a:buNone/>
              <a:defRPr sz="1200" b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0" marR="0" lvl="3" indent="0" algn="l" rtl="0">
              <a:spcBef>
                <a:spcPts val="0"/>
              </a:spcBef>
              <a:buNone/>
              <a:defRPr sz="1200" b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0" marR="0" lvl="4" indent="0" algn="l" rtl="0">
              <a:spcBef>
                <a:spcPts val="0"/>
              </a:spcBef>
              <a:buNone/>
              <a:defRPr sz="1200" b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0" marR="0" lvl="5" indent="0" algn="l" rtl="0">
              <a:spcBef>
                <a:spcPts val="0"/>
              </a:spcBef>
              <a:buNone/>
              <a:defRPr sz="1200" b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0" marR="0" lvl="6" indent="0" algn="l" rtl="0">
              <a:spcBef>
                <a:spcPts val="0"/>
              </a:spcBef>
              <a:buNone/>
              <a:defRPr sz="1200" b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0" marR="0" lvl="7" indent="0" algn="l" rtl="0">
              <a:spcBef>
                <a:spcPts val="0"/>
              </a:spcBef>
              <a:buNone/>
              <a:defRPr sz="1200" b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0" marR="0" lvl="8" indent="0" algn="l" rtl="0">
              <a:spcBef>
                <a:spcPts val="0"/>
              </a:spcBef>
              <a:buNone/>
              <a:defRPr sz="1200" b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 txBox="1"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orbel"/>
              <a:buNone/>
              <a:defRPr sz="4000" b="0" i="0" u="none" strike="noStrike" cap="none">
                <a:solidFill>
                  <a:schemeClr val="dk2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marR="0" lvl="0" indent="-2286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Noto Sans Symbols"/>
              <a:buNone/>
              <a:defRPr sz="2100" b="1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None/>
              <a:defRPr sz="2000" b="1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None/>
              <a:defRPr sz="1800" b="1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None/>
              <a:defRPr sz="1600" b="1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None/>
              <a:defRPr sz="1600" b="1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None/>
              <a:defRPr sz="1600" b="1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None/>
              <a:defRPr sz="1600" b="1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None/>
              <a:defRPr sz="1600" b="1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lt1"/>
              </a:buClr>
              <a:buSzPts val="1600"/>
              <a:buFont typeface="Noto Sans Symbols"/>
              <a:buNone/>
              <a:defRPr sz="1600" b="1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2"/>
          </p:nvPr>
        </p:nvSpPr>
        <p:spPr>
          <a:xfrm>
            <a:off x="1207008" y="2656566"/>
            <a:ext cx="4754880" cy="3566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683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Noto Sans Symbols"/>
              <a:buChar char="▪"/>
              <a:defRPr sz="22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3200400" marR="0" lvl="6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3657600" marR="0" lvl="7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4114800" marR="0" lvl="8" indent="-330200" algn="l" rtl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lt1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3"/>
          </p:nvPr>
        </p:nvSpPr>
        <p:spPr>
          <a:xfrm>
            <a:off x="6231230" y="1913470"/>
            <a:ext cx="4754880" cy="743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marR="0" lvl="0" indent="-2286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Noto Sans Symbols"/>
              <a:buNone/>
              <a:defRPr sz="2100" b="1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None/>
              <a:defRPr sz="2000" b="1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None/>
              <a:defRPr sz="1800" b="1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None/>
              <a:defRPr sz="1600" b="1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None/>
              <a:defRPr sz="1600" b="1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None/>
              <a:defRPr sz="1600" b="1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None/>
              <a:defRPr sz="1600" b="1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None/>
              <a:defRPr sz="1600" b="1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lt1"/>
              </a:buClr>
              <a:buSzPts val="1600"/>
              <a:buFont typeface="Noto Sans Symbols"/>
              <a:buNone/>
              <a:defRPr sz="1600" b="1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4"/>
          </p:nvPr>
        </p:nvSpPr>
        <p:spPr>
          <a:xfrm>
            <a:off x="6231230" y="2656564"/>
            <a:ext cx="4754880" cy="3566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683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Noto Sans Symbols"/>
              <a:buChar char="▪"/>
              <a:defRPr sz="22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3200400" marR="0" lvl="6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3657600" marR="0" lvl="7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4114800" marR="0" lvl="8" indent="-330200" algn="l" rtl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lt1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dt" idx="10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ftr" idx="11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r>
              <a:rPr lang="en-IE"/>
              <a:t>Anne Gilleran</a:t>
            </a:r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200" b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0" marR="0" lvl="1" indent="0" algn="l" rtl="0">
              <a:spcBef>
                <a:spcPts val="0"/>
              </a:spcBef>
              <a:buNone/>
              <a:defRPr sz="1200" b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0" marR="0" lvl="2" indent="0" algn="l" rtl="0">
              <a:spcBef>
                <a:spcPts val="0"/>
              </a:spcBef>
              <a:buNone/>
              <a:defRPr sz="1200" b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0" marR="0" lvl="3" indent="0" algn="l" rtl="0">
              <a:spcBef>
                <a:spcPts val="0"/>
              </a:spcBef>
              <a:buNone/>
              <a:defRPr sz="1200" b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0" marR="0" lvl="4" indent="0" algn="l" rtl="0">
              <a:spcBef>
                <a:spcPts val="0"/>
              </a:spcBef>
              <a:buNone/>
              <a:defRPr sz="1200" b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0" marR="0" lvl="5" indent="0" algn="l" rtl="0">
              <a:spcBef>
                <a:spcPts val="0"/>
              </a:spcBef>
              <a:buNone/>
              <a:defRPr sz="1200" b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0" marR="0" lvl="6" indent="0" algn="l" rtl="0">
              <a:spcBef>
                <a:spcPts val="0"/>
              </a:spcBef>
              <a:buNone/>
              <a:defRPr sz="1200" b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0" marR="0" lvl="7" indent="0" algn="l" rtl="0">
              <a:spcBef>
                <a:spcPts val="0"/>
              </a:spcBef>
              <a:buNone/>
              <a:defRPr sz="1200" b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0" marR="0" lvl="8" indent="0" algn="l" rtl="0">
              <a:spcBef>
                <a:spcPts val="0"/>
              </a:spcBef>
              <a:buNone/>
              <a:defRPr sz="1200" b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orbel"/>
              <a:buNone/>
              <a:defRPr sz="4000" b="0" i="0" u="none" strike="noStrike" cap="none">
                <a:solidFill>
                  <a:schemeClr val="dk2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dt" idx="10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ftr" idx="11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r>
              <a:rPr lang="en-IE"/>
              <a:t>Anne Gilleran</a:t>
            </a:r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sldNum" idx="12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200" b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0" marR="0" lvl="1" indent="0" algn="l" rtl="0">
              <a:spcBef>
                <a:spcPts val="0"/>
              </a:spcBef>
              <a:buNone/>
              <a:defRPr sz="1200" b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0" marR="0" lvl="2" indent="0" algn="l" rtl="0">
              <a:spcBef>
                <a:spcPts val="0"/>
              </a:spcBef>
              <a:buNone/>
              <a:defRPr sz="1200" b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0" marR="0" lvl="3" indent="0" algn="l" rtl="0">
              <a:spcBef>
                <a:spcPts val="0"/>
              </a:spcBef>
              <a:buNone/>
              <a:defRPr sz="1200" b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0" marR="0" lvl="4" indent="0" algn="l" rtl="0">
              <a:spcBef>
                <a:spcPts val="0"/>
              </a:spcBef>
              <a:buNone/>
              <a:defRPr sz="1200" b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0" marR="0" lvl="5" indent="0" algn="l" rtl="0">
              <a:spcBef>
                <a:spcPts val="0"/>
              </a:spcBef>
              <a:buNone/>
              <a:defRPr sz="1200" b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0" marR="0" lvl="6" indent="0" algn="l" rtl="0">
              <a:spcBef>
                <a:spcPts val="0"/>
              </a:spcBef>
              <a:buNone/>
              <a:defRPr sz="1200" b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0" marR="0" lvl="7" indent="0" algn="l" rtl="0">
              <a:spcBef>
                <a:spcPts val="0"/>
              </a:spcBef>
              <a:buNone/>
              <a:defRPr sz="1200" b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0" marR="0" lvl="8" indent="0" algn="l" rtl="0">
              <a:spcBef>
                <a:spcPts val="0"/>
              </a:spcBef>
              <a:buNone/>
              <a:defRPr sz="1200" b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dt" idx="10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ftr" idx="11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r>
              <a:rPr lang="en-IE"/>
              <a:t>Anne Gilleran</a:t>
            </a:r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sldNum" idx="12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200" b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0" marR="0" lvl="1" indent="0" algn="l" rtl="0">
              <a:spcBef>
                <a:spcPts val="0"/>
              </a:spcBef>
              <a:buNone/>
              <a:defRPr sz="1200" b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0" marR="0" lvl="2" indent="0" algn="l" rtl="0">
              <a:spcBef>
                <a:spcPts val="0"/>
              </a:spcBef>
              <a:buNone/>
              <a:defRPr sz="1200" b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0" marR="0" lvl="3" indent="0" algn="l" rtl="0">
              <a:spcBef>
                <a:spcPts val="0"/>
              </a:spcBef>
              <a:buNone/>
              <a:defRPr sz="1200" b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0" marR="0" lvl="4" indent="0" algn="l" rtl="0">
              <a:spcBef>
                <a:spcPts val="0"/>
              </a:spcBef>
              <a:buNone/>
              <a:defRPr sz="1200" b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0" marR="0" lvl="5" indent="0" algn="l" rtl="0">
              <a:spcBef>
                <a:spcPts val="0"/>
              </a:spcBef>
              <a:buNone/>
              <a:defRPr sz="1200" b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0" marR="0" lvl="6" indent="0" algn="l" rtl="0">
              <a:spcBef>
                <a:spcPts val="0"/>
              </a:spcBef>
              <a:buNone/>
              <a:defRPr sz="1200" b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0" marR="0" lvl="7" indent="0" algn="l" rtl="0">
              <a:spcBef>
                <a:spcPts val="0"/>
              </a:spcBef>
              <a:buNone/>
              <a:defRPr sz="1200" b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0" marR="0" lvl="8" indent="0" algn="l" rtl="0">
              <a:spcBef>
                <a:spcPts val="0"/>
              </a:spcBef>
              <a:buNone/>
              <a:defRPr sz="1200" b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 txBox="1"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orbel"/>
              <a:buNone/>
              <a:defRPr sz="4000" b="0" i="0" u="none" strike="noStrike" cap="none">
                <a:solidFill>
                  <a:schemeClr val="dk2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body" idx="1"/>
          </p:nvPr>
        </p:nvSpPr>
        <p:spPr>
          <a:xfrm>
            <a:off x="1207008" y="2120054"/>
            <a:ext cx="612648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Noto Sans Symbols"/>
              <a:buChar char="▪"/>
              <a:defRPr sz="32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oto Sans Symbols"/>
              <a:buChar char="▪"/>
              <a:defRPr sz="2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1371600" marR="0" lvl="2" indent="-3810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▪"/>
              <a:defRPr sz="24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828800" marR="0" lvl="3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2286000" marR="0" lvl="4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3200400" marR="0" lvl="6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3657600" marR="0" lvl="7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4114800" marR="0" lvl="8" indent="-355600" algn="l" rtl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lt1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2"/>
          </p:nvPr>
        </p:nvSpPr>
        <p:spPr>
          <a:xfrm>
            <a:off x="7789023" y="2147486"/>
            <a:ext cx="3200400" cy="34323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Noto Sans Symbols"/>
              <a:buNone/>
              <a:defRPr sz="12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Noto Sans Symbols"/>
              <a:buNone/>
              <a:defRPr sz="10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lt1"/>
              </a:buClr>
              <a:buSzPts val="900"/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dt" idx="10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ftr" idx="11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r>
              <a:rPr lang="en-IE"/>
              <a:t>Anne Gilleran</a:t>
            </a:r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sldNum" idx="12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200" b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0" marR="0" lvl="1" indent="0" algn="l" rtl="0">
              <a:spcBef>
                <a:spcPts val="0"/>
              </a:spcBef>
              <a:buNone/>
              <a:defRPr sz="1200" b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0" marR="0" lvl="2" indent="0" algn="l" rtl="0">
              <a:spcBef>
                <a:spcPts val="0"/>
              </a:spcBef>
              <a:buNone/>
              <a:defRPr sz="1200" b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0" marR="0" lvl="3" indent="0" algn="l" rtl="0">
              <a:spcBef>
                <a:spcPts val="0"/>
              </a:spcBef>
              <a:buNone/>
              <a:defRPr sz="1200" b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0" marR="0" lvl="4" indent="0" algn="l" rtl="0">
              <a:spcBef>
                <a:spcPts val="0"/>
              </a:spcBef>
              <a:buNone/>
              <a:defRPr sz="1200" b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0" marR="0" lvl="5" indent="0" algn="l" rtl="0">
              <a:spcBef>
                <a:spcPts val="0"/>
              </a:spcBef>
              <a:buNone/>
              <a:defRPr sz="1200" b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0" marR="0" lvl="6" indent="0" algn="l" rtl="0">
              <a:spcBef>
                <a:spcPts val="0"/>
              </a:spcBef>
              <a:buNone/>
              <a:defRPr sz="1200" b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0" marR="0" lvl="7" indent="0" algn="l" rtl="0">
              <a:spcBef>
                <a:spcPts val="0"/>
              </a:spcBef>
              <a:buNone/>
              <a:defRPr sz="1200" b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0" marR="0" lvl="8" indent="0" algn="l" rtl="0">
              <a:spcBef>
                <a:spcPts val="0"/>
              </a:spcBef>
              <a:buNone/>
              <a:defRPr sz="1200" b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 txBox="1"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orbel"/>
              <a:buNone/>
              <a:defRPr sz="4000" b="0" i="0" u="none" strike="noStrike" cap="none">
                <a:solidFill>
                  <a:schemeClr val="dk2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6" name="Shape 66"/>
          <p:cNvSpPr>
            <a:spLocks noGrp="1"/>
          </p:cNvSpPr>
          <p:nvPr>
            <p:ph type="pic" idx="2"/>
          </p:nvPr>
        </p:nvSpPr>
        <p:spPr>
          <a:xfrm>
            <a:off x="1280160" y="2211494"/>
            <a:ext cx="6126480" cy="3931920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Noto Sans Symbols"/>
              <a:buNone/>
              <a:defRPr sz="3200" b="0" i="0" u="none" strike="noStrike" cap="none">
                <a:solidFill>
                  <a:srgbClr val="7F7F7F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R="0" lvl="1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oto Sans Symbols"/>
              <a:buNone/>
              <a:defRPr sz="2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R="0" lvl="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None/>
              <a:defRPr sz="24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R="0" lvl="3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R="0" lvl="4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lt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7790688" y="2150621"/>
            <a:ext cx="3200400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Noto Sans Symbols"/>
              <a:buNone/>
              <a:defRPr sz="12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Noto Sans Symbols"/>
              <a:buNone/>
              <a:defRPr sz="10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lt1"/>
              </a:buClr>
              <a:buSzPts val="900"/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dt" idx="10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ftr" idx="11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r>
              <a:rPr lang="en-IE"/>
              <a:t>Anne Gilleran</a:t>
            </a:r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sldNum" idx="12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200" b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0" marR="0" lvl="1" indent="0" algn="l" rtl="0">
              <a:spcBef>
                <a:spcPts val="0"/>
              </a:spcBef>
              <a:buNone/>
              <a:defRPr sz="1200" b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0" marR="0" lvl="2" indent="0" algn="l" rtl="0">
              <a:spcBef>
                <a:spcPts val="0"/>
              </a:spcBef>
              <a:buNone/>
              <a:defRPr sz="1200" b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0" marR="0" lvl="3" indent="0" algn="l" rtl="0">
              <a:spcBef>
                <a:spcPts val="0"/>
              </a:spcBef>
              <a:buNone/>
              <a:defRPr sz="1200" b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0" marR="0" lvl="4" indent="0" algn="l" rtl="0">
              <a:spcBef>
                <a:spcPts val="0"/>
              </a:spcBef>
              <a:buNone/>
              <a:defRPr sz="1200" b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0" marR="0" lvl="5" indent="0" algn="l" rtl="0">
              <a:spcBef>
                <a:spcPts val="0"/>
              </a:spcBef>
              <a:buNone/>
              <a:defRPr sz="1200" b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0" marR="0" lvl="6" indent="0" algn="l" rtl="0">
              <a:spcBef>
                <a:spcPts val="0"/>
              </a:spcBef>
              <a:buNone/>
              <a:defRPr sz="1200" b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0" marR="0" lvl="7" indent="0" algn="l" rtl="0">
              <a:spcBef>
                <a:spcPts val="0"/>
              </a:spcBef>
              <a:buNone/>
              <a:defRPr sz="1200" b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0" marR="0" lvl="8" indent="0" algn="l" rtl="0">
              <a:spcBef>
                <a:spcPts val="0"/>
              </a:spcBef>
              <a:buNone/>
              <a:defRPr sz="1200" b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 txBox="1"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orbel"/>
              <a:buNone/>
              <a:defRPr sz="4000" b="0" i="0" u="none" strike="noStrike" cap="none">
                <a:solidFill>
                  <a:schemeClr val="dk2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body" idx="1"/>
          </p:nvPr>
        </p:nvSpPr>
        <p:spPr>
          <a:xfrm rot="5400000">
            <a:off x="3991839" y="-777240"/>
            <a:ext cx="4206240" cy="9784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683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Noto Sans Symbols"/>
              <a:buChar char="▪"/>
              <a:defRPr sz="22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3200400" marR="0" lvl="6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3657600" marR="0" lvl="7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4114800" marR="0" lvl="8" indent="-330200" algn="l" rtl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lt1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dt" idx="10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ftr" idx="11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r>
              <a:rPr lang="en-IE"/>
              <a:t>Anne Gilleran</a:t>
            </a:r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sldNum" idx="12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200" b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0" marR="0" lvl="1" indent="0" algn="l" rtl="0">
              <a:spcBef>
                <a:spcPts val="0"/>
              </a:spcBef>
              <a:buNone/>
              <a:defRPr sz="1200" b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0" marR="0" lvl="2" indent="0" algn="l" rtl="0">
              <a:spcBef>
                <a:spcPts val="0"/>
              </a:spcBef>
              <a:buNone/>
              <a:defRPr sz="1200" b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0" marR="0" lvl="3" indent="0" algn="l" rtl="0">
              <a:spcBef>
                <a:spcPts val="0"/>
              </a:spcBef>
              <a:buNone/>
              <a:defRPr sz="1200" b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0" marR="0" lvl="4" indent="0" algn="l" rtl="0">
              <a:spcBef>
                <a:spcPts val="0"/>
              </a:spcBef>
              <a:buNone/>
              <a:defRPr sz="1200" b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0" marR="0" lvl="5" indent="0" algn="l" rtl="0">
              <a:spcBef>
                <a:spcPts val="0"/>
              </a:spcBef>
              <a:buNone/>
              <a:defRPr sz="1200" b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0" marR="0" lvl="6" indent="0" algn="l" rtl="0">
              <a:spcBef>
                <a:spcPts val="0"/>
              </a:spcBef>
              <a:buNone/>
              <a:defRPr sz="1200" b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0" marR="0" lvl="7" indent="0" algn="l" rtl="0">
              <a:spcBef>
                <a:spcPts val="0"/>
              </a:spcBef>
              <a:buNone/>
              <a:defRPr sz="1200" b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0" marR="0" lvl="8" indent="0" algn="l" rtl="0">
              <a:spcBef>
                <a:spcPts val="0"/>
              </a:spcBef>
              <a:buNone/>
              <a:defRPr sz="1200" b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Vertical Title and Text" type="vertTitleAndTx">
  <p:cSld name="VERTICAL_TITLE_AND_VERTICAL_TEX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 rot="5400000">
            <a:off x="7413033" y="2022229"/>
            <a:ext cx="5897562" cy="2402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orbel"/>
              <a:buNone/>
              <a:defRPr sz="4000" b="0" i="0" u="none" strike="noStrike" cap="none">
                <a:solidFill>
                  <a:schemeClr val="dk2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 rot="5400000">
            <a:off x="1876063" y="-763227"/>
            <a:ext cx="5897562" cy="7973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683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Noto Sans Symbols"/>
              <a:buChar char="▪"/>
              <a:defRPr sz="22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3200400" marR="0" lvl="6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3657600" marR="0" lvl="7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4114800" marR="0" lvl="8" indent="-330200" algn="l" rtl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lt1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dt" idx="10"/>
          </p:nvPr>
        </p:nvSpPr>
        <p:spPr>
          <a:xfrm>
            <a:off x="838200" y="6422854"/>
            <a:ext cx="274319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ftr" idx="11"/>
          </p:nvPr>
        </p:nvSpPr>
        <p:spPr>
          <a:xfrm>
            <a:off x="3776135" y="6422854"/>
            <a:ext cx="427966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r>
              <a:rPr lang="en-IE"/>
              <a:t>Anne Gilleran</a:t>
            </a:r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sldNum" idx="12"/>
          </p:nvPr>
        </p:nvSpPr>
        <p:spPr>
          <a:xfrm>
            <a:off x="8073048" y="6422854"/>
            <a:ext cx="87975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200" b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0" marR="0" lvl="1" indent="0" algn="l" rtl="0">
              <a:spcBef>
                <a:spcPts val="0"/>
              </a:spcBef>
              <a:buNone/>
              <a:defRPr sz="1200" b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0" marR="0" lvl="2" indent="0" algn="l" rtl="0">
              <a:spcBef>
                <a:spcPts val="0"/>
              </a:spcBef>
              <a:buNone/>
              <a:defRPr sz="1200" b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0" marR="0" lvl="3" indent="0" algn="l" rtl="0">
              <a:spcBef>
                <a:spcPts val="0"/>
              </a:spcBef>
              <a:buNone/>
              <a:defRPr sz="1200" b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0" marR="0" lvl="4" indent="0" algn="l" rtl="0">
              <a:spcBef>
                <a:spcPts val="0"/>
              </a:spcBef>
              <a:buNone/>
              <a:defRPr sz="1200" b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0" marR="0" lvl="5" indent="0" algn="l" rtl="0">
              <a:spcBef>
                <a:spcPts val="0"/>
              </a:spcBef>
              <a:buNone/>
              <a:defRPr sz="1200" b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0" marR="0" lvl="6" indent="0" algn="l" rtl="0">
              <a:spcBef>
                <a:spcPts val="0"/>
              </a:spcBef>
              <a:buNone/>
              <a:defRPr sz="1200" b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0" marR="0" lvl="7" indent="0" algn="l" rtl="0">
              <a:spcBef>
                <a:spcPts val="0"/>
              </a:spcBef>
              <a:buNone/>
              <a:defRPr sz="1200" b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0" marR="0" lvl="8" indent="0" algn="l" rtl="0">
              <a:spcBef>
                <a:spcPts val="0"/>
              </a:spcBef>
              <a:buNone/>
              <a:defRPr sz="1200" b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orbel"/>
              <a:buNone/>
              <a:defRPr sz="4000" b="0" i="0" u="none" strike="noStrike" cap="none">
                <a:solidFill>
                  <a:schemeClr val="dk2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683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Noto Sans Symbols"/>
              <a:buChar char="▪"/>
              <a:defRPr sz="22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3200400" marR="0" lvl="6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3657600" marR="0" lvl="7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4114800" marR="0" lvl="8" indent="-330200" algn="l" rtl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lt1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dt" idx="10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ftr" idx="11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r>
              <a:rPr lang="en-IE"/>
              <a:t>Anne Gilleran</a:t>
            </a:r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ldNum" idx="12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0" marR="0" lvl="1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0" marR="0" lvl="2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0" marR="0" lvl="3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0" marR="0" lvl="4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0" marR="0" lvl="5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0" marR="0" lvl="6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0" marR="0" lvl="7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0" marR="0" lvl="8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sldNum="0"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Corbel"/>
              <a:buNone/>
            </a:pPr>
            <a:r>
              <a:rPr lang="en-IE" dirty="0"/>
              <a:t>The Midpoint of a Line</a:t>
            </a:r>
            <a:endParaRPr sz="6000" b="0" i="0" u="none" strike="noStrike" cap="none" dirty="0">
              <a:solidFill>
                <a:schemeClr val="dk2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89" name="Shape 8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088959" y="6557938"/>
            <a:ext cx="989372" cy="197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Shape 9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63600" y="4108086"/>
            <a:ext cx="1978262" cy="264748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8EE3436-E9A5-42A0-BE52-DE867F11BAC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IE"/>
              <a:t>Anne Gilleran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A46F7-FF98-4589-9179-FF479B45FE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6414" y="1603375"/>
            <a:ext cx="9144000" cy="25908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54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 Midpoint of a Line</a:t>
            </a:r>
          </a:p>
        </p:txBody>
      </p:sp>
      <p:grpSp>
        <p:nvGrpSpPr>
          <p:cNvPr id="10243" name="Group 6">
            <a:extLst>
              <a:ext uri="{FF2B5EF4-FFF2-40B4-BE49-F238E27FC236}">
                <a16:creationId xmlns:a16="http://schemas.microsoft.com/office/drawing/2014/main" id="{A41ED428-BA8A-48ED-BE7B-83AEF528C7BC}"/>
              </a:ext>
            </a:extLst>
          </p:cNvPr>
          <p:cNvGrpSpPr>
            <a:grpSpLocks/>
          </p:cNvGrpSpPr>
          <p:nvPr/>
        </p:nvGrpSpPr>
        <p:grpSpPr bwMode="auto">
          <a:xfrm>
            <a:off x="2743200" y="3573463"/>
            <a:ext cx="6705600" cy="1727200"/>
            <a:chOff x="1219200" y="3108278"/>
            <a:chExt cx="6705600" cy="1728192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BC788067-A999-464C-9DC0-E535D5204AA9}"/>
                </a:ext>
              </a:extLst>
            </p:cNvPr>
            <p:cNvSpPr/>
            <p:nvPr/>
          </p:nvSpPr>
          <p:spPr>
            <a:xfrm>
              <a:off x="1219200" y="3276600"/>
              <a:ext cx="6705600" cy="1559870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GB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10250" name="TextBox 3">
              <a:extLst>
                <a:ext uri="{FF2B5EF4-FFF2-40B4-BE49-F238E27FC236}">
                  <a16:creationId xmlns:a16="http://schemas.microsoft.com/office/drawing/2014/main" id="{9123638B-0B38-4587-9BAC-3786F5BD83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0" y="3657600"/>
              <a:ext cx="6096000" cy="95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b="1" dirty="0">
                  <a:solidFill>
                    <a:schemeClr val="bg1"/>
                  </a:solidFill>
                </a:rPr>
                <a:t>To learn how to find the midpoint of a line segment</a:t>
              </a:r>
            </a:p>
          </p:txBody>
        </p:sp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933C236C-6C76-477C-9AE3-D30159245766}"/>
                </a:ext>
              </a:extLst>
            </p:cNvPr>
            <p:cNvSpPr/>
            <p:nvPr/>
          </p:nvSpPr>
          <p:spPr>
            <a:xfrm>
              <a:off x="1600200" y="3108278"/>
              <a:ext cx="3418114" cy="473347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GB" sz="2400" b="1" dirty="0">
                  <a:solidFill>
                    <a:schemeClr val="tx1"/>
                  </a:solidFill>
                  <a:cs typeface="Arial" charset="0"/>
                </a:rPr>
                <a:t>Learning Intention</a:t>
              </a:r>
              <a:endParaRPr lang="en-US" sz="2400" b="1" dirty="0">
                <a:solidFill>
                  <a:schemeClr val="tx1"/>
                </a:solidFill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081057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le 1">
            <a:extLst>
              <a:ext uri="{FF2B5EF4-FFF2-40B4-BE49-F238E27FC236}">
                <a16:creationId xmlns:a16="http://schemas.microsoft.com/office/drawing/2014/main" id="{F28D3E19-52C0-4996-860E-A75F27A153D6}"/>
              </a:ext>
            </a:extLst>
          </p:cNvPr>
          <p:cNvSpPr txBox="1">
            <a:spLocks/>
          </p:cNvSpPr>
          <p:nvPr/>
        </p:nvSpPr>
        <p:spPr>
          <a:xfrm>
            <a:off x="1524000" y="685800"/>
            <a:ext cx="9144000" cy="762000"/>
          </a:xfrm>
          <a:prstGeom prst="rect">
            <a:avLst/>
          </a:prstGeom>
        </p:spPr>
        <p:txBody>
          <a:bodyPr/>
          <a:lstStyle/>
          <a:p>
            <a:pPr algn="ctr" eaLnBrk="1" hangingPunct="1">
              <a:defRPr/>
            </a:pPr>
            <a:r>
              <a:rPr lang="en-US" sz="4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The Midpoint of a Line (Warm Up)</a:t>
            </a:r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090B1C2E-514A-4EC2-9858-F94F8F592CB4}"/>
              </a:ext>
            </a:extLst>
          </p:cNvPr>
          <p:cNvSpPr/>
          <p:nvPr/>
        </p:nvSpPr>
        <p:spPr>
          <a:xfrm>
            <a:off x="1676400" y="1676400"/>
            <a:ext cx="8839200" cy="5029200"/>
          </a:xfrm>
          <a:prstGeom prst="roundRect">
            <a:avLst>
              <a:gd name="adj" fmla="val 1545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8200" name="TextBox 3">
            <a:extLst>
              <a:ext uri="{FF2B5EF4-FFF2-40B4-BE49-F238E27FC236}">
                <a16:creationId xmlns:a16="http://schemas.microsoft.com/office/drawing/2014/main" id="{8B29EA55-22CA-4D83-809B-BEE6AF8F8D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1676" y="2195514"/>
            <a:ext cx="180022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b="1">
                <a:solidFill>
                  <a:srgbClr val="FF0000"/>
                </a:solidFill>
              </a:rPr>
              <a:t>+3 </a:t>
            </a:r>
            <a:r>
              <a:rPr lang="en-GB" altLang="en-US" b="1"/>
              <a:t>+</a:t>
            </a:r>
            <a:r>
              <a:rPr lang="en-GB" altLang="en-US" b="1">
                <a:solidFill>
                  <a:srgbClr val="FF0000"/>
                </a:solidFill>
              </a:rPr>
              <a:t> </a:t>
            </a:r>
            <a:r>
              <a:rPr lang="en-GB" altLang="en-US" b="1">
                <a:solidFill>
                  <a:srgbClr val="0070C0"/>
                </a:solidFill>
              </a:rPr>
              <a:t>-2</a:t>
            </a:r>
            <a:r>
              <a:rPr lang="en-GB" altLang="en-US" b="1"/>
              <a:t> =</a:t>
            </a:r>
          </a:p>
        </p:txBody>
      </p:sp>
      <p:sp>
        <p:nvSpPr>
          <p:cNvPr id="21" name="Can 20">
            <a:extLst>
              <a:ext uri="{FF2B5EF4-FFF2-40B4-BE49-F238E27FC236}">
                <a16:creationId xmlns:a16="http://schemas.microsoft.com/office/drawing/2014/main" id="{8687B860-1D7F-4C9D-95A5-E13D06574B50}"/>
              </a:ext>
            </a:extLst>
          </p:cNvPr>
          <p:cNvSpPr/>
          <p:nvPr/>
        </p:nvSpPr>
        <p:spPr>
          <a:xfrm>
            <a:off x="2711451" y="2563813"/>
            <a:ext cx="720725" cy="239712"/>
          </a:xfrm>
          <a:prstGeom prst="can">
            <a:avLst>
              <a:gd name="adj" fmla="val 40708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22" name="Can 21">
            <a:extLst>
              <a:ext uri="{FF2B5EF4-FFF2-40B4-BE49-F238E27FC236}">
                <a16:creationId xmlns:a16="http://schemas.microsoft.com/office/drawing/2014/main" id="{F1005414-870A-4365-AAF4-68ED75474933}"/>
              </a:ext>
            </a:extLst>
          </p:cNvPr>
          <p:cNvSpPr/>
          <p:nvPr/>
        </p:nvSpPr>
        <p:spPr>
          <a:xfrm>
            <a:off x="2711451" y="2347913"/>
            <a:ext cx="720725" cy="239712"/>
          </a:xfrm>
          <a:prstGeom prst="can">
            <a:avLst>
              <a:gd name="adj" fmla="val 40708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23" name="Can 22">
            <a:extLst>
              <a:ext uri="{FF2B5EF4-FFF2-40B4-BE49-F238E27FC236}">
                <a16:creationId xmlns:a16="http://schemas.microsoft.com/office/drawing/2014/main" id="{6C0A9249-DB6F-439C-A7B3-3F34BA13E16B}"/>
              </a:ext>
            </a:extLst>
          </p:cNvPr>
          <p:cNvSpPr/>
          <p:nvPr/>
        </p:nvSpPr>
        <p:spPr>
          <a:xfrm>
            <a:off x="2711451" y="2132013"/>
            <a:ext cx="720725" cy="239712"/>
          </a:xfrm>
          <a:prstGeom prst="can">
            <a:avLst>
              <a:gd name="adj" fmla="val 40708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24" name="Can 23">
            <a:extLst>
              <a:ext uri="{FF2B5EF4-FFF2-40B4-BE49-F238E27FC236}">
                <a16:creationId xmlns:a16="http://schemas.microsoft.com/office/drawing/2014/main" id="{15404F19-5009-4674-B8DF-520386F07187}"/>
              </a:ext>
            </a:extLst>
          </p:cNvPr>
          <p:cNvSpPr/>
          <p:nvPr/>
        </p:nvSpPr>
        <p:spPr>
          <a:xfrm>
            <a:off x="3575051" y="2563813"/>
            <a:ext cx="720725" cy="239712"/>
          </a:xfrm>
          <a:prstGeom prst="can">
            <a:avLst>
              <a:gd name="adj" fmla="val 40708"/>
            </a:avLst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25" name="Can 24">
            <a:extLst>
              <a:ext uri="{FF2B5EF4-FFF2-40B4-BE49-F238E27FC236}">
                <a16:creationId xmlns:a16="http://schemas.microsoft.com/office/drawing/2014/main" id="{D1B8341B-35BC-481D-9E1E-D03AF90B3B20}"/>
              </a:ext>
            </a:extLst>
          </p:cNvPr>
          <p:cNvSpPr/>
          <p:nvPr/>
        </p:nvSpPr>
        <p:spPr>
          <a:xfrm>
            <a:off x="3575051" y="2347913"/>
            <a:ext cx="720725" cy="239712"/>
          </a:xfrm>
          <a:prstGeom prst="can">
            <a:avLst>
              <a:gd name="adj" fmla="val 40708"/>
            </a:avLst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8206" name="TextBox 9">
            <a:extLst>
              <a:ext uri="{FF2B5EF4-FFF2-40B4-BE49-F238E27FC236}">
                <a16:creationId xmlns:a16="http://schemas.microsoft.com/office/drawing/2014/main" id="{8C25F921-7768-457B-8C46-6F99ACFB65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3113" y="3363914"/>
            <a:ext cx="16573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b="1" dirty="0">
                <a:solidFill>
                  <a:srgbClr val="0070C0"/>
                </a:solidFill>
              </a:rPr>
              <a:t>-3 </a:t>
            </a:r>
            <a:r>
              <a:rPr lang="en-GB" altLang="en-US" b="1" dirty="0"/>
              <a:t>+</a:t>
            </a:r>
            <a:r>
              <a:rPr lang="en-GB" altLang="en-US" b="1" dirty="0">
                <a:solidFill>
                  <a:srgbClr val="FF0000"/>
                </a:solidFill>
              </a:rPr>
              <a:t> </a:t>
            </a:r>
            <a:r>
              <a:rPr lang="en-GB" altLang="en-US" b="1" dirty="0">
                <a:solidFill>
                  <a:srgbClr val="0070C0"/>
                </a:solidFill>
              </a:rPr>
              <a:t>-2</a:t>
            </a:r>
            <a:r>
              <a:rPr lang="en-GB" altLang="en-US" b="1" dirty="0"/>
              <a:t> =</a:t>
            </a:r>
          </a:p>
        </p:txBody>
      </p:sp>
      <p:sp>
        <p:nvSpPr>
          <p:cNvPr id="27" name="Can 26">
            <a:extLst>
              <a:ext uri="{FF2B5EF4-FFF2-40B4-BE49-F238E27FC236}">
                <a16:creationId xmlns:a16="http://schemas.microsoft.com/office/drawing/2014/main" id="{7CFB836C-964F-41CE-AEC6-FB2455094765}"/>
              </a:ext>
            </a:extLst>
          </p:cNvPr>
          <p:cNvSpPr/>
          <p:nvPr/>
        </p:nvSpPr>
        <p:spPr>
          <a:xfrm>
            <a:off x="2711451" y="3732213"/>
            <a:ext cx="720725" cy="239712"/>
          </a:xfrm>
          <a:prstGeom prst="can">
            <a:avLst>
              <a:gd name="adj" fmla="val 40708"/>
            </a:avLst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>
              <a:solidFill>
                <a:srgbClr val="0070C0"/>
              </a:solidFill>
              <a:cs typeface="Arial" charset="0"/>
            </a:endParaRPr>
          </a:p>
        </p:txBody>
      </p:sp>
      <p:sp>
        <p:nvSpPr>
          <p:cNvPr id="28" name="Can 27">
            <a:extLst>
              <a:ext uri="{FF2B5EF4-FFF2-40B4-BE49-F238E27FC236}">
                <a16:creationId xmlns:a16="http://schemas.microsoft.com/office/drawing/2014/main" id="{5F1D4768-772B-419C-BBF2-8BB19159FBDA}"/>
              </a:ext>
            </a:extLst>
          </p:cNvPr>
          <p:cNvSpPr/>
          <p:nvPr/>
        </p:nvSpPr>
        <p:spPr>
          <a:xfrm>
            <a:off x="2711451" y="3516313"/>
            <a:ext cx="720725" cy="239712"/>
          </a:xfrm>
          <a:prstGeom prst="can">
            <a:avLst>
              <a:gd name="adj" fmla="val 40708"/>
            </a:avLst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>
              <a:solidFill>
                <a:srgbClr val="0070C0"/>
              </a:solidFill>
              <a:cs typeface="Arial" charset="0"/>
            </a:endParaRPr>
          </a:p>
        </p:txBody>
      </p:sp>
      <p:sp>
        <p:nvSpPr>
          <p:cNvPr id="29" name="Can 28">
            <a:extLst>
              <a:ext uri="{FF2B5EF4-FFF2-40B4-BE49-F238E27FC236}">
                <a16:creationId xmlns:a16="http://schemas.microsoft.com/office/drawing/2014/main" id="{A7481B78-64C4-4488-ABFE-E08F1B5CC2B7}"/>
              </a:ext>
            </a:extLst>
          </p:cNvPr>
          <p:cNvSpPr/>
          <p:nvPr/>
        </p:nvSpPr>
        <p:spPr>
          <a:xfrm>
            <a:off x="2711451" y="3300413"/>
            <a:ext cx="720725" cy="239712"/>
          </a:xfrm>
          <a:prstGeom prst="can">
            <a:avLst>
              <a:gd name="adj" fmla="val 40708"/>
            </a:avLst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>
              <a:solidFill>
                <a:srgbClr val="0070C0"/>
              </a:solidFill>
              <a:cs typeface="Arial" charset="0"/>
            </a:endParaRPr>
          </a:p>
        </p:txBody>
      </p:sp>
      <p:sp>
        <p:nvSpPr>
          <p:cNvPr id="30" name="Can 29">
            <a:extLst>
              <a:ext uri="{FF2B5EF4-FFF2-40B4-BE49-F238E27FC236}">
                <a16:creationId xmlns:a16="http://schemas.microsoft.com/office/drawing/2014/main" id="{1F3E3AED-1390-4E91-876E-5A9281E1DCEA}"/>
              </a:ext>
            </a:extLst>
          </p:cNvPr>
          <p:cNvSpPr/>
          <p:nvPr/>
        </p:nvSpPr>
        <p:spPr>
          <a:xfrm>
            <a:off x="3575051" y="3732213"/>
            <a:ext cx="720725" cy="239712"/>
          </a:xfrm>
          <a:prstGeom prst="can">
            <a:avLst>
              <a:gd name="adj" fmla="val 40708"/>
            </a:avLst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31" name="Can 30">
            <a:extLst>
              <a:ext uri="{FF2B5EF4-FFF2-40B4-BE49-F238E27FC236}">
                <a16:creationId xmlns:a16="http://schemas.microsoft.com/office/drawing/2014/main" id="{DB9E6DFE-3AD4-4004-97BF-9191F8A30C0F}"/>
              </a:ext>
            </a:extLst>
          </p:cNvPr>
          <p:cNvSpPr/>
          <p:nvPr/>
        </p:nvSpPr>
        <p:spPr>
          <a:xfrm>
            <a:off x="3575051" y="3516313"/>
            <a:ext cx="720725" cy="239712"/>
          </a:xfrm>
          <a:prstGeom prst="can">
            <a:avLst>
              <a:gd name="adj" fmla="val 40708"/>
            </a:avLst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8212" name="TextBox 15">
            <a:extLst>
              <a:ext uri="{FF2B5EF4-FFF2-40B4-BE49-F238E27FC236}">
                <a16:creationId xmlns:a16="http://schemas.microsoft.com/office/drawing/2014/main" id="{A24E509D-A567-4593-8ABA-E5ACB7918C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3114" y="4532314"/>
            <a:ext cx="1728787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b="1">
                <a:solidFill>
                  <a:srgbClr val="0070C0"/>
                </a:solidFill>
              </a:rPr>
              <a:t>-3 </a:t>
            </a:r>
            <a:r>
              <a:rPr lang="en-GB" altLang="en-US" b="1"/>
              <a:t>+</a:t>
            </a:r>
            <a:r>
              <a:rPr lang="en-GB" altLang="en-US" b="1">
                <a:solidFill>
                  <a:srgbClr val="FF0000"/>
                </a:solidFill>
              </a:rPr>
              <a:t> +1</a:t>
            </a:r>
            <a:r>
              <a:rPr lang="en-GB" altLang="en-US" b="1"/>
              <a:t> =</a:t>
            </a:r>
          </a:p>
        </p:txBody>
      </p:sp>
      <p:sp>
        <p:nvSpPr>
          <p:cNvPr id="33" name="Can 32">
            <a:extLst>
              <a:ext uri="{FF2B5EF4-FFF2-40B4-BE49-F238E27FC236}">
                <a16:creationId xmlns:a16="http://schemas.microsoft.com/office/drawing/2014/main" id="{63DEAB15-A85F-47DF-BEE9-44A2DAED29FF}"/>
              </a:ext>
            </a:extLst>
          </p:cNvPr>
          <p:cNvSpPr/>
          <p:nvPr/>
        </p:nvSpPr>
        <p:spPr>
          <a:xfrm>
            <a:off x="2711451" y="4900613"/>
            <a:ext cx="720725" cy="239712"/>
          </a:xfrm>
          <a:prstGeom prst="can">
            <a:avLst>
              <a:gd name="adj" fmla="val 40708"/>
            </a:avLst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>
              <a:solidFill>
                <a:srgbClr val="0070C0"/>
              </a:solidFill>
              <a:cs typeface="Arial" charset="0"/>
            </a:endParaRPr>
          </a:p>
        </p:txBody>
      </p:sp>
      <p:sp>
        <p:nvSpPr>
          <p:cNvPr id="34" name="Can 33">
            <a:extLst>
              <a:ext uri="{FF2B5EF4-FFF2-40B4-BE49-F238E27FC236}">
                <a16:creationId xmlns:a16="http://schemas.microsoft.com/office/drawing/2014/main" id="{C2DE7A2A-5443-46C8-9745-55E44AD9C0B7}"/>
              </a:ext>
            </a:extLst>
          </p:cNvPr>
          <p:cNvSpPr/>
          <p:nvPr/>
        </p:nvSpPr>
        <p:spPr>
          <a:xfrm>
            <a:off x="2711451" y="4684713"/>
            <a:ext cx="720725" cy="239712"/>
          </a:xfrm>
          <a:prstGeom prst="can">
            <a:avLst>
              <a:gd name="adj" fmla="val 40708"/>
            </a:avLst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>
              <a:solidFill>
                <a:srgbClr val="0070C0"/>
              </a:solidFill>
              <a:cs typeface="Arial" charset="0"/>
            </a:endParaRPr>
          </a:p>
        </p:txBody>
      </p:sp>
      <p:sp>
        <p:nvSpPr>
          <p:cNvPr id="35" name="Can 34">
            <a:extLst>
              <a:ext uri="{FF2B5EF4-FFF2-40B4-BE49-F238E27FC236}">
                <a16:creationId xmlns:a16="http://schemas.microsoft.com/office/drawing/2014/main" id="{20552EC2-2C39-4ED8-B61C-AB3302DCAA7B}"/>
              </a:ext>
            </a:extLst>
          </p:cNvPr>
          <p:cNvSpPr/>
          <p:nvPr/>
        </p:nvSpPr>
        <p:spPr>
          <a:xfrm>
            <a:off x="2711451" y="4468813"/>
            <a:ext cx="720725" cy="239712"/>
          </a:xfrm>
          <a:prstGeom prst="can">
            <a:avLst>
              <a:gd name="adj" fmla="val 40708"/>
            </a:avLst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>
              <a:solidFill>
                <a:srgbClr val="0070C0"/>
              </a:solidFill>
              <a:cs typeface="Arial" charset="0"/>
            </a:endParaRPr>
          </a:p>
        </p:txBody>
      </p:sp>
      <p:sp>
        <p:nvSpPr>
          <p:cNvPr id="37" name="Can 36">
            <a:extLst>
              <a:ext uri="{FF2B5EF4-FFF2-40B4-BE49-F238E27FC236}">
                <a16:creationId xmlns:a16="http://schemas.microsoft.com/office/drawing/2014/main" id="{E7097E49-11E1-4548-83EF-B89C40C23533}"/>
              </a:ext>
            </a:extLst>
          </p:cNvPr>
          <p:cNvSpPr/>
          <p:nvPr/>
        </p:nvSpPr>
        <p:spPr>
          <a:xfrm>
            <a:off x="3575051" y="4900613"/>
            <a:ext cx="720725" cy="239712"/>
          </a:xfrm>
          <a:prstGeom prst="can">
            <a:avLst>
              <a:gd name="adj" fmla="val 40708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8217" name="TextBox 21">
            <a:extLst>
              <a:ext uri="{FF2B5EF4-FFF2-40B4-BE49-F238E27FC236}">
                <a16:creationId xmlns:a16="http://schemas.microsoft.com/office/drawing/2014/main" id="{1FACA9D3-3F92-4BEC-8F0B-9F9CDA5AC5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3113" y="5699125"/>
            <a:ext cx="165735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b="1">
                <a:solidFill>
                  <a:srgbClr val="FF0000"/>
                </a:solidFill>
              </a:rPr>
              <a:t>+2 </a:t>
            </a:r>
            <a:r>
              <a:rPr lang="en-GB" altLang="en-US" b="1"/>
              <a:t>+</a:t>
            </a:r>
            <a:r>
              <a:rPr lang="en-GB" altLang="en-US" b="1">
                <a:solidFill>
                  <a:srgbClr val="FF0000"/>
                </a:solidFill>
              </a:rPr>
              <a:t> </a:t>
            </a:r>
            <a:r>
              <a:rPr lang="en-GB" altLang="en-US" b="1">
                <a:solidFill>
                  <a:srgbClr val="0070C0"/>
                </a:solidFill>
              </a:rPr>
              <a:t>-3</a:t>
            </a:r>
            <a:r>
              <a:rPr lang="en-GB" altLang="en-US" b="1"/>
              <a:t> =</a:t>
            </a:r>
            <a:endParaRPr lang="en-GB" altLang="en-US" b="1">
              <a:solidFill>
                <a:srgbClr val="0070C0"/>
              </a:solidFill>
            </a:endParaRPr>
          </a:p>
        </p:txBody>
      </p:sp>
      <p:sp>
        <p:nvSpPr>
          <p:cNvPr id="39" name="Can 38">
            <a:extLst>
              <a:ext uri="{FF2B5EF4-FFF2-40B4-BE49-F238E27FC236}">
                <a16:creationId xmlns:a16="http://schemas.microsoft.com/office/drawing/2014/main" id="{E3312352-64B4-41CA-994E-ABE2B042EA59}"/>
              </a:ext>
            </a:extLst>
          </p:cNvPr>
          <p:cNvSpPr/>
          <p:nvPr/>
        </p:nvSpPr>
        <p:spPr>
          <a:xfrm>
            <a:off x="3575051" y="6069013"/>
            <a:ext cx="720725" cy="239712"/>
          </a:xfrm>
          <a:prstGeom prst="can">
            <a:avLst>
              <a:gd name="adj" fmla="val 40708"/>
            </a:avLst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>
              <a:solidFill>
                <a:srgbClr val="0070C0"/>
              </a:solidFill>
              <a:cs typeface="Arial" charset="0"/>
            </a:endParaRPr>
          </a:p>
        </p:txBody>
      </p:sp>
      <p:sp>
        <p:nvSpPr>
          <p:cNvPr id="41" name="Can 40">
            <a:extLst>
              <a:ext uri="{FF2B5EF4-FFF2-40B4-BE49-F238E27FC236}">
                <a16:creationId xmlns:a16="http://schemas.microsoft.com/office/drawing/2014/main" id="{51CA97D1-E7B9-4355-82D2-8DC482C277B2}"/>
              </a:ext>
            </a:extLst>
          </p:cNvPr>
          <p:cNvSpPr/>
          <p:nvPr/>
        </p:nvSpPr>
        <p:spPr>
          <a:xfrm>
            <a:off x="3575051" y="5853113"/>
            <a:ext cx="720725" cy="239712"/>
          </a:xfrm>
          <a:prstGeom prst="can">
            <a:avLst>
              <a:gd name="adj" fmla="val 40708"/>
            </a:avLst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>
              <a:solidFill>
                <a:srgbClr val="0070C0"/>
              </a:solidFill>
              <a:cs typeface="Arial" charset="0"/>
            </a:endParaRPr>
          </a:p>
        </p:txBody>
      </p:sp>
      <p:sp>
        <p:nvSpPr>
          <p:cNvPr id="42" name="Can 41">
            <a:extLst>
              <a:ext uri="{FF2B5EF4-FFF2-40B4-BE49-F238E27FC236}">
                <a16:creationId xmlns:a16="http://schemas.microsoft.com/office/drawing/2014/main" id="{F7037FBB-5DE8-4D8C-8E27-3D88B0905D5B}"/>
              </a:ext>
            </a:extLst>
          </p:cNvPr>
          <p:cNvSpPr/>
          <p:nvPr/>
        </p:nvSpPr>
        <p:spPr>
          <a:xfrm>
            <a:off x="3575051" y="5637213"/>
            <a:ext cx="720725" cy="239712"/>
          </a:xfrm>
          <a:prstGeom prst="can">
            <a:avLst>
              <a:gd name="adj" fmla="val 40708"/>
            </a:avLst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>
              <a:solidFill>
                <a:srgbClr val="0070C0"/>
              </a:solidFill>
              <a:cs typeface="Arial" charset="0"/>
            </a:endParaRPr>
          </a:p>
        </p:txBody>
      </p:sp>
      <p:sp>
        <p:nvSpPr>
          <p:cNvPr id="43" name="Can 42">
            <a:extLst>
              <a:ext uri="{FF2B5EF4-FFF2-40B4-BE49-F238E27FC236}">
                <a16:creationId xmlns:a16="http://schemas.microsoft.com/office/drawing/2014/main" id="{CD4DE2AE-3425-4BF4-BD59-C04A53244D31}"/>
              </a:ext>
            </a:extLst>
          </p:cNvPr>
          <p:cNvSpPr/>
          <p:nvPr/>
        </p:nvSpPr>
        <p:spPr>
          <a:xfrm>
            <a:off x="2711451" y="6069013"/>
            <a:ext cx="720725" cy="239712"/>
          </a:xfrm>
          <a:prstGeom prst="can">
            <a:avLst>
              <a:gd name="adj" fmla="val 40708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44" name="Can 43">
            <a:extLst>
              <a:ext uri="{FF2B5EF4-FFF2-40B4-BE49-F238E27FC236}">
                <a16:creationId xmlns:a16="http://schemas.microsoft.com/office/drawing/2014/main" id="{E3274C26-829E-4C7D-9011-E54777DF1E1A}"/>
              </a:ext>
            </a:extLst>
          </p:cNvPr>
          <p:cNvSpPr/>
          <p:nvPr/>
        </p:nvSpPr>
        <p:spPr>
          <a:xfrm>
            <a:off x="2711451" y="5876926"/>
            <a:ext cx="720725" cy="239713"/>
          </a:xfrm>
          <a:prstGeom prst="can">
            <a:avLst>
              <a:gd name="adj" fmla="val 40708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8223" name="TextBox 31">
            <a:extLst>
              <a:ext uri="{FF2B5EF4-FFF2-40B4-BE49-F238E27FC236}">
                <a16:creationId xmlns:a16="http://schemas.microsoft.com/office/drawing/2014/main" id="{83607C78-B59F-49B7-9B75-D01EC9D98E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53351" y="2203450"/>
            <a:ext cx="1655763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b="1">
                <a:solidFill>
                  <a:srgbClr val="FF0000"/>
                </a:solidFill>
              </a:rPr>
              <a:t>+4 </a:t>
            </a:r>
            <a:r>
              <a:rPr lang="en-GB" altLang="en-US" b="1"/>
              <a:t>+</a:t>
            </a:r>
            <a:r>
              <a:rPr lang="en-GB" altLang="en-US" b="1">
                <a:solidFill>
                  <a:srgbClr val="FF0000"/>
                </a:solidFill>
              </a:rPr>
              <a:t> </a:t>
            </a:r>
            <a:r>
              <a:rPr lang="en-GB" altLang="en-US" b="1">
                <a:solidFill>
                  <a:srgbClr val="0070C0"/>
                </a:solidFill>
              </a:rPr>
              <a:t>-6 </a:t>
            </a:r>
            <a:r>
              <a:rPr lang="en-GB" altLang="en-US" b="1"/>
              <a:t>=</a:t>
            </a:r>
          </a:p>
        </p:txBody>
      </p:sp>
      <p:sp>
        <p:nvSpPr>
          <p:cNvPr id="8224" name="TextBox 32">
            <a:extLst>
              <a:ext uri="{FF2B5EF4-FFF2-40B4-BE49-F238E27FC236}">
                <a16:creationId xmlns:a16="http://schemas.microsoft.com/office/drawing/2014/main" id="{BD16601F-0A9B-4A55-A8F7-64D681050E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53351" y="3371850"/>
            <a:ext cx="1655763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b="1">
                <a:solidFill>
                  <a:srgbClr val="0070C0"/>
                </a:solidFill>
              </a:rPr>
              <a:t>-5 </a:t>
            </a:r>
            <a:r>
              <a:rPr lang="en-GB" altLang="en-US" b="1"/>
              <a:t>+</a:t>
            </a:r>
            <a:r>
              <a:rPr lang="en-GB" altLang="en-US" b="1">
                <a:solidFill>
                  <a:srgbClr val="FF0000"/>
                </a:solidFill>
              </a:rPr>
              <a:t> </a:t>
            </a:r>
            <a:r>
              <a:rPr lang="en-GB" altLang="en-US" b="1">
                <a:solidFill>
                  <a:srgbClr val="0070C0"/>
                </a:solidFill>
              </a:rPr>
              <a:t>-7 </a:t>
            </a:r>
            <a:r>
              <a:rPr lang="en-GB" altLang="en-US" b="1"/>
              <a:t>=</a:t>
            </a:r>
          </a:p>
        </p:txBody>
      </p:sp>
      <p:sp>
        <p:nvSpPr>
          <p:cNvPr id="8225" name="TextBox 33">
            <a:extLst>
              <a:ext uri="{FF2B5EF4-FFF2-40B4-BE49-F238E27FC236}">
                <a16:creationId xmlns:a16="http://schemas.microsoft.com/office/drawing/2014/main" id="{DDCCCAD2-3DD8-483C-BBD9-1858B0320A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53351" y="4540250"/>
            <a:ext cx="16557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b="1">
                <a:solidFill>
                  <a:srgbClr val="0070C0"/>
                </a:solidFill>
              </a:rPr>
              <a:t>-2 </a:t>
            </a:r>
            <a:r>
              <a:rPr lang="en-GB" altLang="en-US" b="1"/>
              <a:t>+</a:t>
            </a:r>
            <a:r>
              <a:rPr lang="en-GB" altLang="en-US" b="1">
                <a:solidFill>
                  <a:srgbClr val="FF0000"/>
                </a:solidFill>
              </a:rPr>
              <a:t> +8 </a:t>
            </a:r>
            <a:r>
              <a:rPr lang="en-GB" altLang="en-US" b="1"/>
              <a:t>=</a:t>
            </a:r>
            <a:endParaRPr lang="en-GB" altLang="en-US" b="1">
              <a:solidFill>
                <a:srgbClr val="FF0000"/>
              </a:solidFill>
            </a:endParaRPr>
          </a:p>
        </p:txBody>
      </p:sp>
      <p:sp>
        <p:nvSpPr>
          <p:cNvPr id="8226" name="TextBox 34">
            <a:extLst>
              <a:ext uri="{FF2B5EF4-FFF2-40B4-BE49-F238E27FC236}">
                <a16:creationId xmlns:a16="http://schemas.microsoft.com/office/drawing/2014/main" id="{E167D4B0-6896-47C3-A490-7B1EBC7AE9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53351" y="5708650"/>
            <a:ext cx="16557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b="1">
                <a:solidFill>
                  <a:srgbClr val="FF0000"/>
                </a:solidFill>
              </a:rPr>
              <a:t>+6 </a:t>
            </a:r>
            <a:r>
              <a:rPr lang="en-GB" altLang="en-US" b="1"/>
              <a:t>+</a:t>
            </a:r>
            <a:r>
              <a:rPr lang="en-GB" altLang="en-US" b="1">
                <a:solidFill>
                  <a:srgbClr val="FF0000"/>
                </a:solidFill>
              </a:rPr>
              <a:t> </a:t>
            </a:r>
            <a:r>
              <a:rPr lang="en-GB" altLang="en-US" b="1">
                <a:solidFill>
                  <a:srgbClr val="0070C0"/>
                </a:solidFill>
              </a:rPr>
              <a:t>-9 </a:t>
            </a:r>
            <a:r>
              <a:rPr lang="en-GB" altLang="en-US" b="1"/>
              <a:t>=</a:t>
            </a:r>
            <a:endParaRPr lang="en-GB" altLang="en-US" b="1">
              <a:solidFill>
                <a:srgbClr val="0070C0"/>
              </a:solidFill>
            </a:endParaRPr>
          </a:p>
        </p:txBody>
      </p:sp>
      <p:sp>
        <p:nvSpPr>
          <p:cNvPr id="8227" name="TextBox 35">
            <a:extLst>
              <a:ext uri="{FF2B5EF4-FFF2-40B4-BE49-F238E27FC236}">
                <a16:creationId xmlns:a16="http://schemas.microsoft.com/office/drawing/2014/main" id="{CE32CB7D-7E78-450F-9E8B-F98E661B58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48526" y="2203450"/>
            <a:ext cx="50482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b="1"/>
              <a:t>5.</a:t>
            </a:r>
          </a:p>
        </p:txBody>
      </p:sp>
      <p:sp>
        <p:nvSpPr>
          <p:cNvPr id="8228" name="TextBox 36">
            <a:extLst>
              <a:ext uri="{FF2B5EF4-FFF2-40B4-BE49-F238E27FC236}">
                <a16:creationId xmlns:a16="http://schemas.microsoft.com/office/drawing/2014/main" id="{77320F20-B4B4-4B35-862B-6C3B50DDCB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48526" y="3371850"/>
            <a:ext cx="50482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b="1"/>
              <a:t>6.</a:t>
            </a:r>
          </a:p>
        </p:txBody>
      </p:sp>
      <p:sp>
        <p:nvSpPr>
          <p:cNvPr id="8229" name="TextBox 37">
            <a:extLst>
              <a:ext uri="{FF2B5EF4-FFF2-40B4-BE49-F238E27FC236}">
                <a16:creationId xmlns:a16="http://schemas.microsoft.com/office/drawing/2014/main" id="{E9364567-E248-4C25-A9C1-C15E53D429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48526" y="4540250"/>
            <a:ext cx="5048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b="1"/>
              <a:t>7.</a:t>
            </a:r>
          </a:p>
        </p:txBody>
      </p:sp>
      <p:sp>
        <p:nvSpPr>
          <p:cNvPr id="8230" name="TextBox 38">
            <a:extLst>
              <a:ext uri="{FF2B5EF4-FFF2-40B4-BE49-F238E27FC236}">
                <a16:creationId xmlns:a16="http://schemas.microsoft.com/office/drawing/2014/main" id="{85CCA42B-DFA7-4B81-83E6-94B3EE4735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48526" y="5708650"/>
            <a:ext cx="5048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b="1"/>
              <a:t>8.</a:t>
            </a:r>
          </a:p>
        </p:txBody>
      </p:sp>
      <p:sp>
        <p:nvSpPr>
          <p:cNvPr id="8231" name="TextBox 39">
            <a:extLst>
              <a:ext uri="{FF2B5EF4-FFF2-40B4-BE49-F238E27FC236}">
                <a16:creationId xmlns:a16="http://schemas.microsoft.com/office/drawing/2014/main" id="{250F4CD9-C796-455F-80AC-752DCBFBC2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2314" y="2219325"/>
            <a:ext cx="5032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b="1"/>
              <a:t>1.</a:t>
            </a:r>
          </a:p>
        </p:txBody>
      </p:sp>
      <p:sp>
        <p:nvSpPr>
          <p:cNvPr id="8232" name="TextBox 40">
            <a:extLst>
              <a:ext uri="{FF2B5EF4-FFF2-40B4-BE49-F238E27FC236}">
                <a16:creationId xmlns:a16="http://schemas.microsoft.com/office/drawing/2014/main" id="{68F176BB-56D7-416A-8BC5-747584C7FF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2314" y="3387725"/>
            <a:ext cx="5032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b="1"/>
              <a:t>2.</a:t>
            </a:r>
          </a:p>
        </p:txBody>
      </p:sp>
      <p:sp>
        <p:nvSpPr>
          <p:cNvPr id="8233" name="TextBox 41">
            <a:extLst>
              <a:ext uri="{FF2B5EF4-FFF2-40B4-BE49-F238E27FC236}">
                <a16:creationId xmlns:a16="http://schemas.microsoft.com/office/drawing/2014/main" id="{CBCEBD6F-98F3-49CC-A060-25F986547A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2314" y="4556125"/>
            <a:ext cx="5032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b="1"/>
              <a:t>3.</a:t>
            </a:r>
          </a:p>
        </p:txBody>
      </p:sp>
      <p:sp>
        <p:nvSpPr>
          <p:cNvPr id="8234" name="TextBox 42">
            <a:extLst>
              <a:ext uri="{FF2B5EF4-FFF2-40B4-BE49-F238E27FC236}">
                <a16:creationId xmlns:a16="http://schemas.microsoft.com/office/drawing/2014/main" id="{73932BB6-9297-4901-BF1E-4CB1E445E6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2314" y="5724525"/>
            <a:ext cx="5032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b="1"/>
              <a:t>4.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C169263-0BC4-49EE-8D42-2EBA519EDA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64650" y="2203450"/>
            <a:ext cx="649288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b="1">
                <a:solidFill>
                  <a:srgbClr val="0070C0"/>
                </a:solidFill>
              </a:rPr>
              <a:t>-2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407EA5EC-1924-421A-A005-40DE7FB9E1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64651" y="3371850"/>
            <a:ext cx="115252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b="1">
                <a:solidFill>
                  <a:srgbClr val="0070C0"/>
                </a:solidFill>
              </a:rPr>
              <a:t>-12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C35D095-8054-4C8F-8F19-4A771C7C87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64651" y="4540250"/>
            <a:ext cx="7921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b="1">
                <a:solidFill>
                  <a:srgbClr val="FF0000"/>
                </a:solidFill>
              </a:rPr>
              <a:t>+6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E6F61671-39AA-4E40-9F3F-3BB4F1677A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64651" y="5708650"/>
            <a:ext cx="7207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b="1">
                <a:solidFill>
                  <a:srgbClr val="0070C0"/>
                </a:solidFill>
              </a:rPr>
              <a:t>-3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245B32BF-5C23-482D-8D50-1C3CB5E844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2205039"/>
            <a:ext cx="649288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b="1">
                <a:solidFill>
                  <a:srgbClr val="FF0000"/>
                </a:solidFill>
              </a:rPr>
              <a:t>+1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1DBF524C-4630-45AD-8825-152DDE511B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1" y="3373439"/>
            <a:ext cx="115252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b="1">
                <a:solidFill>
                  <a:srgbClr val="0070C0"/>
                </a:solidFill>
              </a:rPr>
              <a:t>-5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80C9E5F0-1F15-42EC-9D4D-0358C49050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1" y="4541838"/>
            <a:ext cx="7921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b="1">
                <a:solidFill>
                  <a:srgbClr val="0070C0"/>
                </a:solidFill>
              </a:rPr>
              <a:t>-2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BD099AD4-AA1D-4CC1-933F-3427D08606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1" y="5710238"/>
            <a:ext cx="7207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b="1">
                <a:solidFill>
                  <a:srgbClr val="0070C0"/>
                </a:solidFill>
              </a:rPr>
              <a:t>-1</a:t>
            </a:r>
          </a:p>
        </p:txBody>
      </p:sp>
    </p:spTree>
    <p:extLst>
      <p:ext uri="{BB962C8B-B14F-4D97-AF65-F5344CB8AC3E}">
        <p14:creationId xmlns:p14="http://schemas.microsoft.com/office/powerpoint/2010/main" val="36825354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9" grpId="0"/>
      <p:bldP spid="60" grpId="0"/>
      <p:bldP spid="61" grpId="0"/>
      <p:bldP spid="72" grpId="0"/>
      <p:bldP spid="73" grpId="0"/>
      <p:bldP spid="74" grpId="0"/>
      <p:bldP spid="7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9">
            <a:extLst>
              <a:ext uri="{FF2B5EF4-FFF2-40B4-BE49-F238E27FC236}">
                <a16:creationId xmlns:a16="http://schemas.microsoft.com/office/drawing/2014/main" id="{75A384C4-A571-4B5C-B00A-BF681A8E2F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9288" y="1828801"/>
            <a:ext cx="73342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solidFill>
                  <a:schemeClr val="bg1"/>
                </a:solidFill>
              </a:rPr>
              <a:t>What’s half way between each pair of numbers?</a:t>
            </a:r>
          </a:p>
        </p:txBody>
      </p:sp>
      <p:sp>
        <p:nvSpPr>
          <p:cNvPr id="36" name="Title 1">
            <a:extLst>
              <a:ext uri="{FF2B5EF4-FFF2-40B4-BE49-F238E27FC236}">
                <a16:creationId xmlns:a16="http://schemas.microsoft.com/office/drawing/2014/main" id="{3F15DF6A-97B4-4219-B3EB-6DEBDA519F33}"/>
              </a:ext>
            </a:extLst>
          </p:cNvPr>
          <p:cNvSpPr txBox="1">
            <a:spLocks/>
          </p:cNvSpPr>
          <p:nvPr/>
        </p:nvSpPr>
        <p:spPr>
          <a:xfrm>
            <a:off x="1524000" y="685800"/>
            <a:ext cx="9144000" cy="762000"/>
          </a:xfrm>
          <a:prstGeom prst="rect">
            <a:avLst/>
          </a:prstGeom>
        </p:spPr>
        <p:txBody>
          <a:bodyPr/>
          <a:lstStyle/>
          <a:p>
            <a:pPr algn="ctr" eaLnBrk="1" hangingPunct="1">
              <a:defRPr/>
            </a:pPr>
            <a:r>
              <a:rPr lang="en-US" sz="4800" b="1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The Midpoint of a Line</a:t>
            </a:r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61DAEBF3-9398-4194-950D-3E336445D920}"/>
              </a:ext>
            </a:extLst>
          </p:cNvPr>
          <p:cNvSpPr/>
          <p:nvPr/>
        </p:nvSpPr>
        <p:spPr>
          <a:xfrm>
            <a:off x="1676400" y="1676400"/>
            <a:ext cx="8839200" cy="5029200"/>
          </a:xfrm>
          <a:prstGeom prst="roundRect">
            <a:avLst>
              <a:gd name="adj" fmla="val 1545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graphicFrame>
        <p:nvGraphicFramePr>
          <p:cNvPr id="84098" name="Group 130">
            <a:extLst>
              <a:ext uri="{FF2B5EF4-FFF2-40B4-BE49-F238E27FC236}">
                <a16:creationId xmlns:a16="http://schemas.microsoft.com/office/drawing/2014/main" id="{29959E7B-4C0F-4768-9263-866988274320}"/>
              </a:ext>
            </a:extLst>
          </p:cNvPr>
          <p:cNvGraphicFramePr>
            <a:graphicFrameLocks noGrp="1"/>
          </p:cNvGraphicFramePr>
          <p:nvPr/>
        </p:nvGraphicFramePr>
        <p:xfrm>
          <a:off x="1919288" y="2492376"/>
          <a:ext cx="8424862" cy="3960815"/>
        </p:xfrm>
        <a:graphic>
          <a:graphicData uri="http://schemas.openxmlformats.org/drawingml/2006/table">
            <a:tbl>
              <a:tblPr/>
              <a:tblGrid>
                <a:gridCol w="593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44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986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034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970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921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1.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Comic Sans MS" pitchFamily="66" charset="0"/>
                        </a:rPr>
                        <a:t>2 &amp; 6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</a:rPr>
                        <a:t>4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6.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Comic Sans MS" pitchFamily="66" charset="0"/>
                        </a:rPr>
                        <a:t>7 &amp; 10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</a:rPr>
                        <a:t>8.5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21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2.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Comic Sans MS" pitchFamily="66" charset="0"/>
                        </a:rPr>
                        <a:t>4 &amp; 8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</a:rPr>
                        <a:t>6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7.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Comic Sans MS" pitchFamily="66" charset="0"/>
                        </a:rPr>
                        <a:t>-9 &amp; -5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</a:rPr>
                        <a:t>-7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21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3.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Comic Sans MS" pitchFamily="66" charset="0"/>
                        </a:rPr>
                        <a:t>12 &amp; 20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</a:rPr>
                        <a:t>16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8.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Comic Sans MS" pitchFamily="66" charset="0"/>
                        </a:rPr>
                        <a:t>-10 &amp; -5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</a:rPr>
                        <a:t>-7.5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21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4.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Comic Sans MS" pitchFamily="66" charset="0"/>
                        </a:rPr>
                        <a:t>-3 &amp; 3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9.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Comic Sans MS" pitchFamily="66" charset="0"/>
                        </a:rPr>
                        <a:t>-11 &amp; 3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</a:rPr>
                        <a:t>-4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21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5.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Comic Sans MS" pitchFamily="66" charset="0"/>
                        </a:rPr>
                        <a:t>-2 &amp; 6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</a:rPr>
                        <a:t>2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10.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Comic Sans MS" pitchFamily="66" charset="0"/>
                        </a:rPr>
                        <a:t>28 &amp; 50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</a:rPr>
                        <a:t>39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0FEF4FEA-1399-4F0A-B207-918760BA0536}"/>
              </a:ext>
            </a:extLst>
          </p:cNvPr>
          <p:cNvSpPr/>
          <p:nvPr/>
        </p:nvSpPr>
        <p:spPr>
          <a:xfrm>
            <a:off x="4583114" y="2565401"/>
            <a:ext cx="936625" cy="576263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GB" sz="2800" b="1" dirty="0">
                <a:solidFill>
                  <a:srgbClr val="FF0000"/>
                </a:solidFill>
                <a:latin typeface="Comic Sans MS" pitchFamily="66" charset="0"/>
              </a:rPr>
              <a:t>?</a:t>
            </a:r>
          </a:p>
        </p:txBody>
      </p:sp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1AFA00B7-A1D5-4376-8B3D-5202516EF9B2}"/>
              </a:ext>
            </a:extLst>
          </p:cNvPr>
          <p:cNvSpPr/>
          <p:nvPr/>
        </p:nvSpPr>
        <p:spPr>
          <a:xfrm>
            <a:off x="4583114" y="3365501"/>
            <a:ext cx="936625" cy="576263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GB" sz="2800" b="1" dirty="0">
                <a:solidFill>
                  <a:srgbClr val="FF0000"/>
                </a:solidFill>
                <a:latin typeface="Comic Sans MS" pitchFamily="66" charset="0"/>
              </a:rPr>
              <a:t>?</a:t>
            </a:r>
          </a:p>
        </p:txBody>
      </p:sp>
      <p:sp>
        <p:nvSpPr>
          <p:cNvPr id="64" name="Rounded Rectangle 63">
            <a:extLst>
              <a:ext uri="{FF2B5EF4-FFF2-40B4-BE49-F238E27FC236}">
                <a16:creationId xmlns:a16="http://schemas.microsoft.com/office/drawing/2014/main" id="{059DF1FB-5C5A-48C8-BFD1-47F229A50FBE}"/>
              </a:ext>
            </a:extLst>
          </p:cNvPr>
          <p:cNvSpPr/>
          <p:nvPr/>
        </p:nvSpPr>
        <p:spPr>
          <a:xfrm>
            <a:off x="4583114" y="4165601"/>
            <a:ext cx="936625" cy="576263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GB" sz="2800" b="1" dirty="0">
                <a:solidFill>
                  <a:srgbClr val="FF0000"/>
                </a:solidFill>
                <a:latin typeface="Comic Sans MS" pitchFamily="66" charset="0"/>
              </a:rPr>
              <a:t>?</a:t>
            </a:r>
          </a:p>
        </p:txBody>
      </p:sp>
      <p:sp>
        <p:nvSpPr>
          <p:cNvPr id="65" name="Rounded Rectangle 64">
            <a:extLst>
              <a:ext uri="{FF2B5EF4-FFF2-40B4-BE49-F238E27FC236}">
                <a16:creationId xmlns:a16="http://schemas.microsoft.com/office/drawing/2014/main" id="{E20BFF0A-D5CC-48E8-BF70-C020E3951EC1}"/>
              </a:ext>
            </a:extLst>
          </p:cNvPr>
          <p:cNvSpPr/>
          <p:nvPr/>
        </p:nvSpPr>
        <p:spPr>
          <a:xfrm>
            <a:off x="4583114" y="4967288"/>
            <a:ext cx="936625" cy="576262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GB" sz="2800" b="1" dirty="0">
                <a:solidFill>
                  <a:srgbClr val="FF0000"/>
                </a:solidFill>
                <a:latin typeface="Comic Sans MS" pitchFamily="66" charset="0"/>
              </a:rPr>
              <a:t>?</a:t>
            </a:r>
          </a:p>
        </p:txBody>
      </p:sp>
      <p:sp>
        <p:nvSpPr>
          <p:cNvPr id="66" name="Rounded Rectangle 65">
            <a:extLst>
              <a:ext uri="{FF2B5EF4-FFF2-40B4-BE49-F238E27FC236}">
                <a16:creationId xmlns:a16="http://schemas.microsoft.com/office/drawing/2014/main" id="{A1C9FC08-1716-4B97-8155-2A9EB16B4D7B}"/>
              </a:ext>
            </a:extLst>
          </p:cNvPr>
          <p:cNvSpPr/>
          <p:nvPr/>
        </p:nvSpPr>
        <p:spPr>
          <a:xfrm>
            <a:off x="4583114" y="5767388"/>
            <a:ext cx="936625" cy="576262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GB" sz="2800" b="1" dirty="0">
                <a:solidFill>
                  <a:srgbClr val="FF0000"/>
                </a:solidFill>
                <a:latin typeface="Comic Sans MS" pitchFamily="66" charset="0"/>
              </a:rPr>
              <a:t>?</a:t>
            </a:r>
          </a:p>
        </p:txBody>
      </p:sp>
      <p:sp>
        <p:nvSpPr>
          <p:cNvPr id="67" name="Rounded Rectangle 66">
            <a:extLst>
              <a:ext uri="{FF2B5EF4-FFF2-40B4-BE49-F238E27FC236}">
                <a16:creationId xmlns:a16="http://schemas.microsoft.com/office/drawing/2014/main" id="{3AF48E83-7E0E-47FD-ADC8-2079562989AE}"/>
              </a:ext>
            </a:extLst>
          </p:cNvPr>
          <p:cNvSpPr/>
          <p:nvPr/>
        </p:nvSpPr>
        <p:spPr>
          <a:xfrm>
            <a:off x="9120189" y="2565401"/>
            <a:ext cx="936625" cy="576263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GB" sz="2800" b="1" dirty="0">
                <a:solidFill>
                  <a:srgbClr val="FF0000"/>
                </a:solidFill>
                <a:latin typeface="Comic Sans MS" pitchFamily="66" charset="0"/>
              </a:rPr>
              <a:t>?</a:t>
            </a:r>
          </a:p>
        </p:txBody>
      </p:sp>
      <p:sp>
        <p:nvSpPr>
          <p:cNvPr id="68" name="Rounded Rectangle 67">
            <a:extLst>
              <a:ext uri="{FF2B5EF4-FFF2-40B4-BE49-F238E27FC236}">
                <a16:creationId xmlns:a16="http://schemas.microsoft.com/office/drawing/2014/main" id="{77BA518F-1A4E-4412-A93F-0FA4CAF6E28D}"/>
              </a:ext>
            </a:extLst>
          </p:cNvPr>
          <p:cNvSpPr/>
          <p:nvPr/>
        </p:nvSpPr>
        <p:spPr>
          <a:xfrm>
            <a:off x="9120189" y="3365501"/>
            <a:ext cx="936625" cy="576263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GB" sz="2800" b="1" dirty="0">
                <a:solidFill>
                  <a:srgbClr val="FF0000"/>
                </a:solidFill>
                <a:latin typeface="Comic Sans MS" pitchFamily="66" charset="0"/>
              </a:rPr>
              <a:t>?</a:t>
            </a:r>
          </a:p>
        </p:txBody>
      </p:sp>
      <p:sp>
        <p:nvSpPr>
          <p:cNvPr id="69" name="Rounded Rectangle 68">
            <a:extLst>
              <a:ext uri="{FF2B5EF4-FFF2-40B4-BE49-F238E27FC236}">
                <a16:creationId xmlns:a16="http://schemas.microsoft.com/office/drawing/2014/main" id="{90E44103-BEDF-4ED8-AD26-79638F20A521}"/>
              </a:ext>
            </a:extLst>
          </p:cNvPr>
          <p:cNvSpPr/>
          <p:nvPr/>
        </p:nvSpPr>
        <p:spPr>
          <a:xfrm>
            <a:off x="9120189" y="4165601"/>
            <a:ext cx="936625" cy="576263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GB" sz="2800" b="1" dirty="0">
                <a:solidFill>
                  <a:srgbClr val="FF0000"/>
                </a:solidFill>
                <a:latin typeface="Comic Sans MS" pitchFamily="66" charset="0"/>
              </a:rPr>
              <a:t>?</a:t>
            </a:r>
          </a:p>
        </p:txBody>
      </p:sp>
      <p:sp>
        <p:nvSpPr>
          <p:cNvPr id="70" name="Rounded Rectangle 69">
            <a:extLst>
              <a:ext uri="{FF2B5EF4-FFF2-40B4-BE49-F238E27FC236}">
                <a16:creationId xmlns:a16="http://schemas.microsoft.com/office/drawing/2014/main" id="{8155B20D-5D41-46C7-A191-487F5AF61130}"/>
              </a:ext>
            </a:extLst>
          </p:cNvPr>
          <p:cNvSpPr/>
          <p:nvPr/>
        </p:nvSpPr>
        <p:spPr>
          <a:xfrm>
            <a:off x="9120189" y="4967288"/>
            <a:ext cx="936625" cy="576262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GB" sz="2800" b="1" dirty="0">
                <a:solidFill>
                  <a:srgbClr val="FF0000"/>
                </a:solidFill>
                <a:latin typeface="Comic Sans MS" pitchFamily="66" charset="0"/>
              </a:rPr>
              <a:t>?</a:t>
            </a:r>
          </a:p>
        </p:txBody>
      </p:sp>
      <p:sp>
        <p:nvSpPr>
          <p:cNvPr id="71" name="Rounded Rectangle 70">
            <a:extLst>
              <a:ext uri="{FF2B5EF4-FFF2-40B4-BE49-F238E27FC236}">
                <a16:creationId xmlns:a16="http://schemas.microsoft.com/office/drawing/2014/main" id="{A8B8A7EE-32DE-4B54-9A41-A9E5BE6F3450}"/>
              </a:ext>
            </a:extLst>
          </p:cNvPr>
          <p:cNvSpPr/>
          <p:nvPr/>
        </p:nvSpPr>
        <p:spPr>
          <a:xfrm>
            <a:off x="9120189" y="5767388"/>
            <a:ext cx="936625" cy="576262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GB" sz="2800" b="1" dirty="0">
                <a:solidFill>
                  <a:srgbClr val="FF0000"/>
                </a:solidFill>
                <a:latin typeface="Comic Sans MS" pitchFamily="66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4501692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20" name="Text Box 4">
            <a:extLst>
              <a:ext uri="{FF2B5EF4-FFF2-40B4-BE49-F238E27FC236}">
                <a16:creationId xmlns:a16="http://schemas.microsoft.com/office/drawing/2014/main" id="{FDEA6A92-32B9-432F-A1F3-FF786B2573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0225" y="333376"/>
            <a:ext cx="24955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>
                <a:latin typeface="Comic Sans MS" panose="030F0702030302020204" pitchFamily="66" charset="0"/>
              </a:rPr>
              <a:t>This is a line…</a:t>
            </a:r>
          </a:p>
        </p:txBody>
      </p:sp>
      <p:sp>
        <p:nvSpPr>
          <p:cNvPr id="86021" name="Line 5">
            <a:extLst>
              <a:ext uri="{FF2B5EF4-FFF2-40B4-BE49-F238E27FC236}">
                <a16:creationId xmlns:a16="http://schemas.microsoft.com/office/drawing/2014/main" id="{7E21DCF9-EE86-457C-A4A1-937FF31CA47B}"/>
              </a:ext>
            </a:extLst>
          </p:cNvPr>
          <p:cNvSpPr>
            <a:spLocks noChangeShapeType="1"/>
          </p:cNvSpPr>
          <p:nvPr/>
        </p:nvSpPr>
        <p:spPr bwMode="auto">
          <a:xfrm>
            <a:off x="-576944" y="925286"/>
            <a:ext cx="12768943" cy="1143265"/>
          </a:xfrm>
          <a:prstGeom prst="line">
            <a:avLst/>
          </a:prstGeom>
          <a:noFill/>
          <a:ln w="4445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E"/>
          </a:p>
        </p:txBody>
      </p:sp>
      <p:sp>
        <p:nvSpPr>
          <p:cNvPr id="86022" name="Text Box 6">
            <a:extLst>
              <a:ext uri="{FF2B5EF4-FFF2-40B4-BE49-F238E27FC236}">
                <a16:creationId xmlns:a16="http://schemas.microsoft.com/office/drawing/2014/main" id="{2265BDE8-3F00-499E-8936-3733318ED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9289" y="2708276"/>
            <a:ext cx="39846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>
                <a:latin typeface="Comic Sans MS" panose="030F0702030302020204" pitchFamily="66" charset="0"/>
              </a:rPr>
              <a:t>This is a line segment…</a:t>
            </a:r>
          </a:p>
        </p:txBody>
      </p:sp>
      <p:sp>
        <p:nvSpPr>
          <p:cNvPr id="86023" name="Line 7">
            <a:extLst>
              <a:ext uri="{FF2B5EF4-FFF2-40B4-BE49-F238E27FC236}">
                <a16:creationId xmlns:a16="http://schemas.microsoft.com/office/drawing/2014/main" id="{C5A863D5-BEF6-4A07-AC1E-0319CE550BF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151313" y="4365625"/>
            <a:ext cx="3313112" cy="215900"/>
          </a:xfrm>
          <a:prstGeom prst="line">
            <a:avLst/>
          </a:prstGeom>
          <a:noFill/>
          <a:ln w="57150">
            <a:solidFill>
              <a:srgbClr val="00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239252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60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60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6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60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60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0" grpId="0"/>
      <p:bldP spid="860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ounded Rectangle 73">
            <a:extLst>
              <a:ext uri="{FF2B5EF4-FFF2-40B4-BE49-F238E27FC236}">
                <a16:creationId xmlns:a16="http://schemas.microsoft.com/office/drawing/2014/main" id="{58EA19A3-0A2E-4259-A6D7-021B833AFE41}"/>
              </a:ext>
            </a:extLst>
          </p:cNvPr>
          <p:cNvSpPr/>
          <p:nvPr/>
        </p:nvSpPr>
        <p:spPr>
          <a:xfrm>
            <a:off x="2376489" y="3698875"/>
            <a:ext cx="358775" cy="431800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/>
          </a:p>
        </p:txBody>
      </p:sp>
      <p:sp>
        <p:nvSpPr>
          <p:cNvPr id="75" name="Rounded Rectangle 74">
            <a:extLst>
              <a:ext uri="{FF2B5EF4-FFF2-40B4-BE49-F238E27FC236}">
                <a16:creationId xmlns:a16="http://schemas.microsoft.com/office/drawing/2014/main" id="{95A238EB-4343-45FA-A76A-EF87777B1583}"/>
              </a:ext>
            </a:extLst>
          </p:cNvPr>
          <p:cNvSpPr/>
          <p:nvPr/>
        </p:nvSpPr>
        <p:spPr>
          <a:xfrm>
            <a:off x="2376488" y="1973263"/>
            <a:ext cx="360362" cy="431800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/>
          </a:p>
        </p:txBody>
      </p:sp>
      <p:sp>
        <p:nvSpPr>
          <p:cNvPr id="71" name="Rounded Rectangle 70">
            <a:extLst>
              <a:ext uri="{FF2B5EF4-FFF2-40B4-BE49-F238E27FC236}">
                <a16:creationId xmlns:a16="http://schemas.microsoft.com/office/drawing/2014/main" id="{FF34B51F-B70C-466C-935F-FB2DB5BB3911}"/>
              </a:ext>
            </a:extLst>
          </p:cNvPr>
          <p:cNvSpPr/>
          <p:nvPr/>
        </p:nvSpPr>
        <p:spPr>
          <a:xfrm>
            <a:off x="5208589" y="4338638"/>
            <a:ext cx="358775" cy="431800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/>
          </a:p>
        </p:txBody>
      </p:sp>
      <p:sp>
        <p:nvSpPr>
          <p:cNvPr id="70" name="Rounded Rectangle 69">
            <a:extLst>
              <a:ext uri="{FF2B5EF4-FFF2-40B4-BE49-F238E27FC236}">
                <a16:creationId xmlns:a16="http://schemas.microsoft.com/office/drawing/2014/main" id="{18313D55-5F63-4F97-AD49-3BB0969CCF9E}"/>
              </a:ext>
            </a:extLst>
          </p:cNvPr>
          <p:cNvSpPr/>
          <p:nvPr/>
        </p:nvSpPr>
        <p:spPr>
          <a:xfrm>
            <a:off x="2659064" y="4356100"/>
            <a:ext cx="358775" cy="431800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/>
          </a:p>
        </p:txBody>
      </p:sp>
      <p:grpSp>
        <p:nvGrpSpPr>
          <p:cNvPr id="13318" name="Group 35">
            <a:extLst>
              <a:ext uri="{FF2B5EF4-FFF2-40B4-BE49-F238E27FC236}">
                <a16:creationId xmlns:a16="http://schemas.microsoft.com/office/drawing/2014/main" id="{C3C4AF59-132B-4A8B-BC12-ED605E0AA61E}"/>
              </a:ext>
            </a:extLst>
          </p:cNvPr>
          <p:cNvGrpSpPr>
            <a:grpSpLocks/>
          </p:cNvGrpSpPr>
          <p:nvPr/>
        </p:nvGrpSpPr>
        <p:grpSpPr bwMode="auto">
          <a:xfrm>
            <a:off x="2219326" y="1462088"/>
            <a:ext cx="3734775" cy="3359368"/>
            <a:chOff x="443889" y="983578"/>
            <a:chExt cx="3733398" cy="3358953"/>
          </a:xfrm>
        </p:grpSpPr>
        <p:grpSp>
          <p:nvGrpSpPr>
            <p:cNvPr id="13360" name="Group 78">
              <a:extLst>
                <a:ext uri="{FF2B5EF4-FFF2-40B4-BE49-F238E27FC236}">
                  <a16:creationId xmlns:a16="http://schemas.microsoft.com/office/drawing/2014/main" id="{E253DCC7-626F-49EA-8B49-14E99C95291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77892" y="1073049"/>
              <a:ext cx="2871274" cy="2759481"/>
              <a:chOff x="799" y="377"/>
              <a:chExt cx="3005" cy="2888"/>
            </a:xfrm>
          </p:grpSpPr>
          <p:sp>
            <p:nvSpPr>
              <p:cNvPr id="3" name="Line 6">
                <a:extLst>
                  <a:ext uri="{FF2B5EF4-FFF2-40B4-BE49-F238E27FC236}">
                    <a16:creationId xmlns:a16="http://schemas.microsoft.com/office/drawing/2014/main" id="{D832D657-F265-4C59-91E4-BE1D2E97CC73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>
                <a:off x="813" y="375"/>
                <a:ext cx="0" cy="2872"/>
              </a:xfrm>
              <a:prstGeom prst="line">
                <a:avLst/>
              </a:prstGeom>
              <a:noFill/>
              <a:ln w="57150">
                <a:solidFill>
                  <a:schemeClr val="accent1">
                    <a:lumMod val="75000"/>
                  </a:schemeClr>
                </a:solidFill>
                <a:round/>
                <a:headEnd type="stealth" w="lg" len="lg"/>
                <a:tailEnd type="none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n>
                    <a:solidFill>
                      <a:schemeClr val="tx2">
                        <a:lumMod val="75000"/>
                      </a:schemeClr>
                    </a:solidFill>
                  </a:ln>
                  <a:latin typeface="+mn-lt"/>
                  <a:cs typeface="+mn-cs"/>
                </a:endParaRPr>
              </a:p>
            </p:txBody>
          </p:sp>
          <p:sp>
            <p:nvSpPr>
              <p:cNvPr id="4" name="Line 8">
                <a:extLst>
                  <a:ext uri="{FF2B5EF4-FFF2-40B4-BE49-F238E27FC236}">
                    <a16:creationId xmlns:a16="http://schemas.microsoft.com/office/drawing/2014/main" id="{961A9C38-B253-41E4-9429-FF705587952B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>
                <a:off x="1268" y="524"/>
                <a:ext cx="0" cy="2723"/>
              </a:xfrm>
              <a:prstGeom prst="line">
                <a:avLst/>
              </a:prstGeom>
              <a:noFill/>
              <a:ln w="19050">
                <a:solidFill>
                  <a:schemeClr val="accent1">
                    <a:lumMod val="75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n>
                    <a:solidFill>
                      <a:schemeClr val="tx2">
                        <a:lumMod val="75000"/>
                      </a:schemeClr>
                    </a:solidFill>
                  </a:ln>
                  <a:latin typeface="+mn-lt"/>
                  <a:cs typeface="+mn-cs"/>
                </a:endParaRPr>
              </a:p>
            </p:txBody>
          </p:sp>
          <p:sp>
            <p:nvSpPr>
              <p:cNvPr id="5" name="Line 10">
                <a:extLst>
                  <a:ext uri="{FF2B5EF4-FFF2-40B4-BE49-F238E27FC236}">
                    <a16:creationId xmlns:a16="http://schemas.microsoft.com/office/drawing/2014/main" id="{B955876F-DBD9-4A53-9C16-7B113C18CCAE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>
                <a:off x="1720" y="524"/>
                <a:ext cx="0" cy="2723"/>
              </a:xfrm>
              <a:prstGeom prst="line">
                <a:avLst/>
              </a:prstGeom>
              <a:noFill/>
              <a:ln w="19050">
                <a:solidFill>
                  <a:schemeClr val="accent1">
                    <a:lumMod val="75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n>
                    <a:solidFill>
                      <a:schemeClr val="tx2">
                        <a:lumMod val="75000"/>
                      </a:schemeClr>
                    </a:solidFill>
                  </a:ln>
                  <a:latin typeface="+mn-lt"/>
                  <a:cs typeface="+mn-cs"/>
                </a:endParaRPr>
              </a:p>
            </p:txBody>
          </p:sp>
          <p:sp>
            <p:nvSpPr>
              <p:cNvPr id="6" name="Line 11">
                <a:extLst>
                  <a:ext uri="{FF2B5EF4-FFF2-40B4-BE49-F238E27FC236}">
                    <a16:creationId xmlns:a16="http://schemas.microsoft.com/office/drawing/2014/main" id="{E4417A48-85EB-449F-8790-81E89CAF026F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>
                <a:off x="2175" y="519"/>
                <a:ext cx="0" cy="2746"/>
              </a:xfrm>
              <a:prstGeom prst="line">
                <a:avLst/>
              </a:prstGeom>
              <a:noFill/>
              <a:ln w="19050">
                <a:solidFill>
                  <a:schemeClr val="accent1">
                    <a:lumMod val="75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n>
                    <a:solidFill>
                      <a:schemeClr val="tx2">
                        <a:lumMod val="75000"/>
                      </a:schemeClr>
                    </a:solidFill>
                  </a:ln>
                  <a:latin typeface="+mn-lt"/>
                  <a:cs typeface="+mn-cs"/>
                </a:endParaRPr>
              </a:p>
            </p:txBody>
          </p:sp>
          <p:sp>
            <p:nvSpPr>
              <p:cNvPr id="7" name="Line 14">
                <a:extLst>
                  <a:ext uri="{FF2B5EF4-FFF2-40B4-BE49-F238E27FC236}">
                    <a16:creationId xmlns:a16="http://schemas.microsoft.com/office/drawing/2014/main" id="{84B7F218-B65A-4895-AC57-95FA15BF85D8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>
                <a:off x="2627" y="524"/>
                <a:ext cx="0" cy="2723"/>
              </a:xfrm>
              <a:prstGeom prst="line">
                <a:avLst/>
              </a:prstGeom>
              <a:noFill/>
              <a:ln w="19050">
                <a:solidFill>
                  <a:schemeClr val="accent1">
                    <a:lumMod val="75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n>
                    <a:solidFill>
                      <a:schemeClr val="tx2">
                        <a:lumMod val="75000"/>
                      </a:schemeClr>
                    </a:solidFill>
                  </a:ln>
                  <a:latin typeface="+mn-lt"/>
                  <a:cs typeface="+mn-cs"/>
                </a:endParaRPr>
              </a:p>
            </p:txBody>
          </p:sp>
          <p:sp>
            <p:nvSpPr>
              <p:cNvPr id="8" name="Line 16">
                <a:extLst>
                  <a:ext uri="{FF2B5EF4-FFF2-40B4-BE49-F238E27FC236}">
                    <a16:creationId xmlns:a16="http://schemas.microsoft.com/office/drawing/2014/main" id="{20892FB9-5BCB-4D4D-B666-28E6EF8E839D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>
                <a:off x="3080" y="524"/>
                <a:ext cx="0" cy="2723"/>
              </a:xfrm>
              <a:prstGeom prst="line">
                <a:avLst/>
              </a:prstGeom>
              <a:noFill/>
              <a:ln w="19050">
                <a:solidFill>
                  <a:schemeClr val="accent1">
                    <a:lumMod val="75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n>
                    <a:solidFill>
                      <a:schemeClr val="tx2">
                        <a:lumMod val="75000"/>
                      </a:schemeClr>
                    </a:solidFill>
                  </a:ln>
                  <a:latin typeface="+mn-lt"/>
                  <a:cs typeface="+mn-cs"/>
                </a:endParaRPr>
              </a:p>
            </p:txBody>
          </p:sp>
          <p:sp>
            <p:nvSpPr>
              <p:cNvPr id="9" name="Line 59">
                <a:extLst>
                  <a:ext uri="{FF2B5EF4-FFF2-40B4-BE49-F238E27FC236}">
                    <a16:creationId xmlns:a16="http://schemas.microsoft.com/office/drawing/2014/main" id="{D1BE4226-9667-46F2-BCF8-A6199EE26021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>
                <a:off x="3534" y="524"/>
                <a:ext cx="0" cy="2723"/>
              </a:xfrm>
              <a:prstGeom prst="line">
                <a:avLst/>
              </a:prstGeom>
              <a:noFill/>
              <a:ln w="19050">
                <a:solidFill>
                  <a:schemeClr val="accent1">
                    <a:lumMod val="75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n>
                    <a:solidFill>
                      <a:schemeClr val="tx2">
                        <a:lumMod val="75000"/>
                      </a:schemeClr>
                    </a:solidFill>
                  </a:ln>
                  <a:latin typeface="+mn-lt"/>
                  <a:cs typeface="+mn-cs"/>
                </a:endParaRPr>
              </a:p>
            </p:txBody>
          </p:sp>
          <p:sp>
            <p:nvSpPr>
              <p:cNvPr id="10" name="Line 65">
                <a:extLst>
                  <a:ext uri="{FF2B5EF4-FFF2-40B4-BE49-F238E27FC236}">
                    <a16:creationId xmlns:a16="http://schemas.microsoft.com/office/drawing/2014/main" id="{6AE90699-0007-4F8B-A0AA-5B9B158CAB54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 rot="5400000">
                <a:off x="2164" y="-827"/>
                <a:ext cx="0" cy="2722"/>
              </a:xfrm>
              <a:prstGeom prst="line">
                <a:avLst/>
              </a:prstGeom>
              <a:noFill/>
              <a:ln w="19050">
                <a:solidFill>
                  <a:schemeClr val="accent1">
                    <a:lumMod val="75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n>
                    <a:solidFill>
                      <a:schemeClr val="tx2">
                        <a:lumMod val="75000"/>
                      </a:schemeClr>
                    </a:solidFill>
                  </a:ln>
                  <a:latin typeface="+mn-lt"/>
                  <a:cs typeface="+mn-cs"/>
                </a:endParaRPr>
              </a:p>
            </p:txBody>
          </p:sp>
          <p:sp>
            <p:nvSpPr>
              <p:cNvPr id="11" name="Line 67">
                <a:extLst>
                  <a:ext uri="{FF2B5EF4-FFF2-40B4-BE49-F238E27FC236}">
                    <a16:creationId xmlns:a16="http://schemas.microsoft.com/office/drawing/2014/main" id="{66F1B1E3-75CC-48C9-AD6E-9B9A718B5ADD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 rot="5400000">
                <a:off x="2164" y="-373"/>
                <a:ext cx="0" cy="2722"/>
              </a:xfrm>
              <a:prstGeom prst="line">
                <a:avLst/>
              </a:prstGeom>
              <a:noFill/>
              <a:ln w="19050">
                <a:solidFill>
                  <a:schemeClr val="accent1">
                    <a:lumMod val="75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n>
                    <a:solidFill>
                      <a:schemeClr val="tx2">
                        <a:lumMod val="75000"/>
                      </a:schemeClr>
                    </a:solidFill>
                  </a:ln>
                  <a:latin typeface="+mn-lt"/>
                  <a:cs typeface="+mn-cs"/>
                </a:endParaRPr>
              </a:p>
            </p:txBody>
          </p:sp>
          <p:sp>
            <p:nvSpPr>
              <p:cNvPr id="12" name="Line 69">
                <a:extLst>
                  <a:ext uri="{FF2B5EF4-FFF2-40B4-BE49-F238E27FC236}">
                    <a16:creationId xmlns:a16="http://schemas.microsoft.com/office/drawing/2014/main" id="{7C7A14C1-B742-4043-B748-63305A0B2260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 rot="5400000">
                <a:off x="2164" y="80"/>
                <a:ext cx="0" cy="2722"/>
              </a:xfrm>
              <a:prstGeom prst="line">
                <a:avLst/>
              </a:prstGeom>
              <a:noFill/>
              <a:ln w="19050">
                <a:solidFill>
                  <a:schemeClr val="accent1">
                    <a:lumMod val="75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n>
                    <a:solidFill>
                      <a:schemeClr val="tx2">
                        <a:lumMod val="75000"/>
                      </a:schemeClr>
                    </a:solidFill>
                  </a:ln>
                  <a:latin typeface="+mn-lt"/>
                  <a:cs typeface="+mn-cs"/>
                </a:endParaRPr>
              </a:p>
            </p:txBody>
          </p:sp>
          <p:sp>
            <p:nvSpPr>
              <p:cNvPr id="13" name="Line 70">
                <a:extLst>
                  <a:ext uri="{FF2B5EF4-FFF2-40B4-BE49-F238E27FC236}">
                    <a16:creationId xmlns:a16="http://schemas.microsoft.com/office/drawing/2014/main" id="{2767FF74-D501-4EA2-A959-A0779DAE35C9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 rot="5400000">
                <a:off x="2168" y="528"/>
                <a:ext cx="0" cy="2730"/>
              </a:xfrm>
              <a:prstGeom prst="line">
                <a:avLst/>
              </a:prstGeom>
              <a:noFill/>
              <a:ln w="19050">
                <a:solidFill>
                  <a:schemeClr val="accent1">
                    <a:lumMod val="75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n>
                    <a:solidFill>
                      <a:schemeClr val="tx2">
                        <a:lumMod val="75000"/>
                      </a:schemeClr>
                    </a:solidFill>
                  </a:ln>
                  <a:latin typeface="+mn-lt"/>
                  <a:cs typeface="+mn-cs"/>
                </a:endParaRPr>
              </a:p>
            </p:txBody>
          </p:sp>
          <p:sp>
            <p:nvSpPr>
              <p:cNvPr id="14" name="Line 72">
                <a:extLst>
                  <a:ext uri="{FF2B5EF4-FFF2-40B4-BE49-F238E27FC236}">
                    <a16:creationId xmlns:a16="http://schemas.microsoft.com/office/drawing/2014/main" id="{C7A5837D-EBD2-4D6A-B4B8-6B57BF47995F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 rot="5400000">
                <a:off x="2164" y="987"/>
                <a:ext cx="0" cy="2722"/>
              </a:xfrm>
              <a:prstGeom prst="line">
                <a:avLst/>
              </a:prstGeom>
              <a:noFill/>
              <a:ln w="19050">
                <a:solidFill>
                  <a:schemeClr val="accent1">
                    <a:lumMod val="75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n>
                    <a:solidFill>
                      <a:schemeClr val="tx2">
                        <a:lumMod val="75000"/>
                      </a:schemeClr>
                    </a:solidFill>
                  </a:ln>
                  <a:latin typeface="+mn-lt"/>
                  <a:cs typeface="+mn-cs"/>
                </a:endParaRPr>
              </a:p>
            </p:txBody>
          </p:sp>
          <p:sp>
            <p:nvSpPr>
              <p:cNvPr id="15" name="Line 74">
                <a:extLst>
                  <a:ext uri="{FF2B5EF4-FFF2-40B4-BE49-F238E27FC236}">
                    <a16:creationId xmlns:a16="http://schemas.microsoft.com/office/drawing/2014/main" id="{9EC57AC6-A331-48E4-9F70-1F0DC2922EC5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 rot="5400000">
                <a:off x="2164" y="1441"/>
                <a:ext cx="0" cy="2722"/>
              </a:xfrm>
              <a:prstGeom prst="line">
                <a:avLst/>
              </a:prstGeom>
              <a:noFill/>
              <a:ln w="19050">
                <a:solidFill>
                  <a:schemeClr val="accent1">
                    <a:lumMod val="75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n>
                    <a:solidFill>
                      <a:schemeClr val="tx2">
                        <a:lumMod val="75000"/>
                      </a:schemeClr>
                    </a:solidFill>
                  </a:ln>
                  <a:latin typeface="+mn-lt"/>
                  <a:cs typeface="+mn-cs"/>
                </a:endParaRPr>
              </a:p>
            </p:txBody>
          </p:sp>
          <p:sp>
            <p:nvSpPr>
              <p:cNvPr id="16" name="Line 76">
                <a:extLst>
                  <a:ext uri="{FF2B5EF4-FFF2-40B4-BE49-F238E27FC236}">
                    <a16:creationId xmlns:a16="http://schemas.microsoft.com/office/drawing/2014/main" id="{3719E726-2BC7-4DE4-8FB9-875D182B3430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 rot="5400000">
                <a:off x="2304" y="1756"/>
                <a:ext cx="0" cy="3001"/>
              </a:xfrm>
              <a:prstGeom prst="line">
                <a:avLst/>
              </a:prstGeom>
              <a:noFill/>
              <a:ln w="57150">
                <a:solidFill>
                  <a:schemeClr val="accent1">
                    <a:lumMod val="75000"/>
                  </a:schemeClr>
                </a:solidFill>
                <a:round/>
                <a:headEnd type="stealth" w="lg" len="lg"/>
                <a:tailEnd type="none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n>
                    <a:solidFill>
                      <a:schemeClr val="tx2">
                        <a:lumMod val="75000"/>
                      </a:schemeClr>
                    </a:solidFill>
                  </a:ln>
                  <a:latin typeface="+mn-lt"/>
                  <a:cs typeface="+mn-cs"/>
                </a:endParaRPr>
              </a:p>
            </p:txBody>
          </p:sp>
        </p:grpSp>
        <p:sp>
          <p:nvSpPr>
            <p:cNvPr id="13361" name="TextBox 16">
              <a:extLst>
                <a:ext uri="{FF2B5EF4-FFF2-40B4-BE49-F238E27FC236}">
                  <a16:creationId xmlns:a16="http://schemas.microsoft.com/office/drawing/2014/main" id="{32A76F38-08C3-4A0E-99D4-88A38677EA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7449" y="3856838"/>
              <a:ext cx="292740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2400"/>
                <a:t>0   1     2    3    4    5    6</a:t>
              </a:r>
              <a:endParaRPr lang="en-US" altLang="en-US" sz="2400"/>
            </a:p>
          </p:txBody>
        </p:sp>
        <p:sp>
          <p:nvSpPr>
            <p:cNvPr id="13362" name="TextBox 17">
              <a:extLst>
                <a:ext uri="{FF2B5EF4-FFF2-40B4-BE49-F238E27FC236}">
                  <a16:creationId xmlns:a16="http://schemas.microsoft.com/office/drawing/2014/main" id="{CF21EB8A-E3FA-4B27-B1A6-D87B95DF7F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1560" y="1484784"/>
              <a:ext cx="340033" cy="4616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2400"/>
                <a:t>5</a:t>
              </a:r>
              <a:endParaRPr lang="en-US" altLang="en-US" sz="2400"/>
            </a:p>
          </p:txBody>
        </p:sp>
        <p:sp>
          <p:nvSpPr>
            <p:cNvPr id="13363" name="TextBox 18">
              <a:extLst>
                <a:ext uri="{FF2B5EF4-FFF2-40B4-BE49-F238E27FC236}">
                  <a16:creationId xmlns:a16="http://schemas.microsoft.com/office/drawing/2014/main" id="{9055CA3C-DC26-4E40-806D-C4EF224CB3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1560" y="1914728"/>
              <a:ext cx="340033" cy="4616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2400"/>
                <a:t>4</a:t>
              </a:r>
              <a:endParaRPr lang="en-US" altLang="en-US" sz="2400"/>
            </a:p>
          </p:txBody>
        </p:sp>
        <p:sp>
          <p:nvSpPr>
            <p:cNvPr id="13364" name="TextBox 19">
              <a:extLst>
                <a:ext uri="{FF2B5EF4-FFF2-40B4-BE49-F238E27FC236}">
                  <a16:creationId xmlns:a16="http://schemas.microsoft.com/office/drawing/2014/main" id="{EC17B6FD-B8E2-40A2-9AE0-F792BE5B38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1560" y="2344671"/>
              <a:ext cx="340033" cy="4616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2400"/>
                <a:t>3</a:t>
              </a:r>
              <a:endParaRPr lang="en-US" altLang="en-US" sz="2400"/>
            </a:p>
          </p:txBody>
        </p:sp>
        <p:sp>
          <p:nvSpPr>
            <p:cNvPr id="13365" name="TextBox 20">
              <a:extLst>
                <a:ext uri="{FF2B5EF4-FFF2-40B4-BE49-F238E27FC236}">
                  <a16:creationId xmlns:a16="http://schemas.microsoft.com/office/drawing/2014/main" id="{B21357B5-1F49-4BC3-A862-AC724FAE03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1560" y="2774614"/>
              <a:ext cx="340033" cy="4616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2400"/>
                <a:t>2</a:t>
              </a:r>
              <a:endParaRPr lang="en-US" altLang="en-US" sz="2400"/>
            </a:p>
          </p:txBody>
        </p:sp>
        <p:sp>
          <p:nvSpPr>
            <p:cNvPr id="13366" name="TextBox 21">
              <a:extLst>
                <a:ext uri="{FF2B5EF4-FFF2-40B4-BE49-F238E27FC236}">
                  <a16:creationId xmlns:a16="http://schemas.microsoft.com/office/drawing/2014/main" id="{06FA4D88-D5A9-4883-8EF6-DAA7C8F57D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1560" y="3204557"/>
              <a:ext cx="340033" cy="4616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2400"/>
                <a:t>1</a:t>
              </a:r>
              <a:endParaRPr lang="en-US" altLang="en-US" sz="2400"/>
            </a:p>
          </p:txBody>
        </p:sp>
        <p:sp>
          <p:nvSpPr>
            <p:cNvPr id="13367" name="TextBox 22">
              <a:extLst>
                <a:ext uri="{FF2B5EF4-FFF2-40B4-BE49-F238E27FC236}">
                  <a16:creationId xmlns:a16="http://schemas.microsoft.com/office/drawing/2014/main" id="{862DF061-9779-418C-8F6E-36C6AA6BF1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1560" y="3634501"/>
              <a:ext cx="340033" cy="4616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2400"/>
                <a:t>0</a:t>
              </a:r>
              <a:endParaRPr lang="en-US" altLang="en-US" sz="2400"/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8F2125CB-79BB-4F28-8CD4-964D2D27EC21}"/>
                </a:ext>
              </a:extLst>
            </p:cNvPr>
            <p:cNvCxnSpPr/>
            <p:nvPr/>
          </p:nvCxnSpPr>
          <p:spPr>
            <a:xfrm flipV="1">
              <a:off x="981854" y="1656595"/>
              <a:ext cx="2600953" cy="1733336"/>
            </a:xfrm>
            <a:prstGeom prst="line">
              <a:avLst/>
            </a:prstGeom>
            <a:ln w="5715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369" name="Group 103">
              <a:extLst>
                <a:ext uri="{FF2B5EF4-FFF2-40B4-BE49-F238E27FC236}">
                  <a16:creationId xmlns:a16="http://schemas.microsoft.com/office/drawing/2014/main" id="{13642489-557C-42BD-AE8E-0B3F6B0153A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86727" y="3306470"/>
              <a:ext cx="135664" cy="135664"/>
              <a:chOff x="719110" y="4791084"/>
              <a:chExt cx="214314" cy="214314"/>
            </a:xfrm>
          </p:grpSpPr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26879ACD-4109-47A4-ADDE-BA8036A78AAE}"/>
                  </a:ext>
                </a:extLst>
              </p:cNvPr>
              <p:cNvCxnSpPr/>
              <p:nvPr/>
            </p:nvCxnSpPr>
            <p:spPr>
              <a:xfrm rot="16200000" flipH="1">
                <a:off x="718945" y="4790057"/>
                <a:ext cx="215647" cy="215595"/>
              </a:xfrm>
              <a:prstGeom prst="line">
                <a:avLst/>
              </a:prstGeom>
              <a:ln w="571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F4728197-B36A-4A7C-A85E-A64E352640CE}"/>
                  </a:ext>
                </a:extLst>
              </p:cNvPr>
              <p:cNvCxnSpPr/>
              <p:nvPr/>
            </p:nvCxnSpPr>
            <p:spPr>
              <a:xfrm rot="5400000" flipH="1" flipV="1">
                <a:off x="718945" y="4790057"/>
                <a:ext cx="215647" cy="215595"/>
              </a:xfrm>
              <a:prstGeom prst="line">
                <a:avLst/>
              </a:prstGeom>
              <a:ln w="571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370" name="Group 116">
              <a:extLst>
                <a:ext uri="{FF2B5EF4-FFF2-40B4-BE49-F238E27FC236}">
                  <a16:creationId xmlns:a16="http://schemas.microsoft.com/office/drawing/2014/main" id="{07C26C97-1B48-4F8F-A268-44ED3ACA8D9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30499" y="1574343"/>
              <a:ext cx="135664" cy="135664"/>
              <a:chOff x="719110" y="4791084"/>
              <a:chExt cx="214314" cy="214314"/>
            </a:xfrm>
          </p:grpSpPr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9D2AC721-E02B-4A3D-94E7-8F49581AE4AA}"/>
                  </a:ext>
                </a:extLst>
              </p:cNvPr>
              <p:cNvCxnSpPr/>
              <p:nvPr/>
            </p:nvCxnSpPr>
            <p:spPr>
              <a:xfrm rot="16200000" flipH="1">
                <a:off x="718989" y="4790655"/>
                <a:ext cx="215647" cy="215595"/>
              </a:xfrm>
              <a:prstGeom prst="line">
                <a:avLst/>
              </a:prstGeom>
              <a:ln w="571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57EA2573-6629-4944-9C13-F3DB9A532140}"/>
                  </a:ext>
                </a:extLst>
              </p:cNvPr>
              <p:cNvCxnSpPr/>
              <p:nvPr/>
            </p:nvCxnSpPr>
            <p:spPr>
              <a:xfrm rot="5400000" flipH="1" flipV="1">
                <a:off x="718989" y="4790655"/>
                <a:ext cx="215647" cy="215595"/>
              </a:xfrm>
              <a:prstGeom prst="line">
                <a:avLst/>
              </a:prstGeom>
              <a:ln w="571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371" name="TextBox 42">
              <a:extLst>
                <a:ext uri="{FF2B5EF4-FFF2-40B4-BE49-F238E27FC236}">
                  <a16:creationId xmlns:a16="http://schemas.microsoft.com/office/drawing/2014/main" id="{5C30B8AA-7649-4166-B0BE-DE21D07CC4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889" y="983578"/>
              <a:ext cx="378490" cy="5847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b="1">
                  <a:solidFill>
                    <a:srgbClr val="376092"/>
                  </a:solidFill>
                </a:rPr>
                <a:t>y</a:t>
              </a:r>
              <a:endParaRPr lang="en-US" altLang="en-US" b="1">
                <a:solidFill>
                  <a:srgbClr val="376092"/>
                </a:solidFill>
              </a:endParaRPr>
            </a:p>
          </p:txBody>
        </p:sp>
        <p:sp>
          <p:nvSpPr>
            <p:cNvPr id="13372" name="TextBox 43">
              <a:extLst>
                <a:ext uri="{FF2B5EF4-FFF2-40B4-BE49-F238E27FC236}">
                  <a16:creationId xmlns:a16="http://schemas.microsoft.com/office/drawing/2014/main" id="{4FCE18D1-FA54-4761-82DE-14183B0188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81171" y="3696280"/>
              <a:ext cx="396116" cy="646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3600" b="1">
                  <a:solidFill>
                    <a:srgbClr val="376092"/>
                  </a:solidFill>
                </a:rPr>
                <a:t>x</a:t>
              </a:r>
              <a:endParaRPr lang="en-US" altLang="en-US" sz="3600" b="1">
                <a:solidFill>
                  <a:srgbClr val="376092"/>
                </a:solidFill>
              </a:endParaRPr>
            </a:p>
          </p:txBody>
        </p:sp>
      </p:grpSp>
      <p:sp>
        <p:nvSpPr>
          <p:cNvPr id="145" name="Line 6">
            <a:extLst>
              <a:ext uri="{FF2B5EF4-FFF2-40B4-BE49-F238E27FC236}">
                <a16:creationId xmlns:a16="http://schemas.microsoft.com/office/drawing/2014/main" id="{A75D48DB-E5C4-4653-BB65-B5CD9E5F778A}"/>
              </a:ext>
            </a:extLst>
          </p:cNvPr>
          <p:cNvSpPr>
            <a:spLocks noChangeAspect="1" noChangeShapeType="1"/>
          </p:cNvSpPr>
          <p:nvPr/>
        </p:nvSpPr>
        <p:spPr bwMode="auto">
          <a:xfrm>
            <a:off x="6943725" y="1550988"/>
            <a:ext cx="0" cy="2741612"/>
          </a:xfrm>
          <a:prstGeom prst="line">
            <a:avLst/>
          </a:prstGeom>
          <a:noFill/>
          <a:ln w="57150">
            <a:solidFill>
              <a:schemeClr val="accent1">
                <a:lumMod val="75000"/>
              </a:schemeClr>
            </a:solidFill>
            <a:round/>
            <a:headEnd type="stealth" w="lg" len="lg"/>
            <a:tailEnd type="none"/>
          </a:ln>
          <a:effectLst/>
        </p:spPr>
        <p:txBody>
          <a:bodyPr/>
          <a:lstStyle/>
          <a:p>
            <a:pPr>
              <a:defRPr/>
            </a:pPr>
            <a:endParaRPr lang="en-US">
              <a:ln>
                <a:solidFill>
                  <a:schemeClr val="tx2">
                    <a:lumMod val="75000"/>
                  </a:schemeClr>
                </a:solidFill>
              </a:ln>
              <a:latin typeface="+mn-lt"/>
              <a:cs typeface="+mn-cs"/>
            </a:endParaRPr>
          </a:p>
        </p:txBody>
      </p:sp>
      <p:sp>
        <p:nvSpPr>
          <p:cNvPr id="146" name="Line 8">
            <a:extLst>
              <a:ext uri="{FF2B5EF4-FFF2-40B4-BE49-F238E27FC236}">
                <a16:creationId xmlns:a16="http://schemas.microsoft.com/office/drawing/2014/main" id="{F90AAC2F-E7BD-4C14-B2B6-200D237C9862}"/>
              </a:ext>
            </a:extLst>
          </p:cNvPr>
          <p:cNvSpPr>
            <a:spLocks noChangeAspect="1" noChangeShapeType="1"/>
          </p:cNvSpPr>
          <p:nvPr/>
        </p:nvSpPr>
        <p:spPr bwMode="auto">
          <a:xfrm>
            <a:off x="7377113" y="1692276"/>
            <a:ext cx="0" cy="2600325"/>
          </a:xfrm>
          <a:prstGeom prst="line">
            <a:avLst/>
          </a:prstGeom>
          <a:noFill/>
          <a:ln w="19050">
            <a:solidFill>
              <a:schemeClr val="accent1">
                <a:lumMod val="75000"/>
              </a:schemeClr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n>
                <a:solidFill>
                  <a:schemeClr val="tx2">
                    <a:lumMod val="75000"/>
                  </a:schemeClr>
                </a:solidFill>
              </a:ln>
              <a:latin typeface="+mn-lt"/>
              <a:cs typeface="+mn-cs"/>
            </a:endParaRPr>
          </a:p>
        </p:txBody>
      </p:sp>
      <p:sp>
        <p:nvSpPr>
          <p:cNvPr id="147" name="Line 10">
            <a:extLst>
              <a:ext uri="{FF2B5EF4-FFF2-40B4-BE49-F238E27FC236}">
                <a16:creationId xmlns:a16="http://schemas.microsoft.com/office/drawing/2014/main" id="{16BE9383-B3DF-4F58-8B93-564AFD27C71E}"/>
              </a:ext>
            </a:extLst>
          </p:cNvPr>
          <p:cNvSpPr>
            <a:spLocks noChangeAspect="1" noChangeShapeType="1"/>
          </p:cNvSpPr>
          <p:nvPr/>
        </p:nvSpPr>
        <p:spPr bwMode="auto">
          <a:xfrm>
            <a:off x="7808913" y="1692276"/>
            <a:ext cx="0" cy="2600325"/>
          </a:xfrm>
          <a:prstGeom prst="line">
            <a:avLst/>
          </a:prstGeom>
          <a:noFill/>
          <a:ln w="19050">
            <a:solidFill>
              <a:schemeClr val="accent1">
                <a:lumMod val="75000"/>
              </a:schemeClr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n>
                <a:solidFill>
                  <a:schemeClr val="tx2">
                    <a:lumMod val="75000"/>
                  </a:schemeClr>
                </a:solidFill>
              </a:ln>
              <a:latin typeface="+mn-lt"/>
              <a:cs typeface="+mn-cs"/>
            </a:endParaRPr>
          </a:p>
        </p:txBody>
      </p:sp>
      <p:sp>
        <p:nvSpPr>
          <p:cNvPr id="148" name="Line 11">
            <a:extLst>
              <a:ext uri="{FF2B5EF4-FFF2-40B4-BE49-F238E27FC236}">
                <a16:creationId xmlns:a16="http://schemas.microsoft.com/office/drawing/2014/main" id="{C2A9055A-07C7-4E0F-B465-14C9E6D8DDD9}"/>
              </a:ext>
            </a:extLst>
          </p:cNvPr>
          <p:cNvSpPr>
            <a:spLocks noChangeAspect="1" noChangeShapeType="1"/>
          </p:cNvSpPr>
          <p:nvPr/>
        </p:nvSpPr>
        <p:spPr bwMode="auto">
          <a:xfrm>
            <a:off x="8243888" y="1689100"/>
            <a:ext cx="0" cy="2622550"/>
          </a:xfrm>
          <a:prstGeom prst="line">
            <a:avLst/>
          </a:prstGeom>
          <a:noFill/>
          <a:ln w="19050">
            <a:solidFill>
              <a:schemeClr val="accent1">
                <a:lumMod val="75000"/>
              </a:schemeClr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n>
                <a:solidFill>
                  <a:schemeClr val="tx2">
                    <a:lumMod val="75000"/>
                  </a:schemeClr>
                </a:solidFill>
              </a:ln>
              <a:latin typeface="+mn-lt"/>
              <a:cs typeface="+mn-cs"/>
            </a:endParaRPr>
          </a:p>
        </p:txBody>
      </p:sp>
      <p:sp>
        <p:nvSpPr>
          <p:cNvPr id="149" name="Line 14">
            <a:extLst>
              <a:ext uri="{FF2B5EF4-FFF2-40B4-BE49-F238E27FC236}">
                <a16:creationId xmlns:a16="http://schemas.microsoft.com/office/drawing/2014/main" id="{B6B0C7AC-5DFA-44F4-9FEE-377EB044923E}"/>
              </a:ext>
            </a:extLst>
          </p:cNvPr>
          <p:cNvSpPr>
            <a:spLocks noChangeAspect="1" noChangeShapeType="1"/>
          </p:cNvSpPr>
          <p:nvPr/>
        </p:nvSpPr>
        <p:spPr bwMode="auto">
          <a:xfrm>
            <a:off x="8677275" y="1692276"/>
            <a:ext cx="0" cy="2600325"/>
          </a:xfrm>
          <a:prstGeom prst="line">
            <a:avLst/>
          </a:prstGeom>
          <a:noFill/>
          <a:ln w="19050">
            <a:solidFill>
              <a:schemeClr val="accent1">
                <a:lumMod val="75000"/>
              </a:schemeClr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n>
                <a:solidFill>
                  <a:schemeClr val="tx2">
                    <a:lumMod val="75000"/>
                  </a:schemeClr>
                </a:solidFill>
              </a:ln>
              <a:latin typeface="+mn-lt"/>
              <a:cs typeface="+mn-cs"/>
            </a:endParaRPr>
          </a:p>
        </p:txBody>
      </p:sp>
      <p:sp>
        <p:nvSpPr>
          <p:cNvPr id="150" name="Line 16">
            <a:extLst>
              <a:ext uri="{FF2B5EF4-FFF2-40B4-BE49-F238E27FC236}">
                <a16:creationId xmlns:a16="http://schemas.microsoft.com/office/drawing/2014/main" id="{06566AB1-2472-47AC-BC9E-7A82264C46F3}"/>
              </a:ext>
            </a:extLst>
          </p:cNvPr>
          <p:cNvSpPr>
            <a:spLocks noChangeAspect="1" noChangeShapeType="1"/>
          </p:cNvSpPr>
          <p:nvPr/>
        </p:nvSpPr>
        <p:spPr bwMode="auto">
          <a:xfrm>
            <a:off x="9109075" y="1692276"/>
            <a:ext cx="0" cy="2600325"/>
          </a:xfrm>
          <a:prstGeom prst="line">
            <a:avLst/>
          </a:prstGeom>
          <a:noFill/>
          <a:ln w="19050">
            <a:solidFill>
              <a:schemeClr val="accent1">
                <a:lumMod val="75000"/>
              </a:schemeClr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n>
                <a:solidFill>
                  <a:schemeClr val="tx2">
                    <a:lumMod val="75000"/>
                  </a:schemeClr>
                </a:solidFill>
              </a:ln>
              <a:latin typeface="+mn-lt"/>
              <a:cs typeface="+mn-cs"/>
            </a:endParaRPr>
          </a:p>
        </p:txBody>
      </p:sp>
      <p:sp>
        <p:nvSpPr>
          <p:cNvPr id="151" name="Line 59">
            <a:extLst>
              <a:ext uri="{FF2B5EF4-FFF2-40B4-BE49-F238E27FC236}">
                <a16:creationId xmlns:a16="http://schemas.microsoft.com/office/drawing/2014/main" id="{C753198F-5D83-47BD-8B22-A7589246DBC4}"/>
              </a:ext>
            </a:extLst>
          </p:cNvPr>
          <p:cNvSpPr>
            <a:spLocks noChangeAspect="1" noChangeShapeType="1"/>
          </p:cNvSpPr>
          <p:nvPr/>
        </p:nvSpPr>
        <p:spPr bwMode="auto">
          <a:xfrm>
            <a:off x="9542463" y="1692276"/>
            <a:ext cx="0" cy="2600325"/>
          </a:xfrm>
          <a:prstGeom prst="line">
            <a:avLst/>
          </a:prstGeom>
          <a:noFill/>
          <a:ln w="19050">
            <a:solidFill>
              <a:schemeClr val="accent1">
                <a:lumMod val="75000"/>
              </a:schemeClr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n>
                <a:solidFill>
                  <a:schemeClr val="tx2">
                    <a:lumMod val="75000"/>
                  </a:schemeClr>
                </a:solidFill>
              </a:ln>
              <a:latin typeface="+mn-lt"/>
              <a:cs typeface="+mn-cs"/>
            </a:endParaRPr>
          </a:p>
        </p:txBody>
      </p:sp>
      <p:sp>
        <p:nvSpPr>
          <p:cNvPr id="152" name="Line 65">
            <a:extLst>
              <a:ext uri="{FF2B5EF4-FFF2-40B4-BE49-F238E27FC236}">
                <a16:creationId xmlns:a16="http://schemas.microsoft.com/office/drawing/2014/main" id="{7D95CB2D-2BB4-48C7-BA78-69E1BAE14C79}"/>
              </a:ext>
            </a:extLst>
          </p:cNvPr>
          <p:cNvSpPr>
            <a:spLocks noChangeAspect="1" noChangeShapeType="1"/>
          </p:cNvSpPr>
          <p:nvPr/>
        </p:nvSpPr>
        <p:spPr bwMode="auto">
          <a:xfrm rot="5400000">
            <a:off x="8234363" y="403226"/>
            <a:ext cx="0" cy="2600325"/>
          </a:xfrm>
          <a:prstGeom prst="line">
            <a:avLst/>
          </a:prstGeom>
          <a:noFill/>
          <a:ln w="19050">
            <a:solidFill>
              <a:schemeClr val="accent1">
                <a:lumMod val="75000"/>
              </a:schemeClr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n>
                <a:solidFill>
                  <a:schemeClr val="tx2">
                    <a:lumMod val="75000"/>
                  </a:schemeClr>
                </a:solidFill>
              </a:ln>
              <a:latin typeface="+mn-lt"/>
              <a:cs typeface="+mn-cs"/>
            </a:endParaRPr>
          </a:p>
        </p:txBody>
      </p:sp>
      <p:sp>
        <p:nvSpPr>
          <p:cNvPr id="153" name="Line 67">
            <a:extLst>
              <a:ext uri="{FF2B5EF4-FFF2-40B4-BE49-F238E27FC236}">
                <a16:creationId xmlns:a16="http://schemas.microsoft.com/office/drawing/2014/main" id="{6398BD88-A175-4A17-B6D4-CBF85B3F103E}"/>
              </a:ext>
            </a:extLst>
          </p:cNvPr>
          <p:cNvSpPr>
            <a:spLocks noChangeAspect="1" noChangeShapeType="1"/>
          </p:cNvSpPr>
          <p:nvPr/>
        </p:nvSpPr>
        <p:spPr bwMode="auto">
          <a:xfrm rot="5400000">
            <a:off x="8234363" y="835026"/>
            <a:ext cx="0" cy="2600325"/>
          </a:xfrm>
          <a:prstGeom prst="line">
            <a:avLst/>
          </a:prstGeom>
          <a:noFill/>
          <a:ln w="19050">
            <a:solidFill>
              <a:schemeClr val="accent1">
                <a:lumMod val="75000"/>
              </a:schemeClr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n>
                <a:solidFill>
                  <a:schemeClr val="tx2">
                    <a:lumMod val="75000"/>
                  </a:schemeClr>
                </a:solidFill>
              </a:ln>
              <a:latin typeface="+mn-lt"/>
              <a:cs typeface="+mn-cs"/>
            </a:endParaRPr>
          </a:p>
        </p:txBody>
      </p:sp>
      <p:sp>
        <p:nvSpPr>
          <p:cNvPr id="154" name="Line 69">
            <a:extLst>
              <a:ext uri="{FF2B5EF4-FFF2-40B4-BE49-F238E27FC236}">
                <a16:creationId xmlns:a16="http://schemas.microsoft.com/office/drawing/2014/main" id="{82C7B093-BC20-45D9-8AB5-C45A2AA55A13}"/>
              </a:ext>
            </a:extLst>
          </p:cNvPr>
          <p:cNvSpPr>
            <a:spLocks noChangeAspect="1" noChangeShapeType="1"/>
          </p:cNvSpPr>
          <p:nvPr/>
        </p:nvSpPr>
        <p:spPr bwMode="auto">
          <a:xfrm rot="5400000">
            <a:off x="8234363" y="1268413"/>
            <a:ext cx="0" cy="2600325"/>
          </a:xfrm>
          <a:prstGeom prst="line">
            <a:avLst/>
          </a:prstGeom>
          <a:noFill/>
          <a:ln w="19050">
            <a:solidFill>
              <a:schemeClr val="accent1">
                <a:lumMod val="75000"/>
              </a:schemeClr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n>
                <a:solidFill>
                  <a:schemeClr val="tx2">
                    <a:lumMod val="75000"/>
                  </a:schemeClr>
                </a:solidFill>
              </a:ln>
              <a:latin typeface="+mn-lt"/>
              <a:cs typeface="+mn-cs"/>
            </a:endParaRPr>
          </a:p>
        </p:txBody>
      </p:sp>
      <p:sp>
        <p:nvSpPr>
          <p:cNvPr id="155" name="Line 70">
            <a:extLst>
              <a:ext uri="{FF2B5EF4-FFF2-40B4-BE49-F238E27FC236}">
                <a16:creationId xmlns:a16="http://schemas.microsoft.com/office/drawing/2014/main" id="{772E49B1-5AFD-4F9B-A0DD-954B986105FD}"/>
              </a:ext>
            </a:extLst>
          </p:cNvPr>
          <p:cNvSpPr>
            <a:spLocks noChangeAspect="1" noChangeShapeType="1"/>
          </p:cNvSpPr>
          <p:nvPr/>
        </p:nvSpPr>
        <p:spPr bwMode="auto">
          <a:xfrm rot="5400000">
            <a:off x="8237538" y="1693863"/>
            <a:ext cx="0" cy="2613025"/>
          </a:xfrm>
          <a:prstGeom prst="line">
            <a:avLst/>
          </a:prstGeom>
          <a:noFill/>
          <a:ln w="19050">
            <a:solidFill>
              <a:schemeClr val="accent1">
                <a:lumMod val="75000"/>
              </a:schemeClr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n>
                <a:solidFill>
                  <a:schemeClr val="tx2">
                    <a:lumMod val="75000"/>
                  </a:schemeClr>
                </a:solidFill>
              </a:ln>
              <a:latin typeface="+mn-lt"/>
              <a:cs typeface="+mn-cs"/>
            </a:endParaRPr>
          </a:p>
        </p:txBody>
      </p:sp>
      <p:sp>
        <p:nvSpPr>
          <p:cNvPr id="156" name="Line 72">
            <a:extLst>
              <a:ext uri="{FF2B5EF4-FFF2-40B4-BE49-F238E27FC236}">
                <a16:creationId xmlns:a16="http://schemas.microsoft.com/office/drawing/2014/main" id="{1D6D9DC5-65CB-4C82-913C-469431E936D7}"/>
              </a:ext>
            </a:extLst>
          </p:cNvPr>
          <p:cNvSpPr>
            <a:spLocks noChangeAspect="1" noChangeShapeType="1"/>
          </p:cNvSpPr>
          <p:nvPr/>
        </p:nvSpPr>
        <p:spPr bwMode="auto">
          <a:xfrm rot="5400000">
            <a:off x="8234363" y="2135188"/>
            <a:ext cx="0" cy="2600325"/>
          </a:xfrm>
          <a:prstGeom prst="line">
            <a:avLst/>
          </a:prstGeom>
          <a:noFill/>
          <a:ln w="19050">
            <a:solidFill>
              <a:schemeClr val="accent1">
                <a:lumMod val="75000"/>
              </a:schemeClr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n>
                <a:solidFill>
                  <a:schemeClr val="tx2">
                    <a:lumMod val="75000"/>
                  </a:schemeClr>
                </a:solidFill>
              </a:ln>
              <a:latin typeface="+mn-lt"/>
              <a:cs typeface="+mn-cs"/>
            </a:endParaRPr>
          </a:p>
        </p:txBody>
      </p:sp>
      <p:sp>
        <p:nvSpPr>
          <p:cNvPr id="157" name="Line 74">
            <a:extLst>
              <a:ext uri="{FF2B5EF4-FFF2-40B4-BE49-F238E27FC236}">
                <a16:creationId xmlns:a16="http://schemas.microsoft.com/office/drawing/2014/main" id="{055AF894-24FC-480F-9B6D-8A032B8FD64B}"/>
              </a:ext>
            </a:extLst>
          </p:cNvPr>
          <p:cNvSpPr>
            <a:spLocks noChangeAspect="1" noChangeShapeType="1"/>
          </p:cNvSpPr>
          <p:nvPr/>
        </p:nvSpPr>
        <p:spPr bwMode="auto">
          <a:xfrm rot="5400000">
            <a:off x="8234363" y="2566988"/>
            <a:ext cx="0" cy="2600325"/>
          </a:xfrm>
          <a:prstGeom prst="line">
            <a:avLst/>
          </a:prstGeom>
          <a:noFill/>
          <a:ln w="19050">
            <a:solidFill>
              <a:schemeClr val="accent1">
                <a:lumMod val="75000"/>
              </a:schemeClr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n>
                <a:solidFill>
                  <a:schemeClr val="tx2">
                    <a:lumMod val="75000"/>
                  </a:schemeClr>
                </a:solidFill>
              </a:ln>
              <a:latin typeface="+mn-lt"/>
              <a:cs typeface="+mn-cs"/>
            </a:endParaRPr>
          </a:p>
        </p:txBody>
      </p:sp>
      <p:sp>
        <p:nvSpPr>
          <p:cNvPr id="158" name="Line 76">
            <a:extLst>
              <a:ext uri="{FF2B5EF4-FFF2-40B4-BE49-F238E27FC236}">
                <a16:creationId xmlns:a16="http://schemas.microsoft.com/office/drawing/2014/main" id="{AF572395-D8D7-4F44-B1B5-846A6B778D4F}"/>
              </a:ext>
            </a:extLst>
          </p:cNvPr>
          <p:cNvSpPr>
            <a:spLocks noChangeAspect="1" noChangeShapeType="1"/>
          </p:cNvSpPr>
          <p:nvPr/>
        </p:nvSpPr>
        <p:spPr bwMode="auto">
          <a:xfrm rot="5400000">
            <a:off x="8368507" y="2866232"/>
            <a:ext cx="0" cy="2868613"/>
          </a:xfrm>
          <a:prstGeom prst="line">
            <a:avLst/>
          </a:prstGeom>
          <a:noFill/>
          <a:ln w="57150">
            <a:solidFill>
              <a:schemeClr val="accent1">
                <a:lumMod val="75000"/>
              </a:schemeClr>
            </a:solidFill>
            <a:round/>
            <a:headEnd type="stealth" w="lg" len="lg"/>
            <a:tailEnd type="none"/>
          </a:ln>
          <a:effectLst/>
        </p:spPr>
        <p:txBody>
          <a:bodyPr/>
          <a:lstStyle/>
          <a:p>
            <a:pPr>
              <a:defRPr/>
            </a:pPr>
            <a:endParaRPr lang="en-US">
              <a:ln>
                <a:solidFill>
                  <a:schemeClr val="tx2">
                    <a:lumMod val="75000"/>
                  </a:schemeClr>
                </a:solidFill>
              </a:ln>
              <a:latin typeface="+mn-lt"/>
              <a:cs typeface="+mn-cs"/>
            </a:endParaRPr>
          </a:p>
        </p:txBody>
      </p:sp>
      <p:sp>
        <p:nvSpPr>
          <p:cNvPr id="13333" name="TextBox 158">
            <a:extLst>
              <a:ext uri="{FF2B5EF4-FFF2-40B4-BE49-F238E27FC236}">
                <a16:creationId xmlns:a16="http://schemas.microsoft.com/office/drawing/2014/main" id="{F479BC8D-528B-4C74-B899-6BFC096564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0538" y="4335463"/>
            <a:ext cx="29273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/>
              <a:t>0   1     2    3    4    5    6</a:t>
            </a:r>
            <a:endParaRPr lang="en-US" altLang="en-US" sz="2400"/>
          </a:p>
        </p:txBody>
      </p:sp>
      <p:sp>
        <p:nvSpPr>
          <p:cNvPr id="13334" name="TextBox 159">
            <a:extLst>
              <a:ext uri="{FF2B5EF4-FFF2-40B4-BE49-F238E27FC236}">
                <a16:creationId xmlns:a16="http://schemas.microsoft.com/office/drawing/2014/main" id="{9668F403-50AF-4958-9504-1235BEB481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64313" y="1963739"/>
            <a:ext cx="3401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/>
              <a:t>5</a:t>
            </a:r>
            <a:endParaRPr lang="en-US" altLang="en-US" sz="2400"/>
          </a:p>
        </p:txBody>
      </p:sp>
      <p:sp>
        <p:nvSpPr>
          <p:cNvPr id="13335" name="TextBox 160">
            <a:extLst>
              <a:ext uri="{FF2B5EF4-FFF2-40B4-BE49-F238E27FC236}">
                <a16:creationId xmlns:a16="http://schemas.microsoft.com/office/drawing/2014/main" id="{A25C5407-DA28-4A10-B070-CEEB2E69DE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64313" y="2393951"/>
            <a:ext cx="3401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/>
              <a:t>4</a:t>
            </a:r>
            <a:endParaRPr lang="en-US" altLang="en-US" sz="2400"/>
          </a:p>
        </p:txBody>
      </p:sp>
      <p:sp>
        <p:nvSpPr>
          <p:cNvPr id="13336" name="TextBox 161">
            <a:extLst>
              <a:ext uri="{FF2B5EF4-FFF2-40B4-BE49-F238E27FC236}">
                <a16:creationId xmlns:a16="http://schemas.microsoft.com/office/drawing/2014/main" id="{A5D29046-4367-4C52-A878-EF8E43F331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64313" y="2822576"/>
            <a:ext cx="3401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/>
              <a:t>3</a:t>
            </a:r>
            <a:endParaRPr lang="en-US" altLang="en-US" sz="2400"/>
          </a:p>
        </p:txBody>
      </p:sp>
      <p:sp>
        <p:nvSpPr>
          <p:cNvPr id="13337" name="TextBox 162">
            <a:extLst>
              <a:ext uri="{FF2B5EF4-FFF2-40B4-BE49-F238E27FC236}">
                <a16:creationId xmlns:a16="http://schemas.microsoft.com/office/drawing/2014/main" id="{67DEC3C3-3254-4D3E-A9AB-87AE036C0C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64313" y="3252789"/>
            <a:ext cx="3401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/>
              <a:t>2</a:t>
            </a:r>
            <a:endParaRPr lang="en-US" altLang="en-US" sz="2400"/>
          </a:p>
        </p:txBody>
      </p:sp>
      <p:sp>
        <p:nvSpPr>
          <p:cNvPr id="13338" name="TextBox 163">
            <a:extLst>
              <a:ext uri="{FF2B5EF4-FFF2-40B4-BE49-F238E27FC236}">
                <a16:creationId xmlns:a16="http://schemas.microsoft.com/office/drawing/2014/main" id="{CC658E03-D1D5-4FA1-AB32-515AFBB74C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64313" y="3683001"/>
            <a:ext cx="3401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/>
              <a:t>1</a:t>
            </a:r>
            <a:endParaRPr lang="en-US" altLang="en-US" sz="2400"/>
          </a:p>
        </p:txBody>
      </p:sp>
      <p:sp>
        <p:nvSpPr>
          <p:cNvPr id="13339" name="TextBox 164">
            <a:extLst>
              <a:ext uri="{FF2B5EF4-FFF2-40B4-BE49-F238E27FC236}">
                <a16:creationId xmlns:a16="http://schemas.microsoft.com/office/drawing/2014/main" id="{B0B9FD08-1A0B-4CC3-8835-D5E4A0D639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64313" y="4113214"/>
            <a:ext cx="3401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/>
              <a:t>0</a:t>
            </a:r>
            <a:endParaRPr lang="en-US" altLang="en-US" sz="2400"/>
          </a:p>
        </p:txBody>
      </p:sp>
      <p:cxnSp>
        <p:nvCxnSpPr>
          <p:cNvPr id="166" name="Straight Connector 165">
            <a:extLst>
              <a:ext uri="{FF2B5EF4-FFF2-40B4-BE49-F238E27FC236}">
                <a16:creationId xmlns:a16="http://schemas.microsoft.com/office/drawing/2014/main" id="{3EB61632-D146-4748-BCAF-E4DEC78E0CB6}"/>
              </a:ext>
            </a:extLst>
          </p:cNvPr>
          <p:cNvCxnSpPr/>
          <p:nvPr/>
        </p:nvCxnSpPr>
        <p:spPr>
          <a:xfrm>
            <a:off x="7824788" y="1700214"/>
            <a:ext cx="1295400" cy="1728787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341" name="Group 181">
            <a:extLst>
              <a:ext uri="{FF2B5EF4-FFF2-40B4-BE49-F238E27FC236}">
                <a16:creationId xmlns:a16="http://schemas.microsoft.com/office/drawing/2014/main" id="{7167A71B-D739-4265-954E-ABE7626AD55A}"/>
              </a:ext>
            </a:extLst>
          </p:cNvPr>
          <p:cNvGrpSpPr>
            <a:grpSpLocks/>
          </p:cNvGrpSpPr>
          <p:nvPr/>
        </p:nvGrpSpPr>
        <p:grpSpPr bwMode="auto">
          <a:xfrm>
            <a:off x="9048750" y="3360739"/>
            <a:ext cx="134938" cy="136525"/>
            <a:chOff x="5315255" y="3785119"/>
            <a:chExt cx="135664" cy="135664"/>
          </a:xfrm>
        </p:grpSpPr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72588424-0F91-40B4-B0FF-DAC0DB234444}"/>
                </a:ext>
              </a:extLst>
            </p:cNvPr>
            <p:cNvCxnSpPr/>
            <p:nvPr/>
          </p:nvCxnSpPr>
          <p:spPr>
            <a:xfrm rot="16200000" flipH="1">
              <a:off x="5315254" y="3785119"/>
              <a:ext cx="135664" cy="135664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5CF4E0C7-DB25-4AEF-BC0E-0B85AE0B25EB}"/>
                </a:ext>
              </a:extLst>
            </p:cNvPr>
            <p:cNvCxnSpPr/>
            <p:nvPr/>
          </p:nvCxnSpPr>
          <p:spPr>
            <a:xfrm rot="5400000" flipH="1" flipV="1">
              <a:off x="5315254" y="3785119"/>
              <a:ext cx="135664" cy="135664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342" name="Group 179">
            <a:extLst>
              <a:ext uri="{FF2B5EF4-FFF2-40B4-BE49-F238E27FC236}">
                <a16:creationId xmlns:a16="http://schemas.microsoft.com/office/drawing/2014/main" id="{82A0C9C2-B79E-41AE-A45D-C39B7A63E365}"/>
              </a:ext>
            </a:extLst>
          </p:cNvPr>
          <p:cNvGrpSpPr>
            <a:grpSpLocks/>
          </p:cNvGrpSpPr>
          <p:nvPr/>
        </p:nvGrpSpPr>
        <p:grpSpPr bwMode="auto">
          <a:xfrm>
            <a:off x="7751764" y="1628775"/>
            <a:ext cx="136525" cy="134938"/>
            <a:chOff x="7959027" y="2052992"/>
            <a:chExt cx="135664" cy="135664"/>
          </a:xfrm>
        </p:grpSpPr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5C38C292-A6E6-4A5E-AC07-A5F55934160E}"/>
                </a:ext>
              </a:extLst>
            </p:cNvPr>
            <p:cNvCxnSpPr/>
            <p:nvPr/>
          </p:nvCxnSpPr>
          <p:spPr>
            <a:xfrm rot="16200000" flipH="1">
              <a:off x="7959027" y="2052991"/>
              <a:ext cx="135664" cy="135664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ECDA74E7-996B-45AD-9351-EF46DEB0C903}"/>
                </a:ext>
              </a:extLst>
            </p:cNvPr>
            <p:cNvCxnSpPr/>
            <p:nvPr/>
          </p:nvCxnSpPr>
          <p:spPr>
            <a:xfrm rot="5400000" flipH="1" flipV="1">
              <a:off x="7959027" y="2052991"/>
              <a:ext cx="135664" cy="135664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343" name="TextBox 170">
            <a:extLst>
              <a:ext uri="{FF2B5EF4-FFF2-40B4-BE49-F238E27FC236}">
                <a16:creationId xmlns:a16="http://schemas.microsoft.com/office/drawing/2014/main" id="{49DC3174-A4DA-461B-BB4A-DC4F787EBE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96038" y="1462089"/>
            <a:ext cx="37863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b="1">
                <a:solidFill>
                  <a:srgbClr val="376092"/>
                </a:solidFill>
              </a:rPr>
              <a:t>y</a:t>
            </a:r>
            <a:endParaRPr lang="en-US" altLang="en-US" b="1">
              <a:solidFill>
                <a:srgbClr val="376092"/>
              </a:solidFill>
            </a:endParaRPr>
          </a:p>
        </p:txBody>
      </p:sp>
      <p:sp>
        <p:nvSpPr>
          <p:cNvPr id="13344" name="TextBox 171">
            <a:extLst>
              <a:ext uri="{FF2B5EF4-FFF2-40B4-BE49-F238E27FC236}">
                <a16:creationId xmlns:a16="http://schemas.microsoft.com/office/drawing/2014/main" id="{D7B6C6B7-F303-40DD-B2D3-046DDAD20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32963" y="4175126"/>
            <a:ext cx="39626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3600" b="1">
                <a:solidFill>
                  <a:srgbClr val="376092"/>
                </a:solidFill>
              </a:rPr>
              <a:t>x</a:t>
            </a:r>
            <a:endParaRPr lang="en-US" altLang="en-US" sz="3600" b="1">
              <a:solidFill>
                <a:srgbClr val="376092"/>
              </a:solidFill>
            </a:endParaRPr>
          </a:p>
        </p:txBody>
      </p:sp>
      <p:sp>
        <p:nvSpPr>
          <p:cNvPr id="13345" name="TextBox 174">
            <a:extLst>
              <a:ext uri="{FF2B5EF4-FFF2-40B4-BE49-F238E27FC236}">
                <a16:creationId xmlns:a16="http://schemas.microsoft.com/office/drawing/2014/main" id="{85DA4744-836D-4AAC-8CCD-6DC0ADC8BB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7850" y="260350"/>
            <a:ext cx="7488238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b="1"/>
              <a:t>Find the midpoint of the lines between.... </a:t>
            </a:r>
          </a:p>
        </p:txBody>
      </p:sp>
      <p:sp>
        <p:nvSpPr>
          <p:cNvPr id="13346" name="Rectangle 175">
            <a:extLst>
              <a:ext uri="{FF2B5EF4-FFF2-40B4-BE49-F238E27FC236}">
                <a16:creationId xmlns:a16="http://schemas.microsoft.com/office/drawing/2014/main" id="{1C5D7A0B-8D18-4A43-96DB-5B115BF6C1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0014" y="962025"/>
            <a:ext cx="2713037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800" b="1">
                <a:solidFill>
                  <a:srgbClr val="002060"/>
                </a:solidFill>
              </a:rPr>
              <a:t>a.  </a:t>
            </a:r>
            <a:r>
              <a:rPr lang="en-GB" altLang="en-US" sz="2800" b="1">
                <a:solidFill>
                  <a:srgbClr val="000000"/>
                </a:solidFill>
              </a:rPr>
              <a:t>(0,1) and (6,5)</a:t>
            </a:r>
          </a:p>
        </p:txBody>
      </p:sp>
      <p:sp>
        <p:nvSpPr>
          <p:cNvPr id="13347" name="Rectangle 182">
            <a:extLst>
              <a:ext uri="{FF2B5EF4-FFF2-40B4-BE49-F238E27FC236}">
                <a16:creationId xmlns:a16="http://schemas.microsoft.com/office/drawing/2014/main" id="{B082BE6B-5A57-42D8-9038-21CC19870C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6726" y="908051"/>
            <a:ext cx="27273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800" b="1">
                <a:solidFill>
                  <a:srgbClr val="002060"/>
                </a:solidFill>
              </a:rPr>
              <a:t>b.  </a:t>
            </a:r>
            <a:r>
              <a:rPr lang="en-GB" altLang="en-US" sz="2800" b="1">
                <a:solidFill>
                  <a:srgbClr val="000000"/>
                </a:solidFill>
              </a:rPr>
              <a:t>(2,6) and (5,2)</a:t>
            </a:r>
          </a:p>
        </p:txBody>
      </p:sp>
      <p:sp>
        <p:nvSpPr>
          <p:cNvPr id="13348" name="Rectangle 185">
            <a:extLst>
              <a:ext uri="{FF2B5EF4-FFF2-40B4-BE49-F238E27FC236}">
                <a16:creationId xmlns:a16="http://schemas.microsoft.com/office/drawing/2014/main" id="{F414CC94-344A-46F2-AC92-284C414458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25507" y="4918076"/>
            <a:ext cx="2286000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b="1" dirty="0">
                <a:solidFill>
                  <a:srgbClr val="000000"/>
                </a:solidFill>
              </a:rPr>
              <a:t>Can you write a formula for co-ordinates (x1,y1) and (x2,y2)</a:t>
            </a:r>
          </a:p>
        </p:txBody>
      </p:sp>
      <p:sp>
        <p:nvSpPr>
          <p:cNvPr id="69" name="Left Bracket 68">
            <a:extLst>
              <a:ext uri="{FF2B5EF4-FFF2-40B4-BE49-F238E27FC236}">
                <a16:creationId xmlns:a16="http://schemas.microsoft.com/office/drawing/2014/main" id="{0DF0A9ED-9260-4A59-B49F-6AE230DF4737}"/>
              </a:ext>
            </a:extLst>
          </p:cNvPr>
          <p:cNvSpPr/>
          <p:nvPr/>
        </p:nvSpPr>
        <p:spPr>
          <a:xfrm rot="16200000">
            <a:off x="4002882" y="3675857"/>
            <a:ext cx="179387" cy="2565400"/>
          </a:xfrm>
          <a:prstGeom prst="leftBracket">
            <a:avLst/>
          </a:prstGeom>
          <a:ln w="762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/>
          </a:p>
        </p:txBody>
      </p: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B8188C01-C770-41ED-A3D8-0CD7A29790ED}"/>
              </a:ext>
            </a:extLst>
          </p:cNvPr>
          <p:cNvCxnSpPr/>
          <p:nvPr/>
        </p:nvCxnSpPr>
        <p:spPr>
          <a:xfrm flipV="1">
            <a:off x="4079875" y="4751389"/>
            <a:ext cx="0" cy="720725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Left Bracket 75">
            <a:extLst>
              <a:ext uri="{FF2B5EF4-FFF2-40B4-BE49-F238E27FC236}">
                <a16:creationId xmlns:a16="http://schemas.microsoft.com/office/drawing/2014/main" id="{D5DD3493-601B-4356-B30A-178C2836FFA5}"/>
              </a:ext>
            </a:extLst>
          </p:cNvPr>
          <p:cNvSpPr/>
          <p:nvPr/>
        </p:nvSpPr>
        <p:spPr>
          <a:xfrm>
            <a:off x="1992314" y="2133600"/>
            <a:ext cx="142875" cy="1773238"/>
          </a:xfrm>
          <a:prstGeom prst="leftBracket">
            <a:avLst/>
          </a:prstGeom>
          <a:ln w="762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 dirty="0"/>
          </a:p>
        </p:txBody>
      </p: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1BC969B2-9AAF-4424-8E01-86E7B4932728}"/>
              </a:ext>
            </a:extLst>
          </p:cNvPr>
          <p:cNvCxnSpPr/>
          <p:nvPr/>
        </p:nvCxnSpPr>
        <p:spPr>
          <a:xfrm>
            <a:off x="1646238" y="3021013"/>
            <a:ext cx="684212" cy="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02B216E4-DEF9-45D9-814C-F852137389CF}"/>
              </a:ext>
            </a:extLst>
          </p:cNvPr>
          <p:cNvCxnSpPr/>
          <p:nvPr/>
        </p:nvCxnSpPr>
        <p:spPr>
          <a:xfrm flipV="1">
            <a:off x="4079875" y="2997200"/>
            <a:ext cx="0" cy="1295400"/>
          </a:xfrm>
          <a:prstGeom prst="line">
            <a:avLst/>
          </a:prstGeom>
          <a:ln w="571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784F2280-C473-4B7F-8D8C-AC1F0AA5153E}"/>
              </a:ext>
            </a:extLst>
          </p:cNvPr>
          <p:cNvCxnSpPr/>
          <p:nvPr/>
        </p:nvCxnSpPr>
        <p:spPr>
          <a:xfrm flipH="1">
            <a:off x="2787651" y="2997201"/>
            <a:ext cx="1292225" cy="3175"/>
          </a:xfrm>
          <a:prstGeom prst="line">
            <a:avLst/>
          </a:prstGeom>
          <a:ln w="571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4558ACCF-B26C-4B28-A514-7A782D7CC4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4114" y="5661026"/>
            <a:ext cx="3190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>
                <a:latin typeface="Comic Sans MS" panose="030F0702030302020204" pitchFamily="66" charset="0"/>
              </a:rPr>
              <a:t>Midpoint at (3,3)</a:t>
            </a:r>
          </a:p>
        </p:txBody>
      </p:sp>
    </p:spTree>
    <p:extLst>
      <p:ext uri="{BB962C8B-B14F-4D97-AF65-F5344CB8AC3E}">
        <p14:creationId xmlns:p14="http://schemas.microsoft.com/office/powerpoint/2010/main" val="10990615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2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6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animBg="1"/>
      <p:bldP spid="75" grpId="0" animBg="1"/>
      <p:bldP spid="71" grpId="0" animBg="1"/>
      <p:bldP spid="70" grpId="0" animBg="1"/>
      <p:bldP spid="69" grpId="0" animBg="1"/>
      <p:bldP spid="76" grpId="0" animBg="1"/>
      <p:bldP spid="8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2AB3F8A-EB37-49C1-B114-8CA29094A439}"/>
              </a:ext>
            </a:extLst>
          </p:cNvPr>
          <p:cNvSpPr/>
          <p:nvPr/>
        </p:nvSpPr>
        <p:spPr>
          <a:xfrm>
            <a:off x="1524000" y="0"/>
            <a:ext cx="9144000" cy="6858000"/>
          </a:xfrm>
          <a:prstGeom prst="roundRect">
            <a:avLst>
              <a:gd name="adj" fmla="val 6389"/>
            </a:avLst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6" name="Round Diagonal Corner Rectangle 5">
            <a:extLst>
              <a:ext uri="{FF2B5EF4-FFF2-40B4-BE49-F238E27FC236}">
                <a16:creationId xmlns:a16="http://schemas.microsoft.com/office/drawing/2014/main" id="{0EBF045F-B056-49CC-9D1C-6B7C69E99836}"/>
              </a:ext>
            </a:extLst>
          </p:cNvPr>
          <p:cNvSpPr/>
          <p:nvPr/>
        </p:nvSpPr>
        <p:spPr>
          <a:xfrm>
            <a:off x="1524001" y="0"/>
            <a:ext cx="7667625" cy="838200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028CCB6-50CD-4878-9865-9EDF4E5E14B8}"/>
              </a:ext>
            </a:extLst>
          </p:cNvPr>
          <p:cNvSpPr txBox="1"/>
          <p:nvPr/>
        </p:nvSpPr>
        <p:spPr>
          <a:xfrm>
            <a:off x="1676401" y="152401"/>
            <a:ext cx="271420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  <a:cs typeface="+mn-cs"/>
              </a:rPr>
              <a:t>KEY POINT</a:t>
            </a:r>
            <a:endParaRPr lang="en-GB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latin typeface="+mj-lt"/>
              <a:cs typeface="+mn-cs"/>
            </a:endParaRPr>
          </a:p>
        </p:txBody>
      </p:sp>
      <p:sp>
        <p:nvSpPr>
          <p:cNvPr id="14341" name="TextBox 17">
            <a:extLst>
              <a:ext uri="{FF2B5EF4-FFF2-40B4-BE49-F238E27FC236}">
                <a16:creationId xmlns:a16="http://schemas.microsoft.com/office/drawing/2014/main" id="{D0B62C9F-A277-4DBF-975E-9AB4D058AD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1114425"/>
            <a:ext cx="74676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800" b="1"/>
              <a:t>The midpoint of a segment is the average of the two x co-ordinates and two y co-ordinates.</a:t>
            </a:r>
          </a:p>
        </p:txBody>
      </p:sp>
      <p:sp>
        <p:nvSpPr>
          <p:cNvPr id="14342" name="TextBox 7">
            <a:extLst>
              <a:ext uri="{FF2B5EF4-FFF2-40B4-BE49-F238E27FC236}">
                <a16:creationId xmlns:a16="http://schemas.microsoft.com/office/drawing/2014/main" id="{3E364394-364F-4BE0-8C0A-9533623811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1676" y="115888"/>
            <a:ext cx="44989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3600" b="1"/>
              <a:t>The midpoint of a line</a:t>
            </a:r>
          </a:p>
        </p:txBody>
      </p:sp>
      <p:sp>
        <p:nvSpPr>
          <p:cNvPr id="10" name="Line 6">
            <a:extLst>
              <a:ext uri="{FF2B5EF4-FFF2-40B4-BE49-F238E27FC236}">
                <a16:creationId xmlns:a16="http://schemas.microsoft.com/office/drawing/2014/main" id="{1CFC7BFC-E860-46AD-8438-E37E39BB4B12}"/>
              </a:ext>
            </a:extLst>
          </p:cNvPr>
          <p:cNvSpPr>
            <a:spLocks noChangeAspect="1" noChangeShapeType="1"/>
          </p:cNvSpPr>
          <p:nvPr/>
        </p:nvSpPr>
        <p:spPr bwMode="auto">
          <a:xfrm>
            <a:off x="7180263" y="2373313"/>
            <a:ext cx="0" cy="2711450"/>
          </a:xfrm>
          <a:prstGeom prst="line">
            <a:avLst/>
          </a:prstGeom>
          <a:noFill/>
          <a:ln w="57150">
            <a:solidFill>
              <a:schemeClr val="accent1">
                <a:lumMod val="75000"/>
              </a:schemeClr>
            </a:solidFill>
            <a:round/>
            <a:headEnd type="stealth" w="lg" len="lg"/>
            <a:tailEnd type="none"/>
          </a:ln>
          <a:effectLst/>
        </p:spPr>
        <p:txBody>
          <a:bodyPr/>
          <a:lstStyle/>
          <a:p>
            <a:pPr>
              <a:defRPr/>
            </a:pPr>
            <a:endParaRPr lang="en-US">
              <a:ln>
                <a:solidFill>
                  <a:schemeClr val="tx2">
                    <a:lumMod val="75000"/>
                  </a:schemeClr>
                </a:solidFill>
              </a:ln>
              <a:latin typeface="+mn-lt"/>
              <a:cs typeface="+mn-cs"/>
            </a:endParaRPr>
          </a:p>
        </p:txBody>
      </p:sp>
      <p:sp>
        <p:nvSpPr>
          <p:cNvPr id="24" name="Line 76">
            <a:extLst>
              <a:ext uri="{FF2B5EF4-FFF2-40B4-BE49-F238E27FC236}">
                <a16:creationId xmlns:a16="http://schemas.microsoft.com/office/drawing/2014/main" id="{D11D1F7F-5DDD-4926-B40F-5FD72588E6C9}"/>
              </a:ext>
            </a:extLst>
          </p:cNvPr>
          <p:cNvSpPr>
            <a:spLocks noChangeAspect="1" noChangeShapeType="1"/>
          </p:cNvSpPr>
          <p:nvPr/>
        </p:nvSpPr>
        <p:spPr bwMode="auto">
          <a:xfrm rot="5400000">
            <a:off x="8590757" y="3674269"/>
            <a:ext cx="0" cy="2836863"/>
          </a:xfrm>
          <a:prstGeom prst="line">
            <a:avLst/>
          </a:prstGeom>
          <a:noFill/>
          <a:ln w="57150">
            <a:solidFill>
              <a:schemeClr val="accent1">
                <a:lumMod val="75000"/>
              </a:schemeClr>
            </a:solidFill>
            <a:round/>
            <a:headEnd type="stealth" w="lg" len="lg"/>
            <a:tailEnd type="none"/>
          </a:ln>
          <a:effectLst/>
        </p:spPr>
        <p:txBody>
          <a:bodyPr/>
          <a:lstStyle/>
          <a:p>
            <a:pPr>
              <a:defRPr/>
            </a:pPr>
            <a:endParaRPr lang="en-US">
              <a:ln>
                <a:solidFill>
                  <a:schemeClr val="tx2">
                    <a:lumMod val="75000"/>
                  </a:schemeClr>
                </a:solidFill>
              </a:ln>
              <a:latin typeface="+mn-lt"/>
              <a:cs typeface="+mn-cs"/>
            </a:endParaRP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35B0992C-EB77-4EE5-9775-C598FBD20B12}"/>
              </a:ext>
            </a:extLst>
          </p:cNvPr>
          <p:cNvCxnSpPr/>
          <p:nvPr/>
        </p:nvCxnSpPr>
        <p:spPr>
          <a:xfrm>
            <a:off x="7745413" y="3005139"/>
            <a:ext cx="1657350" cy="1150937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346" name="Group 103">
            <a:extLst>
              <a:ext uri="{FF2B5EF4-FFF2-40B4-BE49-F238E27FC236}">
                <a16:creationId xmlns:a16="http://schemas.microsoft.com/office/drawing/2014/main" id="{AF74004B-0CA8-4183-BC87-F7CD89B446FB}"/>
              </a:ext>
            </a:extLst>
          </p:cNvPr>
          <p:cNvGrpSpPr>
            <a:grpSpLocks/>
          </p:cNvGrpSpPr>
          <p:nvPr/>
        </p:nvGrpSpPr>
        <p:grpSpPr bwMode="auto">
          <a:xfrm>
            <a:off x="7673975" y="2932114"/>
            <a:ext cx="134938" cy="134937"/>
            <a:chOff x="719110" y="4791084"/>
            <a:chExt cx="214314" cy="214316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4250D353-6F2B-4540-BBF6-C41C404C12DA}"/>
                </a:ext>
              </a:extLst>
            </p:cNvPr>
            <p:cNvCxnSpPr/>
            <p:nvPr/>
          </p:nvCxnSpPr>
          <p:spPr>
            <a:xfrm rot="16200000" flipH="1">
              <a:off x="719108" y="4791086"/>
              <a:ext cx="214316" cy="214314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DC16BD8E-134D-49E7-A107-E6DB091ECBBC}"/>
                </a:ext>
              </a:extLst>
            </p:cNvPr>
            <p:cNvCxnSpPr/>
            <p:nvPr/>
          </p:nvCxnSpPr>
          <p:spPr>
            <a:xfrm rot="5400000" flipH="1" flipV="1">
              <a:off x="719108" y="4791086"/>
              <a:ext cx="214316" cy="214314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347" name="Group 116">
            <a:extLst>
              <a:ext uri="{FF2B5EF4-FFF2-40B4-BE49-F238E27FC236}">
                <a16:creationId xmlns:a16="http://schemas.microsoft.com/office/drawing/2014/main" id="{81C9A376-D3A5-461D-A117-99C6F2FDCF6B}"/>
              </a:ext>
            </a:extLst>
          </p:cNvPr>
          <p:cNvGrpSpPr>
            <a:grpSpLocks/>
          </p:cNvGrpSpPr>
          <p:nvPr/>
        </p:nvGrpSpPr>
        <p:grpSpPr bwMode="auto">
          <a:xfrm>
            <a:off x="9329739" y="4084639"/>
            <a:ext cx="134937" cy="134937"/>
            <a:chOff x="719110" y="4791084"/>
            <a:chExt cx="214314" cy="214314"/>
          </a:xfrm>
        </p:grpSpPr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94D834F9-B94B-4A78-88EF-CABD7A79F1CD}"/>
                </a:ext>
              </a:extLst>
            </p:cNvPr>
            <p:cNvCxnSpPr/>
            <p:nvPr/>
          </p:nvCxnSpPr>
          <p:spPr>
            <a:xfrm rot="16200000" flipH="1">
              <a:off x="719110" y="4791084"/>
              <a:ext cx="214314" cy="214314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3BA1E9C2-AA7E-4468-8A4A-2FB298D6FEE9}"/>
                </a:ext>
              </a:extLst>
            </p:cNvPr>
            <p:cNvCxnSpPr/>
            <p:nvPr/>
          </p:nvCxnSpPr>
          <p:spPr>
            <a:xfrm rot="5400000" flipH="1" flipV="1">
              <a:off x="719110" y="4791084"/>
              <a:ext cx="214314" cy="214314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348" name="TextBox 39">
            <a:extLst>
              <a:ext uri="{FF2B5EF4-FFF2-40B4-BE49-F238E27FC236}">
                <a16:creationId xmlns:a16="http://schemas.microsoft.com/office/drawing/2014/main" id="{BF6771D5-77A9-40E0-BBA0-D62999D761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7350" y="2133601"/>
            <a:ext cx="37863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b="1">
                <a:solidFill>
                  <a:srgbClr val="376092"/>
                </a:solidFill>
              </a:rPr>
              <a:t>y</a:t>
            </a:r>
            <a:endParaRPr lang="en-US" altLang="en-US" b="1">
              <a:solidFill>
                <a:srgbClr val="376092"/>
              </a:solidFill>
            </a:endParaRPr>
          </a:p>
        </p:txBody>
      </p:sp>
      <p:sp>
        <p:nvSpPr>
          <p:cNvPr id="14349" name="TextBox 40">
            <a:extLst>
              <a:ext uri="{FF2B5EF4-FFF2-40B4-BE49-F238E27FC236}">
                <a16:creationId xmlns:a16="http://schemas.microsoft.com/office/drawing/2014/main" id="{777A49E3-68A5-4FA5-98CF-12ADB85D13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40925" y="4968876"/>
            <a:ext cx="39626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3600" b="1">
                <a:solidFill>
                  <a:srgbClr val="376092"/>
                </a:solidFill>
              </a:rPr>
              <a:t>x</a:t>
            </a:r>
            <a:endParaRPr lang="en-US" altLang="en-US" sz="3600" b="1">
              <a:solidFill>
                <a:srgbClr val="376092"/>
              </a:solidFill>
            </a:endParaRPr>
          </a:p>
        </p:txBody>
      </p:sp>
      <p:sp>
        <p:nvSpPr>
          <p:cNvPr id="14350" name="Rectangle 45">
            <a:extLst>
              <a:ext uri="{FF2B5EF4-FFF2-40B4-BE49-F238E27FC236}">
                <a16:creationId xmlns:a16="http://schemas.microsoft.com/office/drawing/2014/main" id="{19CEC66A-BB20-4207-ACB0-1B39913A76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61313" y="2716214"/>
            <a:ext cx="6223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 b="1"/>
              <a:t>(2,5)</a:t>
            </a:r>
          </a:p>
        </p:txBody>
      </p:sp>
      <p:sp>
        <p:nvSpPr>
          <p:cNvPr id="14351" name="Rectangle 46">
            <a:extLst>
              <a:ext uri="{FF2B5EF4-FFF2-40B4-BE49-F238E27FC236}">
                <a16:creationId xmlns:a16="http://schemas.microsoft.com/office/drawing/2014/main" id="{CEDA6015-A600-431B-B737-2BFA004A2B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7388" y="3797300"/>
            <a:ext cx="6223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 b="1"/>
              <a:t>(4,2)</a:t>
            </a:r>
          </a:p>
        </p:txBody>
      </p:sp>
      <p:grpSp>
        <p:nvGrpSpPr>
          <p:cNvPr id="14352" name="Group 50">
            <a:extLst>
              <a:ext uri="{FF2B5EF4-FFF2-40B4-BE49-F238E27FC236}">
                <a16:creationId xmlns:a16="http://schemas.microsoft.com/office/drawing/2014/main" id="{73309FA8-2F21-4974-8990-82922D79C857}"/>
              </a:ext>
            </a:extLst>
          </p:cNvPr>
          <p:cNvGrpSpPr>
            <a:grpSpLocks/>
          </p:cNvGrpSpPr>
          <p:nvPr/>
        </p:nvGrpSpPr>
        <p:grpSpPr bwMode="auto">
          <a:xfrm>
            <a:off x="4094164" y="2636839"/>
            <a:ext cx="1057275" cy="954087"/>
            <a:chOff x="962910" y="2852936"/>
            <a:chExt cx="1056701" cy="954107"/>
          </a:xfrm>
        </p:grpSpPr>
        <p:sp>
          <p:nvSpPr>
            <p:cNvPr id="14368" name="TextBox 47">
              <a:extLst>
                <a:ext uri="{FF2B5EF4-FFF2-40B4-BE49-F238E27FC236}">
                  <a16:creationId xmlns:a16="http://schemas.microsoft.com/office/drawing/2014/main" id="{C25289A3-34BA-4E45-9DC8-C91B025E78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2910" y="2852936"/>
              <a:ext cx="1056701" cy="95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2800" b="1">
                  <a:solidFill>
                    <a:schemeClr val="bg1"/>
                  </a:solidFill>
                </a:rPr>
                <a:t>2  +  4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2800" b="1">
                  <a:solidFill>
                    <a:schemeClr val="bg1"/>
                  </a:solidFill>
                </a:rPr>
                <a:t>2</a:t>
              </a:r>
            </a:p>
          </p:txBody>
        </p: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74A469B1-F285-4E32-91EB-2E19ACE123CE}"/>
                </a:ext>
              </a:extLst>
            </p:cNvPr>
            <p:cNvCxnSpPr>
              <a:stCxn id="14368" idx="1"/>
              <a:endCxn id="14368" idx="3"/>
            </p:cNvCxnSpPr>
            <p:nvPr/>
          </p:nvCxnSpPr>
          <p:spPr>
            <a:xfrm>
              <a:off x="962910" y="3330783"/>
              <a:ext cx="1056701" cy="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353" name="Group 51">
            <a:extLst>
              <a:ext uri="{FF2B5EF4-FFF2-40B4-BE49-F238E27FC236}">
                <a16:creationId xmlns:a16="http://schemas.microsoft.com/office/drawing/2014/main" id="{1C0E0806-06BE-4FBE-B1DD-074F5EF70A84}"/>
              </a:ext>
            </a:extLst>
          </p:cNvPr>
          <p:cNvGrpSpPr>
            <a:grpSpLocks/>
          </p:cNvGrpSpPr>
          <p:nvPr/>
        </p:nvGrpSpPr>
        <p:grpSpPr bwMode="auto">
          <a:xfrm>
            <a:off x="4103689" y="3698875"/>
            <a:ext cx="1055687" cy="954088"/>
            <a:chOff x="962910" y="2852936"/>
            <a:chExt cx="1056701" cy="954107"/>
          </a:xfrm>
        </p:grpSpPr>
        <p:sp>
          <p:nvSpPr>
            <p:cNvPr id="14366" name="TextBox 52">
              <a:extLst>
                <a:ext uri="{FF2B5EF4-FFF2-40B4-BE49-F238E27FC236}">
                  <a16:creationId xmlns:a16="http://schemas.microsoft.com/office/drawing/2014/main" id="{73E340A7-64A6-44E8-AE0F-1680FB35F6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2910" y="2852936"/>
              <a:ext cx="1056701" cy="95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2800" b="1" dirty="0">
                  <a:solidFill>
                    <a:schemeClr val="bg1"/>
                  </a:solidFill>
                </a:rPr>
                <a:t>5  +  2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2800" b="1" dirty="0">
                  <a:solidFill>
                    <a:schemeClr val="bg1"/>
                  </a:solidFill>
                </a:rPr>
                <a:t>2</a:t>
              </a:r>
            </a:p>
          </p:txBody>
        </p: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5EC26029-7BA6-4E24-9D42-A4C9DDB27F97}"/>
                </a:ext>
              </a:extLst>
            </p:cNvPr>
            <p:cNvCxnSpPr>
              <a:stCxn id="14366" idx="1"/>
              <a:endCxn id="14366" idx="3"/>
            </p:cNvCxnSpPr>
            <p:nvPr/>
          </p:nvCxnSpPr>
          <p:spPr>
            <a:xfrm>
              <a:off x="962910" y="3330784"/>
              <a:ext cx="1056701" cy="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354" name="Group 103">
            <a:extLst>
              <a:ext uri="{FF2B5EF4-FFF2-40B4-BE49-F238E27FC236}">
                <a16:creationId xmlns:a16="http://schemas.microsoft.com/office/drawing/2014/main" id="{47DE46B2-BC81-4DBB-810C-B0A51AE7DA2B}"/>
              </a:ext>
            </a:extLst>
          </p:cNvPr>
          <p:cNvGrpSpPr>
            <a:grpSpLocks/>
          </p:cNvGrpSpPr>
          <p:nvPr/>
        </p:nvGrpSpPr>
        <p:grpSpPr bwMode="auto">
          <a:xfrm>
            <a:off x="13020675" y="2924175"/>
            <a:ext cx="133350" cy="134938"/>
            <a:chOff x="719110" y="4791084"/>
            <a:chExt cx="214314" cy="214316"/>
          </a:xfrm>
        </p:grpSpPr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BFEFECDF-B9BE-4276-B569-79ACC7ABFE71}"/>
                </a:ext>
              </a:extLst>
            </p:cNvPr>
            <p:cNvCxnSpPr/>
            <p:nvPr/>
          </p:nvCxnSpPr>
          <p:spPr>
            <a:xfrm rot="16200000" flipH="1">
              <a:off x="719109" y="4791085"/>
              <a:ext cx="214316" cy="214314"/>
            </a:xfrm>
            <a:prstGeom prst="line">
              <a:avLst/>
            </a:prstGeom>
            <a:ln w="571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1CFDB0D6-C2BB-4887-8421-E72578B6CE55}"/>
                </a:ext>
              </a:extLst>
            </p:cNvPr>
            <p:cNvCxnSpPr/>
            <p:nvPr/>
          </p:nvCxnSpPr>
          <p:spPr>
            <a:xfrm rot="5400000" flipH="1" flipV="1">
              <a:off x="719109" y="4791085"/>
              <a:ext cx="214316" cy="214314"/>
            </a:xfrm>
            <a:prstGeom prst="line">
              <a:avLst/>
            </a:prstGeom>
            <a:ln w="571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355" name="TextBox 41">
            <a:extLst>
              <a:ext uri="{FF2B5EF4-FFF2-40B4-BE49-F238E27FC236}">
                <a16:creationId xmlns:a16="http://schemas.microsoft.com/office/drawing/2014/main" id="{6731F156-267C-4F4F-BA7D-2217BBEB86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9289" y="2708276"/>
            <a:ext cx="19510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b="1"/>
              <a:t>x co-ordinate:</a:t>
            </a:r>
          </a:p>
        </p:txBody>
      </p:sp>
      <p:sp>
        <p:nvSpPr>
          <p:cNvPr id="14356" name="TextBox 42">
            <a:extLst>
              <a:ext uri="{FF2B5EF4-FFF2-40B4-BE49-F238E27FC236}">
                <a16:creationId xmlns:a16="http://schemas.microsoft.com/office/drawing/2014/main" id="{2AC352DB-9A7A-4D3C-B36E-04971C2266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9289" y="3759201"/>
            <a:ext cx="19510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b="1"/>
              <a:t>y co-ordinate:</a:t>
            </a:r>
          </a:p>
        </p:txBody>
      </p:sp>
      <p:sp>
        <p:nvSpPr>
          <p:cNvPr id="14357" name="TextBox 43">
            <a:extLst>
              <a:ext uri="{FF2B5EF4-FFF2-40B4-BE49-F238E27FC236}">
                <a16:creationId xmlns:a16="http://schemas.microsoft.com/office/drawing/2014/main" id="{01D5334A-09F7-44CE-9755-2E2573A213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3839" y="3759201"/>
            <a:ext cx="3381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b="1"/>
              <a:t>=</a:t>
            </a:r>
          </a:p>
        </p:txBody>
      </p:sp>
      <p:sp>
        <p:nvSpPr>
          <p:cNvPr id="14358" name="TextBox 44">
            <a:extLst>
              <a:ext uri="{FF2B5EF4-FFF2-40B4-BE49-F238E27FC236}">
                <a16:creationId xmlns:a16="http://schemas.microsoft.com/office/drawing/2014/main" id="{C6643BC5-1383-428A-A3B1-B909E5EB25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3839" y="2679701"/>
            <a:ext cx="3381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b="1"/>
              <a:t>=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DFD80378-2F31-47B0-9640-D2842D1AF92D}"/>
              </a:ext>
            </a:extLst>
          </p:cNvPr>
          <p:cNvSpPr/>
          <p:nvPr/>
        </p:nvSpPr>
        <p:spPr>
          <a:xfrm>
            <a:off x="5808664" y="2636839"/>
            <a:ext cx="503237" cy="504825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D43FF1BA-5E5C-4E6A-9E8D-D46C61C0C02B}"/>
              </a:ext>
            </a:extLst>
          </p:cNvPr>
          <p:cNvSpPr/>
          <p:nvPr/>
        </p:nvSpPr>
        <p:spPr>
          <a:xfrm>
            <a:off x="5808664" y="3716339"/>
            <a:ext cx="503237" cy="504825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4361" name="TextBox 61">
            <a:extLst>
              <a:ext uri="{FF2B5EF4-FFF2-40B4-BE49-F238E27FC236}">
                <a16:creationId xmlns:a16="http://schemas.microsoft.com/office/drawing/2014/main" id="{0E893F35-2811-4AE2-91D5-B56DB68255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3839" y="5157788"/>
            <a:ext cx="40227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b="1"/>
              <a:t>midpoint at   (      ,      )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9F4AF53F-CD14-4005-B0FC-A19459A35FA0}"/>
              </a:ext>
            </a:extLst>
          </p:cNvPr>
          <p:cNvSpPr/>
          <p:nvPr/>
        </p:nvSpPr>
        <p:spPr>
          <a:xfrm>
            <a:off x="5243514" y="5229225"/>
            <a:ext cx="503237" cy="503238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FF0AE46C-1B7C-4AC4-AEFB-CD2E6F879F0B}"/>
              </a:ext>
            </a:extLst>
          </p:cNvPr>
          <p:cNvSpPr/>
          <p:nvPr/>
        </p:nvSpPr>
        <p:spPr>
          <a:xfrm>
            <a:off x="5873751" y="5229225"/>
            <a:ext cx="504825" cy="503238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>
              <a:solidFill>
                <a:srgbClr val="FFFFFF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48254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A13F447A-5ABB-4768-A211-0DAB745B52EB}"/>
              </a:ext>
            </a:extLst>
          </p:cNvPr>
          <p:cNvSpPr/>
          <p:nvPr/>
        </p:nvSpPr>
        <p:spPr>
          <a:xfrm>
            <a:off x="1524000" y="0"/>
            <a:ext cx="9144000" cy="6858000"/>
          </a:xfrm>
          <a:prstGeom prst="roundRect">
            <a:avLst>
              <a:gd name="adj" fmla="val 6389"/>
            </a:avLst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6" name="Round Diagonal Corner Rectangle 5">
            <a:extLst>
              <a:ext uri="{FF2B5EF4-FFF2-40B4-BE49-F238E27FC236}">
                <a16:creationId xmlns:a16="http://schemas.microsoft.com/office/drawing/2014/main" id="{A44219EE-6C9A-486A-A8E7-096B97AF2A78}"/>
              </a:ext>
            </a:extLst>
          </p:cNvPr>
          <p:cNvSpPr/>
          <p:nvPr/>
        </p:nvSpPr>
        <p:spPr>
          <a:xfrm>
            <a:off x="1524001" y="0"/>
            <a:ext cx="7667625" cy="838200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82DF0B0-6397-468E-992A-64784393C119}"/>
              </a:ext>
            </a:extLst>
          </p:cNvPr>
          <p:cNvSpPr txBox="1"/>
          <p:nvPr/>
        </p:nvSpPr>
        <p:spPr>
          <a:xfrm>
            <a:off x="1676401" y="152401"/>
            <a:ext cx="271420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  <a:cs typeface="+mn-cs"/>
              </a:rPr>
              <a:t>KEY POINT</a:t>
            </a:r>
            <a:endParaRPr lang="en-GB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latin typeface="+mj-lt"/>
              <a:cs typeface="+mn-cs"/>
            </a:endParaRPr>
          </a:p>
        </p:txBody>
      </p:sp>
      <p:sp>
        <p:nvSpPr>
          <p:cNvPr id="16389" name="TextBox 17">
            <a:extLst>
              <a:ext uri="{FF2B5EF4-FFF2-40B4-BE49-F238E27FC236}">
                <a16:creationId xmlns:a16="http://schemas.microsoft.com/office/drawing/2014/main" id="{E70B55ED-1D09-469A-BF08-8E7C4EEA5C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1114425"/>
            <a:ext cx="74676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/>
              <a:t>The midpoint of a line between points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800" b="1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/>
              <a:t>(x</a:t>
            </a:r>
            <a:r>
              <a:rPr lang="en-GB" altLang="en-US" sz="2800" b="1" baseline="-25000"/>
              <a:t>1</a:t>
            </a:r>
            <a:r>
              <a:rPr lang="en-GB" altLang="en-US" sz="2800" b="1"/>
              <a:t>,y</a:t>
            </a:r>
            <a:r>
              <a:rPr lang="en-GB" altLang="en-US" sz="2800" b="1" baseline="-25000"/>
              <a:t>1</a:t>
            </a:r>
            <a:r>
              <a:rPr lang="en-GB" altLang="en-US" sz="2800" b="1"/>
              <a:t>) and (x</a:t>
            </a:r>
            <a:r>
              <a:rPr lang="en-GB" altLang="en-US" sz="2800" b="1" baseline="-25000"/>
              <a:t>2</a:t>
            </a:r>
            <a:r>
              <a:rPr lang="en-GB" altLang="en-US" sz="2800" b="1"/>
              <a:t>,y</a:t>
            </a:r>
            <a:r>
              <a:rPr lang="en-GB" altLang="en-US" sz="2800" b="1" baseline="-25000"/>
              <a:t>2</a:t>
            </a:r>
            <a:r>
              <a:rPr lang="en-GB" altLang="en-US" sz="2800" b="1"/>
              <a:t>) is...</a:t>
            </a:r>
          </a:p>
        </p:txBody>
      </p:sp>
      <p:sp>
        <p:nvSpPr>
          <p:cNvPr id="16390" name="TextBox 7">
            <a:extLst>
              <a:ext uri="{FF2B5EF4-FFF2-40B4-BE49-F238E27FC236}">
                <a16:creationId xmlns:a16="http://schemas.microsoft.com/office/drawing/2014/main" id="{E08C2E95-6899-46C5-BE22-0773DAEC38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1676" y="115888"/>
            <a:ext cx="44989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3600" b="1"/>
              <a:t>The midpoint of a line</a:t>
            </a:r>
          </a:p>
        </p:txBody>
      </p:sp>
      <p:sp>
        <p:nvSpPr>
          <p:cNvPr id="10" name="Line 6">
            <a:extLst>
              <a:ext uri="{FF2B5EF4-FFF2-40B4-BE49-F238E27FC236}">
                <a16:creationId xmlns:a16="http://schemas.microsoft.com/office/drawing/2014/main" id="{9746D14C-2483-47FD-A4D2-317BEEE46B61}"/>
              </a:ext>
            </a:extLst>
          </p:cNvPr>
          <p:cNvSpPr>
            <a:spLocks noChangeAspect="1" noChangeShapeType="1"/>
          </p:cNvSpPr>
          <p:nvPr/>
        </p:nvSpPr>
        <p:spPr bwMode="auto">
          <a:xfrm>
            <a:off x="6538913" y="1789113"/>
            <a:ext cx="0" cy="2711450"/>
          </a:xfrm>
          <a:prstGeom prst="line">
            <a:avLst/>
          </a:prstGeom>
          <a:noFill/>
          <a:ln w="57150">
            <a:solidFill>
              <a:schemeClr val="accent1">
                <a:lumMod val="75000"/>
              </a:schemeClr>
            </a:solidFill>
            <a:round/>
            <a:headEnd type="stealth" w="lg" len="lg"/>
            <a:tailEnd type="none"/>
          </a:ln>
          <a:effectLst/>
        </p:spPr>
        <p:txBody>
          <a:bodyPr/>
          <a:lstStyle/>
          <a:p>
            <a:pPr>
              <a:defRPr/>
            </a:pPr>
            <a:endParaRPr lang="en-US">
              <a:ln>
                <a:solidFill>
                  <a:schemeClr val="tx2">
                    <a:lumMod val="75000"/>
                  </a:schemeClr>
                </a:solidFill>
              </a:ln>
              <a:latin typeface="+mn-lt"/>
              <a:cs typeface="+mn-cs"/>
            </a:endParaRPr>
          </a:p>
        </p:txBody>
      </p:sp>
      <p:sp>
        <p:nvSpPr>
          <p:cNvPr id="24" name="Line 76">
            <a:extLst>
              <a:ext uri="{FF2B5EF4-FFF2-40B4-BE49-F238E27FC236}">
                <a16:creationId xmlns:a16="http://schemas.microsoft.com/office/drawing/2014/main" id="{41F61BAA-A921-4543-9F02-1A9C27040891}"/>
              </a:ext>
            </a:extLst>
          </p:cNvPr>
          <p:cNvSpPr>
            <a:spLocks noChangeAspect="1" noChangeShapeType="1"/>
          </p:cNvSpPr>
          <p:nvPr/>
        </p:nvSpPr>
        <p:spPr bwMode="auto">
          <a:xfrm rot="5400000">
            <a:off x="7947819" y="3090069"/>
            <a:ext cx="0" cy="2836862"/>
          </a:xfrm>
          <a:prstGeom prst="line">
            <a:avLst/>
          </a:prstGeom>
          <a:noFill/>
          <a:ln w="57150">
            <a:solidFill>
              <a:schemeClr val="accent1">
                <a:lumMod val="75000"/>
              </a:schemeClr>
            </a:solidFill>
            <a:round/>
            <a:headEnd type="stealth" w="lg" len="lg"/>
            <a:tailEnd type="none"/>
          </a:ln>
          <a:effectLst/>
        </p:spPr>
        <p:txBody>
          <a:bodyPr/>
          <a:lstStyle/>
          <a:p>
            <a:pPr>
              <a:defRPr/>
            </a:pPr>
            <a:endParaRPr lang="en-US">
              <a:ln>
                <a:solidFill>
                  <a:schemeClr val="tx2">
                    <a:lumMod val="75000"/>
                  </a:schemeClr>
                </a:solidFill>
              </a:ln>
              <a:latin typeface="+mn-lt"/>
              <a:cs typeface="+mn-cs"/>
            </a:endParaRP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C43D0A0-7D49-420A-AD63-A60F7B2B848D}"/>
              </a:ext>
            </a:extLst>
          </p:cNvPr>
          <p:cNvCxnSpPr/>
          <p:nvPr/>
        </p:nvCxnSpPr>
        <p:spPr>
          <a:xfrm>
            <a:off x="7104063" y="2420939"/>
            <a:ext cx="1655762" cy="1152525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394" name="Group 103">
            <a:extLst>
              <a:ext uri="{FF2B5EF4-FFF2-40B4-BE49-F238E27FC236}">
                <a16:creationId xmlns:a16="http://schemas.microsoft.com/office/drawing/2014/main" id="{D254A969-1117-41BB-9743-C05D8801C1F4}"/>
              </a:ext>
            </a:extLst>
          </p:cNvPr>
          <p:cNvGrpSpPr>
            <a:grpSpLocks/>
          </p:cNvGrpSpPr>
          <p:nvPr/>
        </p:nvGrpSpPr>
        <p:grpSpPr bwMode="auto">
          <a:xfrm>
            <a:off x="7032625" y="2349500"/>
            <a:ext cx="133350" cy="133350"/>
            <a:chOff x="719110" y="4791084"/>
            <a:chExt cx="214314" cy="214316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AC4CA2AF-656F-4F00-82AF-7B554CCE5B93}"/>
                </a:ext>
              </a:extLst>
            </p:cNvPr>
            <p:cNvCxnSpPr/>
            <p:nvPr/>
          </p:nvCxnSpPr>
          <p:spPr>
            <a:xfrm rot="16200000" flipH="1">
              <a:off x="719109" y="4791085"/>
              <a:ext cx="214316" cy="214314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79772C23-B73A-4519-B7B3-7A95FB51B60C}"/>
                </a:ext>
              </a:extLst>
            </p:cNvPr>
            <p:cNvCxnSpPr/>
            <p:nvPr/>
          </p:nvCxnSpPr>
          <p:spPr>
            <a:xfrm rot="5400000" flipH="1" flipV="1">
              <a:off x="719109" y="4791085"/>
              <a:ext cx="214316" cy="214314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395" name="Group 116">
            <a:extLst>
              <a:ext uri="{FF2B5EF4-FFF2-40B4-BE49-F238E27FC236}">
                <a16:creationId xmlns:a16="http://schemas.microsoft.com/office/drawing/2014/main" id="{FD7FF938-C848-414B-A654-80F17036DC38}"/>
              </a:ext>
            </a:extLst>
          </p:cNvPr>
          <p:cNvGrpSpPr>
            <a:grpSpLocks/>
          </p:cNvGrpSpPr>
          <p:nvPr/>
        </p:nvGrpSpPr>
        <p:grpSpPr bwMode="auto">
          <a:xfrm>
            <a:off x="8688388" y="3500439"/>
            <a:ext cx="133350" cy="134937"/>
            <a:chOff x="719110" y="4791084"/>
            <a:chExt cx="214314" cy="214314"/>
          </a:xfrm>
        </p:grpSpPr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87AC85F0-B177-4B23-B936-03A59C3007EA}"/>
                </a:ext>
              </a:extLst>
            </p:cNvPr>
            <p:cNvCxnSpPr/>
            <p:nvPr/>
          </p:nvCxnSpPr>
          <p:spPr>
            <a:xfrm rot="16200000" flipH="1">
              <a:off x="719109" y="4791085"/>
              <a:ext cx="214314" cy="214314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4C09C30B-BCA4-4F0C-879C-26A667F28944}"/>
                </a:ext>
              </a:extLst>
            </p:cNvPr>
            <p:cNvCxnSpPr/>
            <p:nvPr/>
          </p:nvCxnSpPr>
          <p:spPr>
            <a:xfrm rot="5400000" flipH="1" flipV="1">
              <a:off x="719109" y="4791085"/>
              <a:ext cx="214314" cy="214314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396" name="TextBox 39">
            <a:extLst>
              <a:ext uri="{FF2B5EF4-FFF2-40B4-BE49-F238E27FC236}">
                <a16:creationId xmlns:a16="http://schemas.microsoft.com/office/drawing/2014/main" id="{98AA53F8-C41D-4645-A200-0BC23D82EA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67438" y="1700214"/>
            <a:ext cx="37863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b="1">
                <a:solidFill>
                  <a:srgbClr val="376092"/>
                </a:solidFill>
              </a:rPr>
              <a:t>y</a:t>
            </a:r>
            <a:endParaRPr lang="en-US" altLang="en-US" b="1">
              <a:solidFill>
                <a:srgbClr val="376092"/>
              </a:solidFill>
            </a:endParaRPr>
          </a:p>
        </p:txBody>
      </p:sp>
      <p:sp>
        <p:nvSpPr>
          <p:cNvPr id="16397" name="TextBox 40">
            <a:extLst>
              <a:ext uri="{FF2B5EF4-FFF2-40B4-BE49-F238E27FC236}">
                <a16:creationId xmlns:a16="http://schemas.microsoft.com/office/drawing/2014/main" id="{BF79679F-A5E7-46BD-AF85-51BB9E84D2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97988" y="4384676"/>
            <a:ext cx="39626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3600" b="1">
                <a:solidFill>
                  <a:srgbClr val="376092"/>
                </a:solidFill>
              </a:rPr>
              <a:t>x</a:t>
            </a:r>
            <a:endParaRPr lang="en-US" altLang="en-US" sz="3600" b="1">
              <a:solidFill>
                <a:srgbClr val="376092"/>
              </a:solidFill>
            </a:endParaRPr>
          </a:p>
        </p:txBody>
      </p:sp>
      <p:sp>
        <p:nvSpPr>
          <p:cNvPr id="16398" name="Rectangle 45">
            <a:extLst>
              <a:ext uri="{FF2B5EF4-FFF2-40B4-BE49-F238E27FC236}">
                <a16:creationId xmlns:a16="http://schemas.microsoft.com/office/drawing/2014/main" id="{D9FA0158-C6B8-4F62-8551-44EA0A7085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9963" y="2133600"/>
            <a:ext cx="7604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 b="1"/>
              <a:t>(x</a:t>
            </a:r>
            <a:r>
              <a:rPr lang="en-GB" altLang="en-US" sz="1800" b="1" baseline="-25000"/>
              <a:t>1</a:t>
            </a:r>
            <a:r>
              <a:rPr lang="en-GB" altLang="en-US" sz="1800" b="1"/>
              <a:t>,y</a:t>
            </a:r>
            <a:r>
              <a:rPr lang="en-GB" altLang="en-US" sz="1800" b="1" baseline="-25000"/>
              <a:t>1</a:t>
            </a:r>
            <a:r>
              <a:rPr lang="en-GB" altLang="en-US" sz="1800" b="1"/>
              <a:t>)</a:t>
            </a:r>
          </a:p>
        </p:txBody>
      </p:sp>
      <p:sp>
        <p:nvSpPr>
          <p:cNvPr id="16399" name="Rectangle 46">
            <a:extLst>
              <a:ext uri="{FF2B5EF4-FFF2-40B4-BE49-F238E27FC236}">
                <a16:creationId xmlns:a16="http://schemas.microsoft.com/office/drawing/2014/main" id="{62C16C3F-1253-44A3-9296-119416A2D7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36038" y="3213100"/>
            <a:ext cx="7604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 b="1"/>
              <a:t>(x</a:t>
            </a:r>
            <a:r>
              <a:rPr lang="en-GB" altLang="en-US" sz="1800" b="1" baseline="-25000"/>
              <a:t>2</a:t>
            </a:r>
            <a:r>
              <a:rPr lang="en-GB" altLang="en-US" sz="1800" b="1"/>
              <a:t>,y</a:t>
            </a:r>
            <a:r>
              <a:rPr lang="en-GB" altLang="en-US" sz="1800" b="1" baseline="-25000"/>
              <a:t>2</a:t>
            </a:r>
            <a:r>
              <a:rPr lang="en-GB" altLang="en-US" sz="1800" b="1"/>
              <a:t>)</a:t>
            </a:r>
          </a:p>
        </p:txBody>
      </p:sp>
      <p:grpSp>
        <p:nvGrpSpPr>
          <p:cNvPr id="16400" name="Group 56">
            <a:extLst>
              <a:ext uri="{FF2B5EF4-FFF2-40B4-BE49-F238E27FC236}">
                <a16:creationId xmlns:a16="http://schemas.microsoft.com/office/drawing/2014/main" id="{960541F6-2AC6-4CEF-B212-BC9EE106E1AD}"/>
              </a:ext>
            </a:extLst>
          </p:cNvPr>
          <p:cNvGrpSpPr>
            <a:grpSpLocks/>
          </p:cNvGrpSpPr>
          <p:nvPr/>
        </p:nvGrpSpPr>
        <p:grpSpPr bwMode="auto">
          <a:xfrm>
            <a:off x="2566988" y="2852739"/>
            <a:ext cx="2952750" cy="954087"/>
            <a:chOff x="683568" y="2852936"/>
            <a:chExt cx="2952328" cy="954107"/>
          </a:xfrm>
        </p:grpSpPr>
        <p:grpSp>
          <p:nvGrpSpPr>
            <p:cNvPr id="16404" name="Group 50">
              <a:extLst>
                <a:ext uri="{FF2B5EF4-FFF2-40B4-BE49-F238E27FC236}">
                  <a16:creationId xmlns:a16="http://schemas.microsoft.com/office/drawing/2014/main" id="{DC976440-13D0-40BF-ABDF-C0E255956EB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99591" y="2852936"/>
              <a:ext cx="1183338" cy="954107"/>
              <a:chOff x="899591" y="2852936"/>
              <a:chExt cx="1183338" cy="954107"/>
            </a:xfrm>
          </p:grpSpPr>
          <p:sp>
            <p:nvSpPr>
              <p:cNvPr id="16410" name="TextBox 47">
                <a:extLst>
                  <a:ext uri="{FF2B5EF4-FFF2-40B4-BE49-F238E27FC236}">
                    <a16:creationId xmlns:a16="http://schemas.microsoft.com/office/drawing/2014/main" id="{83A233C2-DE67-4BB0-85AF-D920432368A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99592" y="2852936"/>
                <a:ext cx="1183337" cy="954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en-US" sz="2800" b="1">
                    <a:solidFill>
                      <a:schemeClr val="bg1"/>
                    </a:solidFill>
                  </a:rPr>
                  <a:t>x</a:t>
                </a:r>
                <a:r>
                  <a:rPr lang="en-GB" altLang="en-US" sz="2800" b="1" baseline="-25000">
                    <a:solidFill>
                      <a:schemeClr val="bg1"/>
                    </a:solidFill>
                  </a:rPr>
                  <a:t>1</a:t>
                </a:r>
                <a:r>
                  <a:rPr lang="en-GB" altLang="en-US" sz="2800" b="1">
                    <a:solidFill>
                      <a:schemeClr val="bg1"/>
                    </a:solidFill>
                  </a:rPr>
                  <a:t> +  x</a:t>
                </a:r>
                <a:r>
                  <a:rPr lang="en-GB" altLang="en-US" sz="2800" b="1" baseline="-25000">
                    <a:solidFill>
                      <a:schemeClr val="bg1"/>
                    </a:solidFill>
                  </a:rPr>
                  <a:t>2</a:t>
                </a:r>
                <a:endParaRPr lang="en-GB" altLang="en-US" sz="2800" b="1">
                  <a:solidFill>
                    <a:schemeClr val="bg1"/>
                  </a:solidFill>
                </a:endParaRP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en-US" sz="2800" b="1">
                    <a:solidFill>
                      <a:schemeClr val="bg1"/>
                    </a:solidFill>
                  </a:rPr>
                  <a:t>2</a:t>
                </a:r>
              </a:p>
            </p:txBody>
          </p: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0A996621-BA58-4BFD-A16F-39E6163B90C4}"/>
                  </a:ext>
                </a:extLst>
              </p:cNvPr>
              <p:cNvCxnSpPr>
                <a:stCxn id="16410" idx="1"/>
                <a:endCxn id="16410" idx="3"/>
              </p:cNvCxnSpPr>
              <p:nvPr/>
            </p:nvCxnSpPr>
            <p:spPr>
              <a:xfrm rot="10800000" flipH="1">
                <a:off x="899437" y="3330783"/>
                <a:ext cx="1184106" cy="0"/>
              </a:xfrm>
              <a:prstGeom prst="line">
                <a:avLst/>
              </a:prstGeom>
              <a:ln w="381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405" name="Group 51">
              <a:extLst>
                <a:ext uri="{FF2B5EF4-FFF2-40B4-BE49-F238E27FC236}">
                  <a16:creationId xmlns:a16="http://schemas.microsoft.com/office/drawing/2014/main" id="{1064E9F1-DC9D-455A-822D-F64D0B4B563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08542" y="2852936"/>
              <a:ext cx="1183338" cy="954107"/>
              <a:chOff x="899591" y="2852936"/>
              <a:chExt cx="1183338" cy="954107"/>
            </a:xfrm>
          </p:grpSpPr>
          <p:sp>
            <p:nvSpPr>
              <p:cNvPr id="16408" name="TextBox 52">
                <a:extLst>
                  <a:ext uri="{FF2B5EF4-FFF2-40B4-BE49-F238E27FC236}">
                    <a16:creationId xmlns:a16="http://schemas.microsoft.com/office/drawing/2014/main" id="{D1360970-FEC8-4134-A8A8-50A88D8E537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99592" y="2852936"/>
                <a:ext cx="1183337" cy="954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en-US" sz="2800" b="1">
                    <a:solidFill>
                      <a:schemeClr val="bg1"/>
                    </a:solidFill>
                  </a:rPr>
                  <a:t>y</a:t>
                </a:r>
                <a:r>
                  <a:rPr lang="en-GB" altLang="en-US" sz="2800" b="1" baseline="-25000">
                    <a:solidFill>
                      <a:schemeClr val="bg1"/>
                    </a:solidFill>
                  </a:rPr>
                  <a:t>1</a:t>
                </a:r>
                <a:r>
                  <a:rPr lang="en-GB" altLang="en-US" sz="2800" b="1">
                    <a:solidFill>
                      <a:schemeClr val="bg1"/>
                    </a:solidFill>
                  </a:rPr>
                  <a:t> +  y</a:t>
                </a:r>
                <a:r>
                  <a:rPr lang="en-GB" altLang="en-US" sz="2800" b="1" baseline="-25000">
                    <a:solidFill>
                      <a:schemeClr val="bg1"/>
                    </a:solidFill>
                  </a:rPr>
                  <a:t>2</a:t>
                </a:r>
                <a:endParaRPr lang="en-GB" altLang="en-US" sz="2800" b="1">
                  <a:solidFill>
                    <a:schemeClr val="bg1"/>
                  </a:solidFill>
                </a:endParaRP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en-US" sz="2800" b="1">
                    <a:solidFill>
                      <a:schemeClr val="bg1"/>
                    </a:solidFill>
                  </a:rPr>
                  <a:t>2</a:t>
                </a:r>
              </a:p>
            </p:txBody>
          </p: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A06CC953-5F92-44E0-80D8-EFC3F3CE58DF}"/>
                  </a:ext>
                </a:extLst>
              </p:cNvPr>
              <p:cNvCxnSpPr>
                <a:stCxn id="16408" idx="1"/>
                <a:endCxn id="16408" idx="3"/>
              </p:cNvCxnSpPr>
              <p:nvPr/>
            </p:nvCxnSpPr>
            <p:spPr>
              <a:xfrm rot="10800000" flipH="1">
                <a:off x="899985" y="3330783"/>
                <a:ext cx="1182518" cy="0"/>
              </a:xfrm>
              <a:prstGeom prst="line">
                <a:avLst/>
              </a:prstGeom>
              <a:ln w="381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406" name="TextBox 54">
              <a:extLst>
                <a:ext uri="{FF2B5EF4-FFF2-40B4-BE49-F238E27FC236}">
                  <a16:creationId xmlns:a16="http://schemas.microsoft.com/office/drawing/2014/main" id="{59DBF376-3B78-4479-A5D6-44A65F5ACF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51720" y="2996952"/>
              <a:ext cx="27764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2800" b="1">
                  <a:solidFill>
                    <a:schemeClr val="bg1"/>
                  </a:solidFill>
                </a:rPr>
                <a:t>,</a:t>
              </a:r>
            </a:p>
          </p:txBody>
        </p:sp>
        <p:sp>
          <p:nvSpPr>
            <p:cNvPr id="56" name="Double Bracket 55">
              <a:extLst>
                <a:ext uri="{FF2B5EF4-FFF2-40B4-BE49-F238E27FC236}">
                  <a16:creationId xmlns:a16="http://schemas.microsoft.com/office/drawing/2014/main" id="{0CBF519A-63B9-4E66-B337-DD1F6F4FD66F}"/>
                </a:ext>
              </a:extLst>
            </p:cNvPr>
            <p:cNvSpPr/>
            <p:nvPr/>
          </p:nvSpPr>
          <p:spPr>
            <a:xfrm>
              <a:off x="683568" y="2924374"/>
              <a:ext cx="2952328" cy="792180"/>
            </a:xfrm>
            <a:prstGeom prst="bracketPair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GB">
                <a:solidFill>
                  <a:schemeClr val="bg1"/>
                </a:solidFill>
                <a:cs typeface="Arial" charset="0"/>
              </a:endParaRPr>
            </a:p>
          </p:txBody>
        </p:sp>
      </p:grpSp>
      <p:grpSp>
        <p:nvGrpSpPr>
          <p:cNvPr id="16401" name="Group 103">
            <a:extLst>
              <a:ext uri="{FF2B5EF4-FFF2-40B4-BE49-F238E27FC236}">
                <a16:creationId xmlns:a16="http://schemas.microsoft.com/office/drawing/2014/main" id="{F4BA25F8-CDBE-4CDE-BD06-1756198DB952}"/>
              </a:ext>
            </a:extLst>
          </p:cNvPr>
          <p:cNvGrpSpPr>
            <a:grpSpLocks/>
          </p:cNvGrpSpPr>
          <p:nvPr/>
        </p:nvGrpSpPr>
        <p:grpSpPr bwMode="auto">
          <a:xfrm>
            <a:off x="13020675" y="2924175"/>
            <a:ext cx="133350" cy="134938"/>
            <a:chOff x="719110" y="4791084"/>
            <a:chExt cx="214314" cy="214316"/>
          </a:xfrm>
        </p:grpSpPr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DBBF41DE-9602-423C-B90C-7A1CD7E4FA6E}"/>
                </a:ext>
              </a:extLst>
            </p:cNvPr>
            <p:cNvCxnSpPr/>
            <p:nvPr/>
          </p:nvCxnSpPr>
          <p:spPr>
            <a:xfrm rot="16200000" flipH="1">
              <a:off x="719109" y="4791085"/>
              <a:ext cx="214316" cy="214314"/>
            </a:xfrm>
            <a:prstGeom prst="line">
              <a:avLst/>
            </a:prstGeom>
            <a:ln w="571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EA73049F-36B3-47E9-8E15-DB65B2785F07}"/>
                </a:ext>
              </a:extLst>
            </p:cNvPr>
            <p:cNvCxnSpPr/>
            <p:nvPr/>
          </p:nvCxnSpPr>
          <p:spPr>
            <a:xfrm rot="5400000" flipH="1" flipV="1">
              <a:off x="719109" y="4791085"/>
              <a:ext cx="214316" cy="214314"/>
            </a:xfrm>
            <a:prstGeom prst="line">
              <a:avLst/>
            </a:prstGeom>
            <a:ln w="571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989444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8AC6B70-5482-48B6-BCDB-59C0B60F3651}"/>
              </a:ext>
            </a:extLst>
          </p:cNvPr>
          <p:cNvGraphicFramePr>
            <a:graphicFrameLocks noGrp="1"/>
          </p:cNvGraphicFramePr>
          <p:nvPr/>
        </p:nvGraphicFramePr>
        <p:xfrm>
          <a:off x="5907088" y="1441450"/>
          <a:ext cx="3581400" cy="3657600"/>
        </p:xfrm>
        <a:graphic>
          <a:graphicData uri="http://schemas.openxmlformats.org/drawingml/2006/table">
            <a:tbl>
              <a:tblPr/>
              <a:tblGrid>
                <a:gridCol w="596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6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6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6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969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969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8485" name="Group 29">
            <a:extLst>
              <a:ext uri="{FF2B5EF4-FFF2-40B4-BE49-F238E27FC236}">
                <a16:creationId xmlns:a16="http://schemas.microsoft.com/office/drawing/2014/main" id="{8214D47C-AE8A-4447-92F9-BE3C3E41CB34}"/>
              </a:ext>
            </a:extLst>
          </p:cNvPr>
          <p:cNvGrpSpPr>
            <a:grpSpLocks/>
          </p:cNvGrpSpPr>
          <p:nvPr/>
        </p:nvGrpSpPr>
        <p:grpSpPr bwMode="auto">
          <a:xfrm>
            <a:off x="5303838" y="908050"/>
            <a:ext cx="4794250" cy="4648200"/>
            <a:chOff x="3581400" y="991394"/>
            <a:chExt cx="5029200" cy="4876800"/>
          </a:xfrm>
        </p:grpSpPr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8A62F751-23D4-4841-BCC5-A2A709F4E5EA}"/>
                </a:ext>
              </a:extLst>
            </p:cNvPr>
            <p:cNvCxnSpPr/>
            <p:nvPr/>
          </p:nvCxnSpPr>
          <p:spPr>
            <a:xfrm rot="5400000" flipH="1" flipV="1">
              <a:off x="3657600" y="3429794"/>
              <a:ext cx="4876800" cy="0"/>
            </a:xfrm>
            <a:prstGeom prst="straightConnector1">
              <a:avLst/>
            </a:prstGeom>
            <a:ln w="571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2FDFE762-61D2-4600-80CB-E27AE9E01856}"/>
                </a:ext>
              </a:extLst>
            </p:cNvPr>
            <p:cNvCxnSpPr/>
            <p:nvPr/>
          </p:nvCxnSpPr>
          <p:spPr>
            <a:xfrm>
              <a:off x="3581400" y="3429794"/>
              <a:ext cx="5029200" cy="0"/>
            </a:xfrm>
            <a:prstGeom prst="straightConnector1">
              <a:avLst/>
            </a:prstGeom>
            <a:ln w="571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506" name="Group 20">
              <a:extLst>
                <a:ext uri="{FF2B5EF4-FFF2-40B4-BE49-F238E27FC236}">
                  <a16:creationId xmlns:a16="http://schemas.microsoft.com/office/drawing/2014/main" id="{5EB9EEE1-BB16-459A-8CCF-8B719D40B9D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38600" y="3505200"/>
              <a:ext cx="4126471" cy="387496"/>
              <a:chOff x="4038600" y="3505200"/>
              <a:chExt cx="4126471" cy="387496"/>
            </a:xfrm>
          </p:grpSpPr>
          <p:sp>
            <p:nvSpPr>
              <p:cNvPr id="18513" name="TextBox 12">
                <a:extLst>
                  <a:ext uri="{FF2B5EF4-FFF2-40B4-BE49-F238E27FC236}">
                    <a16:creationId xmlns:a16="http://schemas.microsoft.com/office/drawing/2014/main" id="{B28D69E1-C954-40B6-898C-22B8BCDD9E4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578600" y="3505200"/>
                <a:ext cx="316471" cy="3874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en-US" sz="1800" b="1"/>
                  <a:t>1</a:t>
                </a:r>
              </a:p>
            </p:txBody>
          </p:sp>
          <p:sp>
            <p:nvSpPr>
              <p:cNvPr id="18514" name="TextBox 13">
                <a:extLst>
                  <a:ext uri="{FF2B5EF4-FFF2-40B4-BE49-F238E27FC236}">
                    <a16:creationId xmlns:a16="http://schemas.microsoft.com/office/drawing/2014/main" id="{DB28D74D-8E6A-41F7-9729-CEABD75F93C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213600" y="3505200"/>
                <a:ext cx="316471" cy="3874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en-US" sz="1800" b="1"/>
                  <a:t>2</a:t>
                </a:r>
              </a:p>
            </p:txBody>
          </p:sp>
          <p:sp>
            <p:nvSpPr>
              <p:cNvPr id="18515" name="TextBox 14">
                <a:extLst>
                  <a:ext uri="{FF2B5EF4-FFF2-40B4-BE49-F238E27FC236}">
                    <a16:creationId xmlns:a16="http://schemas.microsoft.com/office/drawing/2014/main" id="{90420268-2E61-4611-8485-6B15A9833C1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848600" y="3505200"/>
                <a:ext cx="316471" cy="3874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en-US" sz="1800" b="1"/>
                  <a:t>3</a:t>
                </a:r>
              </a:p>
            </p:txBody>
          </p:sp>
          <p:sp>
            <p:nvSpPr>
              <p:cNvPr id="18516" name="TextBox 15">
                <a:extLst>
                  <a:ext uri="{FF2B5EF4-FFF2-40B4-BE49-F238E27FC236}">
                    <a16:creationId xmlns:a16="http://schemas.microsoft.com/office/drawing/2014/main" id="{DC1EB36C-9437-416E-BF05-78D6218AFFD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308600" y="3505200"/>
                <a:ext cx="390524" cy="3874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en-US" sz="1800" b="1"/>
                  <a:t>-1</a:t>
                </a:r>
              </a:p>
            </p:txBody>
          </p:sp>
          <p:sp>
            <p:nvSpPr>
              <p:cNvPr id="18517" name="TextBox 16">
                <a:extLst>
                  <a:ext uri="{FF2B5EF4-FFF2-40B4-BE49-F238E27FC236}">
                    <a16:creationId xmlns:a16="http://schemas.microsoft.com/office/drawing/2014/main" id="{118E3355-616B-4DA1-92C3-22A77F9EB07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673600" y="3505200"/>
                <a:ext cx="390524" cy="3874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en-US" sz="1800" b="1"/>
                  <a:t>-2</a:t>
                </a:r>
              </a:p>
            </p:txBody>
          </p:sp>
          <p:sp>
            <p:nvSpPr>
              <p:cNvPr id="18518" name="TextBox 17">
                <a:extLst>
                  <a:ext uri="{FF2B5EF4-FFF2-40B4-BE49-F238E27FC236}">
                    <a16:creationId xmlns:a16="http://schemas.microsoft.com/office/drawing/2014/main" id="{1117CCAD-7783-402E-9415-0898609A264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38600" y="3505200"/>
                <a:ext cx="390524" cy="3874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en-US" sz="1800" b="1"/>
                  <a:t>-3</a:t>
                </a:r>
              </a:p>
            </p:txBody>
          </p:sp>
        </p:grpSp>
        <p:sp>
          <p:nvSpPr>
            <p:cNvPr id="18507" name="TextBox 6">
              <a:extLst>
                <a:ext uri="{FF2B5EF4-FFF2-40B4-BE49-F238E27FC236}">
                  <a16:creationId xmlns:a16="http://schemas.microsoft.com/office/drawing/2014/main" id="{7D18867D-3427-4211-9292-C86C6460B9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38800" y="3923268"/>
              <a:ext cx="390524" cy="3874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800" b="1"/>
                <a:t>-1</a:t>
              </a:r>
            </a:p>
          </p:txBody>
        </p:sp>
        <p:sp>
          <p:nvSpPr>
            <p:cNvPr id="18508" name="TextBox 7">
              <a:extLst>
                <a:ext uri="{FF2B5EF4-FFF2-40B4-BE49-F238E27FC236}">
                  <a16:creationId xmlns:a16="http://schemas.microsoft.com/office/drawing/2014/main" id="{FBECE924-0139-4EB5-96F6-4C42DF4B71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38800" y="4558268"/>
              <a:ext cx="390524" cy="3874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800" b="1"/>
                <a:t>-2</a:t>
              </a:r>
            </a:p>
          </p:txBody>
        </p:sp>
        <p:sp>
          <p:nvSpPr>
            <p:cNvPr id="18509" name="TextBox 8">
              <a:extLst>
                <a:ext uri="{FF2B5EF4-FFF2-40B4-BE49-F238E27FC236}">
                  <a16:creationId xmlns:a16="http://schemas.microsoft.com/office/drawing/2014/main" id="{B45465F1-04C0-413E-B7E8-09534C1B02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38800" y="5193268"/>
              <a:ext cx="390524" cy="3874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800" b="1"/>
                <a:t>-3</a:t>
              </a:r>
            </a:p>
          </p:txBody>
        </p:sp>
        <p:sp>
          <p:nvSpPr>
            <p:cNvPr id="18510" name="TextBox 9">
              <a:extLst>
                <a:ext uri="{FF2B5EF4-FFF2-40B4-BE49-F238E27FC236}">
                  <a16:creationId xmlns:a16="http://schemas.microsoft.com/office/drawing/2014/main" id="{6FCCB074-46E6-461C-85BC-642C2BD664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38800" y="2653268"/>
              <a:ext cx="316471" cy="3874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800" b="1"/>
                <a:t>1</a:t>
              </a:r>
            </a:p>
          </p:txBody>
        </p:sp>
        <p:sp>
          <p:nvSpPr>
            <p:cNvPr id="18511" name="TextBox 10">
              <a:extLst>
                <a:ext uri="{FF2B5EF4-FFF2-40B4-BE49-F238E27FC236}">
                  <a16:creationId xmlns:a16="http://schemas.microsoft.com/office/drawing/2014/main" id="{F85A10A5-C508-4556-A087-EF2234BB81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38800" y="2018268"/>
              <a:ext cx="316471" cy="3874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800" b="1"/>
                <a:t>2</a:t>
              </a:r>
            </a:p>
          </p:txBody>
        </p:sp>
        <p:sp>
          <p:nvSpPr>
            <p:cNvPr id="18512" name="TextBox 11">
              <a:extLst>
                <a:ext uri="{FF2B5EF4-FFF2-40B4-BE49-F238E27FC236}">
                  <a16:creationId xmlns:a16="http://schemas.microsoft.com/office/drawing/2014/main" id="{384AE7F8-6C21-4701-AF0A-21F72DBDE9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38800" y="1383268"/>
              <a:ext cx="316471" cy="3874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800" b="1"/>
                <a:t>3</a:t>
              </a:r>
            </a:p>
          </p:txBody>
        </p:sp>
      </p:grp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E4B0F263-14E4-4E3A-96B3-CF55FD44C7FC}"/>
              </a:ext>
            </a:extLst>
          </p:cNvPr>
          <p:cNvCxnSpPr/>
          <p:nvPr/>
        </p:nvCxnSpPr>
        <p:spPr>
          <a:xfrm rot="10800000">
            <a:off x="5951538" y="2133601"/>
            <a:ext cx="2952750" cy="2447925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87" name="TextBox 27">
            <a:extLst>
              <a:ext uri="{FF2B5EF4-FFF2-40B4-BE49-F238E27FC236}">
                <a16:creationId xmlns:a16="http://schemas.microsoft.com/office/drawing/2014/main" id="{2597A7F8-2884-44CE-9D97-8A22B20E42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9289" y="549276"/>
            <a:ext cx="3671887" cy="181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/>
              <a:t>Find the midpoint of the line segment between points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/>
              <a:t>(-3,2) and (2,-3)</a:t>
            </a:r>
          </a:p>
        </p:txBody>
      </p:sp>
      <p:grpSp>
        <p:nvGrpSpPr>
          <p:cNvPr id="18488" name="Group 28">
            <a:extLst>
              <a:ext uri="{FF2B5EF4-FFF2-40B4-BE49-F238E27FC236}">
                <a16:creationId xmlns:a16="http://schemas.microsoft.com/office/drawing/2014/main" id="{43CB1138-EF65-49E3-92C1-9AD2FECAC150}"/>
              </a:ext>
            </a:extLst>
          </p:cNvPr>
          <p:cNvGrpSpPr>
            <a:grpSpLocks/>
          </p:cNvGrpSpPr>
          <p:nvPr/>
        </p:nvGrpSpPr>
        <p:grpSpPr bwMode="auto">
          <a:xfrm>
            <a:off x="1992313" y="2906714"/>
            <a:ext cx="2951162" cy="954087"/>
            <a:chOff x="683568" y="2852936"/>
            <a:chExt cx="2952328" cy="954107"/>
          </a:xfrm>
        </p:grpSpPr>
        <p:grpSp>
          <p:nvGrpSpPr>
            <p:cNvPr id="18496" name="Group 50">
              <a:extLst>
                <a:ext uri="{FF2B5EF4-FFF2-40B4-BE49-F238E27FC236}">
                  <a16:creationId xmlns:a16="http://schemas.microsoft.com/office/drawing/2014/main" id="{156D54A2-DC26-4E91-BD59-5D2714837BC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99591" y="2852936"/>
              <a:ext cx="1183338" cy="954107"/>
              <a:chOff x="899591" y="2852936"/>
              <a:chExt cx="1183338" cy="954107"/>
            </a:xfrm>
          </p:grpSpPr>
          <p:sp>
            <p:nvSpPr>
              <p:cNvPr id="18502" name="TextBox 35">
                <a:extLst>
                  <a:ext uri="{FF2B5EF4-FFF2-40B4-BE49-F238E27FC236}">
                    <a16:creationId xmlns:a16="http://schemas.microsoft.com/office/drawing/2014/main" id="{88264E02-F147-4E89-BADE-23C2925260A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99592" y="2852936"/>
                <a:ext cx="1183337" cy="954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en-US" sz="2800" b="1" dirty="0">
                    <a:solidFill>
                      <a:schemeClr val="bg1"/>
                    </a:solidFill>
                  </a:rPr>
                  <a:t>x</a:t>
                </a:r>
                <a:r>
                  <a:rPr lang="en-GB" altLang="en-US" sz="2800" b="1" baseline="-25000" dirty="0">
                    <a:solidFill>
                      <a:schemeClr val="bg1"/>
                    </a:solidFill>
                  </a:rPr>
                  <a:t>1</a:t>
                </a:r>
                <a:r>
                  <a:rPr lang="en-GB" altLang="en-US" sz="2800" b="1" dirty="0">
                    <a:solidFill>
                      <a:schemeClr val="bg1"/>
                    </a:solidFill>
                  </a:rPr>
                  <a:t> +  x</a:t>
                </a:r>
                <a:r>
                  <a:rPr lang="en-GB" altLang="en-US" sz="2800" b="1" baseline="-25000" dirty="0">
                    <a:solidFill>
                      <a:schemeClr val="bg1"/>
                    </a:solidFill>
                  </a:rPr>
                  <a:t>2</a:t>
                </a:r>
                <a:endParaRPr lang="en-GB" altLang="en-US" sz="2800" b="1" dirty="0">
                  <a:solidFill>
                    <a:schemeClr val="bg1"/>
                  </a:solidFill>
                </a:endParaRP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en-US" sz="2800" b="1" dirty="0">
                    <a:solidFill>
                      <a:schemeClr val="bg1"/>
                    </a:solidFill>
                  </a:rPr>
                  <a:t>2</a:t>
                </a:r>
              </a:p>
            </p:txBody>
          </p: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4C88D8FB-46D4-46A5-839A-F07D490EA6F2}"/>
                  </a:ext>
                </a:extLst>
              </p:cNvPr>
              <p:cNvCxnSpPr>
                <a:stCxn id="18502" idx="1"/>
                <a:endCxn id="18502" idx="3"/>
              </p:cNvCxnSpPr>
              <p:nvPr/>
            </p:nvCxnSpPr>
            <p:spPr>
              <a:xfrm rot="10800000" flipH="1">
                <a:off x="899553" y="3330783"/>
                <a:ext cx="1183154" cy="0"/>
              </a:xfrm>
              <a:prstGeom prst="line">
                <a:avLst/>
              </a:prstGeom>
              <a:ln w="381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497" name="Group 51">
              <a:extLst>
                <a:ext uri="{FF2B5EF4-FFF2-40B4-BE49-F238E27FC236}">
                  <a16:creationId xmlns:a16="http://schemas.microsoft.com/office/drawing/2014/main" id="{B1EF61E6-681B-4E19-A784-15C51D4B626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08542" y="2852936"/>
              <a:ext cx="1183338" cy="954107"/>
              <a:chOff x="899591" y="2852936"/>
              <a:chExt cx="1183338" cy="954107"/>
            </a:xfrm>
          </p:grpSpPr>
          <p:sp>
            <p:nvSpPr>
              <p:cNvPr id="18500" name="TextBox 33">
                <a:extLst>
                  <a:ext uri="{FF2B5EF4-FFF2-40B4-BE49-F238E27FC236}">
                    <a16:creationId xmlns:a16="http://schemas.microsoft.com/office/drawing/2014/main" id="{2035FE09-7051-493C-87F4-251173A42AB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99592" y="2852936"/>
                <a:ext cx="1183337" cy="954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en-US" sz="2800" b="1">
                    <a:solidFill>
                      <a:schemeClr val="bg1"/>
                    </a:solidFill>
                  </a:rPr>
                  <a:t>y</a:t>
                </a:r>
                <a:r>
                  <a:rPr lang="en-GB" altLang="en-US" sz="2800" b="1" baseline="-25000">
                    <a:solidFill>
                      <a:schemeClr val="bg1"/>
                    </a:solidFill>
                  </a:rPr>
                  <a:t>1</a:t>
                </a:r>
                <a:r>
                  <a:rPr lang="en-GB" altLang="en-US" sz="2800" b="1">
                    <a:solidFill>
                      <a:schemeClr val="bg1"/>
                    </a:solidFill>
                  </a:rPr>
                  <a:t> +  y</a:t>
                </a:r>
                <a:r>
                  <a:rPr lang="en-GB" altLang="en-US" sz="2800" b="1" baseline="-25000">
                    <a:solidFill>
                      <a:schemeClr val="bg1"/>
                    </a:solidFill>
                  </a:rPr>
                  <a:t>2</a:t>
                </a:r>
                <a:endParaRPr lang="en-GB" altLang="en-US" sz="2800" b="1">
                  <a:solidFill>
                    <a:schemeClr val="bg1"/>
                  </a:solidFill>
                </a:endParaRP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en-US" sz="2800" b="1">
                    <a:solidFill>
                      <a:schemeClr val="bg1"/>
                    </a:solidFill>
                  </a:rPr>
                  <a:t>2</a:t>
                </a:r>
              </a:p>
            </p:txBody>
          </p: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5B70B4C3-6C6E-459A-972E-168A2F55D8ED}"/>
                  </a:ext>
                </a:extLst>
              </p:cNvPr>
              <p:cNvCxnSpPr>
                <a:stCxn id="18500" idx="1"/>
                <a:endCxn id="18500" idx="3"/>
              </p:cNvCxnSpPr>
              <p:nvPr/>
            </p:nvCxnSpPr>
            <p:spPr>
              <a:xfrm rot="10800000" flipH="1">
                <a:off x="899271" y="3330783"/>
                <a:ext cx="1183155" cy="0"/>
              </a:xfrm>
              <a:prstGeom prst="line">
                <a:avLst/>
              </a:prstGeom>
              <a:ln w="381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498" name="TextBox 31">
              <a:extLst>
                <a:ext uri="{FF2B5EF4-FFF2-40B4-BE49-F238E27FC236}">
                  <a16:creationId xmlns:a16="http://schemas.microsoft.com/office/drawing/2014/main" id="{D7DB4EFC-AD03-49EC-AA9A-7E85EC0842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51720" y="2996952"/>
              <a:ext cx="27764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2800" b="1">
                  <a:solidFill>
                    <a:schemeClr val="bg1"/>
                  </a:solidFill>
                </a:rPr>
                <a:t>,</a:t>
              </a:r>
            </a:p>
          </p:txBody>
        </p:sp>
        <p:sp>
          <p:nvSpPr>
            <p:cNvPr id="33" name="Double Bracket 32">
              <a:extLst>
                <a:ext uri="{FF2B5EF4-FFF2-40B4-BE49-F238E27FC236}">
                  <a16:creationId xmlns:a16="http://schemas.microsoft.com/office/drawing/2014/main" id="{2615D52E-5800-4D62-813E-829E1346662B}"/>
                </a:ext>
              </a:extLst>
            </p:cNvPr>
            <p:cNvSpPr/>
            <p:nvPr/>
          </p:nvSpPr>
          <p:spPr>
            <a:xfrm>
              <a:off x="683568" y="2924374"/>
              <a:ext cx="2952328" cy="792180"/>
            </a:xfrm>
            <a:prstGeom prst="bracketPair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GB">
                <a:solidFill>
                  <a:schemeClr val="bg1"/>
                </a:solidFill>
                <a:cs typeface="Arial" charset="0"/>
              </a:endParaRPr>
            </a:p>
          </p:txBody>
        </p:sp>
      </p:grpSp>
      <p:sp>
        <p:nvSpPr>
          <p:cNvPr id="18489" name="TextBox 37">
            <a:extLst>
              <a:ext uri="{FF2B5EF4-FFF2-40B4-BE49-F238E27FC236}">
                <a16:creationId xmlns:a16="http://schemas.microsoft.com/office/drawing/2014/main" id="{5EFF175F-DB4A-4788-A200-FBD38054BB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9288" y="2403476"/>
            <a:ext cx="16954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b="1"/>
              <a:t>Midpoint at</a:t>
            </a:r>
          </a:p>
        </p:txBody>
      </p:sp>
      <p:grpSp>
        <p:nvGrpSpPr>
          <p:cNvPr id="18490" name="Group 116">
            <a:extLst>
              <a:ext uri="{FF2B5EF4-FFF2-40B4-BE49-F238E27FC236}">
                <a16:creationId xmlns:a16="http://schemas.microsoft.com/office/drawing/2014/main" id="{717CAE41-8345-4C07-84A9-09EDC83F4AFC}"/>
              </a:ext>
            </a:extLst>
          </p:cNvPr>
          <p:cNvGrpSpPr>
            <a:grpSpLocks/>
          </p:cNvGrpSpPr>
          <p:nvPr/>
        </p:nvGrpSpPr>
        <p:grpSpPr bwMode="auto">
          <a:xfrm>
            <a:off x="8759826" y="4437063"/>
            <a:ext cx="214313" cy="214312"/>
            <a:chOff x="719110" y="4791084"/>
            <a:chExt cx="214314" cy="214314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50E11DD6-1AAE-430F-B6B4-10E7E6CB4E0D}"/>
                </a:ext>
              </a:extLst>
            </p:cNvPr>
            <p:cNvCxnSpPr/>
            <p:nvPr/>
          </p:nvCxnSpPr>
          <p:spPr>
            <a:xfrm rot="16200000" flipH="1">
              <a:off x="719111" y="4791083"/>
              <a:ext cx="214314" cy="214314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8CB00017-3544-44AC-9107-56A86EA71F2F}"/>
                </a:ext>
              </a:extLst>
            </p:cNvPr>
            <p:cNvCxnSpPr/>
            <p:nvPr/>
          </p:nvCxnSpPr>
          <p:spPr>
            <a:xfrm rot="5400000" flipH="1" flipV="1">
              <a:off x="719111" y="4791083"/>
              <a:ext cx="214314" cy="214314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491" name="Group 116">
            <a:extLst>
              <a:ext uri="{FF2B5EF4-FFF2-40B4-BE49-F238E27FC236}">
                <a16:creationId xmlns:a16="http://schemas.microsoft.com/office/drawing/2014/main" id="{182490AA-E9FE-42D5-A646-52788CCFE72B}"/>
              </a:ext>
            </a:extLst>
          </p:cNvPr>
          <p:cNvGrpSpPr>
            <a:grpSpLocks/>
          </p:cNvGrpSpPr>
          <p:nvPr/>
        </p:nvGrpSpPr>
        <p:grpSpPr bwMode="auto">
          <a:xfrm>
            <a:off x="5808663" y="1989138"/>
            <a:ext cx="214312" cy="214312"/>
            <a:chOff x="719110" y="4791084"/>
            <a:chExt cx="214314" cy="214314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31EFDF0F-1AA8-42D0-AD04-FC21EAB6E3F9}"/>
                </a:ext>
              </a:extLst>
            </p:cNvPr>
            <p:cNvCxnSpPr/>
            <p:nvPr/>
          </p:nvCxnSpPr>
          <p:spPr>
            <a:xfrm rot="16200000" flipH="1">
              <a:off x="719110" y="4791084"/>
              <a:ext cx="214314" cy="214314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CD01384C-F3BC-4D4D-A6BB-50AAD4536931}"/>
                </a:ext>
              </a:extLst>
            </p:cNvPr>
            <p:cNvCxnSpPr/>
            <p:nvPr/>
          </p:nvCxnSpPr>
          <p:spPr>
            <a:xfrm rot="5400000" flipH="1" flipV="1">
              <a:off x="719110" y="4791084"/>
              <a:ext cx="214314" cy="214314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158344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7E620968-5469-4B0B-9A8F-5B6FB307C15B}"/>
              </a:ext>
            </a:extLst>
          </p:cNvPr>
          <p:cNvGraphicFramePr>
            <a:graphicFrameLocks noGrp="1"/>
          </p:cNvGraphicFramePr>
          <p:nvPr/>
        </p:nvGraphicFramePr>
        <p:xfrm>
          <a:off x="2135189" y="1468438"/>
          <a:ext cx="7561263" cy="4913312"/>
        </p:xfrm>
        <a:graphic>
          <a:graphicData uri="http://schemas.openxmlformats.org/drawingml/2006/table">
            <a:tbl>
              <a:tblPr bandRow="1">
                <a:tableStyleId>{7DF18680-E054-41AD-8BC1-D1AEF772440D}</a:tableStyleId>
              </a:tblPr>
              <a:tblGrid>
                <a:gridCol w="647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7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843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0241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141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Comic Sans MS" pitchFamily="66" charset="0"/>
                        </a:rPr>
                        <a:t>1.</a:t>
                      </a:r>
                      <a:endParaRPr kumimoji="0" lang="en-GB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T="45729" marB="4572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u="none" strike="noStrike" cap="none" normalizeH="0" baseline="0">
                          <a:ln>
                            <a:noFill/>
                          </a:ln>
                          <a:effectLst/>
                          <a:latin typeface="Comic Sans MS" pitchFamily="66" charset="0"/>
                        </a:rPr>
                        <a:t>(0,3)</a:t>
                      </a:r>
                      <a:endParaRPr kumimoji="0" lang="en-GB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T="45729" marB="4572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u="none" strike="noStrike" cap="none" normalizeH="0" baseline="0">
                          <a:ln>
                            <a:noFill/>
                          </a:ln>
                          <a:effectLst/>
                          <a:latin typeface="Comic Sans MS" pitchFamily="66" charset="0"/>
                        </a:rPr>
                        <a:t>&amp;</a:t>
                      </a:r>
                      <a:endParaRPr kumimoji="0" lang="en-GB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T="45729" marB="4572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Comic Sans MS" pitchFamily="66" charset="0"/>
                        </a:rPr>
                        <a:t>(6,5)</a:t>
                      </a:r>
                      <a:endParaRPr kumimoji="0" lang="en-GB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T="45729" marB="45729" anchor="ctr" horzOverflow="overflow"/>
                </a:tc>
                <a:tc>
                  <a:txBody>
                    <a:bodyPr/>
                    <a:lstStyle/>
                    <a:p>
                      <a:pPr marL="457200" marR="0" lvl="1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</a:rPr>
                        <a:t>(3,6)</a:t>
                      </a:r>
                      <a:endParaRPr kumimoji="0" lang="en-GB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9525" marR="9525" marT="9527" marB="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41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u="none" strike="noStrike" cap="none" normalizeH="0" baseline="0">
                          <a:ln>
                            <a:noFill/>
                          </a:ln>
                          <a:effectLst/>
                          <a:latin typeface="Comic Sans MS" pitchFamily="66" charset="0"/>
                        </a:rPr>
                        <a:t>2.</a:t>
                      </a:r>
                      <a:endParaRPr kumimoji="0" lang="en-GB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T="45729" marB="4572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Comic Sans MS" pitchFamily="66" charset="0"/>
                        </a:rPr>
                        <a:t>(2,5)</a:t>
                      </a:r>
                      <a:endParaRPr kumimoji="0" lang="en-GB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T="45729" marB="4572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u="none" strike="noStrike" cap="none" normalizeH="0" baseline="0">
                          <a:ln>
                            <a:noFill/>
                          </a:ln>
                          <a:effectLst/>
                          <a:latin typeface="Comic Sans MS" pitchFamily="66" charset="0"/>
                        </a:rPr>
                        <a:t>&amp;</a:t>
                      </a:r>
                      <a:endParaRPr kumimoji="0" lang="en-GB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T="45729" marB="4572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Comic Sans MS" pitchFamily="66" charset="0"/>
                        </a:rPr>
                        <a:t>(10,9)</a:t>
                      </a:r>
                      <a:endParaRPr kumimoji="0" lang="en-GB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T="45729" marB="45729" anchor="ctr" horzOverflow="overflow"/>
                </a:tc>
                <a:tc>
                  <a:txBody>
                    <a:bodyPr/>
                    <a:lstStyle/>
                    <a:p>
                      <a:pPr marL="457200" marR="0" lvl="1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</a:rPr>
                        <a:t>(6,7)</a:t>
                      </a:r>
                      <a:endParaRPr kumimoji="0" lang="en-GB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9525" marR="9525" marT="9527" marB="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41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u="none" strike="noStrike" cap="none" normalizeH="0" baseline="0">
                          <a:ln>
                            <a:noFill/>
                          </a:ln>
                          <a:effectLst/>
                          <a:latin typeface="Comic Sans MS" pitchFamily="66" charset="0"/>
                        </a:rPr>
                        <a:t>3.</a:t>
                      </a:r>
                      <a:endParaRPr kumimoji="0" lang="en-GB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T="45729" marB="4572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Comic Sans MS" pitchFamily="66" charset="0"/>
                        </a:rPr>
                        <a:t>(8,12)</a:t>
                      </a:r>
                      <a:endParaRPr kumimoji="0" lang="en-GB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T="45729" marB="4572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u="none" strike="noStrike" cap="none" normalizeH="0" baseline="0">
                          <a:ln>
                            <a:noFill/>
                          </a:ln>
                          <a:effectLst/>
                          <a:latin typeface="Comic Sans MS" pitchFamily="66" charset="0"/>
                        </a:rPr>
                        <a:t>&amp;</a:t>
                      </a:r>
                      <a:endParaRPr kumimoji="0" lang="en-GB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T="45729" marB="4572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Comic Sans MS" pitchFamily="66" charset="0"/>
                        </a:rPr>
                        <a:t>(6,10)</a:t>
                      </a:r>
                      <a:endParaRPr kumimoji="0" lang="en-GB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T="45729" marB="45729" anchor="ctr" horzOverflow="overflow"/>
                </a:tc>
                <a:tc>
                  <a:txBody>
                    <a:bodyPr/>
                    <a:lstStyle/>
                    <a:p>
                      <a:pPr marL="457200" marR="0" lvl="1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</a:rPr>
                        <a:t>(7,11)</a:t>
                      </a:r>
                      <a:endParaRPr kumimoji="0" lang="en-GB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9525" marR="9525" marT="9527" marB="0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41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u="none" strike="noStrike" cap="none" normalizeH="0" baseline="0">
                          <a:ln>
                            <a:noFill/>
                          </a:ln>
                          <a:effectLst/>
                          <a:latin typeface="Comic Sans MS" pitchFamily="66" charset="0"/>
                        </a:rPr>
                        <a:t>4.</a:t>
                      </a:r>
                      <a:endParaRPr kumimoji="0" lang="en-GB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T="45729" marB="4572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Comic Sans MS" pitchFamily="66" charset="0"/>
                        </a:rPr>
                        <a:t>(-3,7)</a:t>
                      </a:r>
                      <a:endParaRPr kumimoji="0" lang="en-GB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T="45729" marB="4572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u="none" strike="noStrike" cap="none" normalizeH="0" baseline="0">
                          <a:ln>
                            <a:noFill/>
                          </a:ln>
                          <a:effectLst/>
                          <a:latin typeface="Comic Sans MS" pitchFamily="66" charset="0"/>
                        </a:rPr>
                        <a:t>&amp;</a:t>
                      </a:r>
                      <a:endParaRPr kumimoji="0" lang="en-GB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T="45729" marB="4572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Comic Sans MS" pitchFamily="66" charset="0"/>
                        </a:rPr>
                        <a:t>(-5,7)</a:t>
                      </a:r>
                      <a:endParaRPr kumimoji="0" lang="en-GB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T="45729" marB="45729" anchor="ctr" horzOverflow="overflow"/>
                </a:tc>
                <a:tc>
                  <a:txBody>
                    <a:bodyPr/>
                    <a:lstStyle/>
                    <a:p>
                      <a:pPr marL="457200" marR="0" lvl="1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</a:rPr>
                        <a:t>(-4,7)</a:t>
                      </a:r>
                      <a:endParaRPr kumimoji="0" lang="en-GB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9525" marR="9525" marT="9527" marB="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41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u="none" strike="noStrike" cap="none" normalizeH="0" baseline="0">
                          <a:ln>
                            <a:noFill/>
                          </a:ln>
                          <a:effectLst/>
                          <a:latin typeface="Comic Sans MS" pitchFamily="66" charset="0"/>
                        </a:rPr>
                        <a:t>5.</a:t>
                      </a:r>
                      <a:endParaRPr kumimoji="0" lang="en-GB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T="45729" marB="4572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Comic Sans MS" pitchFamily="66" charset="0"/>
                        </a:rPr>
                        <a:t>(2,2)</a:t>
                      </a:r>
                      <a:endParaRPr kumimoji="0" lang="en-GB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T="45729" marB="4572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u="none" strike="noStrike" cap="none" normalizeH="0" baseline="0">
                          <a:ln>
                            <a:noFill/>
                          </a:ln>
                          <a:effectLst/>
                          <a:latin typeface="Comic Sans MS" pitchFamily="66" charset="0"/>
                        </a:rPr>
                        <a:t>&amp;</a:t>
                      </a:r>
                      <a:endParaRPr kumimoji="0" lang="en-GB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T="45729" marB="4572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Comic Sans MS" pitchFamily="66" charset="0"/>
                        </a:rPr>
                        <a:t>(5,10)</a:t>
                      </a:r>
                      <a:endParaRPr kumimoji="0" lang="en-GB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T="45729" marB="45729" anchor="ctr" horzOverflow="overflow"/>
                </a:tc>
                <a:tc>
                  <a:txBody>
                    <a:bodyPr/>
                    <a:lstStyle/>
                    <a:p>
                      <a:pPr marL="457200" marR="0" lvl="1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</a:rPr>
                        <a:t>(3.5,6)</a:t>
                      </a:r>
                      <a:endParaRPr kumimoji="0" lang="en-GB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9525" marR="9525" marT="9527" marB="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41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u="none" strike="noStrike" cap="none" normalizeH="0" baseline="0">
                          <a:ln>
                            <a:noFill/>
                          </a:ln>
                          <a:effectLst/>
                          <a:latin typeface="Comic Sans MS" pitchFamily="66" charset="0"/>
                        </a:rPr>
                        <a:t>6.</a:t>
                      </a:r>
                      <a:endParaRPr kumimoji="0" lang="en-GB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T="45729" marB="4572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Comic Sans MS" pitchFamily="66" charset="0"/>
                        </a:rPr>
                        <a:t>(0,-3)</a:t>
                      </a:r>
                      <a:endParaRPr kumimoji="0" lang="en-GB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T="45729" marB="4572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u="none" strike="noStrike" cap="none" normalizeH="0" baseline="0">
                          <a:ln>
                            <a:noFill/>
                          </a:ln>
                          <a:effectLst/>
                          <a:latin typeface="Comic Sans MS" pitchFamily="66" charset="0"/>
                        </a:rPr>
                        <a:t>&amp;</a:t>
                      </a:r>
                      <a:endParaRPr kumimoji="0" lang="en-GB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T="45729" marB="4572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Comic Sans MS" pitchFamily="66" charset="0"/>
                        </a:rPr>
                        <a:t>(0,5)</a:t>
                      </a:r>
                      <a:endParaRPr kumimoji="0" lang="en-GB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T="45729" marB="45729" anchor="ctr" horzOverflow="overflow"/>
                </a:tc>
                <a:tc>
                  <a:txBody>
                    <a:bodyPr/>
                    <a:lstStyle/>
                    <a:p>
                      <a:pPr marL="457200" marR="0" lvl="1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</a:rPr>
                        <a:t>(0,1)</a:t>
                      </a:r>
                      <a:endParaRPr kumimoji="0" lang="en-GB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9525" marR="9525" marT="9527" marB="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141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u="none" strike="noStrike" cap="none" normalizeH="0" baseline="0">
                          <a:ln>
                            <a:noFill/>
                          </a:ln>
                          <a:effectLst/>
                          <a:latin typeface="Comic Sans MS" pitchFamily="66" charset="0"/>
                        </a:rPr>
                        <a:t>7.</a:t>
                      </a:r>
                      <a:endParaRPr kumimoji="0" lang="en-GB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T="45729" marB="4572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Comic Sans MS" pitchFamily="66" charset="0"/>
                        </a:rPr>
                        <a:t>(-7,-10)</a:t>
                      </a:r>
                      <a:endParaRPr kumimoji="0" lang="en-GB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T="45729" marB="4572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u="none" strike="noStrike" cap="none" normalizeH="0" baseline="0">
                          <a:ln>
                            <a:noFill/>
                          </a:ln>
                          <a:effectLst/>
                          <a:latin typeface="Comic Sans MS" pitchFamily="66" charset="0"/>
                        </a:rPr>
                        <a:t>&amp;</a:t>
                      </a:r>
                      <a:endParaRPr kumimoji="0" lang="en-GB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T="45729" marB="4572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u="none" strike="noStrike" cap="none" normalizeH="0" baseline="0">
                          <a:ln>
                            <a:noFill/>
                          </a:ln>
                          <a:effectLst/>
                          <a:latin typeface="Comic Sans MS" pitchFamily="66" charset="0"/>
                        </a:rPr>
                        <a:t>(-5,60)</a:t>
                      </a:r>
                      <a:endParaRPr kumimoji="0" lang="en-GB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T="45729" marB="45729" anchor="ctr" horzOverflow="overflow"/>
                </a:tc>
                <a:tc>
                  <a:txBody>
                    <a:bodyPr/>
                    <a:lstStyle/>
                    <a:p>
                      <a:pPr marL="457200" marR="0" lvl="1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</a:rPr>
                        <a:t>(-6,25)</a:t>
                      </a:r>
                      <a:endParaRPr kumimoji="0" lang="en-GB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9525" marR="9525" marT="9527" marB="0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141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u="none" strike="noStrike" cap="none" normalizeH="0" baseline="0">
                          <a:ln>
                            <a:noFill/>
                          </a:ln>
                          <a:effectLst/>
                          <a:latin typeface="Comic Sans MS" pitchFamily="66" charset="0"/>
                        </a:rPr>
                        <a:t>8.</a:t>
                      </a:r>
                      <a:endParaRPr kumimoji="0" lang="en-GB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T="45729" marB="4572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Comic Sans MS" pitchFamily="66" charset="0"/>
                        </a:rPr>
                        <a:t>(-13,-81)</a:t>
                      </a:r>
                      <a:endParaRPr kumimoji="0" lang="en-GB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T="45729" marB="4572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u="none" strike="noStrike" cap="none" normalizeH="0" baseline="0">
                          <a:ln>
                            <a:noFill/>
                          </a:ln>
                          <a:effectLst/>
                          <a:latin typeface="Comic Sans MS" pitchFamily="66" charset="0"/>
                        </a:rPr>
                        <a:t>&amp;</a:t>
                      </a:r>
                      <a:endParaRPr kumimoji="0" lang="en-GB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T="45729" marB="4572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u="none" strike="noStrike" cap="none" normalizeH="0" baseline="0">
                          <a:ln>
                            <a:noFill/>
                          </a:ln>
                          <a:effectLst/>
                          <a:latin typeface="Comic Sans MS" pitchFamily="66" charset="0"/>
                        </a:rPr>
                        <a:t>(-10,7)</a:t>
                      </a:r>
                      <a:endParaRPr kumimoji="0" lang="en-GB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T="45729" marB="45729" anchor="ctr" horzOverflow="overflow"/>
                </a:tc>
                <a:tc>
                  <a:txBody>
                    <a:bodyPr/>
                    <a:lstStyle/>
                    <a:p>
                      <a:pPr marL="457200" marR="0" lvl="1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</a:rPr>
                        <a:t>(-11.5,-37)</a:t>
                      </a:r>
                      <a:endParaRPr kumimoji="0" lang="en-GB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9525" marR="9525" marT="9527" marB="0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9514" name="TextBox 2">
            <a:extLst>
              <a:ext uri="{FF2B5EF4-FFF2-40B4-BE49-F238E27FC236}">
                <a16:creationId xmlns:a16="http://schemas.microsoft.com/office/drawing/2014/main" id="{8CBEFA92-127D-4E73-A109-E8C2557775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9288" y="333375"/>
            <a:ext cx="82804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/>
              <a:t>Find the midpoint of the line segments between these sets of points (answer with </a:t>
            </a:r>
            <a:r>
              <a:rPr lang="en-GB" altLang="en-US" sz="2800" b="1" dirty="0" err="1"/>
              <a:t>plickers</a:t>
            </a:r>
            <a:r>
              <a:rPr lang="en-GB" altLang="en-US" sz="2800" b="1" dirty="0"/>
              <a:t>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D19CB99-7586-469B-BB4F-2B51347BA61A}"/>
              </a:ext>
            </a:extLst>
          </p:cNvPr>
          <p:cNvSpPr/>
          <p:nvPr/>
        </p:nvSpPr>
        <p:spPr>
          <a:xfrm>
            <a:off x="6672263" y="1484313"/>
            <a:ext cx="4248150" cy="5762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BBE3145-1834-4800-871D-A602F9D07BB3}"/>
              </a:ext>
            </a:extLst>
          </p:cNvPr>
          <p:cNvSpPr/>
          <p:nvPr/>
        </p:nvSpPr>
        <p:spPr>
          <a:xfrm>
            <a:off x="6672263" y="2101851"/>
            <a:ext cx="4248150" cy="5762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74FBF15-3EDB-4864-B666-9E9885C992FA}"/>
              </a:ext>
            </a:extLst>
          </p:cNvPr>
          <p:cNvSpPr/>
          <p:nvPr/>
        </p:nvSpPr>
        <p:spPr>
          <a:xfrm>
            <a:off x="6672263" y="2719388"/>
            <a:ext cx="4248150" cy="5762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A97D7EF-4598-4ACC-922F-C7DFF0B508FA}"/>
              </a:ext>
            </a:extLst>
          </p:cNvPr>
          <p:cNvSpPr/>
          <p:nvPr/>
        </p:nvSpPr>
        <p:spPr>
          <a:xfrm>
            <a:off x="6672263" y="3336926"/>
            <a:ext cx="4248150" cy="5762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CD65E32-1618-4240-BB62-807531831FE4}"/>
              </a:ext>
            </a:extLst>
          </p:cNvPr>
          <p:cNvSpPr/>
          <p:nvPr/>
        </p:nvSpPr>
        <p:spPr>
          <a:xfrm>
            <a:off x="6672263" y="3952876"/>
            <a:ext cx="4248150" cy="5762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64438C-34DA-48C9-9A54-EDF43AF2E9F8}"/>
              </a:ext>
            </a:extLst>
          </p:cNvPr>
          <p:cNvSpPr/>
          <p:nvPr/>
        </p:nvSpPr>
        <p:spPr>
          <a:xfrm>
            <a:off x="6672263" y="4570413"/>
            <a:ext cx="4248150" cy="5762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C37EC88-5861-4E83-8919-7D628118B1F0}"/>
              </a:ext>
            </a:extLst>
          </p:cNvPr>
          <p:cNvSpPr/>
          <p:nvPr/>
        </p:nvSpPr>
        <p:spPr>
          <a:xfrm>
            <a:off x="6672263" y="5187951"/>
            <a:ext cx="4248150" cy="5762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3A4D06D-B6CE-41F8-978B-52AF2085637C}"/>
              </a:ext>
            </a:extLst>
          </p:cNvPr>
          <p:cNvSpPr/>
          <p:nvPr/>
        </p:nvSpPr>
        <p:spPr>
          <a:xfrm>
            <a:off x="6672263" y="5805488"/>
            <a:ext cx="4248150" cy="5762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17040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>
            <a:extLst>
              <a:ext uri="{FF2B5EF4-FFF2-40B4-BE49-F238E27FC236}">
                <a16:creationId xmlns:a16="http://schemas.microsoft.com/office/drawing/2014/main" id="{21F9BA61-3E63-4737-BBD6-C11E9354D6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2313" y="404814"/>
            <a:ext cx="42481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omic Sans MS" panose="030F0702030302020204" pitchFamily="66" charset="0"/>
              </a:rPr>
              <a:t>Bonus Questions</a:t>
            </a:r>
          </a:p>
        </p:txBody>
      </p:sp>
      <p:sp>
        <p:nvSpPr>
          <p:cNvPr id="20483" name="TextBox 2">
            <a:extLst>
              <a:ext uri="{FF2B5EF4-FFF2-40B4-BE49-F238E27FC236}">
                <a16:creationId xmlns:a16="http://schemas.microsoft.com/office/drawing/2014/main" id="{A673E8BC-5734-43A6-976D-0D0C86D4CC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5550" y="1301750"/>
            <a:ext cx="80645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b="1" dirty="0">
                <a:solidFill>
                  <a:schemeClr val="bg1"/>
                </a:solidFill>
                <a:latin typeface="Comic Sans MS" panose="030F0702030302020204" pitchFamily="66" charset="0"/>
              </a:rPr>
              <a:t>Find the centre of a square with co-ordinates at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b="1" dirty="0">
                <a:solidFill>
                  <a:schemeClr val="bg1"/>
                </a:solidFill>
                <a:latin typeface="Comic Sans MS" panose="030F0702030302020204" pitchFamily="66" charset="0"/>
              </a:rPr>
              <a:t>A (-4,12), B (8,4), C(0,-8) &amp; (12,0) </a:t>
            </a:r>
          </a:p>
        </p:txBody>
      </p:sp>
      <p:sp>
        <p:nvSpPr>
          <p:cNvPr id="20484" name="TextBox 4">
            <a:extLst>
              <a:ext uri="{FF2B5EF4-FFF2-40B4-BE49-F238E27FC236}">
                <a16:creationId xmlns:a16="http://schemas.microsoft.com/office/drawing/2014/main" id="{FA4A643D-97EE-4230-BA32-B23C33E3DF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5551" y="2276476"/>
            <a:ext cx="7561263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b="1" dirty="0">
                <a:solidFill>
                  <a:schemeClr val="bg1"/>
                </a:solidFill>
                <a:latin typeface="Comic Sans MS" panose="030F0702030302020204" pitchFamily="66" charset="0"/>
              </a:rPr>
              <a:t>Two boats begin at the same place. One sails East at 15 nautical miles per hour, the other sails South at the same speed. After  3 hours they turn &amp; begin sailing toward each other.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b="1" dirty="0">
                <a:solidFill>
                  <a:schemeClr val="bg1"/>
                </a:solidFill>
                <a:latin typeface="Comic Sans MS" panose="030F0702030302020204" pitchFamily="66" charset="0"/>
              </a:rPr>
              <a:t>Where do they meet in relation to where they first started?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4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20485" name="TextBox 5">
            <a:extLst>
              <a:ext uri="{FF2B5EF4-FFF2-40B4-BE49-F238E27FC236}">
                <a16:creationId xmlns:a16="http://schemas.microsoft.com/office/drawing/2014/main" id="{860C132D-2D0D-4B28-9659-8BEA8566DA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2313" y="1268413"/>
            <a:ext cx="80645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b="1">
                <a:solidFill>
                  <a:schemeClr val="bg1"/>
                </a:solidFill>
                <a:latin typeface="Comic Sans MS" panose="030F0702030302020204" pitchFamily="66" charset="0"/>
              </a:rPr>
              <a:t>1.</a:t>
            </a:r>
          </a:p>
        </p:txBody>
      </p:sp>
      <p:sp>
        <p:nvSpPr>
          <p:cNvPr id="20486" name="TextBox 6">
            <a:extLst>
              <a:ext uri="{FF2B5EF4-FFF2-40B4-BE49-F238E27FC236}">
                <a16:creationId xmlns:a16="http://schemas.microsoft.com/office/drawing/2014/main" id="{86E971BE-8906-4AD8-81BF-3938640CAE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2314" y="2276476"/>
            <a:ext cx="75596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b="1">
                <a:solidFill>
                  <a:schemeClr val="bg1"/>
                </a:solidFill>
                <a:latin typeface="Comic Sans MS" panose="030F0702030302020204" pitchFamily="66" charset="0"/>
              </a:rPr>
              <a:t>2.</a:t>
            </a:r>
          </a:p>
        </p:txBody>
      </p:sp>
    </p:spTree>
    <p:extLst>
      <p:ext uri="{BB962C8B-B14F-4D97-AF65-F5344CB8AC3E}">
        <p14:creationId xmlns:p14="http://schemas.microsoft.com/office/powerpoint/2010/main" val="19101006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6E60D6F-B512-45B6-A687-3209943EE38F}"/>
              </a:ext>
            </a:extLst>
          </p:cNvPr>
          <p:cNvGraphicFramePr>
            <a:graphicFrameLocks noGrp="1"/>
          </p:cNvGraphicFramePr>
          <p:nvPr/>
        </p:nvGraphicFramePr>
        <p:xfrm>
          <a:off x="5907088" y="1441450"/>
          <a:ext cx="3581400" cy="3657600"/>
        </p:xfrm>
        <a:graphic>
          <a:graphicData uri="http://schemas.openxmlformats.org/drawingml/2006/table">
            <a:tbl>
              <a:tblPr/>
              <a:tblGrid>
                <a:gridCol w="596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6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6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6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969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969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21557" name="Group 29">
            <a:extLst>
              <a:ext uri="{FF2B5EF4-FFF2-40B4-BE49-F238E27FC236}">
                <a16:creationId xmlns:a16="http://schemas.microsoft.com/office/drawing/2014/main" id="{008AF47C-758F-4F68-AA34-67D659BB3203}"/>
              </a:ext>
            </a:extLst>
          </p:cNvPr>
          <p:cNvGrpSpPr>
            <a:grpSpLocks/>
          </p:cNvGrpSpPr>
          <p:nvPr/>
        </p:nvGrpSpPr>
        <p:grpSpPr bwMode="auto">
          <a:xfrm>
            <a:off x="5303838" y="908050"/>
            <a:ext cx="4794250" cy="4648200"/>
            <a:chOff x="3581400" y="991394"/>
            <a:chExt cx="5029200" cy="4876800"/>
          </a:xfrm>
        </p:grpSpPr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5AE321D5-5A7E-453F-B2BE-8059059353A6}"/>
                </a:ext>
              </a:extLst>
            </p:cNvPr>
            <p:cNvCxnSpPr/>
            <p:nvPr/>
          </p:nvCxnSpPr>
          <p:spPr>
            <a:xfrm rot="5400000" flipH="1" flipV="1">
              <a:off x="3657600" y="3429794"/>
              <a:ext cx="4876800" cy="0"/>
            </a:xfrm>
            <a:prstGeom prst="straightConnector1">
              <a:avLst/>
            </a:prstGeom>
            <a:ln w="571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201A2644-F433-4E9E-9FEC-D8ABC9D46565}"/>
                </a:ext>
              </a:extLst>
            </p:cNvPr>
            <p:cNvCxnSpPr/>
            <p:nvPr/>
          </p:nvCxnSpPr>
          <p:spPr>
            <a:xfrm>
              <a:off x="3581400" y="3429794"/>
              <a:ext cx="5029200" cy="0"/>
            </a:xfrm>
            <a:prstGeom prst="straightConnector1">
              <a:avLst/>
            </a:prstGeom>
            <a:ln w="571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576" name="Group 20">
              <a:extLst>
                <a:ext uri="{FF2B5EF4-FFF2-40B4-BE49-F238E27FC236}">
                  <a16:creationId xmlns:a16="http://schemas.microsoft.com/office/drawing/2014/main" id="{21615B9F-628F-4758-AE90-2368F3DB9F1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38600" y="3505200"/>
              <a:ext cx="4249297" cy="387496"/>
              <a:chOff x="4038600" y="3505200"/>
              <a:chExt cx="4249297" cy="387496"/>
            </a:xfrm>
          </p:grpSpPr>
          <p:sp>
            <p:nvSpPr>
              <p:cNvPr id="21583" name="TextBox 12">
                <a:extLst>
                  <a:ext uri="{FF2B5EF4-FFF2-40B4-BE49-F238E27FC236}">
                    <a16:creationId xmlns:a16="http://schemas.microsoft.com/office/drawing/2014/main" id="{7359B738-1907-4BF2-81D4-8AE3B825C4E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578600" y="3505200"/>
                <a:ext cx="316523" cy="3874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en-US" sz="1800" b="1"/>
                  <a:t>4</a:t>
                </a:r>
              </a:p>
            </p:txBody>
          </p:sp>
          <p:sp>
            <p:nvSpPr>
              <p:cNvPr id="21584" name="TextBox 13">
                <a:extLst>
                  <a:ext uri="{FF2B5EF4-FFF2-40B4-BE49-F238E27FC236}">
                    <a16:creationId xmlns:a16="http://schemas.microsoft.com/office/drawing/2014/main" id="{AF7BE9BE-B9F7-438E-8927-ABA6E380723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213600" y="3505200"/>
                <a:ext cx="316523" cy="3874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en-US" sz="1800" b="1"/>
                  <a:t>8</a:t>
                </a:r>
              </a:p>
            </p:txBody>
          </p:sp>
          <p:sp>
            <p:nvSpPr>
              <p:cNvPr id="21585" name="TextBox 14">
                <a:extLst>
                  <a:ext uri="{FF2B5EF4-FFF2-40B4-BE49-F238E27FC236}">
                    <a16:creationId xmlns:a16="http://schemas.microsoft.com/office/drawing/2014/main" id="{6066B1D6-A51C-4AF6-88AE-38E4F369EF5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848601" y="3505200"/>
                <a:ext cx="439296" cy="3874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en-US" sz="1800" b="1"/>
                  <a:t>12</a:t>
                </a:r>
              </a:p>
            </p:txBody>
          </p:sp>
          <p:sp>
            <p:nvSpPr>
              <p:cNvPr id="21586" name="TextBox 15">
                <a:extLst>
                  <a:ext uri="{FF2B5EF4-FFF2-40B4-BE49-F238E27FC236}">
                    <a16:creationId xmlns:a16="http://schemas.microsoft.com/office/drawing/2014/main" id="{1198DB49-8D68-4228-8A1C-F0B4A6DADE4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308600" y="3505200"/>
                <a:ext cx="390524" cy="3874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en-US" sz="1800" b="1"/>
                  <a:t>-4</a:t>
                </a:r>
              </a:p>
            </p:txBody>
          </p:sp>
          <p:sp>
            <p:nvSpPr>
              <p:cNvPr id="21587" name="TextBox 16">
                <a:extLst>
                  <a:ext uri="{FF2B5EF4-FFF2-40B4-BE49-F238E27FC236}">
                    <a16:creationId xmlns:a16="http://schemas.microsoft.com/office/drawing/2014/main" id="{2B72BCDD-230E-47E7-A29C-E821AEF7AF2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673600" y="3505200"/>
                <a:ext cx="390524" cy="3874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en-US" sz="1800" b="1"/>
                  <a:t>-8</a:t>
                </a:r>
              </a:p>
            </p:txBody>
          </p:sp>
          <p:sp>
            <p:nvSpPr>
              <p:cNvPr id="21588" name="TextBox 17">
                <a:extLst>
                  <a:ext uri="{FF2B5EF4-FFF2-40B4-BE49-F238E27FC236}">
                    <a16:creationId xmlns:a16="http://schemas.microsoft.com/office/drawing/2014/main" id="{EFB8015D-8399-433E-B4A6-ACB3DB97E45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38600" y="3505200"/>
                <a:ext cx="513297" cy="3874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en-US" sz="1800" b="1"/>
                  <a:t>-12</a:t>
                </a:r>
              </a:p>
            </p:txBody>
          </p:sp>
        </p:grpSp>
        <p:sp>
          <p:nvSpPr>
            <p:cNvPr id="21577" name="TextBox 6">
              <a:extLst>
                <a:ext uri="{FF2B5EF4-FFF2-40B4-BE49-F238E27FC236}">
                  <a16:creationId xmlns:a16="http://schemas.microsoft.com/office/drawing/2014/main" id="{5EB89A4C-C6C6-4817-ADB0-D83745F9DD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38800" y="3923268"/>
              <a:ext cx="390524" cy="3874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800" b="1"/>
                <a:t>-4</a:t>
              </a:r>
            </a:p>
          </p:txBody>
        </p:sp>
        <p:sp>
          <p:nvSpPr>
            <p:cNvPr id="21578" name="TextBox 7">
              <a:extLst>
                <a:ext uri="{FF2B5EF4-FFF2-40B4-BE49-F238E27FC236}">
                  <a16:creationId xmlns:a16="http://schemas.microsoft.com/office/drawing/2014/main" id="{72253C2F-5BC8-4435-B5BF-825FA6C8D0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38800" y="4558268"/>
              <a:ext cx="390524" cy="3874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800" b="1"/>
                <a:t>-8</a:t>
              </a:r>
            </a:p>
          </p:txBody>
        </p:sp>
        <p:sp>
          <p:nvSpPr>
            <p:cNvPr id="21579" name="TextBox 8">
              <a:extLst>
                <a:ext uri="{FF2B5EF4-FFF2-40B4-BE49-F238E27FC236}">
                  <a16:creationId xmlns:a16="http://schemas.microsoft.com/office/drawing/2014/main" id="{0F327CB3-FF37-4E56-9888-8088342077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38800" y="5193268"/>
              <a:ext cx="513297" cy="3874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800" b="1"/>
                <a:t>-12</a:t>
              </a:r>
            </a:p>
          </p:txBody>
        </p:sp>
        <p:sp>
          <p:nvSpPr>
            <p:cNvPr id="21580" name="TextBox 9">
              <a:extLst>
                <a:ext uri="{FF2B5EF4-FFF2-40B4-BE49-F238E27FC236}">
                  <a16:creationId xmlns:a16="http://schemas.microsoft.com/office/drawing/2014/main" id="{175E80A4-96A7-46CF-B494-90065D1B4D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38800" y="2653268"/>
              <a:ext cx="316523" cy="3874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800" b="1"/>
                <a:t>4</a:t>
              </a:r>
            </a:p>
          </p:txBody>
        </p:sp>
        <p:sp>
          <p:nvSpPr>
            <p:cNvPr id="21581" name="TextBox 10">
              <a:extLst>
                <a:ext uri="{FF2B5EF4-FFF2-40B4-BE49-F238E27FC236}">
                  <a16:creationId xmlns:a16="http://schemas.microsoft.com/office/drawing/2014/main" id="{55ADEE35-F278-4338-A201-FB56D42045B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38800" y="2018268"/>
              <a:ext cx="316523" cy="3874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800" b="1"/>
                <a:t>8</a:t>
              </a:r>
            </a:p>
          </p:txBody>
        </p:sp>
        <p:sp>
          <p:nvSpPr>
            <p:cNvPr id="21582" name="TextBox 11">
              <a:extLst>
                <a:ext uri="{FF2B5EF4-FFF2-40B4-BE49-F238E27FC236}">
                  <a16:creationId xmlns:a16="http://schemas.microsoft.com/office/drawing/2014/main" id="{533BDA09-61C3-4697-8A3E-A7355B5E2C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38800" y="1383268"/>
              <a:ext cx="439296" cy="3874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800" b="1"/>
                <a:t>12</a:t>
              </a:r>
            </a:p>
          </p:txBody>
        </p:sp>
      </p:grpSp>
      <p:sp>
        <p:nvSpPr>
          <p:cNvPr id="21558" name="TextBox 37">
            <a:extLst>
              <a:ext uri="{FF2B5EF4-FFF2-40B4-BE49-F238E27FC236}">
                <a16:creationId xmlns:a16="http://schemas.microsoft.com/office/drawing/2014/main" id="{0A33A5CC-45D7-4AA1-8C2F-4EADCDAE36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9289" y="981076"/>
            <a:ext cx="25368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b="1"/>
              <a:t>Midpoint at (-2,-2)</a:t>
            </a:r>
          </a:p>
        </p:txBody>
      </p:sp>
      <p:grpSp>
        <p:nvGrpSpPr>
          <p:cNvPr id="21559" name="Group 116">
            <a:extLst>
              <a:ext uri="{FF2B5EF4-FFF2-40B4-BE49-F238E27FC236}">
                <a16:creationId xmlns:a16="http://schemas.microsoft.com/office/drawing/2014/main" id="{01E21A91-AB7B-4B7B-A032-3B1E679D7B20}"/>
              </a:ext>
            </a:extLst>
          </p:cNvPr>
          <p:cNvGrpSpPr>
            <a:grpSpLocks/>
          </p:cNvGrpSpPr>
          <p:nvPr/>
        </p:nvGrpSpPr>
        <p:grpSpPr bwMode="auto">
          <a:xfrm>
            <a:off x="8759826" y="2565401"/>
            <a:ext cx="214313" cy="214313"/>
            <a:chOff x="719110" y="4791084"/>
            <a:chExt cx="214314" cy="214314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6F3128DF-2B65-4EDB-AB82-90DE951A66DA}"/>
                </a:ext>
              </a:extLst>
            </p:cNvPr>
            <p:cNvCxnSpPr/>
            <p:nvPr/>
          </p:nvCxnSpPr>
          <p:spPr>
            <a:xfrm rot="16200000" flipH="1">
              <a:off x="719110" y="4791084"/>
              <a:ext cx="214314" cy="214314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9C7D9625-3B2F-42E3-91C2-A5D01DFDBD43}"/>
                </a:ext>
              </a:extLst>
            </p:cNvPr>
            <p:cNvCxnSpPr/>
            <p:nvPr/>
          </p:nvCxnSpPr>
          <p:spPr>
            <a:xfrm rot="5400000" flipH="1" flipV="1">
              <a:off x="719110" y="4791084"/>
              <a:ext cx="214314" cy="214314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560" name="Group 116">
            <a:extLst>
              <a:ext uri="{FF2B5EF4-FFF2-40B4-BE49-F238E27FC236}">
                <a16:creationId xmlns:a16="http://schemas.microsoft.com/office/drawing/2014/main" id="{C36394EA-5CF8-4FC2-925D-A0D7560EAE5E}"/>
              </a:ext>
            </a:extLst>
          </p:cNvPr>
          <p:cNvGrpSpPr>
            <a:grpSpLocks/>
          </p:cNvGrpSpPr>
          <p:nvPr/>
        </p:nvGrpSpPr>
        <p:grpSpPr bwMode="auto">
          <a:xfrm>
            <a:off x="7032626" y="1341438"/>
            <a:ext cx="214313" cy="214312"/>
            <a:chOff x="719110" y="4791084"/>
            <a:chExt cx="214314" cy="214314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A005AFF-6277-4001-96DE-0E59C51813BD}"/>
                </a:ext>
              </a:extLst>
            </p:cNvPr>
            <p:cNvCxnSpPr/>
            <p:nvPr/>
          </p:nvCxnSpPr>
          <p:spPr>
            <a:xfrm rot="16200000" flipH="1">
              <a:off x="719111" y="4791083"/>
              <a:ext cx="214314" cy="214314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503B158-DFE5-4CB8-9261-C894D85FB83E}"/>
                </a:ext>
              </a:extLst>
            </p:cNvPr>
            <p:cNvCxnSpPr/>
            <p:nvPr/>
          </p:nvCxnSpPr>
          <p:spPr>
            <a:xfrm rot="5400000" flipH="1" flipV="1">
              <a:off x="719111" y="4791083"/>
              <a:ext cx="214314" cy="214314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EA348825-B6DB-4D7B-80F3-6DEB712F0ED5}"/>
              </a:ext>
            </a:extLst>
          </p:cNvPr>
          <p:cNvCxnSpPr>
            <a:stCxn id="21578" idx="3"/>
          </p:cNvCxnSpPr>
          <p:nvPr/>
        </p:nvCxnSpPr>
        <p:spPr>
          <a:xfrm flipH="1" flipV="1">
            <a:off x="7105651" y="1439863"/>
            <a:ext cx="531813" cy="3052762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FB8BC5F7-8BFD-4D21-8866-D55E1855A741}"/>
              </a:ext>
            </a:extLst>
          </p:cNvPr>
          <p:cNvCxnSpPr/>
          <p:nvPr/>
        </p:nvCxnSpPr>
        <p:spPr>
          <a:xfrm flipV="1">
            <a:off x="5897564" y="2708275"/>
            <a:ext cx="2935287" cy="534988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563" name="Group 116">
            <a:extLst>
              <a:ext uri="{FF2B5EF4-FFF2-40B4-BE49-F238E27FC236}">
                <a16:creationId xmlns:a16="http://schemas.microsoft.com/office/drawing/2014/main" id="{619D34EF-CA34-4DD1-822A-2C0F10DEFBC7}"/>
              </a:ext>
            </a:extLst>
          </p:cNvPr>
          <p:cNvGrpSpPr>
            <a:grpSpLocks/>
          </p:cNvGrpSpPr>
          <p:nvPr/>
        </p:nvGrpSpPr>
        <p:grpSpPr bwMode="auto">
          <a:xfrm>
            <a:off x="7535863" y="4365626"/>
            <a:ext cx="214312" cy="214313"/>
            <a:chOff x="719110" y="4791084"/>
            <a:chExt cx="214314" cy="214314"/>
          </a:xfrm>
        </p:grpSpPr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D4C4F98B-F0E6-4D60-B58A-C18024ADAB25}"/>
                </a:ext>
              </a:extLst>
            </p:cNvPr>
            <p:cNvCxnSpPr/>
            <p:nvPr/>
          </p:nvCxnSpPr>
          <p:spPr>
            <a:xfrm rot="16200000" flipH="1">
              <a:off x="719109" y="4791085"/>
              <a:ext cx="214314" cy="214314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FF2EC382-4C80-478F-B4F9-336027DFDF84}"/>
                </a:ext>
              </a:extLst>
            </p:cNvPr>
            <p:cNvCxnSpPr/>
            <p:nvPr/>
          </p:nvCxnSpPr>
          <p:spPr>
            <a:xfrm rot="5400000" flipH="1" flipV="1">
              <a:off x="719109" y="4791085"/>
              <a:ext cx="214314" cy="214314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564" name="Group 116">
            <a:extLst>
              <a:ext uri="{FF2B5EF4-FFF2-40B4-BE49-F238E27FC236}">
                <a16:creationId xmlns:a16="http://schemas.microsoft.com/office/drawing/2014/main" id="{947BBAB3-2614-4E17-A809-8C5B0B6C83BE}"/>
              </a:ext>
            </a:extLst>
          </p:cNvPr>
          <p:cNvGrpSpPr>
            <a:grpSpLocks/>
          </p:cNvGrpSpPr>
          <p:nvPr/>
        </p:nvGrpSpPr>
        <p:grpSpPr bwMode="auto">
          <a:xfrm>
            <a:off x="5808663" y="3068638"/>
            <a:ext cx="214312" cy="214312"/>
            <a:chOff x="719110" y="4791084"/>
            <a:chExt cx="214314" cy="214314"/>
          </a:xfrm>
        </p:grpSpPr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AF00C9C1-9FEA-4F4F-942B-C9C23DE1C179}"/>
                </a:ext>
              </a:extLst>
            </p:cNvPr>
            <p:cNvCxnSpPr/>
            <p:nvPr/>
          </p:nvCxnSpPr>
          <p:spPr>
            <a:xfrm rot="16200000" flipH="1">
              <a:off x="719110" y="4791084"/>
              <a:ext cx="214314" cy="214314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DCF4C4F4-4F65-484A-8B9A-0B425B0D805E}"/>
                </a:ext>
              </a:extLst>
            </p:cNvPr>
            <p:cNvCxnSpPr/>
            <p:nvPr/>
          </p:nvCxnSpPr>
          <p:spPr>
            <a:xfrm rot="5400000" flipH="1" flipV="1">
              <a:off x="719110" y="4791084"/>
              <a:ext cx="214314" cy="214314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565" name="TextBox 33">
            <a:extLst>
              <a:ext uri="{FF2B5EF4-FFF2-40B4-BE49-F238E27FC236}">
                <a16:creationId xmlns:a16="http://schemas.microsoft.com/office/drawing/2014/main" id="{CF7BEABD-8156-4DA0-932D-8EA7148786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9288" y="260350"/>
            <a:ext cx="1676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 b="1">
                <a:latin typeface="Comic Sans MS" panose="030F0702030302020204" pitchFamily="66" charset="0"/>
              </a:rPr>
              <a:t>Q1 ANSWER</a:t>
            </a:r>
          </a:p>
        </p:txBody>
      </p:sp>
    </p:spTree>
    <p:extLst>
      <p:ext uri="{BB962C8B-B14F-4D97-AF65-F5344CB8AC3E}">
        <p14:creationId xmlns:p14="http://schemas.microsoft.com/office/powerpoint/2010/main" val="9172635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745C5946-BF77-4098-A9BF-54B337560B64}"/>
              </a:ext>
            </a:extLst>
          </p:cNvPr>
          <p:cNvGraphicFramePr>
            <a:graphicFrameLocks noGrp="1"/>
          </p:cNvGraphicFramePr>
          <p:nvPr/>
        </p:nvGraphicFramePr>
        <p:xfrm>
          <a:off x="5907088" y="1441450"/>
          <a:ext cx="3581400" cy="3657600"/>
        </p:xfrm>
        <a:graphic>
          <a:graphicData uri="http://schemas.openxmlformats.org/drawingml/2006/table">
            <a:tbl>
              <a:tblPr/>
              <a:tblGrid>
                <a:gridCol w="596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6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6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6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969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969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22581" name="Group 29">
            <a:extLst>
              <a:ext uri="{FF2B5EF4-FFF2-40B4-BE49-F238E27FC236}">
                <a16:creationId xmlns:a16="http://schemas.microsoft.com/office/drawing/2014/main" id="{7D585CBA-7F9C-474B-84FD-0E0B89F72AB2}"/>
              </a:ext>
            </a:extLst>
          </p:cNvPr>
          <p:cNvGrpSpPr>
            <a:grpSpLocks/>
          </p:cNvGrpSpPr>
          <p:nvPr/>
        </p:nvGrpSpPr>
        <p:grpSpPr bwMode="auto">
          <a:xfrm>
            <a:off x="5303838" y="908050"/>
            <a:ext cx="4794250" cy="4648200"/>
            <a:chOff x="3581400" y="991394"/>
            <a:chExt cx="5029200" cy="4876800"/>
          </a:xfrm>
        </p:grpSpPr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1072F48D-C3BB-4185-AC5D-D561DEDF30E5}"/>
                </a:ext>
              </a:extLst>
            </p:cNvPr>
            <p:cNvCxnSpPr/>
            <p:nvPr/>
          </p:nvCxnSpPr>
          <p:spPr>
            <a:xfrm rot="5400000" flipH="1" flipV="1">
              <a:off x="3657600" y="3429794"/>
              <a:ext cx="4876800" cy="0"/>
            </a:xfrm>
            <a:prstGeom prst="straightConnector1">
              <a:avLst/>
            </a:prstGeom>
            <a:ln w="571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3597249D-770C-4D0B-8FDD-DA64630F8DE5}"/>
                </a:ext>
              </a:extLst>
            </p:cNvPr>
            <p:cNvCxnSpPr/>
            <p:nvPr/>
          </p:nvCxnSpPr>
          <p:spPr>
            <a:xfrm>
              <a:off x="3581400" y="3429794"/>
              <a:ext cx="5029200" cy="0"/>
            </a:xfrm>
            <a:prstGeom prst="straightConnector1">
              <a:avLst/>
            </a:prstGeom>
            <a:ln w="571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600" name="Group 20">
              <a:extLst>
                <a:ext uri="{FF2B5EF4-FFF2-40B4-BE49-F238E27FC236}">
                  <a16:creationId xmlns:a16="http://schemas.microsoft.com/office/drawing/2014/main" id="{4BABEDE5-4DD3-4CC6-8B95-B0720589C55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578600" y="3505200"/>
              <a:ext cx="1709297" cy="387496"/>
              <a:chOff x="6578600" y="3505200"/>
              <a:chExt cx="1709297" cy="387496"/>
            </a:xfrm>
          </p:grpSpPr>
          <p:sp>
            <p:nvSpPr>
              <p:cNvPr id="22604" name="TextBox 12">
                <a:extLst>
                  <a:ext uri="{FF2B5EF4-FFF2-40B4-BE49-F238E27FC236}">
                    <a16:creationId xmlns:a16="http://schemas.microsoft.com/office/drawing/2014/main" id="{DC34DD4C-541B-483A-A23E-CAA88E659EC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578600" y="3505200"/>
                <a:ext cx="439296" cy="3874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en-US" sz="1800" b="1"/>
                  <a:t>15</a:t>
                </a:r>
              </a:p>
            </p:txBody>
          </p:sp>
          <p:sp>
            <p:nvSpPr>
              <p:cNvPr id="22605" name="TextBox 13">
                <a:extLst>
                  <a:ext uri="{FF2B5EF4-FFF2-40B4-BE49-F238E27FC236}">
                    <a16:creationId xmlns:a16="http://schemas.microsoft.com/office/drawing/2014/main" id="{6B5A5C6B-E84E-4046-9957-5AA68A036CB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213600" y="3505200"/>
                <a:ext cx="439296" cy="3874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en-US" sz="1800" b="1"/>
                  <a:t>30</a:t>
                </a:r>
              </a:p>
            </p:txBody>
          </p:sp>
          <p:sp>
            <p:nvSpPr>
              <p:cNvPr id="22606" name="TextBox 14">
                <a:extLst>
                  <a:ext uri="{FF2B5EF4-FFF2-40B4-BE49-F238E27FC236}">
                    <a16:creationId xmlns:a16="http://schemas.microsoft.com/office/drawing/2014/main" id="{6C614232-6CD8-43F7-B345-D1FA4E83B61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848601" y="3505200"/>
                <a:ext cx="439296" cy="3874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en-US" sz="1800" b="1"/>
                  <a:t>45</a:t>
                </a:r>
              </a:p>
            </p:txBody>
          </p:sp>
        </p:grpSp>
        <p:sp>
          <p:nvSpPr>
            <p:cNvPr id="22601" name="TextBox 6">
              <a:extLst>
                <a:ext uri="{FF2B5EF4-FFF2-40B4-BE49-F238E27FC236}">
                  <a16:creationId xmlns:a16="http://schemas.microsoft.com/office/drawing/2014/main" id="{A5CB6768-CD6F-46AC-935A-ABAC18694F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38800" y="3923268"/>
              <a:ext cx="439296" cy="3874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800" b="1"/>
                <a:t>15</a:t>
              </a:r>
            </a:p>
          </p:txBody>
        </p:sp>
        <p:sp>
          <p:nvSpPr>
            <p:cNvPr id="22602" name="TextBox 7">
              <a:extLst>
                <a:ext uri="{FF2B5EF4-FFF2-40B4-BE49-F238E27FC236}">
                  <a16:creationId xmlns:a16="http://schemas.microsoft.com/office/drawing/2014/main" id="{2B3703CA-7456-443B-B3FB-42FDD1C98E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38800" y="4558268"/>
              <a:ext cx="439296" cy="3874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800" b="1"/>
                <a:t>30</a:t>
              </a:r>
            </a:p>
          </p:txBody>
        </p:sp>
        <p:sp>
          <p:nvSpPr>
            <p:cNvPr id="22603" name="TextBox 8">
              <a:extLst>
                <a:ext uri="{FF2B5EF4-FFF2-40B4-BE49-F238E27FC236}">
                  <a16:creationId xmlns:a16="http://schemas.microsoft.com/office/drawing/2014/main" id="{227D2A94-558E-4DFF-9AB3-E488270553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38800" y="5193268"/>
              <a:ext cx="439296" cy="3874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800" b="1"/>
                <a:t>45</a:t>
              </a:r>
            </a:p>
          </p:txBody>
        </p:sp>
      </p:grpSp>
      <p:sp>
        <p:nvSpPr>
          <p:cNvPr id="22582" name="TextBox 37">
            <a:extLst>
              <a:ext uri="{FF2B5EF4-FFF2-40B4-BE49-F238E27FC236}">
                <a16:creationId xmlns:a16="http://schemas.microsoft.com/office/drawing/2014/main" id="{18576BF0-BFAB-4C89-A64B-EA873EC7A4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9288" y="981075"/>
            <a:ext cx="3313112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b="1"/>
              <a:t>Meet at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b="1"/>
              <a:t>22.5 nautical miles East,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b="1"/>
              <a:t>22.5 nautical miles South</a:t>
            </a:r>
          </a:p>
        </p:txBody>
      </p:sp>
      <p:grpSp>
        <p:nvGrpSpPr>
          <p:cNvPr id="22583" name="Group 116">
            <a:extLst>
              <a:ext uri="{FF2B5EF4-FFF2-40B4-BE49-F238E27FC236}">
                <a16:creationId xmlns:a16="http://schemas.microsoft.com/office/drawing/2014/main" id="{21E159F8-644B-4736-AC14-C058371993D3}"/>
              </a:ext>
            </a:extLst>
          </p:cNvPr>
          <p:cNvGrpSpPr>
            <a:grpSpLocks/>
          </p:cNvGrpSpPr>
          <p:nvPr/>
        </p:nvGrpSpPr>
        <p:grpSpPr bwMode="auto">
          <a:xfrm>
            <a:off x="9409113" y="3141663"/>
            <a:ext cx="214312" cy="214312"/>
            <a:chOff x="719110" y="4791084"/>
            <a:chExt cx="214314" cy="214314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28886D9C-713D-499F-BCDB-C28E2606D19F}"/>
                </a:ext>
              </a:extLst>
            </p:cNvPr>
            <p:cNvCxnSpPr/>
            <p:nvPr/>
          </p:nvCxnSpPr>
          <p:spPr>
            <a:xfrm rot="16200000" flipH="1">
              <a:off x="719110" y="4791084"/>
              <a:ext cx="214314" cy="214314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FD11B022-F1DE-49A2-BE01-F45A16E1E341}"/>
                </a:ext>
              </a:extLst>
            </p:cNvPr>
            <p:cNvCxnSpPr/>
            <p:nvPr/>
          </p:nvCxnSpPr>
          <p:spPr>
            <a:xfrm rot="5400000" flipH="1" flipV="1">
              <a:off x="719110" y="4791084"/>
              <a:ext cx="214314" cy="214314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D0C3D7CA-F6A3-4893-9BCA-E2684BFE5E8A}"/>
              </a:ext>
            </a:extLst>
          </p:cNvPr>
          <p:cNvCxnSpPr/>
          <p:nvPr/>
        </p:nvCxnSpPr>
        <p:spPr>
          <a:xfrm flipV="1">
            <a:off x="7680326" y="3213100"/>
            <a:ext cx="1871663" cy="0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DF83B8B6-1071-479F-8B21-CD807A106384}"/>
              </a:ext>
            </a:extLst>
          </p:cNvPr>
          <p:cNvCxnSpPr/>
          <p:nvPr/>
        </p:nvCxnSpPr>
        <p:spPr>
          <a:xfrm rot="5400000">
            <a:off x="6707981" y="4185444"/>
            <a:ext cx="1944688" cy="0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586" name="Group 116">
            <a:extLst>
              <a:ext uri="{FF2B5EF4-FFF2-40B4-BE49-F238E27FC236}">
                <a16:creationId xmlns:a16="http://schemas.microsoft.com/office/drawing/2014/main" id="{64E8E465-27FE-42A2-9802-498D4394DE8B}"/>
              </a:ext>
            </a:extLst>
          </p:cNvPr>
          <p:cNvGrpSpPr>
            <a:grpSpLocks/>
          </p:cNvGrpSpPr>
          <p:nvPr/>
        </p:nvGrpSpPr>
        <p:grpSpPr bwMode="auto">
          <a:xfrm>
            <a:off x="7608888" y="5013326"/>
            <a:ext cx="214312" cy="214313"/>
            <a:chOff x="719110" y="4791084"/>
            <a:chExt cx="214314" cy="214314"/>
          </a:xfrm>
        </p:grpSpPr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91E2BE83-D3C6-4FE2-A91D-BFB368037EB7}"/>
                </a:ext>
              </a:extLst>
            </p:cNvPr>
            <p:cNvCxnSpPr/>
            <p:nvPr/>
          </p:nvCxnSpPr>
          <p:spPr>
            <a:xfrm rot="16200000" flipH="1">
              <a:off x="719109" y="4791085"/>
              <a:ext cx="214314" cy="214314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E0FFF738-C635-401B-A0F5-F93C7854EE65}"/>
                </a:ext>
              </a:extLst>
            </p:cNvPr>
            <p:cNvCxnSpPr/>
            <p:nvPr/>
          </p:nvCxnSpPr>
          <p:spPr>
            <a:xfrm rot="5400000" flipH="1" flipV="1">
              <a:off x="719109" y="4791085"/>
              <a:ext cx="214314" cy="214314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587" name="TextBox 48">
            <a:extLst>
              <a:ext uri="{FF2B5EF4-FFF2-40B4-BE49-F238E27FC236}">
                <a16:creationId xmlns:a16="http://schemas.microsoft.com/office/drawing/2014/main" id="{1273355D-79A0-470B-BF39-821D664837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04063" y="620714"/>
            <a:ext cx="4175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/>
              <a:t>N</a:t>
            </a:r>
          </a:p>
        </p:txBody>
      </p:sp>
      <p:sp>
        <p:nvSpPr>
          <p:cNvPr id="22588" name="TextBox 51">
            <a:extLst>
              <a:ext uri="{FF2B5EF4-FFF2-40B4-BE49-F238E27FC236}">
                <a16:creationId xmlns:a16="http://schemas.microsoft.com/office/drawing/2014/main" id="{B9D8134F-CEDE-4AF4-B284-E1A0715081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12351" y="3213101"/>
            <a:ext cx="3587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/>
              <a:t>E</a:t>
            </a: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2ECFDE30-54A6-4715-A3C3-D18DD4DEC243}"/>
              </a:ext>
            </a:extLst>
          </p:cNvPr>
          <p:cNvCxnSpPr/>
          <p:nvPr/>
        </p:nvCxnSpPr>
        <p:spPr>
          <a:xfrm rot="5400000">
            <a:off x="7716045" y="3320258"/>
            <a:ext cx="1800225" cy="1728787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590" name="Group 116">
            <a:extLst>
              <a:ext uri="{FF2B5EF4-FFF2-40B4-BE49-F238E27FC236}">
                <a16:creationId xmlns:a16="http://schemas.microsoft.com/office/drawing/2014/main" id="{C66F459B-6A5C-4003-A9C3-EDFFB2F4AC82}"/>
              </a:ext>
            </a:extLst>
          </p:cNvPr>
          <p:cNvGrpSpPr>
            <a:grpSpLocks/>
          </p:cNvGrpSpPr>
          <p:nvPr/>
        </p:nvGrpSpPr>
        <p:grpSpPr bwMode="auto">
          <a:xfrm>
            <a:off x="8543926" y="4076701"/>
            <a:ext cx="214313" cy="214313"/>
            <a:chOff x="719110" y="4791084"/>
            <a:chExt cx="214314" cy="214314"/>
          </a:xfrm>
        </p:grpSpPr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9AD33513-7A91-4B5C-9B1C-1E51CF8DEABA}"/>
                </a:ext>
              </a:extLst>
            </p:cNvPr>
            <p:cNvCxnSpPr/>
            <p:nvPr/>
          </p:nvCxnSpPr>
          <p:spPr>
            <a:xfrm rot="16200000" flipH="1">
              <a:off x="719110" y="4791084"/>
              <a:ext cx="214314" cy="214314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617C8953-F129-460A-A718-93AE94B7D5AF}"/>
                </a:ext>
              </a:extLst>
            </p:cNvPr>
            <p:cNvCxnSpPr/>
            <p:nvPr/>
          </p:nvCxnSpPr>
          <p:spPr>
            <a:xfrm rot="5400000" flipH="1" flipV="1">
              <a:off x="719110" y="4791084"/>
              <a:ext cx="214314" cy="214314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591" name="TextBox 27">
            <a:extLst>
              <a:ext uri="{FF2B5EF4-FFF2-40B4-BE49-F238E27FC236}">
                <a16:creationId xmlns:a16="http://schemas.microsoft.com/office/drawing/2014/main" id="{3CA164FF-561F-4FD0-8890-9B500DDFCD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9288" y="260350"/>
            <a:ext cx="1676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 b="1">
                <a:latin typeface="Comic Sans MS" panose="030F0702030302020204" pitchFamily="66" charset="0"/>
              </a:rPr>
              <a:t>Q2 ANSWER</a:t>
            </a:r>
          </a:p>
        </p:txBody>
      </p:sp>
    </p:spTree>
    <p:extLst>
      <p:ext uri="{BB962C8B-B14F-4D97-AF65-F5344CB8AC3E}">
        <p14:creationId xmlns:p14="http://schemas.microsoft.com/office/powerpoint/2010/main" val="22582337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37F8623-B262-4FEC-B119-42E9C5AE1AA7}"/>
              </a:ext>
            </a:extLst>
          </p:cNvPr>
          <p:cNvSpPr txBox="1"/>
          <p:nvPr/>
        </p:nvSpPr>
        <p:spPr>
          <a:xfrm>
            <a:off x="2057400" y="304801"/>
            <a:ext cx="3776996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6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>PLENARY</a:t>
            </a:r>
          </a:p>
        </p:txBody>
      </p:sp>
      <p:sp>
        <p:nvSpPr>
          <p:cNvPr id="3" name="Line 6">
            <a:extLst>
              <a:ext uri="{FF2B5EF4-FFF2-40B4-BE49-F238E27FC236}">
                <a16:creationId xmlns:a16="http://schemas.microsoft.com/office/drawing/2014/main" id="{D3D3C248-CE68-4679-8C9C-AD32412313CC}"/>
              </a:ext>
            </a:extLst>
          </p:cNvPr>
          <p:cNvSpPr>
            <a:spLocks noChangeAspect="1" noChangeShapeType="1"/>
          </p:cNvSpPr>
          <p:nvPr/>
        </p:nvSpPr>
        <p:spPr bwMode="auto">
          <a:xfrm>
            <a:off x="2921000" y="2425701"/>
            <a:ext cx="0" cy="2741613"/>
          </a:xfrm>
          <a:prstGeom prst="line">
            <a:avLst/>
          </a:prstGeom>
          <a:noFill/>
          <a:ln w="57150">
            <a:solidFill>
              <a:schemeClr val="accent1">
                <a:lumMod val="75000"/>
              </a:schemeClr>
            </a:solidFill>
            <a:round/>
            <a:headEnd type="stealth" w="lg" len="lg"/>
            <a:tailEnd type="none"/>
          </a:ln>
          <a:effectLst/>
        </p:spPr>
        <p:txBody>
          <a:bodyPr/>
          <a:lstStyle/>
          <a:p>
            <a:pPr>
              <a:defRPr/>
            </a:pPr>
            <a:endParaRPr lang="en-US">
              <a:ln>
                <a:solidFill>
                  <a:schemeClr val="tx2">
                    <a:lumMod val="75000"/>
                  </a:schemeClr>
                </a:solidFill>
              </a:ln>
              <a:latin typeface="+mn-lt"/>
              <a:cs typeface="+mn-cs"/>
            </a:endParaRPr>
          </a:p>
        </p:txBody>
      </p:sp>
      <p:sp>
        <p:nvSpPr>
          <p:cNvPr id="4" name="Line 8">
            <a:extLst>
              <a:ext uri="{FF2B5EF4-FFF2-40B4-BE49-F238E27FC236}">
                <a16:creationId xmlns:a16="http://schemas.microsoft.com/office/drawing/2014/main" id="{66A80FE1-E150-4E91-A45C-ED982DABF9CA}"/>
              </a:ext>
            </a:extLst>
          </p:cNvPr>
          <p:cNvSpPr>
            <a:spLocks noChangeAspect="1" noChangeShapeType="1"/>
          </p:cNvSpPr>
          <p:nvPr/>
        </p:nvSpPr>
        <p:spPr bwMode="auto">
          <a:xfrm>
            <a:off x="3354388" y="2565401"/>
            <a:ext cx="0" cy="2601913"/>
          </a:xfrm>
          <a:prstGeom prst="line">
            <a:avLst/>
          </a:prstGeom>
          <a:noFill/>
          <a:ln w="19050">
            <a:solidFill>
              <a:schemeClr val="accent1">
                <a:lumMod val="75000"/>
              </a:schemeClr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n>
                <a:solidFill>
                  <a:schemeClr val="tx2">
                    <a:lumMod val="75000"/>
                  </a:schemeClr>
                </a:solidFill>
              </a:ln>
              <a:latin typeface="+mn-lt"/>
              <a:cs typeface="+mn-cs"/>
            </a:endParaRPr>
          </a:p>
        </p:txBody>
      </p:sp>
      <p:sp>
        <p:nvSpPr>
          <p:cNvPr id="5" name="Line 10">
            <a:extLst>
              <a:ext uri="{FF2B5EF4-FFF2-40B4-BE49-F238E27FC236}">
                <a16:creationId xmlns:a16="http://schemas.microsoft.com/office/drawing/2014/main" id="{D8611F7E-839E-4556-88D9-DFFFB59BCFB5}"/>
              </a:ext>
            </a:extLst>
          </p:cNvPr>
          <p:cNvSpPr>
            <a:spLocks noChangeAspect="1" noChangeShapeType="1"/>
          </p:cNvSpPr>
          <p:nvPr/>
        </p:nvSpPr>
        <p:spPr bwMode="auto">
          <a:xfrm>
            <a:off x="3787775" y="2565401"/>
            <a:ext cx="0" cy="2601913"/>
          </a:xfrm>
          <a:prstGeom prst="line">
            <a:avLst/>
          </a:prstGeom>
          <a:noFill/>
          <a:ln w="19050">
            <a:solidFill>
              <a:schemeClr val="accent1">
                <a:lumMod val="75000"/>
              </a:schemeClr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n>
                <a:solidFill>
                  <a:schemeClr val="tx2">
                    <a:lumMod val="75000"/>
                  </a:schemeClr>
                </a:solidFill>
              </a:ln>
              <a:latin typeface="+mn-lt"/>
              <a:cs typeface="+mn-cs"/>
            </a:endParaRPr>
          </a:p>
        </p:txBody>
      </p:sp>
      <p:sp>
        <p:nvSpPr>
          <p:cNvPr id="6" name="Line 11">
            <a:extLst>
              <a:ext uri="{FF2B5EF4-FFF2-40B4-BE49-F238E27FC236}">
                <a16:creationId xmlns:a16="http://schemas.microsoft.com/office/drawing/2014/main" id="{4A2DC0A8-3564-4CB3-ACA8-32623DB3D2AB}"/>
              </a:ext>
            </a:extLst>
          </p:cNvPr>
          <p:cNvSpPr>
            <a:spLocks noChangeAspect="1" noChangeShapeType="1"/>
          </p:cNvSpPr>
          <p:nvPr/>
        </p:nvSpPr>
        <p:spPr bwMode="auto">
          <a:xfrm>
            <a:off x="4221163" y="2562225"/>
            <a:ext cx="0" cy="2622550"/>
          </a:xfrm>
          <a:prstGeom prst="line">
            <a:avLst/>
          </a:prstGeom>
          <a:noFill/>
          <a:ln w="19050">
            <a:solidFill>
              <a:schemeClr val="accent1">
                <a:lumMod val="75000"/>
              </a:schemeClr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n>
                <a:solidFill>
                  <a:schemeClr val="tx2">
                    <a:lumMod val="75000"/>
                  </a:schemeClr>
                </a:solidFill>
              </a:ln>
              <a:latin typeface="+mn-lt"/>
              <a:cs typeface="+mn-cs"/>
            </a:endParaRPr>
          </a:p>
        </p:txBody>
      </p:sp>
      <p:sp>
        <p:nvSpPr>
          <p:cNvPr id="7" name="Line 14">
            <a:extLst>
              <a:ext uri="{FF2B5EF4-FFF2-40B4-BE49-F238E27FC236}">
                <a16:creationId xmlns:a16="http://schemas.microsoft.com/office/drawing/2014/main" id="{82046523-5ADA-4C31-BEA0-1A8AEEE08A07}"/>
              </a:ext>
            </a:extLst>
          </p:cNvPr>
          <p:cNvSpPr>
            <a:spLocks noChangeAspect="1" noChangeShapeType="1"/>
          </p:cNvSpPr>
          <p:nvPr/>
        </p:nvSpPr>
        <p:spPr bwMode="auto">
          <a:xfrm>
            <a:off x="4654550" y="2565401"/>
            <a:ext cx="0" cy="2601913"/>
          </a:xfrm>
          <a:prstGeom prst="line">
            <a:avLst/>
          </a:prstGeom>
          <a:noFill/>
          <a:ln w="19050">
            <a:solidFill>
              <a:schemeClr val="accent1">
                <a:lumMod val="75000"/>
              </a:schemeClr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n>
                <a:solidFill>
                  <a:schemeClr val="tx2">
                    <a:lumMod val="75000"/>
                  </a:schemeClr>
                </a:solidFill>
              </a:ln>
              <a:latin typeface="+mn-lt"/>
              <a:cs typeface="+mn-cs"/>
            </a:endParaRPr>
          </a:p>
        </p:txBody>
      </p:sp>
      <p:sp>
        <p:nvSpPr>
          <p:cNvPr id="8" name="Line 16">
            <a:extLst>
              <a:ext uri="{FF2B5EF4-FFF2-40B4-BE49-F238E27FC236}">
                <a16:creationId xmlns:a16="http://schemas.microsoft.com/office/drawing/2014/main" id="{5A615076-1760-40C4-866D-4DD3A8611BC4}"/>
              </a:ext>
            </a:extLst>
          </p:cNvPr>
          <p:cNvSpPr>
            <a:spLocks noChangeAspect="1" noChangeShapeType="1"/>
          </p:cNvSpPr>
          <p:nvPr/>
        </p:nvSpPr>
        <p:spPr bwMode="auto">
          <a:xfrm>
            <a:off x="5086350" y="2565401"/>
            <a:ext cx="0" cy="2601913"/>
          </a:xfrm>
          <a:prstGeom prst="line">
            <a:avLst/>
          </a:prstGeom>
          <a:noFill/>
          <a:ln w="19050">
            <a:solidFill>
              <a:schemeClr val="accent1">
                <a:lumMod val="75000"/>
              </a:schemeClr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n>
                <a:solidFill>
                  <a:schemeClr val="tx2">
                    <a:lumMod val="75000"/>
                  </a:schemeClr>
                </a:solidFill>
              </a:ln>
              <a:latin typeface="+mn-lt"/>
              <a:cs typeface="+mn-cs"/>
            </a:endParaRPr>
          </a:p>
        </p:txBody>
      </p:sp>
      <p:sp>
        <p:nvSpPr>
          <p:cNvPr id="9" name="Line 59">
            <a:extLst>
              <a:ext uri="{FF2B5EF4-FFF2-40B4-BE49-F238E27FC236}">
                <a16:creationId xmlns:a16="http://schemas.microsoft.com/office/drawing/2014/main" id="{403B2F4C-6E67-4E15-926E-A2E97FD8CF33}"/>
              </a:ext>
            </a:extLst>
          </p:cNvPr>
          <p:cNvSpPr>
            <a:spLocks noChangeAspect="1" noChangeShapeType="1"/>
          </p:cNvSpPr>
          <p:nvPr/>
        </p:nvSpPr>
        <p:spPr bwMode="auto">
          <a:xfrm>
            <a:off x="5519738" y="2565401"/>
            <a:ext cx="0" cy="2601913"/>
          </a:xfrm>
          <a:prstGeom prst="line">
            <a:avLst/>
          </a:prstGeom>
          <a:noFill/>
          <a:ln w="19050">
            <a:solidFill>
              <a:schemeClr val="accent1">
                <a:lumMod val="75000"/>
              </a:schemeClr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n>
                <a:solidFill>
                  <a:schemeClr val="tx2">
                    <a:lumMod val="75000"/>
                  </a:schemeClr>
                </a:solidFill>
              </a:ln>
              <a:latin typeface="+mn-lt"/>
              <a:cs typeface="+mn-cs"/>
            </a:endParaRPr>
          </a:p>
        </p:txBody>
      </p:sp>
      <p:sp>
        <p:nvSpPr>
          <p:cNvPr id="10" name="Line 65">
            <a:extLst>
              <a:ext uri="{FF2B5EF4-FFF2-40B4-BE49-F238E27FC236}">
                <a16:creationId xmlns:a16="http://schemas.microsoft.com/office/drawing/2014/main" id="{2CB480EF-6521-4B5F-9C39-B27D03F9A5EE}"/>
              </a:ext>
            </a:extLst>
          </p:cNvPr>
          <p:cNvSpPr>
            <a:spLocks noChangeAspect="1" noChangeShapeType="1"/>
          </p:cNvSpPr>
          <p:nvPr/>
        </p:nvSpPr>
        <p:spPr bwMode="auto">
          <a:xfrm rot="5400000">
            <a:off x="4212432" y="1275557"/>
            <a:ext cx="0" cy="2601913"/>
          </a:xfrm>
          <a:prstGeom prst="line">
            <a:avLst/>
          </a:prstGeom>
          <a:noFill/>
          <a:ln w="19050">
            <a:solidFill>
              <a:schemeClr val="accent1">
                <a:lumMod val="75000"/>
              </a:schemeClr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n>
                <a:solidFill>
                  <a:schemeClr val="tx2">
                    <a:lumMod val="75000"/>
                  </a:schemeClr>
                </a:solidFill>
              </a:ln>
              <a:latin typeface="+mn-lt"/>
              <a:cs typeface="+mn-cs"/>
            </a:endParaRPr>
          </a:p>
        </p:txBody>
      </p:sp>
      <p:sp>
        <p:nvSpPr>
          <p:cNvPr id="11" name="Line 67">
            <a:extLst>
              <a:ext uri="{FF2B5EF4-FFF2-40B4-BE49-F238E27FC236}">
                <a16:creationId xmlns:a16="http://schemas.microsoft.com/office/drawing/2014/main" id="{74BC9D40-194C-4709-BB49-6F24E732E971}"/>
              </a:ext>
            </a:extLst>
          </p:cNvPr>
          <p:cNvSpPr>
            <a:spLocks noChangeAspect="1" noChangeShapeType="1"/>
          </p:cNvSpPr>
          <p:nvPr/>
        </p:nvSpPr>
        <p:spPr bwMode="auto">
          <a:xfrm rot="5400000">
            <a:off x="4212432" y="1707357"/>
            <a:ext cx="0" cy="2601913"/>
          </a:xfrm>
          <a:prstGeom prst="line">
            <a:avLst/>
          </a:prstGeom>
          <a:noFill/>
          <a:ln w="19050">
            <a:solidFill>
              <a:schemeClr val="accent1">
                <a:lumMod val="75000"/>
              </a:schemeClr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n>
                <a:solidFill>
                  <a:schemeClr val="tx2">
                    <a:lumMod val="75000"/>
                  </a:schemeClr>
                </a:solidFill>
              </a:ln>
              <a:latin typeface="+mn-lt"/>
              <a:cs typeface="+mn-cs"/>
            </a:endParaRPr>
          </a:p>
        </p:txBody>
      </p:sp>
      <p:sp>
        <p:nvSpPr>
          <p:cNvPr id="12" name="Line 69">
            <a:extLst>
              <a:ext uri="{FF2B5EF4-FFF2-40B4-BE49-F238E27FC236}">
                <a16:creationId xmlns:a16="http://schemas.microsoft.com/office/drawing/2014/main" id="{2CADDFA1-C131-4ACB-8177-6BCB32EBF3C7}"/>
              </a:ext>
            </a:extLst>
          </p:cNvPr>
          <p:cNvSpPr>
            <a:spLocks noChangeAspect="1" noChangeShapeType="1"/>
          </p:cNvSpPr>
          <p:nvPr/>
        </p:nvSpPr>
        <p:spPr bwMode="auto">
          <a:xfrm rot="5400000">
            <a:off x="4212432" y="2140744"/>
            <a:ext cx="0" cy="2601913"/>
          </a:xfrm>
          <a:prstGeom prst="line">
            <a:avLst/>
          </a:prstGeom>
          <a:noFill/>
          <a:ln w="19050">
            <a:solidFill>
              <a:schemeClr val="accent1">
                <a:lumMod val="75000"/>
              </a:schemeClr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n>
                <a:solidFill>
                  <a:schemeClr val="tx2">
                    <a:lumMod val="75000"/>
                  </a:schemeClr>
                </a:solidFill>
              </a:ln>
              <a:latin typeface="+mn-lt"/>
              <a:cs typeface="+mn-cs"/>
            </a:endParaRPr>
          </a:p>
        </p:txBody>
      </p:sp>
      <p:sp>
        <p:nvSpPr>
          <p:cNvPr id="13" name="Line 70">
            <a:extLst>
              <a:ext uri="{FF2B5EF4-FFF2-40B4-BE49-F238E27FC236}">
                <a16:creationId xmlns:a16="http://schemas.microsoft.com/office/drawing/2014/main" id="{87E6B1F2-CD96-4973-8AE4-513823939EF9}"/>
              </a:ext>
            </a:extLst>
          </p:cNvPr>
          <p:cNvSpPr>
            <a:spLocks noChangeAspect="1" noChangeShapeType="1"/>
          </p:cNvSpPr>
          <p:nvPr/>
        </p:nvSpPr>
        <p:spPr bwMode="auto">
          <a:xfrm rot="5400000">
            <a:off x="4214813" y="2566988"/>
            <a:ext cx="0" cy="2613025"/>
          </a:xfrm>
          <a:prstGeom prst="line">
            <a:avLst/>
          </a:prstGeom>
          <a:noFill/>
          <a:ln w="19050">
            <a:solidFill>
              <a:schemeClr val="accent1">
                <a:lumMod val="75000"/>
              </a:schemeClr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n>
                <a:solidFill>
                  <a:schemeClr val="tx2">
                    <a:lumMod val="75000"/>
                  </a:schemeClr>
                </a:solidFill>
              </a:ln>
              <a:latin typeface="+mn-lt"/>
              <a:cs typeface="+mn-cs"/>
            </a:endParaRPr>
          </a:p>
        </p:txBody>
      </p:sp>
      <p:sp>
        <p:nvSpPr>
          <p:cNvPr id="14" name="Line 72">
            <a:extLst>
              <a:ext uri="{FF2B5EF4-FFF2-40B4-BE49-F238E27FC236}">
                <a16:creationId xmlns:a16="http://schemas.microsoft.com/office/drawing/2014/main" id="{093189F6-613F-49BE-A616-3BA77BFE2AA3}"/>
              </a:ext>
            </a:extLst>
          </p:cNvPr>
          <p:cNvSpPr>
            <a:spLocks noChangeAspect="1" noChangeShapeType="1"/>
          </p:cNvSpPr>
          <p:nvPr/>
        </p:nvSpPr>
        <p:spPr bwMode="auto">
          <a:xfrm rot="5400000">
            <a:off x="4212432" y="3009107"/>
            <a:ext cx="0" cy="2601913"/>
          </a:xfrm>
          <a:prstGeom prst="line">
            <a:avLst/>
          </a:prstGeom>
          <a:noFill/>
          <a:ln w="19050">
            <a:solidFill>
              <a:schemeClr val="accent1">
                <a:lumMod val="75000"/>
              </a:schemeClr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n>
                <a:solidFill>
                  <a:schemeClr val="tx2">
                    <a:lumMod val="75000"/>
                  </a:schemeClr>
                </a:solidFill>
              </a:ln>
              <a:latin typeface="+mn-lt"/>
              <a:cs typeface="+mn-cs"/>
            </a:endParaRPr>
          </a:p>
        </p:txBody>
      </p:sp>
      <p:sp>
        <p:nvSpPr>
          <p:cNvPr id="15" name="Line 74">
            <a:extLst>
              <a:ext uri="{FF2B5EF4-FFF2-40B4-BE49-F238E27FC236}">
                <a16:creationId xmlns:a16="http://schemas.microsoft.com/office/drawing/2014/main" id="{D1CBAF73-D979-4D0A-AA36-222734CE852D}"/>
              </a:ext>
            </a:extLst>
          </p:cNvPr>
          <p:cNvSpPr>
            <a:spLocks noChangeAspect="1" noChangeShapeType="1"/>
          </p:cNvSpPr>
          <p:nvPr/>
        </p:nvSpPr>
        <p:spPr bwMode="auto">
          <a:xfrm rot="5400000">
            <a:off x="4212432" y="3440907"/>
            <a:ext cx="0" cy="2601913"/>
          </a:xfrm>
          <a:prstGeom prst="line">
            <a:avLst/>
          </a:prstGeom>
          <a:noFill/>
          <a:ln w="19050">
            <a:solidFill>
              <a:schemeClr val="accent1">
                <a:lumMod val="75000"/>
              </a:schemeClr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n>
                <a:solidFill>
                  <a:schemeClr val="tx2">
                    <a:lumMod val="75000"/>
                  </a:schemeClr>
                </a:solidFill>
              </a:ln>
              <a:latin typeface="+mn-lt"/>
              <a:cs typeface="+mn-cs"/>
            </a:endParaRPr>
          </a:p>
        </p:txBody>
      </p:sp>
      <p:sp>
        <p:nvSpPr>
          <p:cNvPr id="16" name="Line 76">
            <a:extLst>
              <a:ext uri="{FF2B5EF4-FFF2-40B4-BE49-F238E27FC236}">
                <a16:creationId xmlns:a16="http://schemas.microsoft.com/office/drawing/2014/main" id="{4088BC78-23AA-459C-AFD2-50AA4D599064}"/>
              </a:ext>
            </a:extLst>
          </p:cNvPr>
          <p:cNvSpPr>
            <a:spLocks noChangeAspect="1" noChangeShapeType="1"/>
          </p:cNvSpPr>
          <p:nvPr/>
        </p:nvSpPr>
        <p:spPr bwMode="auto">
          <a:xfrm rot="5400000">
            <a:off x="4345782" y="3740944"/>
            <a:ext cx="0" cy="2868613"/>
          </a:xfrm>
          <a:prstGeom prst="line">
            <a:avLst/>
          </a:prstGeom>
          <a:noFill/>
          <a:ln w="57150">
            <a:solidFill>
              <a:schemeClr val="accent1">
                <a:lumMod val="75000"/>
              </a:schemeClr>
            </a:solidFill>
            <a:round/>
            <a:headEnd type="stealth" w="lg" len="lg"/>
            <a:tailEnd type="none"/>
          </a:ln>
          <a:effectLst/>
        </p:spPr>
        <p:txBody>
          <a:bodyPr/>
          <a:lstStyle/>
          <a:p>
            <a:pPr>
              <a:defRPr/>
            </a:pPr>
            <a:endParaRPr lang="en-US">
              <a:ln>
                <a:solidFill>
                  <a:schemeClr val="tx2">
                    <a:lumMod val="75000"/>
                  </a:schemeClr>
                </a:solidFill>
              </a:ln>
              <a:latin typeface="+mn-lt"/>
              <a:cs typeface="+mn-cs"/>
            </a:endParaRPr>
          </a:p>
        </p:txBody>
      </p:sp>
      <p:sp>
        <p:nvSpPr>
          <p:cNvPr id="23569" name="TextBox 16">
            <a:extLst>
              <a:ext uri="{FF2B5EF4-FFF2-40B4-BE49-F238E27FC236}">
                <a16:creationId xmlns:a16="http://schemas.microsoft.com/office/drawing/2014/main" id="{9E29B467-4075-4333-8C8A-DC25EAE6F7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7813" y="5208588"/>
            <a:ext cx="29273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/>
              <a:t>0   1     2    3    4    5    6</a:t>
            </a:r>
            <a:endParaRPr lang="en-US" altLang="en-US" sz="2400"/>
          </a:p>
        </p:txBody>
      </p:sp>
      <p:sp>
        <p:nvSpPr>
          <p:cNvPr id="23570" name="TextBox 17">
            <a:extLst>
              <a:ext uri="{FF2B5EF4-FFF2-40B4-BE49-F238E27FC236}">
                <a16:creationId xmlns:a16="http://schemas.microsoft.com/office/drawing/2014/main" id="{1C522630-431D-4F00-A0CC-269445827A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1588" y="2836864"/>
            <a:ext cx="3401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/>
              <a:t>5</a:t>
            </a:r>
            <a:endParaRPr lang="en-US" altLang="en-US" sz="2400"/>
          </a:p>
        </p:txBody>
      </p:sp>
      <p:sp>
        <p:nvSpPr>
          <p:cNvPr id="23571" name="TextBox 18">
            <a:extLst>
              <a:ext uri="{FF2B5EF4-FFF2-40B4-BE49-F238E27FC236}">
                <a16:creationId xmlns:a16="http://schemas.microsoft.com/office/drawing/2014/main" id="{2BB00441-ED1B-405C-9AA4-403B388A51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1588" y="3267076"/>
            <a:ext cx="3401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/>
              <a:t>4</a:t>
            </a:r>
            <a:endParaRPr lang="en-US" altLang="en-US" sz="2400"/>
          </a:p>
        </p:txBody>
      </p:sp>
      <p:sp>
        <p:nvSpPr>
          <p:cNvPr id="23572" name="TextBox 19">
            <a:extLst>
              <a:ext uri="{FF2B5EF4-FFF2-40B4-BE49-F238E27FC236}">
                <a16:creationId xmlns:a16="http://schemas.microsoft.com/office/drawing/2014/main" id="{0D473005-2B8B-4674-B83D-A97B2BBC5D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1588" y="3697289"/>
            <a:ext cx="3401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/>
              <a:t>3</a:t>
            </a:r>
            <a:endParaRPr lang="en-US" altLang="en-US" sz="2400"/>
          </a:p>
        </p:txBody>
      </p:sp>
      <p:sp>
        <p:nvSpPr>
          <p:cNvPr id="23573" name="TextBox 20">
            <a:extLst>
              <a:ext uri="{FF2B5EF4-FFF2-40B4-BE49-F238E27FC236}">
                <a16:creationId xmlns:a16="http://schemas.microsoft.com/office/drawing/2014/main" id="{D4FEBE72-B559-4C1C-82B6-1E08A21753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1588" y="4127501"/>
            <a:ext cx="3401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/>
              <a:t>2</a:t>
            </a:r>
            <a:endParaRPr lang="en-US" altLang="en-US" sz="2400"/>
          </a:p>
        </p:txBody>
      </p:sp>
      <p:sp>
        <p:nvSpPr>
          <p:cNvPr id="23574" name="TextBox 21">
            <a:extLst>
              <a:ext uri="{FF2B5EF4-FFF2-40B4-BE49-F238E27FC236}">
                <a16:creationId xmlns:a16="http://schemas.microsoft.com/office/drawing/2014/main" id="{E22030AA-EA05-4818-B631-B188F19107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1588" y="4556126"/>
            <a:ext cx="3401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/>
              <a:t>1</a:t>
            </a:r>
            <a:endParaRPr lang="en-US" altLang="en-US" sz="2400"/>
          </a:p>
        </p:txBody>
      </p:sp>
      <p:sp>
        <p:nvSpPr>
          <p:cNvPr id="23575" name="TextBox 22">
            <a:extLst>
              <a:ext uri="{FF2B5EF4-FFF2-40B4-BE49-F238E27FC236}">
                <a16:creationId xmlns:a16="http://schemas.microsoft.com/office/drawing/2014/main" id="{EEBE547B-EE7E-4D60-A4E7-75C03C11A7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1588" y="4986339"/>
            <a:ext cx="3401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/>
              <a:t>0</a:t>
            </a:r>
            <a:endParaRPr lang="en-US" altLang="en-US" sz="2400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BA70431-6B08-479D-8450-1A97CD6C5AED}"/>
              </a:ext>
            </a:extLst>
          </p:cNvPr>
          <p:cNvCxnSpPr>
            <a:stCxn id="11" idx="1"/>
            <a:endCxn id="15" idx="0"/>
          </p:cNvCxnSpPr>
          <p:nvPr/>
        </p:nvCxnSpPr>
        <p:spPr>
          <a:xfrm>
            <a:off x="2911476" y="3008313"/>
            <a:ext cx="2601913" cy="1733550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577" name="Group 38">
            <a:extLst>
              <a:ext uri="{FF2B5EF4-FFF2-40B4-BE49-F238E27FC236}">
                <a16:creationId xmlns:a16="http://schemas.microsoft.com/office/drawing/2014/main" id="{D4857B13-6FF3-43B6-AAC4-B096DB947B95}"/>
              </a:ext>
            </a:extLst>
          </p:cNvPr>
          <p:cNvGrpSpPr>
            <a:grpSpLocks/>
          </p:cNvGrpSpPr>
          <p:nvPr/>
        </p:nvGrpSpPr>
        <p:grpSpPr bwMode="auto">
          <a:xfrm>
            <a:off x="2865439" y="2933701"/>
            <a:ext cx="136525" cy="136525"/>
            <a:chOff x="1138791" y="3641103"/>
            <a:chExt cx="135664" cy="135664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4DC0ABA-DCCD-49AA-B2F1-B96565EE7CFB}"/>
                </a:ext>
              </a:extLst>
            </p:cNvPr>
            <p:cNvCxnSpPr/>
            <p:nvPr/>
          </p:nvCxnSpPr>
          <p:spPr>
            <a:xfrm rot="16200000" flipH="1">
              <a:off x="1138791" y="3641103"/>
              <a:ext cx="135664" cy="135664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3F598E4-D809-47BA-AC80-F4652B9E7994}"/>
                </a:ext>
              </a:extLst>
            </p:cNvPr>
            <p:cNvCxnSpPr/>
            <p:nvPr/>
          </p:nvCxnSpPr>
          <p:spPr>
            <a:xfrm rot="5400000" flipH="1" flipV="1">
              <a:off x="1138791" y="3641103"/>
              <a:ext cx="135664" cy="135664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578" name="Group 39">
            <a:extLst>
              <a:ext uri="{FF2B5EF4-FFF2-40B4-BE49-F238E27FC236}">
                <a16:creationId xmlns:a16="http://schemas.microsoft.com/office/drawing/2014/main" id="{B664E597-8519-42BE-ADC7-690BC0C536EA}"/>
              </a:ext>
            </a:extLst>
          </p:cNvPr>
          <p:cNvGrpSpPr>
            <a:grpSpLocks/>
          </p:cNvGrpSpPr>
          <p:nvPr/>
        </p:nvGrpSpPr>
        <p:grpSpPr bwMode="auto">
          <a:xfrm>
            <a:off x="5457826" y="4662489"/>
            <a:ext cx="136525" cy="136525"/>
            <a:chOff x="3782563" y="1908976"/>
            <a:chExt cx="135664" cy="135664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D5EFF3A-3199-44DC-853B-3F7F92045D57}"/>
                </a:ext>
              </a:extLst>
            </p:cNvPr>
            <p:cNvCxnSpPr/>
            <p:nvPr/>
          </p:nvCxnSpPr>
          <p:spPr>
            <a:xfrm rot="16200000" flipH="1">
              <a:off x="3782563" y="1908976"/>
              <a:ext cx="135664" cy="135664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31A2ED5-B3F3-429E-AE07-6C1FD720005B}"/>
                </a:ext>
              </a:extLst>
            </p:cNvPr>
            <p:cNvCxnSpPr/>
            <p:nvPr/>
          </p:nvCxnSpPr>
          <p:spPr>
            <a:xfrm rot="5400000" flipH="1" flipV="1">
              <a:off x="3782563" y="1908976"/>
              <a:ext cx="135664" cy="135664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579" name="TextBox 30">
            <a:extLst>
              <a:ext uri="{FF2B5EF4-FFF2-40B4-BE49-F238E27FC236}">
                <a16:creationId xmlns:a16="http://schemas.microsoft.com/office/drawing/2014/main" id="{46B1693E-8B15-4354-A884-681763980B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3313" y="2335214"/>
            <a:ext cx="37863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b="1">
                <a:solidFill>
                  <a:srgbClr val="376092"/>
                </a:solidFill>
              </a:rPr>
              <a:t>y</a:t>
            </a:r>
            <a:endParaRPr lang="en-US" altLang="en-US" b="1">
              <a:solidFill>
                <a:srgbClr val="376092"/>
              </a:solidFill>
            </a:endParaRPr>
          </a:p>
        </p:txBody>
      </p:sp>
      <p:sp>
        <p:nvSpPr>
          <p:cNvPr id="23580" name="TextBox 31">
            <a:extLst>
              <a:ext uri="{FF2B5EF4-FFF2-40B4-BE49-F238E27FC236}">
                <a16:creationId xmlns:a16="http://schemas.microsoft.com/office/drawing/2014/main" id="{1365CC63-6BBC-4CD0-9C97-1B56E2EB63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1825" y="5049839"/>
            <a:ext cx="39626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3600" b="1">
                <a:solidFill>
                  <a:srgbClr val="376092"/>
                </a:solidFill>
              </a:rPr>
              <a:t>x</a:t>
            </a:r>
            <a:endParaRPr lang="en-US" altLang="en-US" sz="3600" b="1">
              <a:solidFill>
                <a:srgbClr val="376092"/>
              </a:solidFill>
            </a:endParaRPr>
          </a:p>
        </p:txBody>
      </p:sp>
      <p:sp>
        <p:nvSpPr>
          <p:cNvPr id="23581" name="TextBox 51">
            <a:extLst>
              <a:ext uri="{FF2B5EF4-FFF2-40B4-BE49-F238E27FC236}">
                <a16:creationId xmlns:a16="http://schemas.microsoft.com/office/drawing/2014/main" id="{22F3A219-A40C-41AD-957F-DAEF1FABBD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1838" y="1350964"/>
            <a:ext cx="446405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800" b="1"/>
              <a:t>Find the midpoint of the line between (0,5) and (6,1)</a:t>
            </a:r>
          </a:p>
        </p:txBody>
      </p:sp>
      <p:sp>
        <p:nvSpPr>
          <p:cNvPr id="23582" name="TextBox 33">
            <a:extLst>
              <a:ext uri="{FF2B5EF4-FFF2-40B4-BE49-F238E27FC236}">
                <a16:creationId xmlns:a16="http://schemas.microsoft.com/office/drawing/2014/main" id="{71E271D2-9C9A-433A-B725-74A6276FFD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72263" y="2693988"/>
            <a:ext cx="316865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800">
                <a:latin typeface="Comic Sans MS" panose="030F0702030302020204" pitchFamily="66" charset="0"/>
              </a:rPr>
              <a:t>Explain how to find the midpoint of a line segment in one sentence.</a:t>
            </a:r>
          </a:p>
        </p:txBody>
      </p:sp>
    </p:spTree>
    <p:extLst>
      <p:ext uri="{BB962C8B-B14F-4D97-AF65-F5344CB8AC3E}">
        <p14:creationId xmlns:p14="http://schemas.microsoft.com/office/powerpoint/2010/main" val="10082444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C9AD040-5B2C-4C62-B5CC-ABB2575B447D}"/>
              </a:ext>
            </a:extLst>
          </p:cNvPr>
          <p:cNvGrpSpPr/>
          <p:nvPr/>
        </p:nvGrpSpPr>
        <p:grpSpPr>
          <a:xfrm rot="21348864">
            <a:off x="3631364" y="1674621"/>
            <a:ext cx="4929275" cy="3508758"/>
            <a:chOff x="603498" y="381000"/>
            <a:chExt cx="1987302" cy="14478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" name="Rounded Rectangle 2">
              <a:extLst>
                <a:ext uri="{FF2B5EF4-FFF2-40B4-BE49-F238E27FC236}">
                  <a16:creationId xmlns:a16="http://schemas.microsoft.com/office/drawing/2014/main" id="{66763433-8DF4-4B45-8D1E-1A57DFC24CE4}"/>
                </a:ext>
              </a:extLst>
            </p:cNvPr>
            <p:cNvSpPr/>
            <p:nvPr/>
          </p:nvSpPr>
          <p:spPr>
            <a:xfrm>
              <a:off x="603498" y="381000"/>
              <a:ext cx="1987302" cy="1447800"/>
            </a:xfrm>
            <a:prstGeom prst="roundRect">
              <a:avLst>
                <a:gd name="adj" fmla="val 7877"/>
              </a:avLst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5000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13500000" scaled="1"/>
              <a:tileRect/>
            </a:gra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GB" sz="480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3324914-4906-4337-A917-5497EC791AF8}"/>
                </a:ext>
              </a:extLst>
            </p:cNvPr>
            <p:cNvSpPr txBox="1"/>
            <p:nvPr/>
          </p:nvSpPr>
          <p:spPr>
            <a:xfrm rot="20794797">
              <a:off x="714542" y="751242"/>
              <a:ext cx="1763805" cy="72387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hangingPunct="1">
                <a:defRPr/>
              </a:pPr>
              <a:r>
                <a:rPr lang="en-GB" sz="5400" b="1" dirty="0">
                  <a:latin typeface="Kristen ITC" pitchFamily="66" charset="0"/>
                  <a:cs typeface="Arial" charset="0"/>
                </a:rPr>
                <a:t>On mini</a:t>
              </a:r>
            </a:p>
            <a:p>
              <a:pPr algn="ctr" eaLnBrk="1" hangingPunct="1">
                <a:defRPr/>
              </a:pPr>
              <a:r>
                <a:rPr lang="en-GB" sz="5400" b="1" dirty="0">
                  <a:latin typeface="Kristen ITC" pitchFamily="66" charset="0"/>
                  <a:cs typeface="Arial" charset="0"/>
                </a:rPr>
                <a:t>whiteboards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42073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>
            <a:extLst>
              <a:ext uri="{FF2B5EF4-FFF2-40B4-BE49-F238E27FC236}">
                <a16:creationId xmlns:a16="http://schemas.microsoft.com/office/drawing/2014/main" id="{1EA91AAF-BCAD-4689-9635-781FC8A418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1" y="530225"/>
            <a:ext cx="540067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>
                <a:latin typeface="Arial" panose="020B0604020202020204" pitchFamily="34" charset="0"/>
              </a:rPr>
              <a:t>Find the midpoint of the line segment between....</a:t>
            </a:r>
          </a:p>
        </p:txBody>
      </p:sp>
      <p:sp>
        <p:nvSpPr>
          <p:cNvPr id="25603" name="TextBox 2">
            <a:extLst>
              <a:ext uri="{FF2B5EF4-FFF2-40B4-BE49-F238E27FC236}">
                <a16:creationId xmlns:a16="http://schemas.microsoft.com/office/drawing/2014/main" id="{C8668541-C0E8-44C9-A1C6-4CDDA79E84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6339" y="2133601"/>
            <a:ext cx="4759325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6000" b="1" dirty="0">
                <a:solidFill>
                  <a:schemeClr val="bg1"/>
                </a:solidFill>
                <a:latin typeface="Arial" panose="020B0604020202020204" pitchFamily="34" charset="0"/>
              </a:rPr>
              <a:t>(3,1)  &amp;  (2,5)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29A11D1-57F2-457F-8CBF-FB693B45E7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7950" y="3789363"/>
            <a:ext cx="181610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4400" b="1">
                <a:solidFill>
                  <a:srgbClr val="002060"/>
                </a:solidFill>
                <a:latin typeface="Arial" panose="020B0604020202020204" pitchFamily="34" charset="0"/>
              </a:rPr>
              <a:t>(2.5,3)</a:t>
            </a:r>
          </a:p>
        </p:txBody>
      </p:sp>
    </p:spTree>
    <p:extLst>
      <p:ext uri="{BB962C8B-B14F-4D97-AF65-F5344CB8AC3E}">
        <p14:creationId xmlns:p14="http://schemas.microsoft.com/office/powerpoint/2010/main" val="32350408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Box 1">
            <a:extLst>
              <a:ext uri="{FF2B5EF4-FFF2-40B4-BE49-F238E27FC236}">
                <a16:creationId xmlns:a16="http://schemas.microsoft.com/office/drawing/2014/main" id="{69295F93-6721-45E2-AEAD-FCDCAE6D9E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1" y="530225"/>
            <a:ext cx="540067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>
                <a:latin typeface="Arial" panose="020B0604020202020204" pitchFamily="34" charset="0"/>
              </a:rPr>
              <a:t>Find the midpoint of the line segment between....</a:t>
            </a:r>
          </a:p>
        </p:txBody>
      </p:sp>
      <p:sp>
        <p:nvSpPr>
          <p:cNvPr id="26627" name="TextBox 2">
            <a:extLst>
              <a:ext uri="{FF2B5EF4-FFF2-40B4-BE49-F238E27FC236}">
                <a16:creationId xmlns:a16="http://schemas.microsoft.com/office/drawing/2014/main" id="{9ACA3F67-B016-40F0-ADE8-57BEFDD413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6339" y="2133601"/>
            <a:ext cx="4759325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6000" b="1" dirty="0">
                <a:solidFill>
                  <a:schemeClr val="bg1"/>
                </a:solidFill>
                <a:latin typeface="Arial" panose="020B0604020202020204" pitchFamily="34" charset="0"/>
              </a:rPr>
              <a:t>(2,9)  &amp;  (6,2)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042EE6C-C5C4-4F29-AA0A-5B7BE6737F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7950" y="3789363"/>
            <a:ext cx="181610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4400" b="1">
                <a:solidFill>
                  <a:srgbClr val="002060"/>
                </a:solidFill>
                <a:latin typeface="Arial" panose="020B0604020202020204" pitchFamily="34" charset="0"/>
              </a:rPr>
              <a:t>(4,5.5)</a:t>
            </a:r>
          </a:p>
        </p:txBody>
      </p:sp>
    </p:spTree>
    <p:extLst>
      <p:ext uri="{BB962C8B-B14F-4D97-AF65-F5344CB8AC3E}">
        <p14:creationId xmlns:p14="http://schemas.microsoft.com/office/powerpoint/2010/main" val="10789667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Box 1">
            <a:extLst>
              <a:ext uri="{FF2B5EF4-FFF2-40B4-BE49-F238E27FC236}">
                <a16:creationId xmlns:a16="http://schemas.microsoft.com/office/drawing/2014/main" id="{DA2FA727-3A8D-4840-AA68-D503C7BBD5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1" y="530225"/>
            <a:ext cx="540067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>
                <a:latin typeface="Arial" panose="020B0604020202020204" pitchFamily="34" charset="0"/>
              </a:rPr>
              <a:t>Find the midpoint of the line segment between....</a:t>
            </a:r>
          </a:p>
        </p:txBody>
      </p:sp>
      <p:sp>
        <p:nvSpPr>
          <p:cNvPr id="27651" name="TextBox 2">
            <a:extLst>
              <a:ext uri="{FF2B5EF4-FFF2-40B4-BE49-F238E27FC236}">
                <a16:creationId xmlns:a16="http://schemas.microsoft.com/office/drawing/2014/main" id="{476B7C10-A379-47C9-9647-CC55095EFF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5625" y="2133601"/>
            <a:ext cx="600075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6000" b="1" dirty="0">
                <a:solidFill>
                  <a:schemeClr val="bg1"/>
                </a:solidFill>
                <a:latin typeface="Arial" panose="020B0604020202020204" pitchFamily="34" charset="0"/>
              </a:rPr>
              <a:t>(12,8)  &amp;  (11,18)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2666B7-561E-423E-8ADC-A05F3E73E9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3551" y="3789364"/>
            <a:ext cx="2444901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4400" b="1">
                <a:solidFill>
                  <a:srgbClr val="002060"/>
                </a:solidFill>
                <a:latin typeface="Arial" panose="020B0604020202020204" pitchFamily="34" charset="0"/>
              </a:rPr>
              <a:t>(11.5,13)</a:t>
            </a:r>
          </a:p>
        </p:txBody>
      </p:sp>
    </p:spTree>
    <p:extLst>
      <p:ext uri="{BB962C8B-B14F-4D97-AF65-F5344CB8AC3E}">
        <p14:creationId xmlns:p14="http://schemas.microsoft.com/office/powerpoint/2010/main" val="32490690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1">
            <a:extLst>
              <a:ext uri="{FF2B5EF4-FFF2-40B4-BE49-F238E27FC236}">
                <a16:creationId xmlns:a16="http://schemas.microsoft.com/office/drawing/2014/main" id="{147D3EC9-52DD-47FF-B865-06A5B79A62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1" y="530225"/>
            <a:ext cx="540067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>
                <a:latin typeface="Arial" panose="020B0604020202020204" pitchFamily="34" charset="0"/>
              </a:rPr>
              <a:t>Find the midpoint of the line segment between....</a:t>
            </a:r>
          </a:p>
        </p:txBody>
      </p:sp>
      <p:sp>
        <p:nvSpPr>
          <p:cNvPr id="28675" name="TextBox 2">
            <a:extLst>
              <a:ext uri="{FF2B5EF4-FFF2-40B4-BE49-F238E27FC236}">
                <a16:creationId xmlns:a16="http://schemas.microsoft.com/office/drawing/2014/main" id="{39A8C1A0-850D-4F11-B976-E7FB6E1B02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0750" y="2133601"/>
            <a:ext cx="52705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6000" b="1" dirty="0">
                <a:solidFill>
                  <a:schemeClr val="bg1"/>
                </a:solidFill>
                <a:latin typeface="Arial" panose="020B0604020202020204" pitchFamily="34" charset="0"/>
              </a:rPr>
              <a:t>(-2,-3)  &amp;  (2,3)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8722FC6-34BD-4EB6-934E-C6B7CDADB4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22900" y="3789363"/>
            <a:ext cx="134620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4400" b="1">
                <a:solidFill>
                  <a:srgbClr val="002060"/>
                </a:solidFill>
                <a:latin typeface="Arial" panose="020B0604020202020204" pitchFamily="34" charset="0"/>
              </a:rPr>
              <a:t>(0,0)</a:t>
            </a:r>
          </a:p>
        </p:txBody>
      </p:sp>
    </p:spTree>
    <p:extLst>
      <p:ext uri="{BB962C8B-B14F-4D97-AF65-F5344CB8AC3E}">
        <p14:creationId xmlns:p14="http://schemas.microsoft.com/office/powerpoint/2010/main" val="41430730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Box 1">
            <a:extLst>
              <a:ext uri="{FF2B5EF4-FFF2-40B4-BE49-F238E27FC236}">
                <a16:creationId xmlns:a16="http://schemas.microsoft.com/office/drawing/2014/main" id="{6470BD67-B326-4EAE-B450-AF93A2ED11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1" y="530225"/>
            <a:ext cx="540067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>
                <a:latin typeface="Arial" panose="020B0604020202020204" pitchFamily="34" charset="0"/>
              </a:rPr>
              <a:t>Find the midpoint of the line segment between....</a:t>
            </a:r>
          </a:p>
        </p:txBody>
      </p:sp>
      <p:sp>
        <p:nvSpPr>
          <p:cNvPr id="29699" name="TextBox 2">
            <a:extLst>
              <a:ext uri="{FF2B5EF4-FFF2-40B4-BE49-F238E27FC236}">
                <a16:creationId xmlns:a16="http://schemas.microsoft.com/office/drawing/2014/main" id="{4C0F379B-B2B8-450D-A011-F83448BD98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0750" y="2133601"/>
            <a:ext cx="52705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6000" b="1" dirty="0">
                <a:solidFill>
                  <a:schemeClr val="bg1"/>
                </a:solidFill>
                <a:latin typeface="Arial" panose="020B0604020202020204" pitchFamily="34" charset="0"/>
              </a:rPr>
              <a:t>(-4,-1)  &amp;  (6,4)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F26051-96C9-4203-B603-1431EC447F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7950" y="3789363"/>
            <a:ext cx="181610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4400" b="1">
                <a:solidFill>
                  <a:srgbClr val="002060"/>
                </a:solidFill>
                <a:latin typeface="Arial" panose="020B0604020202020204" pitchFamily="34" charset="0"/>
              </a:rPr>
              <a:t>(1,1.5)</a:t>
            </a:r>
          </a:p>
        </p:txBody>
      </p:sp>
    </p:spTree>
    <p:extLst>
      <p:ext uri="{BB962C8B-B14F-4D97-AF65-F5344CB8AC3E}">
        <p14:creationId xmlns:p14="http://schemas.microsoft.com/office/powerpoint/2010/main" val="8269028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Box 1">
            <a:extLst>
              <a:ext uri="{FF2B5EF4-FFF2-40B4-BE49-F238E27FC236}">
                <a16:creationId xmlns:a16="http://schemas.microsoft.com/office/drawing/2014/main" id="{3F95AAC9-C627-43E9-B415-11C518F2CC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1" y="530225"/>
            <a:ext cx="540067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>
                <a:latin typeface="Arial" panose="020B0604020202020204" pitchFamily="34" charset="0"/>
              </a:rPr>
              <a:t>Find the midpoint of the line segment between....</a:t>
            </a:r>
          </a:p>
        </p:txBody>
      </p:sp>
      <p:sp>
        <p:nvSpPr>
          <p:cNvPr id="30723" name="TextBox 2">
            <a:extLst>
              <a:ext uri="{FF2B5EF4-FFF2-40B4-BE49-F238E27FC236}">
                <a16:creationId xmlns:a16="http://schemas.microsoft.com/office/drawing/2014/main" id="{3FD8D6AE-2EB2-41F2-B3AA-FD8A0AE300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9264" y="2133601"/>
            <a:ext cx="6213475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6000" b="1" dirty="0">
                <a:solidFill>
                  <a:schemeClr val="bg1"/>
                </a:solidFill>
                <a:latin typeface="Arial" panose="020B0604020202020204" pitchFamily="34" charset="0"/>
              </a:rPr>
              <a:t>(-5,-10)  &amp;  (-3,-4)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34F179-9CCA-4B3E-B41F-E3ADE84842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5575" y="3789363"/>
            <a:ext cx="172085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4400" b="1">
                <a:solidFill>
                  <a:srgbClr val="002060"/>
                </a:solidFill>
                <a:latin typeface="Arial" panose="020B0604020202020204" pitchFamily="34" charset="0"/>
              </a:rPr>
              <a:t>(-4,-7)</a:t>
            </a:r>
          </a:p>
        </p:txBody>
      </p:sp>
    </p:spTree>
    <p:extLst>
      <p:ext uri="{BB962C8B-B14F-4D97-AF65-F5344CB8AC3E}">
        <p14:creationId xmlns:p14="http://schemas.microsoft.com/office/powerpoint/2010/main" val="36432129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880</Words>
  <Application>Microsoft Office PowerPoint</Application>
  <PresentationFormat>Widescreen</PresentationFormat>
  <Paragraphs>260</Paragraphs>
  <Slides>21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Corbel</vt:lpstr>
      <vt:lpstr>Comic Sans MS</vt:lpstr>
      <vt:lpstr>Arial Black</vt:lpstr>
      <vt:lpstr>Kristen ITC</vt:lpstr>
      <vt:lpstr>Noto Sans Symbols</vt:lpstr>
      <vt:lpstr>Arial</vt:lpstr>
      <vt:lpstr>Calibri</vt:lpstr>
      <vt:lpstr>Banded</vt:lpstr>
      <vt:lpstr>The Midpoint of a Line</vt:lpstr>
      <vt:lpstr>The Midpoint of a 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Anne Gilleran</dc:creator>
  <cp:lastModifiedBy>Anne Gilleran</cp:lastModifiedBy>
  <cp:revision>3</cp:revision>
  <dcterms:modified xsi:type="dcterms:W3CDTF">2018-06-14T15:04:02Z</dcterms:modified>
</cp:coreProperties>
</file>