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2"/>
  </p:notesMasterIdLst>
  <p:sldIdLst>
    <p:sldId id="256" r:id="rId2"/>
    <p:sldId id="322" r:id="rId3"/>
    <p:sldId id="267" r:id="rId4"/>
    <p:sldId id="258" r:id="rId5"/>
    <p:sldId id="296" r:id="rId6"/>
    <p:sldId id="321" r:id="rId7"/>
    <p:sldId id="268" r:id="rId8"/>
    <p:sldId id="291" r:id="rId9"/>
    <p:sldId id="292" r:id="rId10"/>
    <p:sldId id="262" r:id="rId11"/>
    <p:sldId id="281" r:id="rId12"/>
    <p:sldId id="316" r:id="rId13"/>
    <p:sldId id="318" r:id="rId14"/>
    <p:sldId id="298" r:id="rId15"/>
    <p:sldId id="285" r:id="rId16"/>
    <p:sldId id="286" r:id="rId17"/>
    <p:sldId id="287" r:id="rId18"/>
    <p:sldId id="288" r:id="rId19"/>
    <p:sldId id="289" r:id="rId20"/>
    <p:sldId id="290" r:id="rId21"/>
    <p:sldId id="297" r:id="rId22"/>
    <p:sldId id="299" r:id="rId23"/>
    <p:sldId id="319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308" r:id="rId33"/>
    <p:sldId id="309" r:id="rId34"/>
    <p:sldId id="310" r:id="rId35"/>
    <p:sldId id="311" r:id="rId36"/>
    <p:sldId id="312" r:id="rId37"/>
    <p:sldId id="313" r:id="rId38"/>
    <p:sldId id="314" r:id="rId39"/>
    <p:sldId id="315" r:id="rId40"/>
    <p:sldId id="323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>
      <p:cViewPr varScale="1">
        <p:scale>
          <a:sx n="78" d="100"/>
          <a:sy n="78" d="100"/>
        </p:scale>
        <p:origin x="69" y="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1E7EC-1507-4BE0-A3DE-150242264E1C}" type="datetimeFigureOut">
              <a:rPr lang="en-GB" smtClean="0"/>
              <a:t>15/06/2018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3F632-6679-4FA8-B930-9835F9787F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49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84545" y="8684973"/>
            <a:ext cx="2971853" cy="457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D05D13E0-8ADD-463B-8DC0-2BE75A8F3B83}" type="slidenum">
              <a:rPr lang="en-US" sz="1200">
                <a:solidFill>
                  <a:srgbClr val="000000"/>
                </a:solidFill>
              </a:rPr>
              <a:pPr algn="r" eaLnBrk="1" hangingPunct="1"/>
              <a:t>11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5939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E19E27E-E843-4C31-BFEF-422FC0C59573}" type="datetimeFigureOut">
              <a:rPr lang="en-GB" smtClean="0"/>
              <a:t>15/06/2018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0E922CF-E430-4E7F-8CD8-D1A7100E7259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16062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E27E-E843-4C31-BFEF-422FC0C59573}" type="datetimeFigureOut">
              <a:rPr lang="en-GB" smtClean="0"/>
              <a:t>15/06/2018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22CF-E430-4E7F-8CD8-D1A7100E72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654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E19E27E-E843-4C31-BFEF-422FC0C59573}" type="datetimeFigureOut">
              <a:rPr lang="en-GB" smtClean="0"/>
              <a:t>15/06/2018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0E922CF-E430-4E7F-8CD8-D1A7100E7259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799548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E27E-E843-4C31-BFEF-422FC0C59573}" type="datetimeFigureOut">
              <a:rPr lang="en-GB" smtClean="0"/>
              <a:t>15/06/2018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22CF-E430-4E7F-8CD8-D1A7100E72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31089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E27E-E843-4C31-BFEF-422FC0C59573}" type="datetimeFigureOut">
              <a:rPr lang="en-GB" smtClean="0"/>
              <a:t>15/06/2018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22CF-E430-4E7F-8CD8-D1A7100E72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04186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E27E-E843-4C31-BFEF-422FC0C59573}" type="datetimeFigureOut">
              <a:rPr lang="en-GB" smtClean="0"/>
              <a:t>15/06/2018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22CF-E430-4E7F-8CD8-D1A7100E72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025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E27E-E843-4C31-BFEF-422FC0C59573}" type="datetimeFigureOut">
              <a:rPr lang="en-GB" smtClean="0"/>
              <a:t>15/06/2018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22CF-E430-4E7F-8CD8-D1A7100E72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951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8E19E27E-E843-4C31-BFEF-422FC0C59573}" type="datetimeFigureOut">
              <a:rPr lang="en-GB" smtClean="0"/>
              <a:t>15/06/2018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20E922CF-E430-4E7F-8CD8-D1A7100E725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2879607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8E19E27E-E843-4C31-BFEF-422FC0C59573}" type="datetimeFigureOut">
              <a:rPr lang="en-GB" smtClean="0"/>
              <a:t>15/06/2018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20E922CF-E430-4E7F-8CD8-D1A7100E7259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9942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E27E-E843-4C31-BFEF-422FC0C59573}" type="datetimeFigureOut">
              <a:rPr lang="en-GB" smtClean="0"/>
              <a:t>15/06/2018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22CF-E430-4E7F-8CD8-D1A7100E72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561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E27E-E843-4C31-BFEF-422FC0C59573}" type="datetimeFigureOut">
              <a:rPr lang="en-GB" smtClean="0"/>
              <a:t>15/06/2018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22CF-E430-4E7F-8CD8-D1A7100E72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94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 rot="10800000" flipH="1">
            <a:off x="0" y="2248000"/>
            <a:ext cx="9144000" cy="461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" name="Shape 20"/>
          <p:cNvSpPr/>
          <p:nvPr/>
        </p:nvSpPr>
        <p:spPr>
          <a:xfrm>
            <a:off x="0" y="2248000"/>
            <a:ext cx="9144000" cy="1448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71900" y="984967"/>
            <a:ext cx="8222100" cy="1023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71900" y="2558767"/>
            <a:ext cx="8222100" cy="361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23541" y="6260831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438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E19E27E-E843-4C31-BFEF-422FC0C59573}" type="datetimeFigureOut">
              <a:rPr lang="en-GB" smtClean="0"/>
              <a:t>15/06/2018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0E922CF-E430-4E7F-8CD8-D1A7100E7259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234032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0" pos="594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dagoo.org/together-we-are-stronger-using-googledocs-to-collaborate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sfltdu.blogspot.com/2011_12_01_archive.html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108namesconstitution.wikispaces.com/community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sa/3.0/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672" y="2118340"/>
            <a:ext cx="6264696" cy="1067378"/>
          </a:xfrm>
        </p:spPr>
        <p:txBody>
          <a:bodyPr>
            <a:noAutofit/>
          </a:bodyPr>
          <a:lstStyle/>
          <a:p>
            <a:r>
              <a:rPr lang="en-GB" sz="4800" dirty="0"/>
              <a:t>Expanding Brackets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979712" y="3501008"/>
            <a:ext cx="5904656" cy="1260629"/>
          </a:xfrm>
        </p:spPr>
        <p:txBody>
          <a:bodyPr>
            <a:normAutofit/>
          </a:bodyPr>
          <a:lstStyle/>
          <a:p>
            <a:r>
              <a:rPr lang="en-GB" sz="2000" dirty="0"/>
              <a:t>Lesson Objective:</a:t>
            </a:r>
          </a:p>
          <a:p>
            <a:r>
              <a:rPr lang="en-GB" sz="2000" dirty="0"/>
              <a:t>To expand </a:t>
            </a:r>
          </a:p>
          <a:p>
            <a:r>
              <a:rPr lang="en-GB" sz="2000" dirty="0"/>
              <a:t>and simplify brackets.  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AA2AFF-C8F8-4F3B-8205-D7211C6FCF22}"/>
              </a:ext>
            </a:extLst>
          </p:cNvPr>
          <p:cNvSpPr/>
          <p:nvPr/>
        </p:nvSpPr>
        <p:spPr>
          <a:xfrm>
            <a:off x="4283968" y="4707595"/>
            <a:ext cx="1008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2(b + 3) </a:t>
            </a:r>
            <a:endParaRPr lang="en-I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1C231C-3B5C-4F6F-9291-578E4683A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16632"/>
            <a:ext cx="2190750" cy="4476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BFCC02A-DEDF-48AA-8A8B-2894953AE16E}"/>
              </a:ext>
            </a:extLst>
          </p:cNvPr>
          <p:cNvSpPr txBox="1"/>
          <p:nvPr/>
        </p:nvSpPr>
        <p:spPr>
          <a:xfrm>
            <a:off x="323528" y="652534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0F1B47-7D8D-46DC-8CAE-A1DE223453FF}"/>
              </a:ext>
            </a:extLst>
          </p:cNvPr>
          <p:cNvSpPr txBox="1"/>
          <p:nvPr/>
        </p:nvSpPr>
        <p:spPr>
          <a:xfrm>
            <a:off x="2092950" y="5814035"/>
            <a:ext cx="5832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Learning Outcome: </a:t>
            </a:r>
          </a:p>
          <a:p>
            <a:r>
              <a:rPr lang="en-GB" dirty="0">
                <a:solidFill>
                  <a:schemeClr val="bg1"/>
                </a:solidFill>
              </a:rPr>
              <a:t>Algebra Functions 3 (AF.3 (a) (i) (ii) (iii): Multiply Expressions of the Form a (</a:t>
            </a:r>
            <a:r>
              <a:rPr lang="en-GB" dirty="0" err="1">
                <a:solidFill>
                  <a:schemeClr val="bg1"/>
                </a:solidFill>
              </a:rPr>
              <a:t>bx</a:t>
            </a:r>
            <a:r>
              <a:rPr lang="en-GB" dirty="0">
                <a:solidFill>
                  <a:schemeClr val="bg1"/>
                </a:solidFill>
              </a:rPr>
              <a:t> + c) 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75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4624"/>
            <a:ext cx="7024744" cy="1143000"/>
          </a:xfrm>
        </p:spPr>
        <p:txBody>
          <a:bodyPr/>
          <a:lstStyle/>
          <a:p>
            <a:r>
              <a:rPr lang="en-GB" dirty="0"/>
              <a:t>Lesson Objectives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7584" y="1772816"/>
            <a:ext cx="80745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000" dirty="0">
                <a:solidFill>
                  <a:srgbClr val="FF0000"/>
                </a:solidFill>
              </a:rPr>
              <a:t>I </a:t>
            </a:r>
            <a:r>
              <a:rPr lang="en-GB" sz="2000" dirty="0"/>
              <a:t>will understand what expanding brackets means</a:t>
            </a:r>
            <a:endParaRPr lang="en-GB" sz="2000" dirty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GB" sz="2000" dirty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GB" sz="2000" dirty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000" dirty="0">
                <a:solidFill>
                  <a:srgbClr val="FFC000"/>
                </a:solidFill>
              </a:rPr>
              <a:t>I </a:t>
            </a:r>
            <a:r>
              <a:rPr lang="en-GB" sz="2000" dirty="0"/>
              <a:t>will be able to expand brackets involving an expression with addition and subtraction  </a:t>
            </a:r>
            <a:endParaRPr lang="en-GB" sz="2000" dirty="0">
              <a:solidFill>
                <a:srgbClr val="FFC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GB" sz="2000" dirty="0">
              <a:solidFill>
                <a:srgbClr val="FFC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GB" sz="2000" dirty="0">
              <a:solidFill>
                <a:srgbClr val="FFC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000" dirty="0">
                <a:solidFill>
                  <a:srgbClr val="00B050"/>
                </a:solidFill>
              </a:rPr>
              <a:t>I </a:t>
            </a:r>
            <a:r>
              <a:rPr lang="en-GB" sz="2000" dirty="0"/>
              <a:t>will be able to expand and simplify brackets  </a:t>
            </a:r>
            <a:endParaRPr lang="en-GB" sz="2000" dirty="0">
              <a:solidFill>
                <a:srgbClr val="00B05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GB" sz="2000" dirty="0">
              <a:solidFill>
                <a:srgbClr val="00B05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5774FF-7005-4611-A7C2-E89F816B9B1D}"/>
              </a:ext>
            </a:extLst>
          </p:cNvPr>
          <p:cNvSpPr txBox="1"/>
          <p:nvPr/>
        </p:nvSpPr>
        <p:spPr>
          <a:xfrm>
            <a:off x="323528" y="652534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19942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loud 5"/>
          <p:cNvSpPr/>
          <p:nvPr/>
        </p:nvSpPr>
        <p:spPr>
          <a:xfrm>
            <a:off x="3707904" y="4941168"/>
            <a:ext cx="5112568" cy="1727626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331640" y="2564904"/>
            <a:ext cx="66247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2(b + 3) = 2b + 6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283968" y="5229200"/>
            <a:ext cx="3816424" cy="926976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  <a:effectLst/>
              </a:rPr>
              <a:t>Think – Pair - Share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A25660-A6FF-48D3-B42F-7FD5E5678B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23544" y="4869160"/>
            <a:ext cx="2840344" cy="1727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96BCBC-813B-40A2-972B-9092B7CE27F6}"/>
              </a:ext>
            </a:extLst>
          </p:cNvPr>
          <p:cNvSpPr txBox="1"/>
          <p:nvPr/>
        </p:nvSpPr>
        <p:spPr>
          <a:xfrm>
            <a:off x="611560" y="6381328"/>
            <a:ext cx="2840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3" tooltip="http://www.pedagoo.org/together-we-are-stronger-using-googledocs-to-collaborate/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4" tooltip="https://creativecommons.org/licenses/by-nc-sa/3.0/"/>
              </a:rPr>
              <a:t>CC BY-NC-SA</a:t>
            </a:r>
            <a:endParaRPr lang="en-IE" sz="9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51209C-089F-43FC-964A-F819D6AD4A4E}"/>
              </a:ext>
            </a:extLst>
          </p:cNvPr>
          <p:cNvSpPr txBox="1"/>
          <p:nvPr/>
        </p:nvSpPr>
        <p:spPr>
          <a:xfrm>
            <a:off x="1979712" y="1484784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Any ideas how we get the following answer? </a:t>
            </a:r>
            <a:endParaRPr lang="en-I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282F8E-C843-4CDC-A0F7-1F465AFBE46E}"/>
              </a:ext>
            </a:extLst>
          </p:cNvPr>
          <p:cNvSpPr txBox="1"/>
          <p:nvPr/>
        </p:nvSpPr>
        <p:spPr>
          <a:xfrm>
            <a:off x="620079" y="10734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030249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GB" spc="300" dirty="0"/>
              <a:t>Expanding Brackets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2204864"/>
            <a:ext cx="6777317" cy="1166551"/>
          </a:xfrm>
        </p:spPr>
        <p:txBody>
          <a:bodyPr/>
          <a:lstStyle/>
          <a:p>
            <a:pPr marL="82296" indent="0">
              <a:buNone/>
            </a:pPr>
            <a:r>
              <a:rPr lang="en-GB" dirty="0">
                <a:solidFill>
                  <a:srgbClr val="FF0000"/>
                </a:solidFill>
              </a:rPr>
              <a:t>To expand brackets, multiply everything inside the brackets by what is outside them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7704" y="4122523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4(a + 6)</a:t>
            </a:r>
          </a:p>
        </p:txBody>
      </p:sp>
      <p:sp>
        <p:nvSpPr>
          <p:cNvPr id="6" name="Freeform 5"/>
          <p:cNvSpPr/>
          <p:nvPr/>
        </p:nvSpPr>
        <p:spPr>
          <a:xfrm>
            <a:off x="2333328" y="3945781"/>
            <a:ext cx="374073" cy="263236"/>
          </a:xfrm>
          <a:custGeom>
            <a:avLst/>
            <a:gdLst>
              <a:gd name="connsiteX0" fmla="*/ 0 w 374073"/>
              <a:gd name="connsiteY0" fmla="*/ 263236 h 263236"/>
              <a:gd name="connsiteX1" fmla="*/ 207818 w 374073"/>
              <a:gd name="connsiteY1" fmla="*/ 0 h 263236"/>
              <a:gd name="connsiteX2" fmla="*/ 374073 w 374073"/>
              <a:gd name="connsiteY2" fmla="*/ 263236 h 263236"/>
              <a:gd name="connsiteX3" fmla="*/ 374073 w 374073"/>
              <a:gd name="connsiteY3" fmla="*/ 263236 h 26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073" h="263236">
                <a:moveTo>
                  <a:pt x="0" y="263236"/>
                </a:moveTo>
                <a:cubicBezTo>
                  <a:pt x="72736" y="131618"/>
                  <a:pt x="145473" y="0"/>
                  <a:pt x="207818" y="0"/>
                </a:cubicBezTo>
                <a:cubicBezTo>
                  <a:pt x="270163" y="0"/>
                  <a:pt x="374073" y="263236"/>
                  <a:pt x="374073" y="263236"/>
                </a:cubicBezTo>
                <a:lnTo>
                  <a:pt x="374073" y="263236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2333328" y="3442223"/>
            <a:ext cx="492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52152" y="4261022"/>
            <a:ext cx="776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4a</a:t>
            </a:r>
          </a:p>
        </p:txBody>
      </p:sp>
      <p:sp>
        <p:nvSpPr>
          <p:cNvPr id="9" name="Freeform 8"/>
          <p:cNvSpPr/>
          <p:nvPr/>
        </p:nvSpPr>
        <p:spPr>
          <a:xfrm>
            <a:off x="2339752" y="5035151"/>
            <a:ext cx="1368152" cy="356356"/>
          </a:xfrm>
          <a:custGeom>
            <a:avLst/>
            <a:gdLst>
              <a:gd name="connsiteX0" fmla="*/ 0 w 1233055"/>
              <a:gd name="connsiteY0" fmla="*/ 0 h 277090"/>
              <a:gd name="connsiteX1" fmla="*/ 734291 w 1233055"/>
              <a:gd name="connsiteY1" fmla="*/ 277090 h 277090"/>
              <a:gd name="connsiteX2" fmla="*/ 1233055 w 1233055"/>
              <a:gd name="connsiteY2" fmla="*/ 0 h 277090"/>
              <a:gd name="connsiteX3" fmla="*/ 1233055 w 1233055"/>
              <a:gd name="connsiteY3" fmla="*/ 0 h 277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3055" h="277090">
                <a:moveTo>
                  <a:pt x="0" y="0"/>
                </a:moveTo>
                <a:cubicBezTo>
                  <a:pt x="264391" y="138545"/>
                  <a:pt x="528782" y="277090"/>
                  <a:pt x="734291" y="277090"/>
                </a:cubicBezTo>
                <a:cubicBezTo>
                  <a:pt x="939800" y="277090"/>
                  <a:pt x="1233055" y="0"/>
                  <a:pt x="1233055" y="0"/>
                </a:cubicBezTo>
                <a:lnTo>
                  <a:pt x="1233055" y="0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2866581" y="5292497"/>
            <a:ext cx="546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12160" y="4322231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 + 24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B220D1-8512-4904-9399-8D03579A0C62}"/>
              </a:ext>
            </a:extLst>
          </p:cNvPr>
          <p:cNvSpPr txBox="1"/>
          <p:nvPr/>
        </p:nvSpPr>
        <p:spPr>
          <a:xfrm>
            <a:off x="323528" y="652534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0197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 animBg="1"/>
      <p:bldP spid="7" grpId="0"/>
      <p:bldP spid="8" grpId="0"/>
      <p:bldP spid="9" grpId="0" animBg="1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Expanding Brackets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916832"/>
            <a:ext cx="6777317" cy="1166551"/>
          </a:xfrm>
        </p:spPr>
        <p:txBody>
          <a:bodyPr/>
          <a:lstStyle/>
          <a:p>
            <a:pPr marL="82296" indent="0">
              <a:buNone/>
            </a:pPr>
            <a:r>
              <a:rPr lang="en-GB" dirty="0">
                <a:solidFill>
                  <a:srgbClr val="FF0000"/>
                </a:solidFill>
              </a:rPr>
              <a:t>To expand brackets, multiply everything inside the brackets by what is outside them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1187624" y="3284984"/>
            <a:ext cx="7498080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Expand:    4(a + 6)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582836"/>
              </p:ext>
            </p:extLst>
          </p:nvPr>
        </p:nvGraphicFramePr>
        <p:xfrm>
          <a:off x="2773198" y="4313306"/>
          <a:ext cx="3662343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0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07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rgbClr val="FF0000"/>
                          </a:solidFill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rgbClr val="FF0000"/>
                          </a:solidFill>
                        </a:rPr>
                        <a:t>+6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997333" y="4767535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4a</a:t>
            </a:r>
            <a:endParaRPr lang="en-GB" sz="2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5221469" y="4767535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+24</a:t>
            </a:r>
            <a:endParaRPr lang="en-GB" sz="2400" baseline="30000" dirty="0"/>
          </a:p>
        </p:txBody>
      </p:sp>
      <p:sp>
        <p:nvSpPr>
          <p:cNvPr id="21" name="TextBox 20"/>
          <p:cNvSpPr txBox="1"/>
          <p:nvPr/>
        </p:nvSpPr>
        <p:spPr>
          <a:xfrm>
            <a:off x="1962766" y="5829200"/>
            <a:ext cx="4350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4(a + 6) = 4a + 24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29921B-EF79-4FA5-95CB-167C19CEEEE6}"/>
              </a:ext>
            </a:extLst>
          </p:cNvPr>
          <p:cNvSpPr txBox="1"/>
          <p:nvPr/>
        </p:nvSpPr>
        <p:spPr>
          <a:xfrm>
            <a:off x="323528" y="652534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5732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69776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Expanding Brackets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132856"/>
            <a:ext cx="6777317" cy="941064"/>
          </a:xfrm>
        </p:spPr>
        <p:txBody>
          <a:bodyPr/>
          <a:lstStyle/>
          <a:p>
            <a:pPr marL="82296" indent="0">
              <a:buNone/>
            </a:pPr>
            <a:r>
              <a:rPr lang="en-GB" dirty="0">
                <a:solidFill>
                  <a:srgbClr val="FF0000"/>
                </a:solidFill>
              </a:rPr>
              <a:t>To expand brackets, multiply everything inside the brackets by what is outside them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35696" y="4122523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2(2t + 4)</a:t>
            </a:r>
          </a:p>
        </p:txBody>
      </p:sp>
      <p:sp>
        <p:nvSpPr>
          <p:cNvPr id="6" name="Freeform 5"/>
          <p:cNvSpPr/>
          <p:nvPr/>
        </p:nvSpPr>
        <p:spPr>
          <a:xfrm>
            <a:off x="2261320" y="3945781"/>
            <a:ext cx="374073" cy="263236"/>
          </a:xfrm>
          <a:custGeom>
            <a:avLst/>
            <a:gdLst>
              <a:gd name="connsiteX0" fmla="*/ 0 w 374073"/>
              <a:gd name="connsiteY0" fmla="*/ 263236 h 263236"/>
              <a:gd name="connsiteX1" fmla="*/ 207818 w 374073"/>
              <a:gd name="connsiteY1" fmla="*/ 0 h 263236"/>
              <a:gd name="connsiteX2" fmla="*/ 374073 w 374073"/>
              <a:gd name="connsiteY2" fmla="*/ 263236 h 263236"/>
              <a:gd name="connsiteX3" fmla="*/ 374073 w 374073"/>
              <a:gd name="connsiteY3" fmla="*/ 263236 h 26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073" h="263236">
                <a:moveTo>
                  <a:pt x="0" y="263236"/>
                </a:moveTo>
                <a:cubicBezTo>
                  <a:pt x="72736" y="131618"/>
                  <a:pt x="145473" y="0"/>
                  <a:pt x="207818" y="0"/>
                </a:cubicBezTo>
                <a:cubicBezTo>
                  <a:pt x="270163" y="0"/>
                  <a:pt x="374073" y="263236"/>
                  <a:pt x="374073" y="263236"/>
                </a:cubicBezTo>
                <a:lnTo>
                  <a:pt x="374073" y="263236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2261320" y="3442223"/>
            <a:ext cx="492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80144" y="4261022"/>
            <a:ext cx="776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4t</a:t>
            </a:r>
          </a:p>
        </p:txBody>
      </p:sp>
      <p:sp>
        <p:nvSpPr>
          <p:cNvPr id="9" name="Freeform 8"/>
          <p:cNvSpPr/>
          <p:nvPr/>
        </p:nvSpPr>
        <p:spPr>
          <a:xfrm>
            <a:off x="2267744" y="5035151"/>
            <a:ext cx="1368152" cy="356356"/>
          </a:xfrm>
          <a:custGeom>
            <a:avLst/>
            <a:gdLst>
              <a:gd name="connsiteX0" fmla="*/ 0 w 1233055"/>
              <a:gd name="connsiteY0" fmla="*/ 0 h 277090"/>
              <a:gd name="connsiteX1" fmla="*/ 734291 w 1233055"/>
              <a:gd name="connsiteY1" fmla="*/ 277090 h 277090"/>
              <a:gd name="connsiteX2" fmla="*/ 1233055 w 1233055"/>
              <a:gd name="connsiteY2" fmla="*/ 0 h 277090"/>
              <a:gd name="connsiteX3" fmla="*/ 1233055 w 1233055"/>
              <a:gd name="connsiteY3" fmla="*/ 0 h 277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3055" h="277090">
                <a:moveTo>
                  <a:pt x="0" y="0"/>
                </a:moveTo>
                <a:cubicBezTo>
                  <a:pt x="264391" y="138545"/>
                  <a:pt x="528782" y="277090"/>
                  <a:pt x="734291" y="277090"/>
                </a:cubicBezTo>
                <a:cubicBezTo>
                  <a:pt x="939800" y="277090"/>
                  <a:pt x="1233055" y="0"/>
                  <a:pt x="1233055" y="0"/>
                </a:cubicBezTo>
                <a:lnTo>
                  <a:pt x="1233055" y="0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2794573" y="5292497"/>
            <a:ext cx="546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68144" y="4322231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3A55B8-4281-419E-A6E5-480E571168F4}"/>
              </a:ext>
            </a:extLst>
          </p:cNvPr>
          <p:cNvSpPr txBox="1"/>
          <p:nvPr/>
        </p:nvSpPr>
        <p:spPr>
          <a:xfrm>
            <a:off x="323528" y="652534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8286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8" grpId="0"/>
      <p:bldP spid="9" grpId="0" animBg="1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69776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Expanding Brackets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060848"/>
            <a:ext cx="6777317" cy="941064"/>
          </a:xfrm>
        </p:spPr>
        <p:txBody>
          <a:bodyPr/>
          <a:lstStyle/>
          <a:p>
            <a:pPr marL="82296" indent="0">
              <a:buNone/>
            </a:pPr>
            <a:r>
              <a:rPr lang="en-GB" dirty="0">
                <a:solidFill>
                  <a:srgbClr val="FF0000"/>
                </a:solidFill>
              </a:rPr>
              <a:t>To expand brackets, multiply everything inside the brackets by what is outside them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35696" y="4194531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9(c + 3)</a:t>
            </a:r>
          </a:p>
        </p:txBody>
      </p:sp>
      <p:sp>
        <p:nvSpPr>
          <p:cNvPr id="6" name="Freeform 5"/>
          <p:cNvSpPr/>
          <p:nvPr/>
        </p:nvSpPr>
        <p:spPr>
          <a:xfrm>
            <a:off x="2261320" y="4017789"/>
            <a:ext cx="374073" cy="263236"/>
          </a:xfrm>
          <a:custGeom>
            <a:avLst/>
            <a:gdLst>
              <a:gd name="connsiteX0" fmla="*/ 0 w 374073"/>
              <a:gd name="connsiteY0" fmla="*/ 263236 h 263236"/>
              <a:gd name="connsiteX1" fmla="*/ 207818 w 374073"/>
              <a:gd name="connsiteY1" fmla="*/ 0 h 263236"/>
              <a:gd name="connsiteX2" fmla="*/ 374073 w 374073"/>
              <a:gd name="connsiteY2" fmla="*/ 263236 h 263236"/>
              <a:gd name="connsiteX3" fmla="*/ 374073 w 374073"/>
              <a:gd name="connsiteY3" fmla="*/ 263236 h 26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073" h="263236">
                <a:moveTo>
                  <a:pt x="0" y="263236"/>
                </a:moveTo>
                <a:cubicBezTo>
                  <a:pt x="72736" y="131618"/>
                  <a:pt x="145473" y="0"/>
                  <a:pt x="207818" y="0"/>
                </a:cubicBezTo>
                <a:cubicBezTo>
                  <a:pt x="270163" y="0"/>
                  <a:pt x="374073" y="263236"/>
                  <a:pt x="374073" y="263236"/>
                </a:cubicBezTo>
                <a:lnTo>
                  <a:pt x="374073" y="263236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2261320" y="3514231"/>
            <a:ext cx="492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80144" y="4333030"/>
            <a:ext cx="776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9c</a:t>
            </a:r>
          </a:p>
        </p:txBody>
      </p:sp>
      <p:sp>
        <p:nvSpPr>
          <p:cNvPr id="9" name="Freeform 8"/>
          <p:cNvSpPr/>
          <p:nvPr/>
        </p:nvSpPr>
        <p:spPr>
          <a:xfrm>
            <a:off x="2267744" y="5107159"/>
            <a:ext cx="1368152" cy="356356"/>
          </a:xfrm>
          <a:custGeom>
            <a:avLst/>
            <a:gdLst>
              <a:gd name="connsiteX0" fmla="*/ 0 w 1233055"/>
              <a:gd name="connsiteY0" fmla="*/ 0 h 277090"/>
              <a:gd name="connsiteX1" fmla="*/ 734291 w 1233055"/>
              <a:gd name="connsiteY1" fmla="*/ 277090 h 277090"/>
              <a:gd name="connsiteX2" fmla="*/ 1233055 w 1233055"/>
              <a:gd name="connsiteY2" fmla="*/ 0 h 277090"/>
              <a:gd name="connsiteX3" fmla="*/ 1233055 w 1233055"/>
              <a:gd name="connsiteY3" fmla="*/ 0 h 277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3055" h="277090">
                <a:moveTo>
                  <a:pt x="0" y="0"/>
                </a:moveTo>
                <a:cubicBezTo>
                  <a:pt x="264391" y="138545"/>
                  <a:pt x="528782" y="277090"/>
                  <a:pt x="734291" y="277090"/>
                </a:cubicBezTo>
                <a:cubicBezTo>
                  <a:pt x="939800" y="277090"/>
                  <a:pt x="1233055" y="0"/>
                  <a:pt x="1233055" y="0"/>
                </a:cubicBezTo>
                <a:lnTo>
                  <a:pt x="1233055" y="0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2794573" y="5364505"/>
            <a:ext cx="546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0152" y="4394239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 + 27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61235" y="44624"/>
            <a:ext cx="1015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Team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20F82A-E958-438D-B3D1-6DA1483B21C1}"/>
              </a:ext>
            </a:extLst>
          </p:cNvPr>
          <p:cNvSpPr txBox="1"/>
          <p:nvPr/>
        </p:nvSpPr>
        <p:spPr>
          <a:xfrm>
            <a:off x="323528" y="652534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2618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8" grpId="0"/>
      <p:bldP spid="9" grpId="0" animBg="1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Expanding Brackets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127896"/>
            <a:ext cx="6777317" cy="941064"/>
          </a:xfrm>
        </p:spPr>
        <p:txBody>
          <a:bodyPr/>
          <a:lstStyle/>
          <a:p>
            <a:pPr marL="82296" indent="0">
              <a:buNone/>
            </a:pPr>
            <a:r>
              <a:rPr lang="en-GB" dirty="0">
                <a:solidFill>
                  <a:srgbClr val="FF0000"/>
                </a:solidFill>
              </a:rPr>
              <a:t>To expand brackets, multiply everything inside the brackets by what is outside them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35696" y="4266539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5(a – 7)</a:t>
            </a:r>
          </a:p>
        </p:txBody>
      </p:sp>
      <p:sp>
        <p:nvSpPr>
          <p:cNvPr id="6" name="Freeform 5"/>
          <p:cNvSpPr/>
          <p:nvPr/>
        </p:nvSpPr>
        <p:spPr>
          <a:xfrm>
            <a:off x="2261320" y="4089797"/>
            <a:ext cx="374073" cy="263236"/>
          </a:xfrm>
          <a:custGeom>
            <a:avLst/>
            <a:gdLst>
              <a:gd name="connsiteX0" fmla="*/ 0 w 374073"/>
              <a:gd name="connsiteY0" fmla="*/ 263236 h 263236"/>
              <a:gd name="connsiteX1" fmla="*/ 207818 w 374073"/>
              <a:gd name="connsiteY1" fmla="*/ 0 h 263236"/>
              <a:gd name="connsiteX2" fmla="*/ 374073 w 374073"/>
              <a:gd name="connsiteY2" fmla="*/ 263236 h 263236"/>
              <a:gd name="connsiteX3" fmla="*/ 374073 w 374073"/>
              <a:gd name="connsiteY3" fmla="*/ 263236 h 26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073" h="263236">
                <a:moveTo>
                  <a:pt x="0" y="263236"/>
                </a:moveTo>
                <a:cubicBezTo>
                  <a:pt x="72736" y="131618"/>
                  <a:pt x="145473" y="0"/>
                  <a:pt x="207818" y="0"/>
                </a:cubicBezTo>
                <a:cubicBezTo>
                  <a:pt x="270163" y="0"/>
                  <a:pt x="374073" y="263236"/>
                  <a:pt x="374073" y="263236"/>
                </a:cubicBezTo>
                <a:lnTo>
                  <a:pt x="374073" y="263236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2261320" y="3586239"/>
            <a:ext cx="492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80144" y="4405038"/>
            <a:ext cx="776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5a</a:t>
            </a:r>
          </a:p>
        </p:txBody>
      </p:sp>
      <p:sp>
        <p:nvSpPr>
          <p:cNvPr id="9" name="Freeform 8"/>
          <p:cNvSpPr/>
          <p:nvPr/>
        </p:nvSpPr>
        <p:spPr>
          <a:xfrm>
            <a:off x="2267744" y="5179167"/>
            <a:ext cx="1368152" cy="356356"/>
          </a:xfrm>
          <a:custGeom>
            <a:avLst/>
            <a:gdLst>
              <a:gd name="connsiteX0" fmla="*/ 0 w 1233055"/>
              <a:gd name="connsiteY0" fmla="*/ 0 h 277090"/>
              <a:gd name="connsiteX1" fmla="*/ 734291 w 1233055"/>
              <a:gd name="connsiteY1" fmla="*/ 277090 h 277090"/>
              <a:gd name="connsiteX2" fmla="*/ 1233055 w 1233055"/>
              <a:gd name="connsiteY2" fmla="*/ 0 h 277090"/>
              <a:gd name="connsiteX3" fmla="*/ 1233055 w 1233055"/>
              <a:gd name="connsiteY3" fmla="*/ 0 h 277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3055" h="277090">
                <a:moveTo>
                  <a:pt x="0" y="0"/>
                </a:moveTo>
                <a:cubicBezTo>
                  <a:pt x="264391" y="138545"/>
                  <a:pt x="528782" y="277090"/>
                  <a:pt x="734291" y="277090"/>
                </a:cubicBezTo>
                <a:cubicBezTo>
                  <a:pt x="939800" y="277090"/>
                  <a:pt x="1233055" y="0"/>
                  <a:pt x="1233055" y="0"/>
                </a:cubicBezTo>
                <a:lnTo>
                  <a:pt x="1233055" y="0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2794573" y="5436513"/>
            <a:ext cx="546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0152" y="4466247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 - 35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61235" y="44624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Pair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BAE2D9-3F48-43F7-AC9E-4DFF730E67E1}"/>
              </a:ext>
            </a:extLst>
          </p:cNvPr>
          <p:cNvSpPr txBox="1"/>
          <p:nvPr/>
        </p:nvSpPr>
        <p:spPr>
          <a:xfrm>
            <a:off x="503548" y="650837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2262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8" grpId="0"/>
      <p:bldP spid="9" grpId="0" animBg="1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69776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Expanding Brackets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204864"/>
            <a:ext cx="6777317" cy="961332"/>
          </a:xfrm>
        </p:spPr>
        <p:txBody>
          <a:bodyPr/>
          <a:lstStyle/>
          <a:p>
            <a:pPr marL="82296" indent="0">
              <a:buNone/>
            </a:pPr>
            <a:r>
              <a:rPr lang="en-GB" dirty="0">
                <a:solidFill>
                  <a:srgbClr val="FF0000"/>
                </a:solidFill>
              </a:rPr>
              <a:t>To expand brackets, multiply everything inside the brackets by what is outside them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35696" y="4266539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3(p – 10)</a:t>
            </a:r>
          </a:p>
        </p:txBody>
      </p:sp>
      <p:sp>
        <p:nvSpPr>
          <p:cNvPr id="6" name="Freeform 5"/>
          <p:cNvSpPr/>
          <p:nvPr/>
        </p:nvSpPr>
        <p:spPr>
          <a:xfrm>
            <a:off x="2261320" y="4089797"/>
            <a:ext cx="374073" cy="263236"/>
          </a:xfrm>
          <a:custGeom>
            <a:avLst/>
            <a:gdLst>
              <a:gd name="connsiteX0" fmla="*/ 0 w 374073"/>
              <a:gd name="connsiteY0" fmla="*/ 263236 h 263236"/>
              <a:gd name="connsiteX1" fmla="*/ 207818 w 374073"/>
              <a:gd name="connsiteY1" fmla="*/ 0 h 263236"/>
              <a:gd name="connsiteX2" fmla="*/ 374073 w 374073"/>
              <a:gd name="connsiteY2" fmla="*/ 263236 h 263236"/>
              <a:gd name="connsiteX3" fmla="*/ 374073 w 374073"/>
              <a:gd name="connsiteY3" fmla="*/ 263236 h 26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073" h="263236">
                <a:moveTo>
                  <a:pt x="0" y="263236"/>
                </a:moveTo>
                <a:cubicBezTo>
                  <a:pt x="72736" y="131618"/>
                  <a:pt x="145473" y="0"/>
                  <a:pt x="207818" y="0"/>
                </a:cubicBezTo>
                <a:cubicBezTo>
                  <a:pt x="270163" y="0"/>
                  <a:pt x="374073" y="263236"/>
                  <a:pt x="374073" y="263236"/>
                </a:cubicBezTo>
                <a:lnTo>
                  <a:pt x="374073" y="263236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2261320" y="3586239"/>
            <a:ext cx="492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80144" y="4405038"/>
            <a:ext cx="776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3p</a:t>
            </a:r>
          </a:p>
        </p:txBody>
      </p:sp>
      <p:sp>
        <p:nvSpPr>
          <p:cNvPr id="9" name="Freeform 8"/>
          <p:cNvSpPr/>
          <p:nvPr/>
        </p:nvSpPr>
        <p:spPr>
          <a:xfrm>
            <a:off x="2267744" y="5179167"/>
            <a:ext cx="1368152" cy="356356"/>
          </a:xfrm>
          <a:custGeom>
            <a:avLst/>
            <a:gdLst>
              <a:gd name="connsiteX0" fmla="*/ 0 w 1233055"/>
              <a:gd name="connsiteY0" fmla="*/ 0 h 277090"/>
              <a:gd name="connsiteX1" fmla="*/ 734291 w 1233055"/>
              <a:gd name="connsiteY1" fmla="*/ 277090 h 277090"/>
              <a:gd name="connsiteX2" fmla="*/ 1233055 w 1233055"/>
              <a:gd name="connsiteY2" fmla="*/ 0 h 277090"/>
              <a:gd name="connsiteX3" fmla="*/ 1233055 w 1233055"/>
              <a:gd name="connsiteY3" fmla="*/ 0 h 277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3055" h="277090">
                <a:moveTo>
                  <a:pt x="0" y="0"/>
                </a:moveTo>
                <a:cubicBezTo>
                  <a:pt x="264391" y="138545"/>
                  <a:pt x="528782" y="277090"/>
                  <a:pt x="734291" y="277090"/>
                </a:cubicBezTo>
                <a:cubicBezTo>
                  <a:pt x="939800" y="277090"/>
                  <a:pt x="1233055" y="0"/>
                  <a:pt x="1233055" y="0"/>
                </a:cubicBezTo>
                <a:lnTo>
                  <a:pt x="1233055" y="0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2794573" y="5436513"/>
            <a:ext cx="546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0152" y="4466247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 - 30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61235" y="44624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Solo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B034E5-0ED4-4825-A438-1E5CB734E5B9}"/>
              </a:ext>
            </a:extLst>
          </p:cNvPr>
          <p:cNvSpPr txBox="1"/>
          <p:nvPr/>
        </p:nvSpPr>
        <p:spPr>
          <a:xfrm>
            <a:off x="684160" y="648866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7447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8" grpId="0"/>
      <p:bldP spid="9" grpId="0" animBg="1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116632"/>
            <a:ext cx="5328592" cy="854968"/>
          </a:xfrm>
        </p:spPr>
        <p:txBody>
          <a:bodyPr>
            <a:noAutofit/>
          </a:bodyPr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On your Mini Whiteboards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764704"/>
            <a:ext cx="7498080" cy="54102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000" dirty="0"/>
              <a:t>2(r + 6)</a:t>
            </a:r>
          </a:p>
          <a:p>
            <a:pPr marL="0" indent="0" algn="ctr">
              <a:buNone/>
            </a:pPr>
            <a:r>
              <a:rPr lang="en-GB" sz="4000" dirty="0">
                <a:solidFill>
                  <a:srgbClr val="FF0000"/>
                </a:solidFill>
              </a:rPr>
              <a:t>2r + 12</a:t>
            </a:r>
          </a:p>
          <a:p>
            <a:pPr marL="0" indent="0" algn="ctr">
              <a:buNone/>
            </a:pPr>
            <a:r>
              <a:rPr lang="en-GB" sz="4000" dirty="0"/>
              <a:t>5(n + 5)</a:t>
            </a:r>
          </a:p>
          <a:p>
            <a:pPr marL="0" indent="0" algn="ctr">
              <a:buNone/>
            </a:pPr>
            <a:r>
              <a:rPr lang="en-GB" sz="4000" dirty="0">
                <a:solidFill>
                  <a:srgbClr val="FF0000"/>
                </a:solidFill>
              </a:rPr>
              <a:t>5n + 25</a:t>
            </a:r>
          </a:p>
          <a:p>
            <a:pPr marL="0" indent="0" algn="ctr">
              <a:buNone/>
            </a:pPr>
            <a:r>
              <a:rPr lang="en-GB" sz="4000" dirty="0"/>
              <a:t>8(p - 3)</a:t>
            </a:r>
          </a:p>
          <a:p>
            <a:pPr marL="0" indent="0" algn="ctr">
              <a:buNone/>
            </a:pPr>
            <a:r>
              <a:rPr lang="en-GB" sz="4000" dirty="0">
                <a:solidFill>
                  <a:srgbClr val="FF0000"/>
                </a:solidFill>
              </a:rPr>
              <a:t>8p – 24</a:t>
            </a:r>
          </a:p>
          <a:p>
            <a:pPr marL="0" indent="0" algn="ctr">
              <a:buNone/>
            </a:pPr>
            <a:r>
              <a:rPr lang="en-GB" sz="4000" dirty="0"/>
              <a:t>6(n - 2)</a:t>
            </a:r>
          </a:p>
          <a:p>
            <a:pPr marL="0" indent="0" algn="ctr">
              <a:buNone/>
            </a:pPr>
            <a:r>
              <a:rPr lang="en-GB" sz="4000" dirty="0">
                <a:solidFill>
                  <a:srgbClr val="FF0000"/>
                </a:solidFill>
              </a:rPr>
              <a:t>6n - 12</a:t>
            </a:r>
          </a:p>
          <a:p>
            <a:pPr marL="0" indent="0" algn="ctr">
              <a:buNone/>
            </a:pPr>
            <a:endParaRPr lang="en-GB" sz="4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39752" y="764703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4000" dirty="0"/>
              <a:t>p(p - 5)</a:t>
            </a:r>
          </a:p>
          <a:p>
            <a:pPr algn="ctr"/>
            <a:r>
              <a:rPr lang="en-GB" sz="4000" dirty="0">
                <a:solidFill>
                  <a:srgbClr val="FF0000"/>
                </a:solidFill>
              </a:rPr>
              <a:t>p² - 5p</a:t>
            </a:r>
          </a:p>
        </p:txBody>
      </p:sp>
      <p:sp>
        <p:nvSpPr>
          <p:cNvPr id="5" name="Rectangle 4"/>
          <p:cNvSpPr/>
          <p:nvPr/>
        </p:nvSpPr>
        <p:spPr>
          <a:xfrm>
            <a:off x="2339752" y="2249577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4000" dirty="0"/>
              <a:t>3t(t + 7)</a:t>
            </a:r>
          </a:p>
          <a:p>
            <a:pPr algn="ctr"/>
            <a:r>
              <a:rPr lang="en-GB" sz="4000" dirty="0">
                <a:solidFill>
                  <a:srgbClr val="FF0000"/>
                </a:solidFill>
              </a:rPr>
              <a:t>3t² + 21t</a:t>
            </a:r>
          </a:p>
        </p:txBody>
      </p:sp>
      <p:pic>
        <p:nvPicPr>
          <p:cNvPr id="7" name="Picture 6" descr="A close up of a piece of paper&#10;&#10;Description generated with high confidence">
            <a:extLst>
              <a:ext uri="{FF2B5EF4-FFF2-40B4-BE49-F238E27FC236}">
                <a16:creationId xmlns:a16="http://schemas.microsoft.com/office/drawing/2014/main" id="{7D48EFA3-C502-49C4-BFF8-4E619AC0E4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20643212">
            <a:off x="951853" y="456925"/>
            <a:ext cx="2271120" cy="2271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F84A1F-066D-4CF7-AB71-05C0A00D729C}"/>
              </a:ext>
            </a:extLst>
          </p:cNvPr>
          <p:cNvSpPr txBox="1"/>
          <p:nvPr/>
        </p:nvSpPr>
        <p:spPr>
          <a:xfrm rot="20643212">
            <a:off x="1239885" y="2877147"/>
            <a:ext cx="1983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3" tooltip="http://sfltdu.blogspot.com/2011_12_01_archive.html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4" tooltip="https://creativecommons.org/licenses/by-nc-sa/3.0/"/>
              </a:rPr>
              <a:t>CC BY-NC-SA</a:t>
            </a:r>
            <a:endParaRPr lang="en-IE" sz="9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062D18-F0D4-4207-B22F-3830D6EFA332}"/>
              </a:ext>
            </a:extLst>
          </p:cNvPr>
          <p:cNvSpPr txBox="1"/>
          <p:nvPr/>
        </p:nvSpPr>
        <p:spPr>
          <a:xfrm>
            <a:off x="467233" y="652019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6766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58" name="Text Box 6"/>
          <p:cNvSpPr txBox="1">
            <a:spLocks noChangeArrowheads="1"/>
          </p:cNvSpPr>
          <p:nvPr/>
        </p:nvSpPr>
        <p:spPr bwMode="auto">
          <a:xfrm>
            <a:off x="4427984" y="38533"/>
            <a:ext cx="398701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b="1" u="sng" dirty="0">
                <a:solidFill>
                  <a:srgbClr val="FF0000"/>
                </a:solidFill>
              </a:rPr>
              <a:t>SPOT THE MISTAKE</a:t>
            </a:r>
            <a:endParaRPr lang="en-US" sz="2400" b="1" u="sng" dirty="0">
              <a:solidFill>
                <a:srgbClr val="FF0000"/>
              </a:solidFill>
            </a:endParaRPr>
          </a:p>
        </p:txBody>
      </p:sp>
      <p:sp>
        <p:nvSpPr>
          <p:cNvPr id="69659" name="Rectangle 1"/>
          <p:cNvSpPr>
            <a:spLocks noChangeArrowheads="1"/>
          </p:cNvSpPr>
          <p:nvPr/>
        </p:nvSpPr>
        <p:spPr bwMode="auto">
          <a:xfrm>
            <a:off x="2088232" y="1917730"/>
            <a:ext cx="4572000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1) </a:t>
            </a:r>
            <a:r>
              <a:rPr lang="en-GB" sz="3200" dirty="0"/>
              <a:t>3(q + 6) = 3q + 6 </a:t>
            </a:r>
          </a:p>
          <a:p>
            <a:pPr marL="514350" indent="-514350">
              <a:buAutoNum type="arabicParenR"/>
            </a:pPr>
            <a:endParaRPr lang="en-GB" sz="3200" dirty="0"/>
          </a:p>
          <a:p>
            <a:r>
              <a:rPr lang="en-GB" sz="3200" b="1" dirty="0">
                <a:solidFill>
                  <a:srgbClr val="FF0000"/>
                </a:solidFill>
              </a:rPr>
              <a:t>2) </a:t>
            </a:r>
            <a:r>
              <a:rPr lang="en-GB" sz="3200" dirty="0"/>
              <a:t>9(p + 4) = p + 36</a:t>
            </a:r>
          </a:p>
          <a:p>
            <a:r>
              <a:rPr lang="en-GB" sz="3200" dirty="0"/>
              <a:t>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3) </a:t>
            </a:r>
            <a:r>
              <a:rPr lang="en-GB" sz="3200" dirty="0"/>
              <a:t>6(y - 5) = 6y – 11  </a:t>
            </a:r>
          </a:p>
          <a:p>
            <a:endParaRPr lang="en-GB" sz="3200" dirty="0"/>
          </a:p>
          <a:p>
            <a:r>
              <a:rPr lang="en-GB" sz="3200" b="1" dirty="0">
                <a:solidFill>
                  <a:srgbClr val="FF0000"/>
                </a:solidFill>
              </a:rPr>
              <a:t>4) </a:t>
            </a:r>
            <a:r>
              <a:rPr lang="en-GB" sz="3200" dirty="0"/>
              <a:t>8(w - 3) = w + 24 </a:t>
            </a:r>
          </a:p>
          <a:p>
            <a:endParaRPr lang="en-GB" sz="3200" b="1" dirty="0">
              <a:solidFill>
                <a:srgbClr val="FF0000"/>
              </a:solidFill>
            </a:endParaRPr>
          </a:p>
          <a:p>
            <a:r>
              <a:rPr lang="en-GB" sz="3200" b="1" dirty="0">
                <a:solidFill>
                  <a:srgbClr val="FF0000"/>
                </a:solidFill>
              </a:rPr>
              <a:t>5) </a:t>
            </a:r>
            <a:r>
              <a:rPr lang="en-GB" sz="3200" dirty="0"/>
              <a:t>c(c + 4) = c² + 4 + c</a:t>
            </a:r>
          </a:p>
          <a:p>
            <a:endParaRPr lang="en-GB" sz="3200" dirty="0"/>
          </a:p>
        </p:txBody>
      </p:sp>
      <p:sp>
        <p:nvSpPr>
          <p:cNvPr id="69661" name="Rectangle 2"/>
          <p:cNvSpPr>
            <a:spLocks noChangeArrowheads="1"/>
          </p:cNvSpPr>
          <p:nvPr/>
        </p:nvSpPr>
        <p:spPr bwMode="auto">
          <a:xfrm>
            <a:off x="1284288" y="908720"/>
            <a:ext cx="39290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0000"/>
                </a:solidFill>
              </a:rPr>
              <a:t>Find the mistakes:</a:t>
            </a:r>
          </a:p>
        </p:txBody>
      </p:sp>
      <p:sp>
        <p:nvSpPr>
          <p:cNvPr id="4" name="Oval 3"/>
          <p:cNvSpPr/>
          <p:nvPr/>
        </p:nvSpPr>
        <p:spPr>
          <a:xfrm>
            <a:off x="5137587" y="1937466"/>
            <a:ext cx="877520" cy="512697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4" name="Oval 33"/>
          <p:cNvSpPr/>
          <p:nvPr/>
        </p:nvSpPr>
        <p:spPr>
          <a:xfrm>
            <a:off x="4563498" y="3001962"/>
            <a:ext cx="446087" cy="49904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5" name="Oval 34"/>
          <p:cNvSpPr/>
          <p:nvPr/>
        </p:nvSpPr>
        <p:spPr>
          <a:xfrm>
            <a:off x="5009585" y="3922871"/>
            <a:ext cx="1052513" cy="5032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6" name="Oval 35"/>
          <p:cNvSpPr/>
          <p:nvPr/>
        </p:nvSpPr>
        <p:spPr>
          <a:xfrm>
            <a:off x="5148064" y="5878118"/>
            <a:ext cx="1373367" cy="51008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8" name="Oval 37"/>
          <p:cNvSpPr/>
          <p:nvPr/>
        </p:nvSpPr>
        <p:spPr>
          <a:xfrm>
            <a:off x="4563498" y="4941168"/>
            <a:ext cx="872597" cy="417512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F34A34-6386-423B-9500-5D38D5A659D8}"/>
              </a:ext>
            </a:extLst>
          </p:cNvPr>
          <p:cNvSpPr txBox="1"/>
          <p:nvPr/>
        </p:nvSpPr>
        <p:spPr>
          <a:xfrm>
            <a:off x="539552" y="648866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3249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4" grpId="0" animBg="1"/>
      <p:bldP spid="35" grpId="0" animBg="1"/>
      <p:bldP spid="36" grpId="0" animBg="1"/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628" y="2723740"/>
            <a:ext cx="2055172" cy="3585580"/>
          </a:xfrm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514350" indent="-514350">
              <a:buClr>
                <a:srgbClr val="FF0000"/>
              </a:buClr>
              <a:buAutoNum type="arabicPeriod"/>
            </a:pP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3(y + 6)</a:t>
            </a:r>
          </a:p>
          <a:p>
            <a:pPr marL="514350" indent="-514350">
              <a:buClr>
                <a:srgbClr val="FF0000"/>
              </a:buClr>
              <a:buAutoNum type="arabicPeriod"/>
            </a:pP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4(y + 2)</a:t>
            </a:r>
          </a:p>
          <a:p>
            <a:pPr marL="514350" indent="-514350">
              <a:buClr>
                <a:srgbClr val="FF0000"/>
              </a:buClr>
              <a:buAutoNum type="arabicPeriod"/>
            </a:pP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9(y + 6)</a:t>
            </a:r>
          </a:p>
          <a:p>
            <a:pPr marL="514350" indent="-514350">
              <a:buClr>
                <a:srgbClr val="FF0000"/>
              </a:buClr>
              <a:buAutoNum type="arabicPeriod"/>
            </a:pP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3(y – 2)</a:t>
            </a:r>
          </a:p>
          <a:p>
            <a:pPr marL="514350" indent="-514350">
              <a:buClr>
                <a:srgbClr val="FF0000"/>
              </a:buClr>
              <a:buAutoNum type="arabicPeriod"/>
            </a:pP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5(y – 2)</a:t>
            </a:r>
          </a:p>
          <a:p>
            <a:pPr marL="514350" indent="-514350">
              <a:buClr>
                <a:srgbClr val="FF0000"/>
              </a:buClr>
              <a:buAutoNum type="arabicPeriod"/>
            </a:pP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3(y + 13)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347864" y="2708920"/>
            <a:ext cx="2076832" cy="3600400"/>
          </a:xfrm>
          <a:prstGeom prst="rect">
            <a:avLst/>
          </a:prstGeom>
          <a:ln w="38100">
            <a:solidFill>
              <a:srgbClr val="FFC000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5(y – 8)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8(y – 9)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mic Sans MS" pitchFamily="66" charset="0"/>
              </a:rPr>
              <a:t>3(3y</a:t>
            </a:r>
            <a:r>
              <a:rPr kumimoji="0" lang="en-GB" sz="2400" b="0" i="0" u="none" strike="noStrike" kern="1200" cap="none" spc="0" normalizeH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mic Sans MS" pitchFamily="66" charset="0"/>
              </a:rPr>
              <a:t> + 5)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mic Sans MS" pitchFamily="66" charset="0"/>
              </a:rPr>
              <a:t>5(4y</a:t>
            </a:r>
            <a:r>
              <a:rPr kumimoji="0" lang="en-GB" sz="2400" b="0" i="0" u="none" strike="noStrike" kern="1200" cap="none" spc="0" normalizeH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mic Sans MS" pitchFamily="66" charset="0"/>
              </a:rPr>
              <a:t> + 7)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8(6y – 3)</a:t>
            </a:r>
          </a:p>
          <a:p>
            <a:pPr marL="514350" indent="-514350">
              <a:spcBef>
                <a:spcPct val="20000"/>
              </a:spcBef>
              <a:buSzPct val="76000"/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-7(y – 3)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itchFamily="66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73338" y="2723740"/>
            <a:ext cx="2387094" cy="3585580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4(3y + 2)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8(6y + 4)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itchFamily="66" charset="0"/>
              </a:rPr>
              <a:t>-9(2y</a:t>
            </a:r>
            <a:r>
              <a:rPr kumimoji="0" lang="en-GB" sz="2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itchFamily="66" charset="0"/>
              </a:rPr>
              <a:t> – 3)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itchFamily="66" charset="0"/>
              </a:rPr>
              <a:t>3y(y</a:t>
            </a:r>
            <a:r>
              <a:rPr kumimoji="0" lang="en-GB" sz="2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itchFamily="66" charset="0"/>
              </a:rPr>
              <a:t> + 5)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itchFamily="66" charset="0"/>
              </a:rPr>
              <a:t>5y</a:t>
            </a:r>
            <a:r>
              <a:rPr lang="en-GB" sz="2400" noProof="0" dirty="0">
                <a:solidFill>
                  <a:srgbClr val="00B050"/>
                </a:solidFill>
                <a:latin typeface="Comic Sans MS" pitchFamily="66" charset="0"/>
              </a:rPr>
              <a:t>(y² – 7)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7y(2y + 3m)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252536" y="2132856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0CA687-D30C-49F6-933B-00BF9AA402C9}"/>
              </a:ext>
            </a:extLst>
          </p:cNvPr>
          <p:cNvSpPr txBox="1"/>
          <p:nvPr/>
        </p:nvSpPr>
        <p:spPr>
          <a:xfrm>
            <a:off x="611560" y="648866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40519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628" y="1787636"/>
            <a:ext cx="2055172" cy="3585580"/>
          </a:xfrm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GB" u="sng" dirty="0">
                <a:solidFill>
                  <a:srgbClr val="FF0000"/>
                </a:solidFill>
                <a:latin typeface="Comic Sans MS" pitchFamily="66" charset="0"/>
              </a:rPr>
              <a:t>Red</a:t>
            </a:r>
          </a:p>
          <a:p>
            <a:pPr>
              <a:buNone/>
            </a:pPr>
            <a:endParaRPr lang="en-GB" u="sng" dirty="0">
              <a:solidFill>
                <a:srgbClr val="FF0000"/>
              </a:solidFill>
              <a:latin typeface="Comic Sans MS" pitchFamily="66" charset="0"/>
            </a:endParaRPr>
          </a:p>
          <a:p>
            <a:pPr marL="514350" indent="-514350">
              <a:buClr>
                <a:srgbClr val="FF0000"/>
              </a:buClr>
              <a:buAutoNum type="arabicPeriod"/>
            </a:pP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3y + 18</a:t>
            </a:r>
          </a:p>
          <a:p>
            <a:pPr marL="514350" indent="-514350">
              <a:buClr>
                <a:srgbClr val="FF0000"/>
              </a:buClr>
              <a:buAutoNum type="arabicPeriod"/>
            </a:pP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4y + 8</a:t>
            </a:r>
          </a:p>
          <a:p>
            <a:pPr marL="514350" indent="-514350">
              <a:buClr>
                <a:srgbClr val="FF0000"/>
              </a:buClr>
              <a:buAutoNum type="arabicPeriod"/>
            </a:pP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9y + 54</a:t>
            </a:r>
          </a:p>
          <a:p>
            <a:pPr marL="514350" indent="-514350">
              <a:buClr>
                <a:srgbClr val="FF0000"/>
              </a:buClr>
              <a:buAutoNum type="arabicPeriod"/>
            </a:pP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3y - 6</a:t>
            </a:r>
          </a:p>
          <a:p>
            <a:pPr marL="514350" indent="-514350">
              <a:buClr>
                <a:srgbClr val="FF0000"/>
              </a:buClr>
              <a:buAutoNum type="arabicPeriod"/>
            </a:pP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5y - 10</a:t>
            </a:r>
          </a:p>
          <a:p>
            <a:pPr marL="514350" indent="-514350">
              <a:buClr>
                <a:srgbClr val="FF0000"/>
              </a:buClr>
              <a:buAutoNum type="arabicPeriod"/>
            </a:pP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3y + 39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347864" y="1772816"/>
            <a:ext cx="2076832" cy="3600400"/>
          </a:xfrm>
          <a:prstGeom prst="rect">
            <a:avLst/>
          </a:prstGeom>
          <a:ln w="38100">
            <a:solidFill>
              <a:srgbClr val="FFC000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2400" u="sng" dirty="0">
                <a:solidFill>
                  <a:srgbClr val="FFC000"/>
                </a:solidFill>
                <a:latin typeface="Comic Sans MS" pitchFamily="66" charset="0"/>
              </a:rPr>
              <a:t>Amber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400" b="0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5y - 40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8y - 72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mic Sans MS" pitchFamily="66" charset="0"/>
              </a:rPr>
              <a:t>9y + 15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mic Sans MS" pitchFamily="66" charset="0"/>
              </a:rPr>
              <a:t>20y + 35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48y - 24</a:t>
            </a:r>
          </a:p>
          <a:p>
            <a:pPr marL="514350" indent="-514350">
              <a:spcBef>
                <a:spcPct val="20000"/>
              </a:spcBef>
              <a:buSzPct val="76000"/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-7y + 21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itchFamily="66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73338" y="1787636"/>
            <a:ext cx="2531110" cy="3585580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2400" u="sng" dirty="0">
                <a:solidFill>
                  <a:srgbClr val="00B050"/>
                </a:solidFill>
                <a:latin typeface="Comic Sans MS" pitchFamily="66" charset="0"/>
              </a:rPr>
              <a:t>Green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400" b="0" i="0" u="sng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12y + 8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48y + 32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itchFamily="66" charset="0"/>
              </a:rPr>
              <a:t>-18y + 27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itchFamily="66" charset="0"/>
              </a:rPr>
              <a:t>3y²</a:t>
            </a:r>
            <a:r>
              <a:rPr kumimoji="0" lang="en-GB" sz="24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itchFamily="66" charset="0"/>
              </a:rPr>
              <a:t> + 15y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itchFamily="66" charset="0"/>
              </a:rPr>
              <a:t>5y³ - 35y</a:t>
            </a:r>
            <a:endParaRPr lang="en-GB" sz="2400" dirty="0">
              <a:solidFill>
                <a:srgbClr val="00B050"/>
              </a:solidFill>
              <a:latin typeface="Comic Sans MS" pitchFamily="66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6000"/>
              <a:buFont typeface="Arial" pitchFamily="34" charset="0"/>
              <a:buAutoNum type="arabicPeriod"/>
              <a:tabLst/>
              <a:defRPr/>
            </a:pPr>
            <a:r>
              <a:rPr lang="en-GB" sz="2400" noProof="0" dirty="0">
                <a:solidFill>
                  <a:srgbClr val="00B050"/>
                </a:solidFill>
                <a:latin typeface="Comic Sans MS" pitchFamily="66" charset="0"/>
              </a:rPr>
              <a:t>14y² + 21ym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mic Sans MS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74AFA7-99DB-4770-8F64-8FC30119B155}"/>
              </a:ext>
            </a:extLst>
          </p:cNvPr>
          <p:cNvSpPr txBox="1"/>
          <p:nvPr/>
        </p:nvSpPr>
        <p:spPr>
          <a:xfrm>
            <a:off x="-252536" y="1124744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Answers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EE6634-3AAC-4B42-8B68-DD95BF522837}"/>
              </a:ext>
            </a:extLst>
          </p:cNvPr>
          <p:cNvSpPr txBox="1"/>
          <p:nvPr/>
        </p:nvSpPr>
        <p:spPr>
          <a:xfrm>
            <a:off x="716628" y="648866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68156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7" y="404664"/>
            <a:ext cx="79208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When you have the following questions</a:t>
            </a:r>
          </a:p>
          <a:p>
            <a:r>
              <a:rPr lang="en-GB" dirty="0"/>
              <a:t>Answered, go the corner of the room</a:t>
            </a:r>
          </a:p>
          <a:p>
            <a:r>
              <a:rPr lang="en-GB" dirty="0"/>
              <a:t>Which matches your answer. These</a:t>
            </a:r>
          </a:p>
          <a:p>
            <a:r>
              <a:rPr lang="en-GB" dirty="0"/>
              <a:t>Questions can also be answered on kahoot</a:t>
            </a:r>
          </a:p>
          <a:p>
            <a:r>
              <a:rPr lang="en-GB" dirty="0"/>
              <a:t> (</a:t>
            </a:r>
            <a:r>
              <a:rPr lang="en-IE" dirty="0"/>
              <a:t>https://play.kahoot.it/#/?quizId=317ed28b-ac87-4058-8f5b-b35cfb8f3a70</a:t>
            </a:r>
            <a:endParaRPr lang="en-GB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42FB5B2-585E-4AA3-A2F8-56242DE8C935}"/>
              </a:ext>
            </a:extLst>
          </p:cNvPr>
          <p:cNvGrpSpPr/>
          <p:nvPr/>
        </p:nvGrpSpPr>
        <p:grpSpPr>
          <a:xfrm>
            <a:off x="1547664" y="2132856"/>
            <a:ext cx="5544616" cy="4320480"/>
            <a:chOff x="1547664" y="2132856"/>
            <a:chExt cx="5544616" cy="432048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3" name="Frame 2"/>
            <p:cNvSpPr/>
            <p:nvPr/>
          </p:nvSpPr>
          <p:spPr>
            <a:xfrm>
              <a:off x="1547664" y="2132856"/>
              <a:ext cx="5544616" cy="4320480"/>
            </a:xfrm>
            <a:prstGeom prst="frame">
              <a:avLst/>
            </a:prstGeom>
            <a:grpFill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635896" y="5956215"/>
              <a:ext cx="1125629" cy="46166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GB" sz="2400" b="1" dirty="0"/>
                <a:t>FRONT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47664" y="5991671"/>
              <a:ext cx="412292" cy="46166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GB" sz="2400" b="1" dirty="0"/>
                <a:t>A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74863" y="2168952"/>
              <a:ext cx="268276" cy="47850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b="1" dirty="0"/>
                <a:t>B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509044" y="2168952"/>
              <a:ext cx="425116" cy="46166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GB" sz="2400" b="1" dirty="0"/>
                <a:t>C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668908" y="5877272"/>
              <a:ext cx="399468" cy="46166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GB" sz="2400" b="1" dirty="0"/>
                <a:t>D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0CE029B-9603-4E0A-B270-A3BB0C0162F3}"/>
              </a:ext>
            </a:extLst>
          </p:cNvPr>
          <p:cNvSpPr txBox="1"/>
          <p:nvPr/>
        </p:nvSpPr>
        <p:spPr>
          <a:xfrm>
            <a:off x="539552" y="6493469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94910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840" y="908720"/>
            <a:ext cx="26372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400" dirty="0"/>
              <a:t>4(y + 2)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6782" y="2856965"/>
            <a:ext cx="3001602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4800" dirty="0"/>
              <a:t>B) y + 8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6478" y="2852936"/>
            <a:ext cx="3381362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4800" dirty="0"/>
              <a:t>A) 4y + 2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6782" y="4811181"/>
            <a:ext cx="3001602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4800" dirty="0"/>
              <a:t>D) 6y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2793" y="4797152"/>
            <a:ext cx="3375047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4800" dirty="0"/>
              <a:t>C) 4y + 8</a:t>
            </a:r>
          </a:p>
        </p:txBody>
      </p:sp>
      <p:sp>
        <p:nvSpPr>
          <p:cNvPr id="8" name="Oval 7"/>
          <p:cNvSpPr/>
          <p:nvPr/>
        </p:nvSpPr>
        <p:spPr>
          <a:xfrm>
            <a:off x="539552" y="4470305"/>
            <a:ext cx="4005098" cy="1658981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" name="TextBox 2"/>
          <p:cNvSpPr txBox="1"/>
          <p:nvPr/>
        </p:nvSpPr>
        <p:spPr>
          <a:xfrm>
            <a:off x="683568" y="44624"/>
            <a:ext cx="1519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Corners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DC001CC-703A-4087-9799-DEC969DB0E99}"/>
              </a:ext>
            </a:extLst>
          </p:cNvPr>
          <p:cNvGrpSpPr/>
          <p:nvPr/>
        </p:nvGrpSpPr>
        <p:grpSpPr>
          <a:xfrm>
            <a:off x="6012160" y="146249"/>
            <a:ext cx="2664296" cy="2448272"/>
            <a:chOff x="1547664" y="2132856"/>
            <a:chExt cx="5544616" cy="432048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0" name="Frame 9">
              <a:extLst>
                <a:ext uri="{FF2B5EF4-FFF2-40B4-BE49-F238E27FC236}">
                  <a16:creationId xmlns:a16="http://schemas.microsoft.com/office/drawing/2014/main" id="{60897706-F8DE-4340-8EA3-843CC0382BB3}"/>
                </a:ext>
              </a:extLst>
            </p:cNvPr>
            <p:cNvSpPr/>
            <p:nvPr/>
          </p:nvSpPr>
          <p:spPr>
            <a:xfrm>
              <a:off x="1547664" y="2132856"/>
              <a:ext cx="5544616" cy="4320480"/>
            </a:xfrm>
            <a:prstGeom prst="frame">
              <a:avLst/>
            </a:prstGeom>
            <a:grpFill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6809ABB-4382-4285-821B-EB2F10F3846D}"/>
                </a:ext>
              </a:extLst>
            </p:cNvPr>
            <p:cNvSpPr txBox="1"/>
            <p:nvPr/>
          </p:nvSpPr>
          <p:spPr>
            <a:xfrm>
              <a:off x="3635896" y="5956215"/>
              <a:ext cx="1125629" cy="46166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GB" sz="2400" b="1" dirty="0"/>
                <a:t>FRONT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7D10D82-5E49-4782-83E5-ACAEAA636D6D}"/>
                </a:ext>
              </a:extLst>
            </p:cNvPr>
            <p:cNvSpPr txBox="1"/>
            <p:nvPr/>
          </p:nvSpPr>
          <p:spPr>
            <a:xfrm>
              <a:off x="1547664" y="5991671"/>
              <a:ext cx="412292" cy="46166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GB" sz="2400" b="1" dirty="0"/>
                <a:t>A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B0F3DA-7DAB-4FCA-A64F-9C5129BA00CA}"/>
                </a:ext>
              </a:extLst>
            </p:cNvPr>
            <p:cNvSpPr txBox="1"/>
            <p:nvPr/>
          </p:nvSpPr>
          <p:spPr>
            <a:xfrm>
              <a:off x="1574863" y="2168952"/>
              <a:ext cx="268276" cy="47850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b="1" dirty="0"/>
                <a:t>B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83B9600-2E3D-4B2C-91D5-37B926D1638B}"/>
                </a:ext>
              </a:extLst>
            </p:cNvPr>
            <p:cNvSpPr txBox="1"/>
            <p:nvPr/>
          </p:nvSpPr>
          <p:spPr>
            <a:xfrm>
              <a:off x="6509044" y="2168952"/>
              <a:ext cx="425116" cy="46166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GB" sz="2400" b="1" dirty="0"/>
                <a:t>C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6169A0F-C4D0-4364-8C6B-D8AAF417DA68}"/>
                </a:ext>
              </a:extLst>
            </p:cNvPr>
            <p:cNvSpPr txBox="1"/>
            <p:nvPr/>
          </p:nvSpPr>
          <p:spPr>
            <a:xfrm>
              <a:off x="6668908" y="5877272"/>
              <a:ext cx="399468" cy="46166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GB" sz="2400" b="1" dirty="0"/>
                <a:t>D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F4E67BC4-CC5D-44B9-BE0D-C6D328436E93}"/>
              </a:ext>
            </a:extLst>
          </p:cNvPr>
          <p:cNvSpPr txBox="1"/>
          <p:nvPr/>
        </p:nvSpPr>
        <p:spPr>
          <a:xfrm>
            <a:off x="685900" y="6546326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4518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0418" y="796551"/>
            <a:ext cx="28280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/>
              <a:t>4(y – 5)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22185" y="2856965"/>
            <a:ext cx="3389069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5400" dirty="0"/>
              <a:t>B) 4y - 9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1560" y="2852935"/>
            <a:ext cx="3557384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5400" dirty="0"/>
              <a:t>A) 4y - 5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2186" y="4829110"/>
            <a:ext cx="3281668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sz="5400" dirty="0"/>
              <a:t>D) 4y - 20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560" y="4797152"/>
            <a:ext cx="3520516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sz="5400" dirty="0"/>
              <a:t>C) 4y + 20</a:t>
            </a:r>
          </a:p>
        </p:txBody>
      </p:sp>
      <p:sp>
        <p:nvSpPr>
          <p:cNvPr id="8" name="Oval 7"/>
          <p:cNvSpPr/>
          <p:nvPr/>
        </p:nvSpPr>
        <p:spPr>
          <a:xfrm>
            <a:off x="4507263" y="4507450"/>
            <a:ext cx="4005098" cy="1658981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9" name="TextBox 8"/>
          <p:cNvSpPr txBox="1"/>
          <p:nvPr/>
        </p:nvSpPr>
        <p:spPr>
          <a:xfrm>
            <a:off x="611560" y="116632"/>
            <a:ext cx="1519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Corners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07D0B1-FA32-4D46-AF79-E77E54290545}"/>
              </a:ext>
            </a:extLst>
          </p:cNvPr>
          <p:cNvSpPr txBox="1"/>
          <p:nvPr/>
        </p:nvSpPr>
        <p:spPr>
          <a:xfrm>
            <a:off x="596035" y="655670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5825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2426" y="796551"/>
            <a:ext cx="269817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/>
              <a:t>7(y - 9)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35679" y="2839778"/>
            <a:ext cx="3851920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5400" dirty="0"/>
              <a:t>B) 7y - 63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2852935"/>
            <a:ext cx="3557384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5400" dirty="0"/>
              <a:t>A) 7y - 9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5679" y="4797152"/>
            <a:ext cx="3851920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5400" dirty="0"/>
              <a:t>D) 7y - 16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3568" y="4797152"/>
            <a:ext cx="3557384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5400" dirty="0"/>
              <a:t>C) 7y - 54</a:t>
            </a:r>
          </a:p>
        </p:txBody>
      </p:sp>
      <p:sp>
        <p:nvSpPr>
          <p:cNvPr id="8" name="Oval 7"/>
          <p:cNvSpPr/>
          <p:nvPr/>
        </p:nvSpPr>
        <p:spPr>
          <a:xfrm>
            <a:off x="4380381" y="2531275"/>
            <a:ext cx="4162516" cy="1658981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9" name="TextBox 8"/>
          <p:cNvSpPr txBox="1"/>
          <p:nvPr/>
        </p:nvSpPr>
        <p:spPr>
          <a:xfrm>
            <a:off x="683568" y="116632"/>
            <a:ext cx="1519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Corners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B7DA8E-7FCA-4A44-BE94-2069A4925FAA}"/>
              </a:ext>
            </a:extLst>
          </p:cNvPr>
          <p:cNvSpPr txBox="1"/>
          <p:nvPr/>
        </p:nvSpPr>
        <p:spPr>
          <a:xfrm>
            <a:off x="569043" y="648866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3353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2426" y="1065399"/>
            <a:ext cx="28280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/>
              <a:t>3(4 – y)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26931" y="3108626"/>
            <a:ext cx="3389069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5400" dirty="0"/>
              <a:t>B) 12 – 3y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3121783"/>
            <a:ext cx="3557384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5400" dirty="0"/>
              <a:t>A) 3y - 12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94194" y="5097958"/>
            <a:ext cx="3421806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5400" dirty="0"/>
              <a:t>D) 7 - 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3568" y="5066000"/>
            <a:ext cx="3557384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5400" dirty="0"/>
              <a:t>C) 12 - y</a:t>
            </a:r>
          </a:p>
        </p:txBody>
      </p:sp>
      <p:sp>
        <p:nvSpPr>
          <p:cNvPr id="8" name="Oval 7"/>
          <p:cNvSpPr/>
          <p:nvPr/>
        </p:nvSpPr>
        <p:spPr>
          <a:xfrm>
            <a:off x="4573464" y="2800123"/>
            <a:ext cx="4005098" cy="1658981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9" name="TextBox 8"/>
          <p:cNvSpPr txBox="1"/>
          <p:nvPr/>
        </p:nvSpPr>
        <p:spPr>
          <a:xfrm>
            <a:off x="539552" y="0"/>
            <a:ext cx="1519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Corners</a:t>
            </a:r>
          </a:p>
        </p:txBody>
      </p:sp>
    </p:spTree>
    <p:extLst>
      <p:ext uri="{BB962C8B-B14F-4D97-AF65-F5344CB8AC3E}">
        <p14:creationId xmlns:p14="http://schemas.microsoft.com/office/powerpoint/2010/main" val="54046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2267" y="993391"/>
            <a:ext cx="33361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/>
              <a:t>3(2y + 2)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06772" y="3036618"/>
            <a:ext cx="3389069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5400" dirty="0"/>
              <a:t>B) 6y - 6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3409" y="3049775"/>
            <a:ext cx="3557384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5400" dirty="0"/>
              <a:t>A) 6y + 6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74035" y="5025950"/>
            <a:ext cx="3421806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5400" dirty="0"/>
              <a:t>D) 6y + 2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3409" y="4993992"/>
            <a:ext cx="3557384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5400" dirty="0"/>
              <a:t>C) 5y + 6</a:t>
            </a:r>
          </a:p>
        </p:txBody>
      </p:sp>
      <p:sp>
        <p:nvSpPr>
          <p:cNvPr id="8" name="Oval 7"/>
          <p:cNvSpPr/>
          <p:nvPr/>
        </p:nvSpPr>
        <p:spPr>
          <a:xfrm>
            <a:off x="539552" y="2740818"/>
            <a:ext cx="4005098" cy="1658981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9" name="TextBox 8"/>
          <p:cNvSpPr txBox="1"/>
          <p:nvPr/>
        </p:nvSpPr>
        <p:spPr>
          <a:xfrm>
            <a:off x="5580112" y="25460"/>
            <a:ext cx="1519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Corners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41CBDA-A893-4988-9FCB-4178EC517697}"/>
              </a:ext>
            </a:extLst>
          </p:cNvPr>
          <p:cNvSpPr txBox="1"/>
          <p:nvPr/>
        </p:nvSpPr>
        <p:spPr>
          <a:xfrm>
            <a:off x="683568" y="6511515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273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2426" y="796551"/>
            <a:ext cx="32544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/>
              <a:t>6(3y – 5)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35679" y="2839778"/>
            <a:ext cx="3851920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5400" dirty="0"/>
              <a:t>B) 18y + 30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2852935"/>
            <a:ext cx="3557384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5400" dirty="0"/>
              <a:t>A) 6y - 30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5679" y="4797152"/>
            <a:ext cx="3851920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5400" dirty="0"/>
              <a:t>D) 18y - 30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3568" y="4797152"/>
            <a:ext cx="3557384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5400" dirty="0"/>
              <a:t>C) 6y + 30</a:t>
            </a:r>
          </a:p>
        </p:txBody>
      </p:sp>
      <p:sp>
        <p:nvSpPr>
          <p:cNvPr id="8" name="Oval 7"/>
          <p:cNvSpPr/>
          <p:nvPr/>
        </p:nvSpPr>
        <p:spPr>
          <a:xfrm>
            <a:off x="4416046" y="4475492"/>
            <a:ext cx="4162516" cy="1658981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9" name="TextBox 8"/>
          <p:cNvSpPr txBox="1"/>
          <p:nvPr/>
        </p:nvSpPr>
        <p:spPr>
          <a:xfrm>
            <a:off x="683568" y="0"/>
            <a:ext cx="1519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Corners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DDB6A1-BF78-4602-984F-A9858D319AA3}"/>
              </a:ext>
            </a:extLst>
          </p:cNvPr>
          <p:cNvSpPr txBox="1"/>
          <p:nvPr/>
        </p:nvSpPr>
        <p:spPr>
          <a:xfrm>
            <a:off x="665379" y="649891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4690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6508" y="908720"/>
            <a:ext cx="43877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/>
              <a:t>4y(3y – 5m)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99992" y="2839778"/>
            <a:ext cx="3851920" cy="70788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4000" dirty="0"/>
              <a:t>B) 12y² - 20ym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2852935"/>
            <a:ext cx="3557384" cy="70788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4000" dirty="0"/>
              <a:t>A) 12y - 5m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5679" y="4797152"/>
            <a:ext cx="3851920" cy="70788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4000" dirty="0"/>
              <a:t>D) 12y² - 20m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3568" y="4797152"/>
            <a:ext cx="3557384" cy="70788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4000" dirty="0"/>
              <a:t>C) 12y – 20m</a:t>
            </a:r>
          </a:p>
        </p:txBody>
      </p:sp>
      <p:sp>
        <p:nvSpPr>
          <p:cNvPr id="8" name="Oval 7"/>
          <p:cNvSpPr/>
          <p:nvPr/>
        </p:nvSpPr>
        <p:spPr>
          <a:xfrm>
            <a:off x="4355976" y="2348880"/>
            <a:ext cx="4162516" cy="1658981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9" name="TextBox 8"/>
          <p:cNvSpPr txBox="1"/>
          <p:nvPr/>
        </p:nvSpPr>
        <p:spPr>
          <a:xfrm>
            <a:off x="750150" y="5419"/>
            <a:ext cx="1519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Corners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3BB47F-E3F9-4AA3-AB70-8C44F05C9EB1}"/>
              </a:ext>
            </a:extLst>
          </p:cNvPr>
          <p:cNvSpPr txBox="1"/>
          <p:nvPr/>
        </p:nvSpPr>
        <p:spPr>
          <a:xfrm>
            <a:off x="652312" y="6556703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827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292022"/>
            <a:ext cx="3983783" cy="120032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GB" sz="2400" b="1" i="1" dirty="0"/>
              <a:t>Get into groups of three.</a:t>
            </a:r>
          </a:p>
          <a:p>
            <a:endParaRPr lang="en-GB" sz="2400" b="1" i="1" dirty="0"/>
          </a:p>
          <a:p>
            <a:r>
              <a:rPr lang="en-GB" sz="2400" b="1" i="1" dirty="0"/>
              <a:t>Number each person 1-3.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1600" y="3131923"/>
            <a:ext cx="69847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Using your mini whiteboards:</a:t>
            </a:r>
          </a:p>
          <a:p>
            <a:endParaRPr lang="en-GB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Number 1 must teach the rest of the group how to do Q1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Then, Number 2 must teach the rest of the group how to do Q2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Lastly, Number 3 must teach the rest of the group how to do Q3.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937944-AD03-43DA-917B-0D13C52F18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436096" y="116632"/>
            <a:ext cx="3364315" cy="2516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973854-CD07-4B81-A236-441719F5CB4E}"/>
              </a:ext>
            </a:extLst>
          </p:cNvPr>
          <p:cNvSpPr txBox="1"/>
          <p:nvPr/>
        </p:nvSpPr>
        <p:spPr>
          <a:xfrm>
            <a:off x="5829480" y="2690326"/>
            <a:ext cx="2970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3" tooltip="http://108namesconstitution.wikispaces.com/community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4" tooltip="https://creativecommons.org/licenses/by-sa/3.0/"/>
              </a:rPr>
              <a:t>CC BY-SA</a:t>
            </a:r>
            <a:endParaRPr lang="en-IE" sz="9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D88AED-B1DA-4396-9B54-19416D520961}"/>
              </a:ext>
            </a:extLst>
          </p:cNvPr>
          <p:cNvSpPr/>
          <p:nvPr/>
        </p:nvSpPr>
        <p:spPr>
          <a:xfrm>
            <a:off x="827584" y="-107891"/>
            <a:ext cx="26821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Activity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3DD024-EB8D-47B3-BD07-D4DE34157A70}"/>
              </a:ext>
            </a:extLst>
          </p:cNvPr>
          <p:cNvSpPr txBox="1"/>
          <p:nvPr/>
        </p:nvSpPr>
        <p:spPr>
          <a:xfrm>
            <a:off x="539552" y="649891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2158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692696"/>
            <a:ext cx="2954655" cy="13849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GB" sz="2800" dirty="0"/>
              <a:t>Question 1</a:t>
            </a:r>
          </a:p>
          <a:p>
            <a:endParaRPr lang="en-GB" sz="2800" dirty="0"/>
          </a:p>
          <a:p>
            <a:r>
              <a:rPr lang="en-GB" sz="2800" dirty="0"/>
              <a:t>	3(y + 2)     	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9513" y="2876743"/>
            <a:ext cx="2954655" cy="138499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GB" sz="2800" dirty="0"/>
              <a:t>Question 2</a:t>
            </a:r>
          </a:p>
          <a:p>
            <a:endParaRPr lang="en-GB" sz="2800" dirty="0"/>
          </a:p>
          <a:p>
            <a:r>
              <a:rPr lang="en-GB" sz="2800" dirty="0"/>
              <a:t>	5(y - 11)	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33769" y="4964975"/>
            <a:ext cx="2954655" cy="138499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GB" sz="2800" dirty="0"/>
              <a:t>Question 3</a:t>
            </a:r>
          </a:p>
          <a:p>
            <a:endParaRPr lang="en-GB" sz="2800" dirty="0"/>
          </a:p>
          <a:p>
            <a:r>
              <a:rPr lang="en-GB" sz="2800" dirty="0"/>
              <a:t>	6y(y - 8)	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4969F3-EAB5-41ED-B048-FDD92D357DCC}"/>
              </a:ext>
            </a:extLst>
          </p:cNvPr>
          <p:cNvSpPr txBox="1"/>
          <p:nvPr/>
        </p:nvSpPr>
        <p:spPr>
          <a:xfrm>
            <a:off x="611560" y="648866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47285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446898"/>
              </p:ext>
            </p:extLst>
          </p:nvPr>
        </p:nvGraphicFramePr>
        <p:xfrm>
          <a:off x="1799902" y="1537345"/>
          <a:ext cx="4860330" cy="1097358"/>
        </p:xfrm>
        <a:graphic>
          <a:graphicData uri="http://schemas.openxmlformats.org/drawingml/2006/table">
            <a:tbl>
              <a:tblPr firstRow="1" bandRow="1"/>
              <a:tblGrid>
                <a:gridCol w="1620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0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0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905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905"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905"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41"/>
          <p:cNvSpPr txBox="1">
            <a:spLocks noChangeArrowheads="1"/>
          </p:cNvSpPr>
          <p:nvPr/>
        </p:nvSpPr>
        <p:spPr bwMode="auto">
          <a:xfrm>
            <a:off x="626780" y="849957"/>
            <a:ext cx="7689636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000000"/>
                </a:solidFill>
              </a:rPr>
              <a:t>Draw a 3 x 3 grid as shown below:</a:t>
            </a:r>
          </a:p>
        </p:txBody>
      </p:sp>
      <p:sp>
        <p:nvSpPr>
          <p:cNvPr id="4" name="TextBox 41"/>
          <p:cNvSpPr txBox="1">
            <a:spLocks noChangeArrowheads="1"/>
          </p:cNvSpPr>
          <p:nvPr/>
        </p:nvSpPr>
        <p:spPr bwMode="auto">
          <a:xfrm>
            <a:off x="646907" y="2996952"/>
            <a:ext cx="84615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000000"/>
                </a:solidFill>
              </a:rPr>
              <a:t>Place any 9 numbers below into the grid (no repeats)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90" y="3501206"/>
            <a:ext cx="9064178" cy="40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8D27F24-99D9-4584-82B3-4D02E6E4C068}"/>
              </a:ext>
            </a:extLst>
          </p:cNvPr>
          <p:cNvSpPr/>
          <p:nvPr/>
        </p:nvSpPr>
        <p:spPr>
          <a:xfrm>
            <a:off x="646907" y="5302"/>
            <a:ext cx="20697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Bingo</a:t>
            </a:r>
            <a:endParaRPr lang="en-IE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9" name="Picture 8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FBF153D-5101-42CB-A904-4EC78E71F8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681226"/>
            <a:ext cx="2101167" cy="22412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49D372-6F97-4AE2-B805-154BF8EF7531}"/>
              </a:ext>
            </a:extLst>
          </p:cNvPr>
          <p:cNvSpPr txBox="1"/>
          <p:nvPr/>
        </p:nvSpPr>
        <p:spPr>
          <a:xfrm>
            <a:off x="539552" y="648866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574919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0518" y="116632"/>
            <a:ext cx="1018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Bingo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259632" y="2409568"/>
            <a:ext cx="653095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6000" dirty="0">
                <a:solidFill>
                  <a:srgbClr val="FF0000"/>
                </a:solidFill>
              </a:rPr>
              <a:t>  3(n + 1) = 3n + ?</a:t>
            </a:r>
          </a:p>
          <a:p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146277" y="4451251"/>
            <a:ext cx="17938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9600" b="1" dirty="0">
                <a:solidFill>
                  <a:srgbClr val="002060"/>
                </a:solidFill>
              </a:rPr>
              <a:t>3</a:t>
            </a:r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E8875AA-2BB1-49DD-A662-0A6950439E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003" y="199271"/>
            <a:ext cx="2101167" cy="22412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C675BA-7847-4F43-A52C-65574A40CE90}"/>
              </a:ext>
            </a:extLst>
          </p:cNvPr>
          <p:cNvSpPr txBox="1"/>
          <p:nvPr/>
        </p:nvSpPr>
        <p:spPr>
          <a:xfrm>
            <a:off x="651184" y="648866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7486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568" y="44624"/>
            <a:ext cx="1018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Bingo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259632" y="2409568"/>
            <a:ext cx="695735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6000" dirty="0">
                <a:solidFill>
                  <a:srgbClr val="FF0000"/>
                </a:solidFill>
              </a:rPr>
              <a:t>  5(n + 2) = ?n + 10</a:t>
            </a:r>
          </a:p>
          <a:p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146277" y="4451251"/>
            <a:ext cx="17938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9600" b="1" dirty="0">
                <a:solidFill>
                  <a:srgbClr val="002060"/>
                </a:solidFill>
              </a:rPr>
              <a:t>5</a:t>
            </a:r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51DF3A0-23A7-4DFF-B4FE-20257D5FAC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75456"/>
            <a:ext cx="2101167" cy="22412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CDCE84-352F-4981-A4B0-5465FD89E2BE}"/>
              </a:ext>
            </a:extLst>
          </p:cNvPr>
          <p:cNvSpPr txBox="1"/>
          <p:nvPr/>
        </p:nvSpPr>
        <p:spPr>
          <a:xfrm>
            <a:off x="539552" y="648866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68888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116632"/>
            <a:ext cx="1018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Bingo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55576" y="2409568"/>
            <a:ext cx="738375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6000" dirty="0">
                <a:solidFill>
                  <a:srgbClr val="FF0000"/>
                </a:solidFill>
              </a:rPr>
              <a:t>  10(n + 7) = 10n + ?</a:t>
            </a:r>
          </a:p>
          <a:p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23928" y="4451251"/>
            <a:ext cx="17938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9600" b="1" dirty="0">
                <a:solidFill>
                  <a:srgbClr val="002060"/>
                </a:solidFill>
              </a:rPr>
              <a:t>70</a:t>
            </a:r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C023B305-5309-406F-9F24-215B981CA7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4005064"/>
            <a:ext cx="2101167" cy="22412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02B69B-5A33-4F9F-ABC4-6740A99766FF}"/>
              </a:ext>
            </a:extLst>
          </p:cNvPr>
          <p:cNvSpPr txBox="1"/>
          <p:nvPr/>
        </p:nvSpPr>
        <p:spPr>
          <a:xfrm>
            <a:off x="539552" y="655670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2939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560" y="44624"/>
            <a:ext cx="1018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Bingo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065381" y="2409568"/>
            <a:ext cx="653095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6000" dirty="0">
                <a:solidFill>
                  <a:srgbClr val="FF0000"/>
                </a:solidFill>
              </a:rPr>
              <a:t>  3(n + 6) = 3n + ?</a:t>
            </a:r>
          </a:p>
          <a:p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23928" y="4451251"/>
            <a:ext cx="17938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9600" b="1" dirty="0">
                <a:solidFill>
                  <a:srgbClr val="002060"/>
                </a:solidFill>
              </a:rPr>
              <a:t>18</a:t>
            </a:r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AE56EB56-6EB8-45B7-88DC-95BE7031FD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73" y="4365104"/>
            <a:ext cx="2101167" cy="22412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8CA2BB-DE5D-4C33-8FDE-08A7AAA47611}"/>
              </a:ext>
            </a:extLst>
          </p:cNvPr>
          <p:cNvSpPr txBox="1"/>
          <p:nvPr/>
        </p:nvSpPr>
        <p:spPr>
          <a:xfrm>
            <a:off x="323528" y="652534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1278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44624"/>
            <a:ext cx="1018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Bingo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065381" y="2409568"/>
            <a:ext cx="678583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6000" dirty="0">
                <a:solidFill>
                  <a:srgbClr val="FF0000"/>
                </a:solidFill>
              </a:rPr>
              <a:t>  6(-7 + n) = ? + 6n</a:t>
            </a:r>
          </a:p>
          <a:p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779912" y="4451251"/>
            <a:ext cx="200610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9600" b="1" dirty="0">
                <a:solidFill>
                  <a:srgbClr val="002060"/>
                </a:solidFill>
              </a:rPr>
              <a:t>-42</a:t>
            </a:r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DDB64BEE-CC6F-4C7A-9E84-57B2820A71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610204"/>
            <a:ext cx="2101167" cy="22412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1D42932-C886-4CF0-B7FA-BC5327B26CA4}"/>
              </a:ext>
            </a:extLst>
          </p:cNvPr>
          <p:cNvSpPr txBox="1"/>
          <p:nvPr/>
        </p:nvSpPr>
        <p:spPr>
          <a:xfrm>
            <a:off x="323528" y="652534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4058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44624"/>
            <a:ext cx="1018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Bingo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55576" y="2409568"/>
            <a:ext cx="7810151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6000" dirty="0">
                <a:solidFill>
                  <a:srgbClr val="FF0000"/>
                </a:solidFill>
              </a:rPr>
              <a:t>  5(2n + 11) = ?n + 55</a:t>
            </a:r>
          </a:p>
          <a:p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779912" y="4451251"/>
            <a:ext cx="200610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9600" b="1" dirty="0">
                <a:solidFill>
                  <a:srgbClr val="002060"/>
                </a:solidFill>
              </a:rPr>
              <a:t>10</a:t>
            </a:r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78C560D6-2B0B-4653-9D4C-775DD25957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293096"/>
            <a:ext cx="2101167" cy="22412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831D00A-88DC-4ACB-9A9A-1BE5361770F2}"/>
              </a:ext>
            </a:extLst>
          </p:cNvPr>
          <p:cNvSpPr txBox="1"/>
          <p:nvPr/>
        </p:nvSpPr>
        <p:spPr>
          <a:xfrm>
            <a:off x="323528" y="652534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2933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560" y="44624"/>
            <a:ext cx="1018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Bingo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071030" y="2409568"/>
            <a:ext cx="695735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6000" dirty="0">
                <a:solidFill>
                  <a:srgbClr val="FF0000"/>
                </a:solidFill>
              </a:rPr>
              <a:t>  ?(n + 2) = 6n + 12</a:t>
            </a:r>
          </a:p>
          <a:p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779912" y="4451251"/>
            <a:ext cx="200610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9600" b="1" dirty="0">
                <a:solidFill>
                  <a:srgbClr val="002060"/>
                </a:solidFill>
              </a:rPr>
              <a:t>6</a:t>
            </a:r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5D532D9F-8514-45F7-8A88-3CCCC96048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65632"/>
            <a:ext cx="2101167" cy="22412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E69D55-7119-4090-B527-84F1F636459E}"/>
              </a:ext>
            </a:extLst>
          </p:cNvPr>
          <p:cNvSpPr txBox="1"/>
          <p:nvPr/>
        </p:nvSpPr>
        <p:spPr>
          <a:xfrm>
            <a:off x="323528" y="652534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0975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560" y="44624"/>
            <a:ext cx="1018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Bingo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071030" y="2409568"/>
            <a:ext cx="695735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6000" dirty="0">
                <a:solidFill>
                  <a:srgbClr val="FF0000"/>
                </a:solidFill>
              </a:rPr>
              <a:t>  ?(4n + 1) = 8n + 2</a:t>
            </a:r>
          </a:p>
          <a:p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779912" y="4451251"/>
            <a:ext cx="200610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9600" b="1" dirty="0">
                <a:solidFill>
                  <a:srgbClr val="002060"/>
                </a:solidFill>
              </a:rPr>
              <a:t>2</a:t>
            </a:r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FAE37A0-0B26-4FB7-97C0-C7C361123E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88640"/>
            <a:ext cx="2101167" cy="22412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A975E3-249D-4BEB-B38F-73A234D943C6}"/>
              </a:ext>
            </a:extLst>
          </p:cNvPr>
          <p:cNvSpPr txBox="1"/>
          <p:nvPr/>
        </p:nvSpPr>
        <p:spPr>
          <a:xfrm>
            <a:off x="323528" y="652534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6035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560" y="116632"/>
            <a:ext cx="1018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Bingo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071030" y="2409568"/>
            <a:ext cx="734367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6000" dirty="0">
                <a:solidFill>
                  <a:srgbClr val="FF0000"/>
                </a:solidFill>
              </a:rPr>
              <a:t>  -2(12 + n) = ? – 2n </a:t>
            </a:r>
          </a:p>
          <a:p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779912" y="4451251"/>
            <a:ext cx="200610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9600" b="1" dirty="0">
                <a:solidFill>
                  <a:srgbClr val="002060"/>
                </a:solidFill>
              </a:rPr>
              <a:t>-24</a:t>
            </a:r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5619B9E9-C4FB-4D39-97AF-25CB241316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-99392"/>
            <a:ext cx="2101167" cy="22412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FCF366-822C-415C-85EA-365FAB6E3A0F}"/>
              </a:ext>
            </a:extLst>
          </p:cNvPr>
          <p:cNvSpPr txBox="1"/>
          <p:nvPr/>
        </p:nvSpPr>
        <p:spPr>
          <a:xfrm>
            <a:off x="323528" y="652534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31627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568" y="44624"/>
            <a:ext cx="1018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Bingo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071030" y="2409568"/>
            <a:ext cx="738375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6000" dirty="0">
                <a:solidFill>
                  <a:srgbClr val="FF0000"/>
                </a:solidFill>
              </a:rPr>
              <a:t>  2(2n + ½) = ?n + 1 </a:t>
            </a:r>
          </a:p>
          <a:p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222075" y="4451251"/>
            <a:ext cx="200610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9600" b="1" dirty="0">
                <a:solidFill>
                  <a:srgbClr val="002060"/>
                </a:solidFill>
              </a:rPr>
              <a:t>4</a:t>
            </a:r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62C3539-A859-4843-93F7-DE4E89EBF3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121" y="3933056"/>
            <a:ext cx="2101167" cy="22412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B04B29-A88A-4C88-A1DC-03B25468243C}"/>
              </a:ext>
            </a:extLst>
          </p:cNvPr>
          <p:cNvSpPr txBox="1"/>
          <p:nvPr/>
        </p:nvSpPr>
        <p:spPr>
          <a:xfrm>
            <a:off x="323528" y="652534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83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568" y="-18180"/>
            <a:ext cx="1018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Bingo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11560" y="2492896"/>
            <a:ext cx="793839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6000" dirty="0">
                <a:solidFill>
                  <a:srgbClr val="FF0000"/>
                </a:solidFill>
              </a:rPr>
              <a:t>  5n(n + 3) = 5n² + ?n </a:t>
            </a:r>
          </a:p>
          <a:p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95936" y="4451251"/>
            <a:ext cx="200610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9600" b="1" dirty="0">
                <a:solidFill>
                  <a:srgbClr val="002060"/>
                </a:solidFill>
              </a:rPr>
              <a:t>15</a:t>
            </a:r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7995B101-7AC0-44D4-A82A-E1B8867402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115458"/>
            <a:ext cx="2101167" cy="22412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8D1838-828B-4293-90EB-A01FB4B0EC21}"/>
              </a:ext>
            </a:extLst>
          </p:cNvPr>
          <p:cNvSpPr txBox="1"/>
          <p:nvPr/>
        </p:nvSpPr>
        <p:spPr>
          <a:xfrm>
            <a:off x="323528" y="652534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7381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116632"/>
            <a:ext cx="1018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Bingo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11560" y="2492896"/>
            <a:ext cx="7810151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6000" dirty="0">
                <a:solidFill>
                  <a:srgbClr val="FF0000"/>
                </a:solidFill>
              </a:rPr>
              <a:t>  10(n + ½) = 10n + ? </a:t>
            </a:r>
          </a:p>
          <a:p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95936" y="4451251"/>
            <a:ext cx="200610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9600" b="1" dirty="0">
                <a:solidFill>
                  <a:srgbClr val="002060"/>
                </a:solidFill>
              </a:rPr>
              <a:t>5</a:t>
            </a:r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9859739-40D3-4621-9648-0092C76B25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005064"/>
            <a:ext cx="2101167" cy="22412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70EE7C-35F0-4DD5-A9EA-55A7A4449A41}"/>
              </a:ext>
            </a:extLst>
          </p:cNvPr>
          <p:cNvSpPr txBox="1"/>
          <p:nvPr/>
        </p:nvSpPr>
        <p:spPr>
          <a:xfrm>
            <a:off x="323528" y="652534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17976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568" y="44624"/>
            <a:ext cx="1018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Bingo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331640" y="2492896"/>
            <a:ext cx="674736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6000" dirty="0">
                <a:solidFill>
                  <a:srgbClr val="FF0000"/>
                </a:solidFill>
              </a:rPr>
              <a:t>  7(n - 3) = ?n - 21 </a:t>
            </a:r>
          </a:p>
          <a:p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95936" y="4451251"/>
            <a:ext cx="200610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9600" b="1" dirty="0">
                <a:solidFill>
                  <a:srgbClr val="002060"/>
                </a:solidFill>
              </a:rPr>
              <a:t>7</a:t>
            </a:r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FD1BCA9-2BDD-44A6-B211-D01E8F59A3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293096"/>
            <a:ext cx="2101167" cy="22412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B2251C5-B8FE-479C-A665-833B39E55675}"/>
              </a:ext>
            </a:extLst>
          </p:cNvPr>
          <p:cNvSpPr txBox="1"/>
          <p:nvPr/>
        </p:nvSpPr>
        <p:spPr>
          <a:xfrm>
            <a:off x="323528" y="652534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921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560" y="44624"/>
            <a:ext cx="1018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Bingo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39552" y="2492896"/>
            <a:ext cx="802335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6000" dirty="0">
                <a:solidFill>
                  <a:srgbClr val="FF0000"/>
                </a:solidFill>
              </a:rPr>
              <a:t>  ?(2n + 4) = 18n + 36 </a:t>
            </a:r>
          </a:p>
          <a:p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95936" y="4451251"/>
            <a:ext cx="200610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9600" b="1" dirty="0">
                <a:solidFill>
                  <a:srgbClr val="002060"/>
                </a:solidFill>
              </a:rPr>
              <a:t>9</a:t>
            </a:r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A940407-F51B-4A33-8DF5-45AEE7D93D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17032"/>
            <a:ext cx="2101167" cy="22412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C0CE13-E879-4A18-8151-0DB39B7A33EB}"/>
              </a:ext>
            </a:extLst>
          </p:cNvPr>
          <p:cNvSpPr txBox="1"/>
          <p:nvPr/>
        </p:nvSpPr>
        <p:spPr>
          <a:xfrm>
            <a:off x="323528" y="652534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5668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116632"/>
            <a:ext cx="1018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Bingo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212222" y="2492896"/>
            <a:ext cx="674415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6000" dirty="0">
                <a:solidFill>
                  <a:srgbClr val="FF0000"/>
                </a:solidFill>
              </a:rPr>
              <a:t>  8(n + 3) = 8n + ? </a:t>
            </a:r>
          </a:p>
          <a:p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95936" y="4451251"/>
            <a:ext cx="200610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9600" b="1" dirty="0">
                <a:solidFill>
                  <a:srgbClr val="002060"/>
                </a:solidFill>
              </a:rPr>
              <a:t>24</a:t>
            </a:r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C256D6F8-81C5-4AA8-9CE6-7A24C9F0BF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89" y="4115458"/>
            <a:ext cx="2101167" cy="22412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14E2BD-073A-412D-93B2-2A50AA7C6F63}"/>
              </a:ext>
            </a:extLst>
          </p:cNvPr>
          <p:cNvSpPr txBox="1"/>
          <p:nvPr/>
        </p:nvSpPr>
        <p:spPr>
          <a:xfrm>
            <a:off x="323528" y="652534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6059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-GB"/>
              <a:t>Reflect on your learning:</a:t>
            </a:r>
            <a:br>
              <a:rPr lang="en-GB"/>
            </a:br>
            <a:endParaRPr sz="1800"/>
          </a:p>
        </p:txBody>
      </p:sp>
      <p:graphicFrame>
        <p:nvGraphicFramePr>
          <p:cNvPr id="118" name="Shape 118"/>
          <p:cNvGraphicFramePr/>
          <p:nvPr>
            <p:extLst>
              <p:ext uri="{D42A27DB-BD31-4B8C-83A1-F6EECF244321}">
                <p14:modId xmlns:p14="http://schemas.microsoft.com/office/powerpoint/2010/main" val="738779317"/>
              </p:ext>
            </p:extLst>
          </p:nvPr>
        </p:nvGraphicFramePr>
        <p:xfrm>
          <a:off x="601225" y="2751350"/>
          <a:ext cx="7239000" cy="17601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838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I understand what expanding brackets mean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I am able to expand brackets involving an expression with addition and subtraction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I can expand and simplify brackets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9" name="Shape 119"/>
          <p:cNvSpPr txBox="1"/>
          <p:nvPr/>
        </p:nvSpPr>
        <p:spPr>
          <a:xfrm>
            <a:off x="498150" y="2077025"/>
            <a:ext cx="4488900" cy="4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/>
              <a:t> </a:t>
            </a:r>
            <a:endParaRPr/>
          </a:p>
        </p:txBody>
      </p:sp>
      <p:sp>
        <p:nvSpPr>
          <p:cNvPr id="120" name="Shape 120"/>
          <p:cNvSpPr txBox="1"/>
          <p:nvPr/>
        </p:nvSpPr>
        <p:spPr>
          <a:xfrm>
            <a:off x="395536" y="5532425"/>
            <a:ext cx="8880600" cy="567000"/>
          </a:xfrm>
          <a:prstGeom prst="rect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/>
              <a:t>Skills I have used: </a:t>
            </a:r>
            <a:endParaRPr/>
          </a:p>
        </p:txBody>
      </p:sp>
      <p:sp>
        <p:nvSpPr>
          <p:cNvPr id="121" name="Shape 121"/>
          <p:cNvSpPr txBox="1"/>
          <p:nvPr/>
        </p:nvSpPr>
        <p:spPr>
          <a:xfrm>
            <a:off x="2286350" y="5442000"/>
            <a:ext cx="14085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800" b="1"/>
              <a:t>Working with others</a:t>
            </a:r>
            <a:endParaRPr sz="800" b="1"/>
          </a:p>
        </p:txBody>
      </p:sp>
      <p:sp>
        <p:nvSpPr>
          <p:cNvPr id="122" name="Shape 122"/>
          <p:cNvSpPr/>
          <p:nvPr/>
        </p:nvSpPr>
        <p:spPr>
          <a:xfrm>
            <a:off x="3948675" y="5506750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23" name="Shape 123"/>
          <p:cNvSpPr/>
          <p:nvPr/>
        </p:nvSpPr>
        <p:spPr>
          <a:xfrm>
            <a:off x="2088225" y="5483400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24" name="Shape 124"/>
          <p:cNvSpPr txBox="1"/>
          <p:nvPr/>
        </p:nvSpPr>
        <p:spPr>
          <a:xfrm>
            <a:off x="4197075" y="5442000"/>
            <a:ext cx="20382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800" b="1"/>
              <a:t>Managing Information &amp; Thinking </a:t>
            </a:r>
            <a:endParaRPr sz="800" b="1"/>
          </a:p>
        </p:txBody>
      </p:sp>
      <p:sp>
        <p:nvSpPr>
          <p:cNvPr id="125" name="Shape 125"/>
          <p:cNvSpPr/>
          <p:nvPr/>
        </p:nvSpPr>
        <p:spPr>
          <a:xfrm>
            <a:off x="6259575" y="5506750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26" name="Shape 126"/>
          <p:cNvSpPr txBox="1"/>
          <p:nvPr/>
        </p:nvSpPr>
        <p:spPr>
          <a:xfrm>
            <a:off x="6483075" y="5442000"/>
            <a:ext cx="20382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800" b="1"/>
              <a:t>Managing Myself </a:t>
            </a:r>
            <a:endParaRPr sz="800" b="1"/>
          </a:p>
        </p:txBody>
      </p:sp>
      <p:sp>
        <p:nvSpPr>
          <p:cNvPr id="127" name="Shape 127"/>
          <p:cNvSpPr/>
          <p:nvPr/>
        </p:nvSpPr>
        <p:spPr>
          <a:xfrm>
            <a:off x="2088225" y="5744375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28" name="Shape 128"/>
          <p:cNvSpPr txBox="1"/>
          <p:nvPr/>
        </p:nvSpPr>
        <p:spPr>
          <a:xfrm>
            <a:off x="2286350" y="5670600"/>
            <a:ext cx="14085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800" b="1"/>
              <a:t>Staying Well</a:t>
            </a:r>
            <a:endParaRPr sz="800" b="1"/>
          </a:p>
        </p:txBody>
      </p:sp>
      <p:sp>
        <p:nvSpPr>
          <p:cNvPr id="129" name="Shape 129"/>
          <p:cNvSpPr/>
          <p:nvPr/>
        </p:nvSpPr>
        <p:spPr>
          <a:xfrm>
            <a:off x="3948675" y="5744375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30" name="Shape 130"/>
          <p:cNvSpPr txBox="1"/>
          <p:nvPr/>
        </p:nvSpPr>
        <p:spPr>
          <a:xfrm>
            <a:off x="4191350" y="5670600"/>
            <a:ext cx="14085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800" b="1"/>
              <a:t>Communicating</a:t>
            </a:r>
            <a:endParaRPr sz="800" b="1"/>
          </a:p>
        </p:txBody>
      </p:sp>
      <p:sp>
        <p:nvSpPr>
          <p:cNvPr id="131" name="Shape 131"/>
          <p:cNvSpPr/>
          <p:nvPr/>
        </p:nvSpPr>
        <p:spPr>
          <a:xfrm>
            <a:off x="6259575" y="5776550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32" name="Shape 132"/>
          <p:cNvSpPr txBox="1"/>
          <p:nvPr/>
        </p:nvSpPr>
        <p:spPr>
          <a:xfrm>
            <a:off x="6557500" y="5668175"/>
            <a:ext cx="14085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800" b="1"/>
              <a:t>Being Creative</a:t>
            </a:r>
            <a:endParaRPr sz="800" b="1"/>
          </a:p>
        </p:txBody>
      </p:sp>
      <p:sp>
        <p:nvSpPr>
          <p:cNvPr id="133" name="Shape 133"/>
          <p:cNvSpPr/>
          <p:nvPr/>
        </p:nvSpPr>
        <p:spPr>
          <a:xfrm>
            <a:off x="5989425" y="1504450"/>
            <a:ext cx="764400" cy="3606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34" name="Shape 134"/>
          <p:cNvSpPr/>
          <p:nvPr/>
        </p:nvSpPr>
        <p:spPr>
          <a:xfrm>
            <a:off x="5989425" y="986950"/>
            <a:ext cx="764400" cy="3606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35" name="Shape 135"/>
          <p:cNvSpPr/>
          <p:nvPr/>
        </p:nvSpPr>
        <p:spPr>
          <a:xfrm>
            <a:off x="5989425" y="2021950"/>
            <a:ext cx="764400" cy="360600"/>
          </a:xfrm>
          <a:prstGeom prst="rect">
            <a:avLst/>
          </a:prstGeom>
          <a:solidFill>
            <a:srgbClr val="CC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36" name="Shape 136"/>
          <p:cNvSpPr txBox="1"/>
          <p:nvPr/>
        </p:nvSpPr>
        <p:spPr>
          <a:xfrm>
            <a:off x="6842275" y="975925"/>
            <a:ext cx="16791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Confident</a:t>
            </a:r>
            <a:endParaRPr b="1" dirty="0">
              <a:solidFill>
                <a:srgbClr val="FF0000"/>
              </a:solidFill>
            </a:endParaRPr>
          </a:p>
        </p:txBody>
      </p:sp>
      <p:sp>
        <p:nvSpPr>
          <p:cNvPr id="137" name="Shape 137"/>
          <p:cNvSpPr txBox="1"/>
          <p:nvPr/>
        </p:nvSpPr>
        <p:spPr>
          <a:xfrm>
            <a:off x="6872775" y="1507300"/>
            <a:ext cx="20382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Need more practice</a:t>
            </a:r>
            <a:endParaRPr b="1" dirty="0">
              <a:solidFill>
                <a:srgbClr val="FF0000"/>
              </a:solidFill>
            </a:endParaRPr>
          </a:p>
        </p:txBody>
      </p:sp>
      <p:sp>
        <p:nvSpPr>
          <p:cNvPr id="138" name="Shape 138"/>
          <p:cNvSpPr txBox="1"/>
          <p:nvPr/>
        </p:nvSpPr>
        <p:spPr>
          <a:xfrm>
            <a:off x="6872775" y="2000825"/>
            <a:ext cx="16791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Not yet there</a:t>
            </a:r>
            <a:endParaRPr b="1" dirty="0">
              <a:solidFill>
                <a:srgbClr val="FF0000"/>
              </a:solidFill>
            </a:endParaRPr>
          </a:p>
        </p:txBody>
      </p:sp>
      <p:pic>
        <p:nvPicPr>
          <p:cNvPr id="139" name="Shape 13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5825" y="5095050"/>
            <a:ext cx="985050" cy="19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50EDCA5-ED30-4A31-8905-1D8DD29FB9EF}"/>
              </a:ext>
            </a:extLst>
          </p:cNvPr>
          <p:cNvSpPr txBox="1"/>
          <p:nvPr/>
        </p:nvSpPr>
        <p:spPr>
          <a:xfrm>
            <a:off x="683568" y="6362478"/>
            <a:ext cx="2582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6993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adg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1487</TotalTime>
  <Words>1254</Words>
  <Application>Microsoft Office PowerPoint</Application>
  <PresentationFormat>On-screen Show (4:3)</PresentationFormat>
  <Paragraphs>315</Paragraphs>
  <Slides>40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Arial</vt:lpstr>
      <vt:lpstr>Calibri</vt:lpstr>
      <vt:lpstr>Century Gothic</vt:lpstr>
      <vt:lpstr>Comic Sans MS</vt:lpstr>
      <vt:lpstr>Gill Sans MT</vt:lpstr>
      <vt:lpstr>Wingdings</vt:lpstr>
      <vt:lpstr>Wingdings 2</vt:lpstr>
      <vt:lpstr>Badge</vt:lpstr>
      <vt:lpstr>Expanding Brackets</vt:lpstr>
      <vt:lpstr>Lesson Objectives</vt:lpstr>
      <vt:lpstr>Think – Pair - Share</vt:lpstr>
      <vt:lpstr>Expanding Brackets</vt:lpstr>
      <vt:lpstr>Expanding Brackets</vt:lpstr>
      <vt:lpstr>Expanding Brackets</vt:lpstr>
      <vt:lpstr>Expanding Brackets</vt:lpstr>
      <vt:lpstr>Expanding Brackets</vt:lpstr>
      <vt:lpstr>Expanding Brackets</vt:lpstr>
      <vt:lpstr>On your Mini Whiteboards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Reflect on your learning: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 Gilleran</dc:creator>
  <cp:lastModifiedBy>Anne Gilleran</cp:lastModifiedBy>
  <cp:revision>49</cp:revision>
  <dcterms:created xsi:type="dcterms:W3CDTF">2013-12-02T20:38:32Z</dcterms:created>
  <dcterms:modified xsi:type="dcterms:W3CDTF">2018-06-15T19:09:13Z</dcterms:modified>
</cp:coreProperties>
</file>