
<file path=[Content_Types].xml><?xml version="1.0" encoding="utf-8"?>
<Types xmlns="http://schemas.openxmlformats.org/package/2006/content-types">
  <Default Extension="png" ContentType="image/png"/>
  <Default Extension="png&amp;ehk=rY2kbjjhGczLguxmYaL7jg&amp;r=0&amp;pid=OfficeInsert" ContentType="image/png"/>
  <Default Extension="jpg&amp;ehk=Rk5SKWxvRPH3LG9Mwm8fzg&amp;r=0&amp;pid=OfficeInsert" ContentType="image/jpeg"/>
  <Default Extension="png&amp;ehk=zgk1P62VU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&amp;ehk=McQxPzcYopmhizVtYy0pkA&amp;r=0&amp;pid=OfficeInsert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32"/>
  </p:notesMasterIdLst>
  <p:sldIdLst>
    <p:sldId id="256" r:id="rId2"/>
    <p:sldId id="263" r:id="rId3"/>
    <p:sldId id="264" r:id="rId4"/>
    <p:sldId id="271" r:id="rId5"/>
    <p:sldId id="272" r:id="rId6"/>
    <p:sldId id="279" r:id="rId7"/>
    <p:sldId id="274" r:id="rId8"/>
    <p:sldId id="280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300" r:id="rId19"/>
    <p:sldId id="261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262" r:id="rId30"/>
    <p:sldId id="302" r:id="rId31"/>
  </p:sldIdLst>
  <p:sldSz cx="12192000" cy="6858000"/>
  <p:notesSz cx="6858000" cy="9144000"/>
  <p:embeddedFontLst>
    <p:embeddedFont>
      <p:font typeface="MS PGothic" panose="020B0600070205080204" pitchFamily="34" charset="-128"/>
      <p:regular r:id="rId33"/>
    </p:embeddedFont>
    <p:embeddedFont>
      <p:font typeface="MS PGothic" panose="020B0600070205080204" pitchFamily="34" charset="-128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entury Gothic" panose="020B0502020202020204" pitchFamily="34" charset="0"/>
      <p:regular r:id="rId38"/>
      <p:bold r:id="rId39"/>
      <p:italic r:id="rId40"/>
      <p:boldItalic r:id="rId41"/>
    </p:embeddedFont>
    <p:embeddedFont>
      <p:font typeface="Comic Sans MS" panose="030F0702030302020204" pitchFamily="66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35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384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0DB62039-3861-49C7-9061-9E46BEA70A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2277080B-68B0-4236-8238-7523099D9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D48B27B-2FB4-4B4A-AADB-D6C164D2C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6187059-4070-42E6-874D-AEE4EE489F58}" type="slidenum">
              <a:rPr lang="en-GB" altLang="en-US" sz="1200" smtClean="0">
                <a:latin typeface="Arial" panose="020B0604020202020204" pitchFamily="34" charset="0"/>
              </a:rPr>
              <a:pPr/>
              <a:t>4</a:t>
            </a:fld>
            <a:endParaRPr lang="en-GB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272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88A3C95-7B7C-4720-8696-CACF4FDEA5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359D9F06-E8F4-4F66-B447-1480AB28B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03F4ABD1-FA05-4115-A656-472D7556A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3E412B9-0C7C-4C1C-A54E-C5A33F64C80A}" type="slidenum">
              <a:rPr lang="en-GB" altLang="en-US" sz="1200" smtClean="0">
                <a:latin typeface="Arial" panose="020B0604020202020204" pitchFamily="34" charset="0"/>
              </a:rPr>
              <a:pPr/>
              <a:t>7</a:t>
            </a:fld>
            <a:endParaRPr lang="en-GB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66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5610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9816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3961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9419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4825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2453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7445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3456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0155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835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735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255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8859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6520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79787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650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71843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9205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141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63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03616"/>
                </a:lnTo>
                <a:lnTo>
                  <a:pt x="19645" y="103616"/>
                </a:lnTo>
                <a:lnTo>
                  <a:pt x="23395" y="119302"/>
                </a:lnTo>
                <a:lnTo>
                  <a:pt x="23395" y="119302"/>
                </a:lnTo>
                <a:lnTo>
                  <a:pt x="23479" y="119477"/>
                </a:lnTo>
                <a:lnTo>
                  <a:pt x="23604" y="119738"/>
                </a:lnTo>
                <a:lnTo>
                  <a:pt x="23729" y="120000"/>
                </a:lnTo>
                <a:lnTo>
                  <a:pt x="23833" y="120000"/>
                </a:lnTo>
                <a:lnTo>
                  <a:pt x="23958" y="120000"/>
                </a:lnTo>
                <a:lnTo>
                  <a:pt x="24062" y="119738"/>
                </a:lnTo>
                <a:lnTo>
                  <a:pt x="24187" y="119477"/>
                </a:lnTo>
                <a:lnTo>
                  <a:pt x="24270" y="119302"/>
                </a:lnTo>
                <a:lnTo>
                  <a:pt x="28020" y="103616"/>
                </a:lnTo>
                <a:lnTo>
                  <a:pt x="120000" y="103616"/>
                </a:lnTo>
                <a:lnTo>
                  <a:pt x="12000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0" y="-3175"/>
            <a:ext cx="12192000" cy="520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13117"/>
                </a:lnTo>
                <a:lnTo>
                  <a:pt x="19645" y="113117"/>
                </a:lnTo>
                <a:lnTo>
                  <a:pt x="23395" y="119707"/>
                </a:lnTo>
                <a:lnTo>
                  <a:pt x="23395" y="119707"/>
                </a:lnTo>
                <a:lnTo>
                  <a:pt x="23479" y="119780"/>
                </a:lnTo>
                <a:lnTo>
                  <a:pt x="23604" y="119890"/>
                </a:lnTo>
                <a:lnTo>
                  <a:pt x="23729" y="120000"/>
                </a:lnTo>
                <a:lnTo>
                  <a:pt x="23833" y="120000"/>
                </a:lnTo>
                <a:lnTo>
                  <a:pt x="23958" y="120000"/>
                </a:lnTo>
                <a:lnTo>
                  <a:pt x="24062" y="119890"/>
                </a:lnTo>
                <a:lnTo>
                  <a:pt x="24187" y="119780"/>
                </a:lnTo>
                <a:lnTo>
                  <a:pt x="24270" y="119707"/>
                </a:lnTo>
                <a:lnTo>
                  <a:pt x="28020" y="113117"/>
                </a:lnTo>
                <a:lnTo>
                  <a:pt x="120000" y="113117"/>
                </a:lnTo>
                <a:lnTo>
                  <a:pt x="12000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54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ctr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0" y="1"/>
            <a:ext cx="12192000" cy="520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13117"/>
                </a:lnTo>
                <a:lnTo>
                  <a:pt x="100354" y="113117"/>
                </a:lnTo>
                <a:lnTo>
                  <a:pt x="96604" y="119707"/>
                </a:lnTo>
                <a:lnTo>
                  <a:pt x="96604" y="119707"/>
                </a:lnTo>
                <a:lnTo>
                  <a:pt x="96520" y="119780"/>
                </a:lnTo>
                <a:lnTo>
                  <a:pt x="96395" y="119890"/>
                </a:lnTo>
                <a:lnTo>
                  <a:pt x="96270" y="120000"/>
                </a:lnTo>
                <a:lnTo>
                  <a:pt x="96166" y="120000"/>
                </a:lnTo>
                <a:lnTo>
                  <a:pt x="96041" y="120000"/>
                </a:lnTo>
                <a:lnTo>
                  <a:pt x="95937" y="119890"/>
                </a:lnTo>
                <a:lnTo>
                  <a:pt x="95812" y="119780"/>
                </a:lnTo>
                <a:lnTo>
                  <a:pt x="95729" y="119707"/>
                </a:lnTo>
                <a:lnTo>
                  <a:pt x="91979" y="113117"/>
                </a:lnTo>
                <a:lnTo>
                  <a:pt x="0" y="113117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8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03616"/>
                </a:lnTo>
                <a:lnTo>
                  <a:pt x="19645" y="103616"/>
                </a:lnTo>
                <a:lnTo>
                  <a:pt x="23395" y="119302"/>
                </a:lnTo>
                <a:lnTo>
                  <a:pt x="23395" y="119302"/>
                </a:lnTo>
                <a:lnTo>
                  <a:pt x="23479" y="119477"/>
                </a:lnTo>
                <a:lnTo>
                  <a:pt x="23604" y="119738"/>
                </a:lnTo>
                <a:lnTo>
                  <a:pt x="23729" y="120000"/>
                </a:lnTo>
                <a:lnTo>
                  <a:pt x="23833" y="120000"/>
                </a:lnTo>
                <a:lnTo>
                  <a:pt x="23958" y="120000"/>
                </a:lnTo>
                <a:lnTo>
                  <a:pt x="24062" y="119738"/>
                </a:lnTo>
                <a:lnTo>
                  <a:pt x="24187" y="119477"/>
                </a:lnTo>
                <a:lnTo>
                  <a:pt x="24270" y="119302"/>
                </a:lnTo>
                <a:lnTo>
                  <a:pt x="28020" y="103616"/>
                </a:lnTo>
                <a:lnTo>
                  <a:pt x="120000" y="103616"/>
                </a:lnTo>
                <a:lnTo>
                  <a:pt x="12000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818712" y="2222287"/>
            <a:ext cx="5185873" cy="36387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6187415" y="2222287"/>
            <a:ext cx="5194583" cy="363876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03616"/>
                </a:lnTo>
                <a:lnTo>
                  <a:pt x="19645" y="103616"/>
                </a:lnTo>
                <a:lnTo>
                  <a:pt x="23395" y="119302"/>
                </a:lnTo>
                <a:lnTo>
                  <a:pt x="23395" y="119302"/>
                </a:lnTo>
                <a:lnTo>
                  <a:pt x="23479" y="119477"/>
                </a:lnTo>
                <a:lnTo>
                  <a:pt x="23604" y="119738"/>
                </a:lnTo>
                <a:lnTo>
                  <a:pt x="23729" y="120000"/>
                </a:lnTo>
                <a:lnTo>
                  <a:pt x="23833" y="120000"/>
                </a:lnTo>
                <a:lnTo>
                  <a:pt x="23958" y="120000"/>
                </a:lnTo>
                <a:lnTo>
                  <a:pt x="24062" y="119738"/>
                </a:lnTo>
                <a:lnTo>
                  <a:pt x="24187" y="119477"/>
                </a:lnTo>
                <a:lnTo>
                  <a:pt x="24270" y="119302"/>
                </a:lnTo>
                <a:lnTo>
                  <a:pt x="28020" y="103616"/>
                </a:lnTo>
                <a:lnTo>
                  <a:pt x="120000" y="103616"/>
                </a:lnTo>
                <a:lnTo>
                  <a:pt x="12000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6187415" y="2174875"/>
            <a:ext cx="5194583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03616"/>
                </a:lnTo>
                <a:lnTo>
                  <a:pt x="19645" y="103616"/>
                </a:lnTo>
                <a:lnTo>
                  <a:pt x="23395" y="119302"/>
                </a:lnTo>
                <a:lnTo>
                  <a:pt x="23395" y="119302"/>
                </a:lnTo>
                <a:lnTo>
                  <a:pt x="23479" y="119477"/>
                </a:lnTo>
                <a:lnTo>
                  <a:pt x="23604" y="119738"/>
                </a:lnTo>
                <a:lnTo>
                  <a:pt x="23729" y="120000"/>
                </a:lnTo>
                <a:lnTo>
                  <a:pt x="23833" y="120000"/>
                </a:lnTo>
                <a:lnTo>
                  <a:pt x="23958" y="120000"/>
                </a:lnTo>
                <a:lnTo>
                  <a:pt x="24062" y="119738"/>
                </a:lnTo>
                <a:lnTo>
                  <a:pt x="24187" y="119477"/>
                </a:lnTo>
                <a:lnTo>
                  <a:pt x="24270" y="119302"/>
                </a:lnTo>
                <a:lnTo>
                  <a:pt x="28020" y="103616"/>
                </a:lnTo>
                <a:lnTo>
                  <a:pt x="120000" y="103616"/>
                </a:lnTo>
                <a:lnTo>
                  <a:pt x="12000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439" y="0"/>
                </a:moveTo>
                <a:lnTo>
                  <a:pt x="1560" y="0"/>
                </a:lnTo>
                <a:lnTo>
                  <a:pt x="1560" y="0"/>
                </a:lnTo>
                <a:lnTo>
                  <a:pt x="1205" y="0"/>
                </a:lnTo>
                <a:lnTo>
                  <a:pt x="921" y="207"/>
                </a:lnTo>
                <a:lnTo>
                  <a:pt x="709" y="415"/>
                </a:lnTo>
                <a:lnTo>
                  <a:pt x="425" y="623"/>
                </a:lnTo>
                <a:lnTo>
                  <a:pt x="283" y="1039"/>
                </a:lnTo>
                <a:lnTo>
                  <a:pt x="141" y="1351"/>
                </a:lnTo>
                <a:lnTo>
                  <a:pt x="0" y="1767"/>
                </a:lnTo>
                <a:lnTo>
                  <a:pt x="0" y="2287"/>
                </a:lnTo>
                <a:lnTo>
                  <a:pt x="0" y="107937"/>
                </a:lnTo>
                <a:lnTo>
                  <a:pt x="0" y="107937"/>
                </a:lnTo>
                <a:lnTo>
                  <a:pt x="0" y="108457"/>
                </a:lnTo>
                <a:lnTo>
                  <a:pt x="141" y="108873"/>
                </a:lnTo>
                <a:lnTo>
                  <a:pt x="283" y="109185"/>
                </a:lnTo>
                <a:lnTo>
                  <a:pt x="425" y="109601"/>
                </a:lnTo>
                <a:lnTo>
                  <a:pt x="709" y="109809"/>
                </a:lnTo>
                <a:lnTo>
                  <a:pt x="921" y="110017"/>
                </a:lnTo>
                <a:lnTo>
                  <a:pt x="1205" y="110225"/>
                </a:lnTo>
                <a:lnTo>
                  <a:pt x="1560" y="110225"/>
                </a:lnTo>
                <a:lnTo>
                  <a:pt x="16808" y="110225"/>
                </a:lnTo>
                <a:lnTo>
                  <a:pt x="23049" y="119376"/>
                </a:lnTo>
                <a:lnTo>
                  <a:pt x="23049" y="119376"/>
                </a:lnTo>
                <a:lnTo>
                  <a:pt x="23262" y="119584"/>
                </a:lnTo>
                <a:lnTo>
                  <a:pt x="23546" y="119792"/>
                </a:lnTo>
                <a:lnTo>
                  <a:pt x="23829" y="120000"/>
                </a:lnTo>
                <a:lnTo>
                  <a:pt x="24113" y="120000"/>
                </a:lnTo>
                <a:lnTo>
                  <a:pt x="24397" y="120000"/>
                </a:lnTo>
                <a:lnTo>
                  <a:pt x="24680" y="119792"/>
                </a:lnTo>
                <a:lnTo>
                  <a:pt x="24964" y="119584"/>
                </a:lnTo>
                <a:lnTo>
                  <a:pt x="25177" y="119376"/>
                </a:lnTo>
                <a:lnTo>
                  <a:pt x="31418" y="110225"/>
                </a:lnTo>
                <a:lnTo>
                  <a:pt x="118439" y="110225"/>
                </a:lnTo>
                <a:lnTo>
                  <a:pt x="118439" y="110225"/>
                </a:lnTo>
                <a:lnTo>
                  <a:pt x="118794" y="110225"/>
                </a:lnTo>
                <a:lnTo>
                  <a:pt x="119078" y="110017"/>
                </a:lnTo>
                <a:lnTo>
                  <a:pt x="119290" y="109809"/>
                </a:lnTo>
                <a:lnTo>
                  <a:pt x="119574" y="109601"/>
                </a:lnTo>
                <a:lnTo>
                  <a:pt x="119716" y="109185"/>
                </a:lnTo>
                <a:lnTo>
                  <a:pt x="119858" y="108873"/>
                </a:lnTo>
                <a:lnTo>
                  <a:pt x="120000" y="108457"/>
                </a:lnTo>
                <a:lnTo>
                  <a:pt x="120000" y="107937"/>
                </a:lnTo>
                <a:lnTo>
                  <a:pt x="120000" y="2287"/>
                </a:lnTo>
                <a:lnTo>
                  <a:pt x="120000" y="2287"/>
                </a:lnTo>
                <a:lnTo>
                  <a:pt x="120000" y="1767"/>
                </a:lnTo>
                <a:lnTo>
                  <a:pt x="119858" y="1351"/>
                </a:lnTo>
                <a:lnTo>
                  <a:pt x="119716" y="1039"/>
                </a:lnTo>
                <a:lnTo>
                  <a:pt x="119574" y="623"/>
                </a:lnTo>
                <a:lnTo>
                  <a:pt x="119290" y="415"/>
                </a:lnTo>
                <a:lnTo>
                  <a:pt x="119078" y="207"/>
                </a:lnTo>
                <a:lnTo>
                  <a:pt x="118794" y="0"/>
                </a:lnTo>
                <a:lnTo>
                  <a:pt x="118439" y="0"/>
                </a:lnTo>
                <a:lnTo>
                  <a:pt x="118439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2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855633" y="446088"/>
            <a:ext cx="6252633" cy="54149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1073151" y="2260738"/>
            <a:ext cx="3547533" cy="36003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24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pic" idx="2"/>
          </p:nvPr>
        </p:nvSpPr>
        <p:spPr>
          <a:xfrm>
            <a:off x="6098117" y="0"/>
            <a:ext cx="6093883" cy="6858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marL="342900" marR="0" lvl="0" indent="-34290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2857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400000" marR="0" lvl="5" indent="-24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800000" marR="0" lvl="6" indent="-234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000" marR="0" lvl="7" indent="-240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00000" marR="0" lvl="8" indent="-2345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14728" y="2344684"/>
            <a:ext cx="4852988" cy="35163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3885810" y="6041362"/>
            <a:ext cx="976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590396" y="6041362"/>
            <a:ext cx="329541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4862689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24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4800600"/>
          </a:xfrm>
          <a:prstGeom prst="rect">
            <a:avLst/>
          </a:prstGeom>
          <a:noFill/>
          <a:ln w="100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2857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400000" marR="0" lvl="5" indent="-24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800000" marR="0" lvl="6" indent="-234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000" marR="0" lvl="7" indent="-240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00000" marR="0" lvl="8" indent="-2345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810000" y="5367338"/>
            <a:ext cx="10561418" cy="4937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439" y="0"/>
                </a:moveTo>
                <a:lnTo>
                  <a:pt x="1560" y="0"/>
                </a:lnTo>
                <a:lnTo>
                  <a:pt x="1560" y="0"/>
                </a:lnTo>
                <a:lnTo>
                  <a:pt x="1205" y="0"/>
                </a:lnTo>
                <a:lnTo>
                  <a:pt x="921" y="207"/>
                </a:lnTo>
                <a:lnTo>
                  <a:pt x="709" y="415"/>
                </a:lnTo>
                <a:lnTo>
                  <a:pt x="425" y="623"/>
                </a:lnTo>
                <a:lnTo>
                  <a:pt x="283" y="1039"/>
                </a:lnTo>
                <a:lnTo>
                  <a:pt x="141" y="1351"/>
                </a:lnTo>
                <a:lnTo>
                  <a:pt x="0" y="1767"/>
                </a:lnTo>
                <a:lnTo>
                  <a:pt x="0" y="2287"/>
                </a:lnTo>
                <a:lnTo>
                  <a:pt x="0" y="107937"/>
                </a:lnTo>
                <a:lnTo>
                  <a:pt x="0" y="107937"/>
                </a:lnTo>
                <a:lnTo>
                  <a:pt x="0" y="108457"/>
                </a:lnTo>
                <a:lnTo>
                  <a:pt x="141" y="108873"/>
                </a:lnTo>
                <a:lnTo>
                  <a:pt x="283" y="109185"/>
                </a:lnTo>
                <a:lnTo>
                  <a:pt x="425" y="109601"/>
                </a:lnTo>
                <a:lnTo>
                  <a:pt x="709" y="109809"/>
                </a:lnTo>
                <a:lnTo>
                  <a:pt x="921" y="110017"/>
                </a:lnTo>
                <a:lnTo>
                  <a:pt x="1205" y="110225"/>
                </a:lnTo>
                <a:lnTo>
                  <a:pt x="1560" y="110225"/>
                </a:lnTo>
                <a:lnTo>
                  <a:pt x="16808" y="110225"/>
                </a:lnTo>
                <a:lnTo>
                  <a:pt x="23049" y="119376"/>
                </a:lnTo>
                <a:lnTo>
                  <a:pt x="23049" y="119376"/>
                </a:lnTo>
                <a:lnTo>
                  <a:pt x="23262" y="119584"/>
                </a:lnTo>
                <a:lnTo>
                  <a:pt x="23546" y="119792"/>
                </a:lnTo>
                <a:lnTo>
                  <a:pt x="23829" y="120000"/>
                </a:lnTo>
                <a:lnTo>
                  <a:pt x="24113" y="120000"/>
                </a:lnTo>
                <a:lnTo>
                  <a:pt x="24397" y="120000"/>
                </a:lnTo>
                <a:lnTo>
                  <a:pt x="24680" y="119792"/>
                </a:lnTo>
                <a:lnTo>
                  <a:pt x="24964" y="119584"/>
                </a:lnTo>
                <a:lnTo>
                  <a:pt x="25177" y="119376"/>
                </a:lnTo>
                <a:lnTo>
                  <a:pt x="31418" y="110225"/>
                </a:lnTo>
                <a:lnTo>
                  <a:pt x="118439" y="110225"/>
                </a:lnTo>
                <a:lnTo>
                  <a:pt x="118439" y="110225"/>
                </a:lnTo>
                <a:lnTo>
                  <a:pt x="118794" y="110225"/>
                </a:lnTo>
                <a:lnTo>
                  <a:pt x="119078" y="110017"/>
                </a:lnTo>
                <a:lnTo>
                  <a:pt x="119290" y="109809"/>
                </a:lnTo>
                <a:lnTo>
                  <a:pt x="119574" y="109601"/>
                </a:lnTo>
                <a:lnTo>
                  <a:pt x="119716" y="109185"/>
                </a:lnTo>
                <a:lnTo>
                  <a:pt x="119858" y="108873"/>
                </a:lnTo>
                <a:lnTo>
                  <a:pt x="120000" y="108457"/>
                </a:lnTo>
                <a:lnTo>
                  <a:pt x="120000" y="107937"/>
                </a:lnTo>
                <a:lnTo>
                  <a:pt x="120000" y="2287"/>
                </a:lnTo>
                <a:lnTo>
                  <a:pt x="120000" y="2287"/>
                </a:lnTo>
                <a:lnTo>
                  <a:pt x="120000" y="1767"/>
                </a:lnTo>
                <a:lnTo>
                  <a:pt x="119858" y="1351"/>
                </a:lnTo>
                <a:lnTo>
                  <a:pt x="119716" y="1039"/>
                </a:lnTo>
                <a:lnTo>
                  <a:pt x="119574" y="623"/>
                </a:lnTo>
                <a:lnTo>
                  <a:pt x="119290" y="415"/>
                </a:lnTo>
                <a:lnTo>
                  <a:pt x="119078" y="207"/>
                </a:lnTo>
                <a:lnTo>
                  <a:pt x="118794" y="0"/>
                </a:lnTo>
                <a:lnTo>
                  <a:pt x="118439" y="0"/>
                </a:lnTo>
                <a:lnTo>
                  <a:pt x="118439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2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7574642" y="1081456"/>
            <a:ext cx="3810001" cy="40754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439" y="0"/>
                </a:moveTo>
                <a:lnTo>
                  <a:pt x="1560" y="0"/>
                </a:lnTo>
                <a:lnTo>
                  <a:pt x="1560" y="0"/>
                </a:lnTo>
                <a:lnTo>
                  <a:pt x="1205" y="0"/>
                </a:lnTo>
                <a:lnTo>
                  <a:pt x="921" y="207"/>
                </a:lnTo>
                <a:lnTo>
                  <a:pt x="709" y="415"/>
                </a:lnTo>
                <a:lnTo>
                  <a:pt x="425" y="623"/>
                </a:lnTo>
                <a:lnTo>
                  <a:pt x="283" y="1039"/>
                </a:lnTo>
                <a:lnTo>
                  <a:pt x="141" y="1351"/>
                </a:lnTo>
                <a:lnTo>
                  <a:pt x="0" y="1767"/>
                </a:lnTo>
                <a:lnTo>
                  <a:pt x="0" y="2287"/>
                </a:lnTo>
                <a:lnTo>
                  <a:pt x="0" y="107937"/>
                </a:lnTo>
                <a:lnTo>
                  <a:pt x="0" y="107937"/>
                </a:lnTo>
                <a:lnTo>
                  <a:pt x="0" y="108457"/>
                </a:lnTo>
                <a:lnTo>
                  <a:pt x="141" y="108873"/>
                </a:lnTo>
                <a:lnTo>
                  <a:pt x="283" y="109185"/>
                </a:lnTo>
                <a:lnTo>
                  <a:pt x="425" y="109601"/>
                </a:lnTo>
                <a:lnTo>
                  <a:pt x="709" y="109809"/>
                </a:lnTo>
                <a:lnTo>
                  <a:pt x="921" y="110017"/>
                </a:lnTo>
                <a:lnTo>
                  <a:pt x="1205" y="110225"/>
                </a:lnTo>
                <a:lnTo>
                  <a:pt x="1560" y="110225"/>
                </a:lnTo>
                <a:lnTo>
                  <a:pt x="16808" y="110225"/>
                </a:lnTo>
                <a:lnTo>
                  <a:pt x="23049" y="119376"/>
                </a:lnTo>
                <a:lnTo>
                  <a:pt x="23049" y="119376"/>
                </a:lnTo>
                <a:lnTo>
                  <a:pt x="23262" y="119584"/>
                </a:lnTo>
                <a:lnTo>
                  <a:pt x="23546" y="119792"/>
                </a:lnTo>
                <a:lnTo>
                  <a:pt x="23829" y="120000"/>
                </a:lnTo>
                <a:lnTo>
                  <a:pt x="24113" y="120000"/>
                </a:lnTo>
                <a:lnTo>
                  <a:pt x="24397" y="120000"/>
                </a:lnTo>
                <a:lnTo>
                  <a:pt x="24680" y="119792"/>
                </a:lnTo>
                <a:lnTo>
                  <a:pt x="24964" y="119584"/>
                </a:lnTo>
                <a:lnTo>
                  <a:pt x="25177" y="119376"/>
                </a:lnTo>
                <a:lnTo>
                  <a:pt x="31418" y="110225"/>
                </a:lnTo>
                <a:lnTo>
                  <a:pt x="118439" y="110225"/>
                </a:lnTo>
                <a:lnTo>
                  <a:pt x="118439" y="110225"/>
                </a:lnTo>
                <a:lnTo>
                  <a:pt x="118794" y="110225"/>
                </a:lnTo>
                <a:lnTo>
                  <a:pt x="119078" y="110017"/>
                </a:lnTo>
                <a:lnTo>
                  <a:pt x="119290" y="109809"/>
                </a:lnTo>
                <a:lnTo>
                  <a:pt x="119574" y="109601"/>
                </a:lnTo>
                <a:lnTo>
                  <a:pt x="119716" y="109185"/>
                </a:lnTo>
                <a:lnTo>
                  <a:pt x="119858" y="108873"/>
                </a:lnTo>
                <a:lnTo>
                  <a:pt x="120000" y="108457"/>
                </a:lnTo>
                <a:lnTo>
                  <a:pt x="120000" y="107937"/>
                </a:lnTo>
                <a:lnTo>
                  <a:pt x="120000" y="2287"/>
                </a:lnTo>
                <a:lnTo>
                  <a:pt x="120000" y="2287"/>
                </a:lnTo>
                <a:lnTo>
                  <a:pt x="120000" y="1767"/>
                </a:lnTo>
                <a:lnTo>
                  <a:pt x="119858" y="1351"/>
                </a:lnTo>
                <a:lnTo>
                  <a:pt x="119716" y="1039"/>
                </a:lnTo>
                <a:lnTo>
                  <a:pt x="119574" y="623"/>
                </a:lnTo>
                <a:lnTo>
                  <a:pt x="119290" y="415"/>
                </a:lnTo>
                <a:lnTo>
                  <a:pt x="119078" y="207"/>
                </a:lnTo>
                <a:lnTo>
                  <a:pt x="118794" y="0"/>
                </a:lnTo>
                <a:lnTo>
                  <a:pt x="118439" y="0"/>
                </a:lnTo>
                <a:lnTo>
                  <a:pt x="118439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32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156000" y="2286000"/>
            <a:ext cx="4880300" cy="229552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03616"/>
                </a:lnTo>
                <a:lnTo>
                  <a:pt x="19645" y="103616"/>
                </a:lnTo>
                <a:lnTo>
                  <a:pt x="23395" y="119302"/>
                </a:lnTo>
                <a:lnTo>
                  <a:pt x="23395" y="119302"/>
                </a:lnTo>
                <a:lnTo>
                  <a:pt x="23479" y="119477"/>
                </a:lnTo>
                <a:lnTo>
                  <a:pt x="23604" y="119738"/>
                </a:lnTo>
                <a:lnTo>
                  <a:pt x="23729" y="120000"/>
                </a:lnTo>
                <a:lnTo>
                  <a:pt x="23833" y="120000"/>
                </a:lnTo>
                <a:lnTo>
                  <a:pt x="23958" y="120000"/>
                </a:lnTo>
                <a:lnTo>
                  <a:pt x="24062" y="119738"/>
                </a:lnTo>
                <a:lnTo>
                  <a:pt x="24187" y="119477"/>
                </a:lnTo>
                <a:lnTo>
                  <a:pt x="24270" y="119302"/>
                </a:lnTo>
                <a:lnTo>
                  <a:pt x="28020" y="103616"/>
                </a:lnTo>
                <a:lnTo>
                  <a:pt x="120000" y="103616"/>
                </a:lnTo>
                <a:lnTo>
                  <a:pt x="12000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 rot="5400000">
            <a:off x="4254444" y="-1260043"/>
            <a:ext cx="3674397" cy="1056328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627" y="0"/>
                </a:moveTo>
                <a:lnTo>
                  <a:pt x="7627" y="33250"/>
                </a:lnTo>
                <a:lnTo>
                  <a:pt x="333" y="38111"/>
                </a:lnTo>
                <a:lnTo>
                  <a:pt x="333" y="38111"/>
                </a:lnTo>
                <a:lnTo>
                  <a:pt x="250" y="38222"/>
                </a:lnTo>
                <a:lnTo>
                  <a:pt x="125" y="38388"/>
                </a:lnTo>
                <a:lnTo>
                  <a:pt x="0" y="38527"/>
                </a:lnTo>
                <a:lnTo>
                  <a:pt x="0" y="38694"/>
                </a:lnTo>
                <a:lnTo>
                  <a:pt x="0" y="38861"/>
                </a:lnTo>
                <a:lnTo>
                  <a:pt x="125" y="39000"/>
                </a:lnTo>
                <a:lnTo>
                  <a:pt x="250" y="39166"/>
                </a:lnTo>
                <a:lnTo>
                  <a:pt x="333" y="39277"/>
                </a:lnTo>
                <a:lnTo>
                  <a:pt x="7627" y="44138"/>
                </a:lnTo>
                <a:lnTo>
                  <a:pt x="7627" y="120000"/>
                </a:lnTo>
                <a:lnTo>
                  <a:pt x="119999" y="120000"/>
                </a:lnTo>
                <a:lnTo>
                  <a:pt x="119999" y="0"/>
                </a:lnTo>
                <a:lnTo>
                  <a:pt x="7627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7779" dir="5400000" rotWithShape="0">
              <a:srgbClr val="000000">
                <a:alpha val="40000"/>
              </a:srgbClr>
            </a:outerShdw>
          </a:effectLst>
        </p:spPr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 rot="5400000">
            <a:off x="6863537" y="1906175"/>
            <a:ext cx="5134798" cy="249479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 rot="5400000">
            <a:off x="1408290" y="-152200"/>
            <a:ext cx="5414962" cy="66115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2248000"/>
            <a:ext cx="12192000" cy="46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" name="Shape 20"/>
          <p:cNvSpPr/>
          <p:nvPr/>
        </p:nvSpPr>
        <p:spPr>
          <a:xfrm>
            <a:off x="0" y="2248000"/>
            <a:ext cx="12192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10962800" cy="361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79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entury Gothic"/>
              <a:buNone/>
              <a:defRPr sz="4000" b="1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4E67C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ppt/slides/slide2.xml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bendermath.wikispaces.com/Algebra+I+MP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&amp;ehk=zgk1P62VU"/><Relationship Id="rId5" Type="http://schemas.openxmlformats.org/officeDocument/2006/relationships/image" Target="../media/image2.png"/><Relationship Id="rId4" Type="http://schemas.openxmlformats.org/officeDocument/2006/relationships/hyperlink" Target="https://www.scoilnet.ie/go-to-post-primary/" TargetMode="External"/><Relationship Id="rId9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lass7technology.wikispaces.com/Notes+From+Class+7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maenie/3518931365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&amp;ehk=rY2kbjjhGczLguxmYaL7jg&amp;r=0&amp;pid=OfficeInsert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wikipedia.org/wiki/20_cent_euro_coin" TargetMode="External"/><Relationship Id="rId4" Type="http://schemas.openxmlformats.org/officeDocument/2006/relationships/image" Target="../media/image7.jpg&amp;ehk=McQxPzcYopmhizVtYy0pkA&amp;r=0&amp;pid=OfficeInsert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lack_Jack.jpg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&amp;ehk=Rk5SKWxvRPH3LG9Mwm8fzg&amp;r=0&amp;pid=OfficeInsert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commons.wikimedia.org/wiki/File:2009-03-20_Red_car_NB_on_S_Lasalle_St_in_Durham.j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1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slide" Target="slide2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op_Trumps_(TV_series)" TargetMode="External"/><Relationship Id="rId3" Type="http://schemas.openxmlformats.org/officeDocument/2006/relationships/hyperlink" Target="https://www.scoilnet.ie/go-to-post-primary/" TargetMode="External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oilnet.ie/uploads/resources/26958/26694.pdf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hyperlink" Target="https://creativecommons.org/licenses/by-sa/3.0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hape 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90359" y="5816572"/>
            <a:ext cx="19240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r="691" b="49758"/>
          <a:stretch/>
        </p:blipFill>
        <p:spPr>
          <a:xfrm>
            <a:off x="9382806" y="1095041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901258" y="642287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entury Gothic"/>
              <a:buNone/>
            </a:pPr>
            <a:r>
              <a:rPr lang="en-IE" dirty="0">
                <a:solidFill>
                  <a:srgbClr val="E5F5FF"/>
                </a:solidFill>
              </a:rPr>
              <a:t>Title: </a:t>
            </a:r>
            <a:r>
              <a:rPr lang="en-IE" u="sng" dirty="0">
                <a:solidFill>
                  <a:srgbClr val="E5F5FF"/>
                </a:solidFill>
              </a:rPr>
              <a:t>Substitution in Algebra</a:t>
            </a:r>
            <a:br>
              <a:rPr lang="en-IE" u="sng" dirty="0">
                <a:solidFill>
                  <a:srgbClr val="E5F5FF"/>
                </a:solidFill>
              </a:rPr>
            </a:br>
            <a:r>
              <a:rPr lang="en-IE" u="sng" dirty="0">
                <a:solidFill>
                  <a:srgbClr val="E5F5FF"/>
                </a:solidFill>
              </a:rPr>
              <a:t>AF2.  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2" name="Shape 12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r="691" b="49758"/>
          <a:stretch/>
        </p:blipFill>
        <p:spPr>
          <a:xfrm>
            <a:off x="9382805" y="1128494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52079" y="3427253"/>
            <a:ext cx="3858900" cy="23153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24" name="Shape 124"/>
          <p:cNvSpPr/>
          <p:nvPr/>
        </p:nvSpPr>
        <p:spPr>
          <a:xfrm>
            <a:off x="4384972" y="960452"/>
            <a:ext cx="7767484" cy="3765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Objectives</a:t>
            </a:r>
            <a:br>
              <a:rPr lang="en-IE" sz="24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18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18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800" b="0" i="0" u="none" strike="noStrike" cap="none" dirty="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5" name="Shape 125">
            <a:hlinkClick r:id="rId8"/>
          </p:cNvPr>
          <p:cNvSpPr/>
          <p:nvPr/>
        </p:nvSpPr>
        <p:spPr>
          <a:xfrm>
            <a:off x="4917689" y="2458106"/>
            <a:ext cx="7136779" cy="96914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know what it means to substitute</a:t>
            </a:r>
            <a:endParaRPr sz="3200" b="1" i="0" u="none" strike="noStrike" cap="none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Shape 126"/>
          <p:cNvSpPr/>
          <p:nvPr/>
        </p:nvSpPr>
        <p:spPr>
          <a:xfrm>
            <a:off x="4898173" y="3562891"/>
            <a:ext cx="7175809" cy="709731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understand the rule of BIMDAS</a:t>
            </a:r>
            <a:endParaRPr sz="3200" b="1" i="0" u="none" strike="noStrike" cap="none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4898173" y="4385135"/>
            <a:ext cx="7136780" cy="894968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be able to substitute and calculate values for expressions</a:t>
            </a:r>
            <a:endParaRPr sz="3200" b="1" i="0" u="none" strike="noStrike" cap="none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B122A2-FD12-4B4D-B9BB-1CE2C38CF8D9}"/>
              </a:ext>
            </a:extLst>
          </p:cNvPr>
          <p:cNvSpPr txBox="1"/>
          <p:nvPr/>
        </p:nvSpPr>
        <p:spPr>
          <a:xfrm>
            <a:off x="752079" y="5742593"/>
            <a:ext cx="3858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7" tooltip="http://bendermath.wikispaces.com/Algebra+I+MP1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6F4089-78AA-4222-B248-7F10A9718B41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4" grpId="0"/>
      <p:bldP spid="125" grpId="0" animBg="1"/>
      <p:bldP spid="126" grpId="0" animBg="1"/>
      <p:bldP spid="1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entury Gothic"/>
              <a:buNone/>
            </a:pPr>
            <a:r>
              <a:rPr lang="en-IE" dirty="0">
                <a:solidFill>
                  <a:srgbClr val="E5F5FF"/>
                </a:solidFill>
              </a:rPr>
              <a:t>Starter Exercise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3" name="Shape 13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2400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 text here</a:t>
            </a:r>
            <a:r>
              <a:rPr lang="en-IE" sz="24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br>
              <a:rPr lang="en-IE" sz="2400" b="0" i="0" u="none" strike="noStrike" cap="none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 b="0" i="0" u="none" strike="noStrike" cap="none" dirty="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-1231493" y="2291448"/>
            <a:ext cx="10041673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i="0" u="none" strike="noStrike" cap="none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r>
              <a:rPr lang="en-IE" sz="5400" b="1" i="0" u="none" strike="noStrike" cap="none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Quick Questions</a:t>
            </a:r>
            <a:endParaRPr sz="5400" b="1" i="0" u="none" strike="noStrike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" name="Picture 2" descr="A hand holding a watch&#10;&#10;Description generated with very high confidence">
            <a:extLst>
              <a:ext uri="{FF2B5EF4-FFF2-40B4-BE49-F238E27FC236}">
                <a16:creationId xmlns:a16="http://schemas.microsoft.com/office/drawing/2014/main" id="{71E622F8-20A0-4303-93F6-998A506930C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902164" y="4432610"/>
            <a:ext cx="2289836" cy="25005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990AB1-23A5-4AEC-BB88-CD84899B6BAA}"/>
              </a:ext>
            </a:extLst>
          </p:cNvPr>
          <p:cNvSpPr txBox="1"/>
          <p:nvPr/>
        </p:nvSpPr>
        <p:spPr>
          <a:xfrm>
            <a:off x="2955907" y="6858000"/>
            <a:ext cx="62801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://class7technology.wikispaces.com/Notes+From+Class+7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4B259B-FD49-4D13-A348-8C5DFF1E72D8}"/>
              </a:ext>
            </a:extLst>
          </p:cNvPr>
          <p:cNvSpPr/>
          <p:nvPr/>
        </p:nvSpPr>
        <p:spPr>
          <a:xfrm>
            <a:off x="812220" y="3161448"/>
            <a:ext cx="8099425" cy="28019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0000" indent="-5400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b="1" dirty="0">
                <a:ea typeface="Times New Roman" panose="02020603050405020304" pitchFamily="18" charset="0"/>
              </a:rPr>
              <a:t>1.  </a:t>
            </a:r>
            <a:r>
              <a:rPr lang="en-US" sz="2600" dirty="0">
                <a:ea typeface="Times New Roman" panose="02020603050405020304" pitchFamily="18" charset="0"/>
              </a:rPr>
              <a:t>Solve 2³ = </a:t>
            </a:r>
          </a:p>
          <a:p>
            <a:pPr marL="180000" indent="-5400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b="1" dirty="0">
                <a:ea typeface="Times New Roman" panose="02020603050405020304" pitchFamily="18" charset="0"/>
              </a:rPr>
              <a:t>2.  </a:t>
            </a:r>
            <a:r>
              <a:rPr lang="en-US" sz="2600" dirty="0">
                <a:ea typeface="Times New Roman" panose="02020603050405020304" pitchFamily="18" charset="0"/>
              </a:rPr>
              <a:t>Simplify m x m = 	</a:t>
            </a:r>
          </a:p>
          <a:p>
            <a:pPr marL="180000" indent="-5400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b="1" dirty="0">
                <a:ea typeface="Times New Roman" panose="02020603050405020304" pitchFamily="18" charset="0"/>
              </a:rPr>
              <a:t>3.  </a:t>
            </a:r>
            <a:r>
              <a:rPr lang="en-US" sz="2600" dirty="0">
                <a:ea typeface="Times New Roman" panose="02020603050405020304" pitchFamily="18" charset="0"/>
              </a:rPr>
              <a:t>Simplify t + b + t + 2b = 				</a:t>
            </a:r>
            <a:endParaRPr lang="en-GB" sz="2600" dirty="0">
              <a:ea typeface="Times New Roman" panose="02020603050405020304" pitchFamily="18" charset="0"/>
            </a:endParaRPr>
          </a:p>
          <a:p>
            <a:pPr marL="180000" indent="-54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tabLst>
                <a:tab pos="685800" algn="l"/>
              </a:tabLst>
              <a:defRPr/>
            </a:pPr>
            <a:r>
              <a:rPr lang="en-US" sz="2600" b="1" dirty="0">
                <a:ea typeface="Times New Roman" panose="02020603050405020304" pitchFamily="18" charset="0"/>
              </a:rPr>
              <a:t>4.  </a:t>
            </a:r>
            <a:r>
              <a:rPr lang="en-US" sz="2600" dirty="0">
                <a:ea typeface="Times New Roman" panose="02020603050405020304" pitchFamily="18" charset="0"/>
              </a:rPr>
              <a:t>When a = 2, find the value of a + 3 = 		</a:t>
            </a:r>
            <a:endParaRPr lang="en-GB" sz="2600" dirty="0">
              <a:ea typeface="Times New Roman" panose="02020603050405020304" pitchFamily="18" charset="0"/>
            </a:endParaRPr>
          </a:p>
          <a:p>
            <a:pPr marL="180000" indent="-54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tabLst>
                <a:tab pos="685800" algn="l"/>
              </a:tabLst>
              <a:defRPr/>
            </a:pPr>
            <a:r>
              <a:rPr lang="en-US" sz="2600" b="1" dirty="0">
                <a:ea typeface="Times New Roman" panose="02020603050405020304" pitchFamily="18" charset="0"/>
              </a:rPr>
              <a:t>5.  </a:t>
            </a:r>
            <a:r>
              <a:rPr lang="en-US" sz="2600" dirty="0">
                <a:ea typeface="Times New Roman" panose="02020603050405020304" pitchFamily="18" charset="0"/>
              </a:rPr>
              <a:t>Calculate the following: 2 + 3 x 3 = 		</a:t>
            </a:r>
            <a:endParaRPr lang="en-GB" sz="2600" dirty="0"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F36F3B-D1D5-4B6F-96AC-2F55FF509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307" y="3235774"/>
            <a:ext cx="833437" cy="522287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r>
              <a:rPr lang="en-GB" altLang="en-US" sz="2800" b="1">
                <a:latin typeface="+mn-lt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0CA40F-745F-4149-A4F2-1FE6AF26E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091" y="3711638"/>
            <a:ext cx="835025" cy="5238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r>
              <a:rPr lang="en-GB" altLang="en-US" sz="2800" b="1" dirty="0">
                <a:latin typeface="+mn-lt"/>
              </a:rPr>
              <a:t>m</a:t>
            </a:r>
            <a:r>
              <a:rPr lang="en-GB" altLang="en-US" sz="2800" b="1" baseline="30000" dirty="0">
                <a:latin typeface="+mn-lt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1CE8E5-824C-4E4A-9AD0-5588DEA35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9724" y="4301273"/>
            <a:ext cx="1343025" cy="52228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r>
              <a:rPr lang="en-GB" altLang="en-US" sz="2800" b="1">
                <a:latin typeface="+mn-lt"/>
              </a:rPr>
              <a:t>3b + 2t</a:t>
            </a:r>
            <a:endParaRPr lang="en-GB" altLang="en-US" sz="2800" b="1" baseline="3000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6D33B7-C459-463A-9734-435CAA680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2708" y="4823561"/>
            <a:ext cx="833438" cy="5238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r>
              <a:rPr lang="en-GB" altLang="en-US" sz="2800" b="1">
                <a:latin typeface="+mn-lt"/>
              </a:rPr>
              <a:t>5</a:t>
            </a:r>
            <a:endParaRPr lang="en-GB" altLang="en-US" sz="2800" b="1" baseline="30000"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DCE959-DFD2-4092-AC92-2D64FB67E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320" y="5393473"/>
            <a:ext cx="835025" cy="5238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r>
              <a:rPr lang="en-GB" altLang="en-US" sz="2800" b="1" dirty="0">
                <a:latin typeface="+mn-lt"/>
              </a:rPr>
              <a:t>11</a:t>
            </a:r>
            <a:endParaRPr lang="en-GB" altLang="en-US" sz="2800" b="1" baseline="30000" dirty="0">
              <a:latin typeface="+mn-lt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FF145010-9ED0-4CEF-8F76-84F33CF14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1328" y="5055336"/>
            <a:ext cx="331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200" b="1" dirty="0">
                <a:solidFill>
                  <a:srgbClr val="C00000"/>
                </a:solidFill>
              </a:rPr>
              <a:t>4 minutes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3FB999-E331-4668-9DEA-D92ADAC070BA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830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7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FC10-04F1-495A-A914-2C37E8C13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Substitution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BFF8D-8622-4A23-98ED-4664D447C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5" name="Picture 4" descr="A group of football players on a field&#10;&#10;Description generated with very high confidence">
            <a:extLst>
              <a:ext uri="{FF2B5EF4-FFF2-40B4-BE49-F238E27FC236}">
                <a16:creationId xmlns:a16="http://schemas.microsoft.com/office/drawing/2014/main" id="{0DACE022-A302-422A-AB19-23BE15DA8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97628" y="2370364"/>
            <a:ext cx="4093029" cy="285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B8CF52-7887-41FF-B47F-546E55528DF3}"/>
              </a:ext>
            </a:extLst>
          </p:cNvPr>
          <p:cNvSpPr txBox="1"/>
          <p:nvPr/>
        </p:nvSpPr>
        <p:spPr>
          <a:xfrm>
            <a:off x="8245928" y="5135336"/>
            <a:ext cx="296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3" tooltip="http://www.flickr.com/photos/maenie/3518931365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4" tooltip="https://creativecommons.org/licenses/by/2.0/"/>
              </a:rPr>
              <a:t>CC BY</a:t>
            </a:r>
            <a:endParaRPr lang="en-IE" sz="900"/>
          </a:p>
        </p:txBody>
      </p:sp>
      <p:sp>
        <p:nvSpPr>
          <p:cNvPr id="7" name="Left Arrow 4">
            <a:extLst>
              <a:ext uri="{FF2B5EF4-FFF2-40B4-BE49-F238E27FC236}">
                <a16:creationId xmlns:a16="http://schemas.microsoft.com/office/drawing/2014/main" id="{1ABE6E3B-BA6B-436D-B37E-9B98BDCEADB3}"/>
              </a:ext>
            </a:extLst>
          </p:cNvPr>
          <p:cNvSpPr/>
          <p:nvPr/>
        </p:nvSpPr>
        <p:spPr>
          <a:xfrm>
            <a:off x="4896910" y="2543856"/>
            <a:ext cx="2816452" cy="928687"/>
          </a:xfrm>
          <a:prstGeom prst="leftArrow">
            <a:avLst/>
          </a:prstGeom>
          <a:solidFill>
            <a:srgbClr val="DBD3E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b="1" dirty="0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97B129-F45B-4E50-9938-551AF8C515BD}"/>
              </a:ext>
            </a:extLst>
          </p:cNvPr>
          <p:cNvSpPr txBox="1"/>
          <p:nvPr/>
        </p:nvSpPr>
        <p:spPr>
          <a:xfrm>
            <a:off x="7494815" y="2761796"/>
            <a:ext cx="1752599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b="1" dirty="0">
                <a:latin typeface="Calibri" panose="020F0502020204030204" pitchFamily="34" charset="0"/>
              </a:rPr>
              <a:t>a, b, c, </a:t>
            </a:r>
          </a:p>
          <a:p>
            <a:pPr algn="ctr">
              <a:defRPr/>
            </a:pPr>
            <a:r>
              <a:rPr lang="en-GB" b="1" dirty="0">
                <a:latin typeface="Calibri" panose="020F0502020204030204" pitchFamily="34" charset="0"/>
              </a:rPr>
              <a:t>d, e, f …</a:t>
            </a:r>
          </a:p>
        </p:txBody>
      </p:sp>
      <p:sp>
        <p:nvSpPr>
          <p:cNvPr id="9" name="Right Arrow 6">
            <a:extLst>
              <a:ext uri="{FF2B5EF4-FFF2-40B4-BE49-F238E27FC236}">
                <a16:creationId xmlns:a16="http://schemas.microsoft.com/office/drawing/2014/main" id="{018A6E47-A795-4159-A06A-0B78711B9908}"/>
              </a:ext>
            </a:extLst>
          </p:cNvPr>
          <p:cNvSpPr/>
          <p:nvPr/>
        </p:nvSpPr>
        <p:spPr>
          <a:xfrm>
            <a:off x="1864405" y="4450052"/>
            <a:ext cx="2778351" cy="86995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b="1" dirty="0">
                <a:solidFill>
                  <a:schemeClr val="tx1"/>
                </a:solidFill>
              </a:rPr>
              <a:t>ON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8C8A1-65BA-4D5D-807E-A859D1EB8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258" y="4672818"/>
            <a:ext cx="1295400" cy="831850"/>
          </a:xfrm>
          <a:prstGeom prst="rect">
            <a:avLst/>
          </a:prstGeom>
          <a:solidFill>
            <a:srgbClr val="C9A4E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b="1" dirty="0">
                <a:latin typeface="Calibri" panose="020F0502020204030204" pitchFamily="34" charset="0"/>
              </a:rPr>
              <a:t>-2, -1, 0, 1, 2 …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43375D-FD22-4591-8929-E01E5AEB6031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86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5">
            <a:extLst>
              <a:ext uri="{FF2B5EF4-FFF2-40B4-BE49-F238E27FC236}">
                <a16:creationId xmlns:a16="http://schemas.microsoft.com/office/drawing/2014/main" id="{9313E11E-C7E0-4A63-B6CA-634AB81EF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205912" y="3536950"/>
            <a:ext cx="115252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3">
            <a:extLst>
              <a:ext uri="{FF2B5EF4-FFF2-40B4-BE49-F238E27FC236}">
                <a16:creationId xmlns:a16="http://schemas.microsoft.com/office/drawing/2014/main" id="{7E924256-0617-4B4F-A554-99A1E46A8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2090738"/>
            <a:ext cx="4572000" cy="4031873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alt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 = 10</a:t>
            </a:r>
          </a:p>
          <a:p>
            <a:r>
              <a:rPr lang="en-US" alt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 = 20</a:t>
            </a:r>
            <a:endParaRPr lang="en-US" altLang="en-US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altLang="en-US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Find the value of </a:t>
            </a:r>
            <a:r>
              <a:rPr lang="en-US" alt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alt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 + 3</a:t>
            </a:r>
            <a:r>
              <a:rPr lang="en-US" alt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</a:t>
            </a:r>
          </a:p>
          <a:p>
            <a:endParaRPr lang="en-US" altLang="en-US" sz="32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en-US" altLang="en-US" sz="3200" b="1" dirty="0">
                <a:latin typeface="Calibri" panose="020F0502020204030204" pitchFamily="34" charset="0"/>
              </a:rPr>
              <a:t>= 2</a:t>
            </a:r>
            <a:r>
              <a:rPr lang="en-US" altLang="en-US" sz="3200" dirty="0">
                <a:latin typeface="Calibri" panose="020F0502020204030204" pitchFamily="34" charset="0"/>
              </a:rPr>
              <a:t>x</a:t>
            </a:r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 </a:t>
            </a:r>
            <a:r>
              <a:rPr lang="en-US" altLang="en-US" sz="3200" dirty="0">
                <a:latin typeface="Calibri" panose="020F0502020204030204" pitchFamily="34" charset="0"/>
              </a:rPr>
              <a:t>+</a:t>
            </a:r>
            <a:r>
              <a:rPr lang="en-US" altLang="en-US" sz="3200" b="1" dirty="0">
                <a:latin typeface="Calibri" panose="020F0502020204030204" pitchFamily="34" charset="0"/>
              </a:rPr>
              <a:t> 3</a:t>
            </a:r>
            <a:r>
              <a:rPr lang="en-US" altLang="en-US" sz="3200" dirty="0">
                <a:latin typeface="Calibri" panose="020F0502020204030204" pitchFamily="34" charset="0"/>
              </a:rPr>
              <a:t>x</a:t>
            </a:r>
            <a:r>
              <a:rPr lang="en-US" alt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20c</a:t>
            </a:r>
          </a:p>
          <a:p>
            <a:r>
              <a:rPr lang="en-GB" altLang="en-US" sz="3200" dirty="0">
                <a:latin typeface="Calibri" panose="020F0502020204030204" pitchFamily="34" charset="0"/>
              </a:rPr>
              <a:t>= 20 + 60</a:t>
            </a:r>
          </a:p>
          <a:p>
            <a:r>
              <a:rPr lang="en-GB" altLang="en-US" sz="3200" b="1" u="sng" dirty="0">
                <a:latin typeface="Calibri" panose="020F0502020204030204" pitchFamily="34" charset="0"/>
              </a:rPr>
              <a:t>= 80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26E2-8D47-4340-8239-9B441CD40316}"/>
              </a:ext>
            </a:extLst>
          </p:cNvPr>
          <p:cNvSpPr txBox="1"/>
          <p:nvPr/>
        </p:nvSpPr>
        <p:spPr>
          <a:xfrm>
            <a:off x="1774825" y="1316039"/>
            <a:ext cx="412750" cy="5857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GB" sz="3200" b="1" dirty="0">
                <a:latin typeface="Arial" charset="0"/>
                <a:ea typeface="ＭＳ Ｐゴシック" charset="-128"/>
                <a:cs typeface="ＭＳ Ｐゴシック" charset="-128"/>
              </a:rPr>
              <a:t>1</a:t>
            </a: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5F030EFA-B33D-4D75-B5EF-2F3996ADEBC4}"/>
              </a:ext>
            </a:extLst>
          </p:cNvPr>
          <p:cNvSpPr/>
          <p:nvPr/>
        </p:nvSpPr>
        <p:spPr>
          <a:xfrm rot="1505587">
            <a:off x="6581775" y="4056063"/>
            <a:ext cx="1169988" cy="487362"/>
          </a:xfrm>
          <a:prstGeom prst="leftArrow">
            <a:avLst/>
          </a:prstGeom>
          <a:solidFill>
            <a:srgbClr val="C9A4E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13317" name="Group 1">
            <a:extLst>
              <a:ext uri="{FF2B5EF4-FFF2-40B4-BE49-F238E27FC236}">
                <a16:creationId xmlns:a16="http://schemas.microsoft.com/office/drawing/2014/main" id="{78E0EF38-0B23-4CCF-AE6F-1D1348FE9CAF}"/>
              </a:ext>
            </a:extLst>
          </p:cNvPr>
          <p:cNvGrpSpPr>
            <a:grpSpLocks/>
          </p:cNvGrpSpPr>
          <p:nvPr/>
        </p:nvGrpSpPr>
        <p:grpSpPr bwMode="auto">
          <a:xfrm>
            <a:off x="5106985" y="1559095"/>
            <a:ext cx="1439864" cy="1417712"/>
            <a:chOff x="3582766" y="1559183"/>
            <a:chExt cx="1440531" cy="1418369"/>
          </a:xfrm>
        </p:grpSpPr>
        <p:pic>
          <p:nvPicPr>
            <p:cNvPr id="13335" name="Picture 25">
              <a:extLst>
                <a:ext uri="{FF2B5EF4-FFF2-40B4-BE49-F238E27FC236}">
                  <a16:creationId xmlns:a16="http://schemas.microsoft.com/office/drawing/2014/main" id="{52290E83-807B-4F7A-B3C8-F2A41053E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3582766" y="1559183"/>
              <a:ext cx="1440531" cy="1418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6" name="Rectangle 3">
              <a:extLst>
                <a:ext uri="{FF2B5EF4-FFF2-40B4-BE49-F238E27FC236}">
                  <a16:creationId xmlns:a16="http://schemas.microsoft.com/office/drawing/2014/main" id="{85A3F861-A148-4AA2-86C8-F22361B6E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958" y="1663296"/>
              <a:ext cx="564280" cy="10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6000" b="1" dirty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endParaRPr lang="en-GB" altLang="en-US" sz="6000" dirty="0"/>
            </a:p>
          </p:txBody>
        </p:sp>
      </p:grpSp>
      <p:grpSp>
        <p:nvGrpSpPr>
          <p:cNvPr id="13320" name="Group 2">
            <a:extLst>
              <a:ext uri="{FF2B5EF4-FFF2-40B4-BE49-F238E27FC236}">
                <a16:creationId xmlns:a16="http://schemas.microsoft.com/office/drawing/2014/main" id="{94A8ADF4-D027-4124-AE4D-0F31BF54FD17}"/>
              </a:ext>
            </a:extLst>
          </p:cNvPr>
          <p:cNvGrpSpPr>
            <a:grpSpLocks/>
          </p:cNvGrpSpPr>
          <p:nvPr/>
        </p:nvGrpSpPr>
        <p:grpSpPr bwMode="auto">
          <a:xfrm>
            <a:off x="6546849" y="1545616"/>
            <a:ext cx="1439863" cy="1439863"/>
            <a:chOff x="7512011" y="1540377"/>
            <a:chExt cx="1439920" cy="1440159"/>
          </a:xfrm>
        </p:grpSpPr>
        <p:pic>
          <p:nvPicPr>
            <p:cNvPr id="13329" name="Picture 35">
              <a:extLst>
                <a:ext uri="{FF2B5EF4-FFF2-40B4-BE49-F238E27FC236}">
                  <a16:creationId xmlns:a16="http://schemas.microsoft.com/office/drawing/2014/main" id="{C6D6CD89-0EA6-4C1E-8506-C989493D4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 bwMode="auto">
            <a:xfrm>
              <a:off x="7512011" y="1540377"/>
              <a:ext cx="1439920" cy="144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0" name="Rectangle 6">
              <a:extLst>
                <a:ext uri="{FF2B5EF4-FFF2-40B4-BE49-F238E27FC236}">
                  <a16:creationId xmlns:a16="http://schemas.microsoft.com/office/drawing/2014/main" id="{B4C86210-970C-4D2B-A988-5CD1E76FE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9114" y="1716062"/>
              <a:ext cx="598008" cy="1015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6000" b="1" dirty="0">
                  <a:solidFill>
                    <a:srgbClr val="00B0F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GB" altLang="en-US" sz="6000" dirty="0">
                <a:solidFill>
                  <a:srgbClr val="00B0F0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8499DC7-597A-4D31-A8FC-CA3E9CED1137}"/>
              </a:ext>
            </a:extLst>
          </p:cNvPr>
          <p:cNvSpPr txBox="1"/>
          <p:nvPr/>
        </p:nvSpPr>
        <p:spPr>
          <a:xfrm>
            <a:off x="8746328" y="2734467"/>
            <a:ext cx="14398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5" tooltip="https://en.wikipedia.org/wiki/20_cent_euro_coin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6" tooltip="https://creativecommons.org/licenses/by-sa/3.0/"/>
              </a:rPr>
              <a:t>CC BY-SA</a:t>
            </a:r>
            <a:endParaRPr lang="en-IE" sz="900"/>
          </a:p>
        </p:txBody>
      </p:sp>
      <p:grpSp>
        <p:nvGrpSpPr>
          <p:cNvPr id="26" name="Group 1">
            <a:extLst>
              <a:ext uri="{FF2B5EF4-FFF2-40B4-BE49-F238E27FC236}">
                <a16:creationId xmlns:a16="http://schemas.microsoft.com/office/drawing/2014/main" id="{53CD7853-4416-4EA9-A40C-7DA4273BED03}"/>
              </a:ext>
            </a:extLst>
          </p:cNvPr>
          <p:cNvGrpSpPr>
            <a:grpSpLocks/>
          </p:cNvGrpSpPr>
          <p:nvPr/>
        </p:nvGrpSpPr>
        <p:grpSpPr bwMode="auto">
          <a:xfrm>
            <a:off x="7926640" y="3479689"/>
            <a:ext cx="1152525" cy="1139825"/>
            <a:chOff x="3636759" y="1508792"/>
            <a:chExt cx="1440531" cy="1418369"/>
          </a:xfrm>
        </p:grpSpPr>
        <p:pic>
          <p:nvPicPr>
            <p:cNvPr id="27" name="Picture 25">
              <a:extLst>
                <a:ext uri="{FF2B5EF4-FFF2-40B4-BE49-F238E27FC236}">
                  <a16:creationId xmlns:a16="http://schemas.microsoft.com/office/drawing/2014/main" id="{D8424195-5596-458F-B390-6E3DD169A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3636759" y="1508792"/>
              <a:ext cx="1440531" cy="1418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D06BAB04-C37D-43B9-A257-3ED8BE912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1413" y="1508792"/>
              <a:ext cx="705661" cy="1263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6000" b="1" dirty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endParaRPr lang="en-GB" altLang="en-US" sz="6000" dirty="0"/>
            </a:p>
          </p:txBody>
        </p:sp>
      </p:grpSp>
      <p:sp>
        <p:nvSpPr>
          <p:cNvPr id="31" name="Rectangle 3">
            <a:extLst>
              <a:ext uri="{FF2B5EF4-FFF2-40B4-BE49-F238E27FC236}">
                <a16:creationId xmlns:a16="http://schemas.microsoft.com/office/drawing/2014/main" id="{3F0FBD3A-0AAA-41AE-B2CF-FB995440C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9402" y="3402072"/>
            <a:ext cx="5645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GB" altLang="en-US" sz="6000" dirty="0"/>
          </a:p>
        </p:txBody>
      </p:sp>
      <p:grpSp>
        <p:nvGrpSpPr>
          <p:cNvPr id="32" name="Group 2">
            <a:extLst>
              <a:ext uri="{FF2B5EF4-FFF2-40B4-BE49-F238E27FC236}">
                <a16:creationId xmlns:a16="http://schemas.microsoft.com/office/drawing/2014/main" id="{ED20314E-DD38-48B8-8895-2E5D35830282}"/>
              </a:ext>
            </a:extLst>
          </p:cNvPr>
          <p:cNvGrpSpPr>
            <a:grpSpLocks/>
          </p:cNvGrpSpPr>
          <p:nvPr/>
        </p:nvGrpSpPr>
        <p:grpSpPr bwMode="auto">
          <a:xfrm>
            <a:off x="7401926" y="4768517"/>
            <a:ext cx="1439863" cy="1439863"/>
            <a:chOff x="7512011" y="1540377"/>
            <a:chExt cx="1439920" cy="1440159"/>
          </a:xfrm>
        </p:grpSpPr>
        <p:pic>
          <p:nvPicPr>
            <p:cNvPr id="33" name="Picture 35">
              <a:extLst>
                <a:ext uri="{FF2B5EF4-FFF2-40B4-BE49-F238E27FC236}">
                  <a16:creationId xmlns:a16="http://schemas.microsoft.com/office/drawing/2014/main" id="{AA4C1F21-9416-4845-AD7D-8FC6ACFE2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 bwMode="auto">
            <a:xfrm>
              <a:off x="7512011" y="1540377"/>
              <a:ext cx="1439920" cy="144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6">
              <a:extLst>
                <a:ext uri="{FF2B5EF4-FFF2-40B4-BE49-F238E27FC236}">
                  <a16:creationId xmlns:a16="http://schemas.microsoft.com/office/drawing/2014/main" id="{DAC9E76A-619A-4D27-A7F7-319BCF107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9114" y="1716062"/>
              <a:ext cx="598008" cy="1015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6000" b="1" dirty="0">
                  <a:solidFill>
                    <a:srgbClr val="00B0F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GB" altLang="en-US" sz="60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35" name="Group 2">
            <a:extLst>
              <a:ext uri="{FF2B5EF4-FFF2-40B4-BE49-F238E27FC236}">
                <a16:creationId xmlns:a16="http://schemas.microsoft.com/office/drawing/2014/main" id="{5FAAE31A-7350-42FA-AA9C-C283C7A939DC}"/>
              </a:ext>
            </a:extLst>
          </p:cNvPr>
          <p:cNvGrpSpPr>
            <a:grpSpLocks/>
          </p:cNvGrpSpPr>
          <p:nvPr/>
        </p:nvGrpSpPr>
        <p:grpSpPr bwMode="auto">
          <a:xfrm>
            <a:off x="8918574" y="4744440"/>
            <a:ext cx="1439863" cy="1439863"/>
            <a:chOff x="7512011" y="1540377"/>
            <a:chExt cx="1439920" cy="1440159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4A89DCD-386C-46E3-9394-66F66D805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 bwMode="auto">
            <a:xfrm>
              <a:off x="7512011" y="1540377"/>
              <a:ext cx="1439920" cy="144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id="{CFBF018E-02C6-4F14-8B66-CE8C14885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9114" y="1716062"/>
              <a:ext cx="598008" cy="1015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6000" b="1" dirty="0">
                  <a:solidFill>
                    <a:srgbClr val="00B0F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GB" altLang="en-US" sz="60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38" name="Group 2">
            <a:extLst>
              <a:ext uri="{FF2B5EF4-FFF2-40B4-BE49-F238E27FC236}">
                <a16:creationId xmlns:a16="http://schemas.microsoft.com/office/drawing/2014/main" id="{78E43179-2B07-4F7F-8DD3-6A49A2CDCD7E}"/>
              </a:ext>
            </a:extLst>
          </p:cNvPr>
          <p:cNvGrpSpPr>
            <a:grpSpLocks/>
          </p:cNvGrpSpPr>
          <p:nvPr/>
        </p:nvGrpSpPr>
        <p:grpSpPr bwMode="auto">
          <a:xfrm>
            <a:off x="10413730" y="4752397"/>
            <a:ext cx="1439863" cy="1439863"/>
            <a:chOff x="7512011" y="1540377"/>
            <a:chExt cx="1439920" cy="1440159"/>
          </a:xfrm>
        </p:grpSpPr>
        <p:pic>
          <p:nvPicPr>
            <p:cNvPr id="39" name="Picture 35">
              <a:extLst>
                <a:ext uri="{FF2B5EF4-FFF2-40B4-BE49-F238E27FC236}">
                  <a16:creationId xmlns:a16="http://schemas.microsoft.com/office/drawing/2014/main" id="{7B89D19F-838B-4846-8AC6-C3923BE3C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 bwMode="auto">
            <a:xfrm>
              <a:off x="7512011" y="1540377"/>
              <a:ext cx="1439920" cy="144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6">
              <a:extLst>
                <a:ext uri="{FF2B5EF4-FFF2-40B4-BE49-F238E27FC236}">
                  <a16:creationId xmlns:a16="http://schemas.microsoft.com/office/drawing/2014/main" id="{EDD38463-4C8A-4F97-899A-9C3A4CF0F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9114" y="1716062"/>
              <a:ext cx="598008" cy="1015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6000" b="1" dirty="0">
                  <a:solidFill>
                    <a:srgbClr val="00B0F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GB" altLang="en-US" sz="6000" dirty="0">
                <a:solidFill>
                  <a:srgbClr val="00B0F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6343C8D-7D15-4720-AB1F-F78B94F51A56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07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24F2810-0639-415A-88D5-9A5F949F4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B197A5-BCEF-439D-8FBC-58F6CF745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IE" dirty="0"/>
          </a:p>
        </p:txBody>
      </p:sp>
      <p:pic>
        <p:nvPicPr>
          <p:cNvPr id="5" name="Picture 4" descr="A picture containing sweet&#10;&#10;Description generated with very high confidence">
            <a:extLst>
              <a:ext uri="{FF2B5EF4-FFF2-40B4-BE49-F238E27FC236}">
                <a16:creationId xmlns:a16="http://schemas.microsoft.com/office/drawing/2014/main" id="{54BF9093-61FB-4BE0-8CA0-BA45D8D08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2643" y="2208942"/>
            <a:ext cx="4114086" cy="12428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574E62-90E0-4ECC-9E2A-0C0CDD70F842}"/>
              </a:ext>
            </a:extLst>
          </p:cNvPr>
          <p:cNvSpPr txBox="1"/>
          <p:nvPr/>
        </p:nvSpPr>
        <p:spPr>
          <a:xfrm>
            <a:off x="533401" y="6069979"/>
            <a:ext cx="273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3" tooltip="https://commons.wikimedia.org/wiki/File:Black_Jack.jp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4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988ECA-08C3-4A43-B504-1311ECFC9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5915" y="1901825"/>
            <a:ext cx="5633356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sz="2800" dirty="0">
                <a:latin typeface="Calibri" panose="020F0502020204030204" pitchFamily="34" charset="0"/>
              </a:rPr>
              <a:t>Black Jacks are 5cent each. </a:t>
            </a:r>
          </a:p>
          <a:p>
            <a:pPr algn="ctr"/>
            <a:endParaRPr lang="en-GB" altLang="en-US" sz="2800" dirty="0">
              <a:latin typeface="Calibri" panose="020F0502020204030204" pitchFamily="34" charset="0"/>
            </a:endParaRPr>
          </a:p>
          <a:p>
            <a:pPr algn="ctr"/>
            <a:r>
              <a:rPr lang="en-GB" altLang="en-US" sz="2800" dirty="0">
                <a:latin typeface="Calibri" panose="020F0502020204030204" pitchFamily="34" charset="0"/>
              </a:rPr>
              <a:t>= 5</a:t>
            </a:r>
            <a:r>
              <a:rPr lang="en-GB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b</a:t>
            </a:r>
          </a:p>
          <a:p>
            <a:pPr algn="ctr"/>
            <a:endParaRPr lang="en-GB" altLang="en-US" sz="2800" dirty="0">
              <a:latin typeface="Calibri" panose="020F0502020204030204" pitchFamily="34" charset="0"/>
            </a:endParaRPr>
          </a:p>
          <a:p>
            <a:pPr algn="ctr"/>
            <a:r>
              <a:rPr lang="en-GB" altLang="en-US" sz="2800" dirty="0">
                <a:latin typeface="Calibri" panose="020F0502020204030204" pitchFamily="34" charset="0"/>
              </a:rPr>
              <a:t>Find the price if I buy 10</a:t>
            </a:r>
          </a:p>
          <a:p>
            <a:pPr algn="ctr"/>
            <a:endParaRPr lang="en-GB" altLang="en-US" sz="2800" dirty="0">
              <a:latin typeface="Calibri" panose="020F0502020204030204" pitchFamily="34" charset="0"/>
            </a:endParaRPr>
          </a:p>
          <a:p>
            <a:pPr algn="ctr"/>
            <a:r>
              <a:rPr lang="en-GB" altLang="en-US" sz="2800" dirty="0">
                <a:latin typeface="Calibri" panose="020F0502020204030204" pitchFamily="34" charset="0"/>
              </a:rPr>
              <a:t>= 5 </a:t>
            </a:r>
            <a:r>
              <a:rPr lang="en-GB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x10</a:t>
            </a:r>
          </a:p>
          <a:p>
            <a:pPr algn="ctr"/>
            <a:r>
              <a:rPr lang="en-GB" altLang="en-US" sz="2800" b="1" u="sng" dirty="0">
                <a:latin typeface="Calibri" panose="020F0502020204030204" pitchFamily="34" charset="0"/>
              </a:rPr>
              <a:t>= 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DEB0B7-0169-4D9F-B1F4-F6BF14C1909F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21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BEA77F38-56B5-4836-B4B1-E2D37682F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2090739"/>
            <a:ext cx="4191000" cy="3538537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alt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 = 2</a:t>
            </a:r>
          </a:p>
          <a:p>
            <a:endParaRPr lang="en-US" altLang="en-US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Find the value of </a:t>
            </a:r>
            <a:r>
              <a:rPr lang="en-US" altLang="en-US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altLang="en-US" sz="3200" b="1" baseline="30000" dirty="0"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endParaRPr lang="en-US" altLang="en-US" sz="32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en-US" altLang="en-US" sz="3200" b="1" dirty="0">
                <a:latin typeface="Calibri" panose="020F0502020204030204" pitchFamily="34" charset="0"/>
              </a:rPr>
              <a:t>= 3 </a:t>
            </a:r>
            <a:r>
              <a:rPr lang="en-US" altLang="en-US" sz="3200" dirty="0">
                <a:latin typeface="Calibri" panose="020F0502020204030204" pitchFamily="34" charset="0"/>
              </a:rPr>
              <a:t>x</a:t>
            </a:r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3200" b="1" baseline="30000" dirty="0">
                <a:latin typeface="Calibri" panose="020F0502020204030204" pitchFamily="34" charset="0"/>
              </a:rPr>
              <a:t>2</a:t>
            </a:r>
            <a:endParaRPr lang="en-US" altLang="en-US" sz="32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en-GB" altLang="en-US" sz="3200" dirty="0">
                <a:latin typeface="Calibri" panose="020F0502020204030204" pitchFamily="34" charset="0"/>
              </a:rPr>
              <a:t>= 3 x 4</a:t>
            </a:r>
          </a:p>
          <a:p>
            <a:r>
              <a:rPr lang="en-GB" altLang="en-US" sz="3200" dirty="0">
                <a:latin typeface="Calibri" panose="020F0502020204030204" pitchFamily="34" charset="0"/>
              </a:rPr>
              <a:t>= 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92D8D-1AF1-4F9C-9E7C-86DBCB914C03}"/>
              </a:ext>
            </a:extLst>
          </p:cNvPr>
          <p:cNvSpPr txBox="1"/>
          <p:nvPr/>
        </p:nvSpPr>
        <p:spPr>
          <a:xfrm>
            <a:off x="1774825" y="1316039"/>
            <a:ext cx="412750" cy="5857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GB" sz="3200" b="1" dirty="0">
                <a:latin typeface="Arial" charset="0"/>
                <a:ea typeface="ＭＳ Ｐゴシック" charset="-128"/>
                <a:cs typeface="ＭＳ Ｐゴシック" charset="-128"/>
              </a:rPr>
              <a:t>3</a:t>
            </a:r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id="{D385AE8C-2728-4965-8E7B-E51A9B997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9"/>
          <a:stretch>
            <a:fillRect/>
          </a:stretch>
        </p:blipFill>
        <p:spPr bwMode="auto">
          <a:xfrm>
            <a:off x="6134100" y="1901825"/>
            <a:ext cx="863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2BA4FE-3B76-4BCF-AB4E-ADC6E355EBF3}"/>
              </a:ext>
            </a:extLst>
          </p:cNvPr>
          <p:cNvSpPr txBox="1"/>
          <p:nvPr/>
        </p:nvSpPr>
        <p:spPr>
          <a:xfrm>
            <a:off x="6997700" y="3106739"/>
            <a:ext cx="3898900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800" b="1" u="sng" dirty="0"/>
              <a:t>BIMDAS</a:t>
            </a:r>
            <a:r>
              <a:rPr lang="en-GB" b="1" u="sng" dirty="0"/>
              <a:t>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3200" dirty="0"/>
              <a:t>Power </a:t>
            </a:r>
            <a:r>
              <a:rPr lang="en-GB" sz="3200" b="1" dirty="0"/>
              <a:t>1</a:t>
            </a:r>
            <a:r>
              <a:rPr lang="en-GB" sz="3200" b="1" baseline="30000" dirty="0"/>
              <a:t>st</a:t>
            </a:r>
            <a:endParaRPr lang="en-GB" sz="3200" b="1" dirty="0"/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3200" dirty="0"/>
              <a:t>Multiplying </a:t>
            </a:r>
            <a:r>
              <a:rPr lang="en-GB" sz="3200" b="1" dirty="0"/>
              <a:t>2</a:t>
            </a:r>
            <a:r>
              <a:rPr lang="en-GB" sz="3200" b="1" baseline="30000" dirty="0"/>
              <a:t>nd</a:t>
            </a:r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E51AC-4099-4DE9-AC3D-7B81EDA2102D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28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FF4389-7EC2-4DFE-A787-B4F0CE236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513" y="1792288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V = </a:t>
            </a:r>
            <a:r>
              <a:rPr lang="en-GB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u</a:t>
            </a:r>
            <a:r>
              <a:rPr lang="en-GB" altLang="en-US" sz="3200" dirty="0">
                <a:latin typeface="Calibri" panose="020F0502020204030204" pitchFamily="34" charset="0"/>
              </a:rPr>
              <a:t> </a:t>
            </a:r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  <a:r>
              <a:rPr lang="en-GB" altLang="en-US" sz="3200" dirty="0">
                <a:latin typeface="Calibri" panose="020F0502020204030204" pitchFamily="34" charset="0"/>
              </a:rPr>
              <a:t> </a:t>
            </a:r>
            <a:r>
              <a:rPr lang="en-GB" altLang="en-US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a</a:t>
            </a:r>
            <a:r>
              <a:rPr lang="en-GB" altLang="en-US" sz="3200" b="1" dirty="0">
                <a:solidFill>
                  <a:srgbClr val="7030A0"/>
                </a:solidFill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F22B2F-D75D-4A88-841F-6548E0860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389" y="2576513"/>
            <a:ext cx="3527425" cy="58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sz="3200">
                <a:latin typeface="Calibri" panose="020F0502020204030204" pitchFamily="34" charset="0"/>
              </a:rPr>
              <a:t>u = </a:t>
            </a:r>
            <a:r>
              <a:rPr lang="en-GB" altLang="en-US" sz="3200" b="1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r>
              <a:rPr lang="en-GB" altLang="en-US" sz="3200">
                <a:latin typeface="Calibri" panose="020F0502020204030204" pitchFamily="34" charset="0"/>
              </a:rPr>
              <a:t>, a = </a:t>
            </a:r>
            <a:r>
              <a:rPr lang="en-GB" altLang="en-US" sz="3200" b="1">
                <a:solidFill>
                  <a:srgbClr val="00B050"/>
                </a:solidFill>
                <a:latin typeface="Calibri" panose="020F0502020204030204" pitchFamily="34" charset="0"/>
              </a:rPr>
              <a:t>5</a:t>
            </a:r>
            <a:r>
              <a:rPr lang="en-GB" altLang="en-US" sz="3200">
                <a:latin typeface="Calibri" panose="020F0502020204030204" pitchFamily="34" charset="0"/>
              </a:rPr>
              <a:t>, t = </a:t>
            </a:r>
            <a:r>
              <a:rPr lang="en-GB" altLang="en-US" sz="3200" b="1">
                <a:solidFill>
                  <a:srgbClr val="7030A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E6DD02-E395-4B47-98A0-5DEFB989C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513" y="3448050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V = </a:t>
            </a:r>
            <a:r>
              <a:rPr lang="en-GB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r>
              <a:rPr lang="en-GB" altLang="en-US" sz="3200" dirty="0">
                <a:latin typeface="Calibri" panose="020F0502020204030204" pitchFamily="34" charset="0"/>
              </a:rPr>
              <a:t> </a:t>
            </a:r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  <a:r>
              <a:rPr lang="en-GB" altLang="en-US" sz="3200" dirty="0">
                <a:latin typeface="Calibri" panose="020F0502020204030204" pitchFamily="34" charset="0"/>
              </a:rPr>
              <a:t> </a:t>
            </a:r>
            <a:r>
              <a:rPr lang="en-GB" altLang="en-US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5</a:t>
            </a:r>
            <a:r>
              <a:rPr lang="en-GB" altLang="en-US" sz="3200" dirty="0">
                <a:latin typeface="Calibri" panose="020F0502020204030204" pitchFamily="34" charset="0"/>
              </a:rPr>
              <a:t> </a:t>
            </a:r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x</a:t>
            </a:r>
            <a:r>
              <a:rPr lang="en-GB" altLang="en-US" sz="3200" dirty="0">
                <a:latin typeface="Calibri" panose="020F0502020204030204" pitchFamily="34" charset="0"/>
              </a:rPr>
              <a:t> </a:t>
            </a:r>
            <a:r>
              <a:rPr lang="en-GB" altLang="en-US" sz="3200" b="1" dirty="0">
                <a:solidFill>
                  <a:srgbClr val="7030A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76955A-13C9-4031-AB09-C10AE6BE0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513" y="4249738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V = 12 + 50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7CB407-CECC-40BE-B000-03BD5F370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513" y="5092700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GB" alt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V = 62</a:t>
            </a:r>
          </a:p>
        </p:txBody>
      </p:sp>
      <p:pic>
        <p:nvPicPr>
          <p:cNvPr id="18441" name="Picture 1">
            <a:extLst>
              <a:ext uri="{FF2B5EF4-FFF2-40B4-BE49-F238E27FC236}">
                <a16:creationId xmlns:a16="http://schemas.microsoft.com/office/drawing/2014/main" id="{B2109F69-F0C4-45F2-B3AD-399C9F591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 bwMode="auto">
          <a:xfrm>
            <a:off x="6169973" y="1608138"/>
            <a:ext cx="3674756" cy="244951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4F9875-CB36-4597-AACE-A1B3A35E2DF2}"/>
              </a:ext>
            </a:extLst>
          </p:cNvPr>
          <p:cNvSpPr txBox="1"/>
          <p:nvPr/>
        </p:nvSpPr>
        <p:spPr>
          <a:xfrm>
            <a:off x="6169973" y="4057650"/>
            <a:ext cx="36747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://commons.wikimedia.org/wiki/File:2009-03-20_Red_car_NB_on_S_Lasalle_St_in_Durham.jpg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11B317-5275-4AC7-8E66-4B6875EF5A5F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72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931B-884D-477A-9E31-A358CD1AB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Substitution</a:t>
            </a:r>
            <a:endParaRPr lang="en-IE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8ED4187-CEDE-48F7-82D9-9EF9B2EF450C}"/>
              </a:ext>
            </a:extLst>
          </p:cNvPr>
          <p:cNvSpPr/>
          <p:nvPr/>
        </p:nvSpPr>
        <p:spPr>
          <a:xfrm>
            <a:off x="7309757" y="2400300"/>
            <a:ext cx="3837214" cy="318951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25">
            <a:extLst>
              <a:ext uri="{FF2B5EF4-FFF2-40B4-BE49-F238E27FC236}">
                <a16:creationId xmlns:a16="http://schemas.microsoft.com/office/drawing/2014/main" id="{A6F030C4-9EB6-4DA1-8F58-23C96452B06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199227" y="3895948"/>
            <a:ext cx="2251059" cy="78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114300" indent="0" algn="ctr">
              <a:buNone/>
            </a:pPr>
            <a:r>
              <a:rPr lang="en-GB" altLang="en-US" sz="3600" b="1" i="1" dirty="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h cm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A12D887-26EB-4A2C-A0CD-DA0565F2B8BD}"/>
              </a:ext>
            </a:extLst>
          </p:cNvPr>
          <p:cNvCxnSpPr>
            <a:cxnSpLocks/>
            <a:stCxn id="4" idx="0"/>
            <a:endCxn id="4" idx="3"/>
          </p:cNvCxnSpPr>
          <p:nvPr/>
        </p:nvCxnSpPr>
        <p:spPr>
          <a:xfrm>
            <a:off x="9228364" y="2400300"/>
            <a:ext cx="0" cy="31895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25">
            <a:extLst>
              <a:ext uri="{FF2B5EF4-FFF2-40B4-BE49-F238E27FC236}">
                <a16:creationId xmlns:a16="http://schemas.microsoft.com/office/drawing/2014/main" id="{A6686FE5-F103-4DCB-B8B1-F8B9124BF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2270" y="5589814"/>
            <a:ext cx="2251059" cy="78993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5pPr>
            <a:lvl6pPr marL="2514600" marR="0" lvl="5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6pPr>
            <a:lvl7pPr marL="2971800" marR="0" lvl="6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7pPr>
            <a:lvl8pPr marL="3429000" marR="0" lvl="7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8pPr>
            <a:lvl9pPr marL="3886200" marR="0" lvl="8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2400" b="0" i="0" u="none" strike="noStrike" cap="none">
                <a:solidFill>
                  <a:schemeClr val="tx1"/>
                </a:solidFill>
                <a:latin typeface="Comic Sans MS" panose="030F0702030302020204" pitchFamily="66" charset="0"/>
                <a:ea typeface="Century Gothic"/>
                <a:cs typeface="Century Gothic"/>
                <a:sym typeface="Century Gothic"/>
              </a:defRPr>
            </a:lvl9pPr>
          </a:lstStyle>
          <a:p>
            <a:pPr marL="114300" indent="0" algn="ctr">
              <a:buFont typeface="Noto Sans Symbols"/>
              <a:buNone/>
            </a:pPr>
            <a:r>
              <a:rPr lang="en-GB" altLang="en-US" sz="3600" b="1" i="1" dirty="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b cm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836CCA-AF05-4A08-B6FC-116087D39B7B}"/>
              </a:ext>
            </a:extLst>
          </p:cNvPr>
          <p:cNvCxnSpPr>
            <a:cxnSpLocks/>
          </p:cNvCxnSpPr>
          <p:nvPr/>
        </p:nvCxnSpPr>
        <p:spPr>
          <a:xfrm>
            <a:off x="7309757" y="5807529"/>
            <a:ext cx="38372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0D1E94-0500-4BC1-BA42-4289E7646FD0}"/>
              </a:ext>
            </a:extLst>
          </p:cNvPr>
          <p:cNvSpPr txBox="1"/>
          <p:nvPr/>
        </p:nvSpPr>
        <p:spPr>
          <a:xfrm>
            <a:off x="881743" y="2048035"/>
            <a:ext cx="6095563" cy="32669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Area of Triangle: 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A = ½ </a:t>
            </a:r>
            <a:r>
              <a:rPr lang="en-GB" sz="2000" b="1" dirty="0">
                <a:solidFill>
                  <a:srgbClr val="FF0000"/>
                </a:solidFill>
              </a:rPr>
              <a:t>b</a:t>
            </a:r>
            <a:r>
              <a:rPr lang="en-GB" sz="2000" dirty="0">
                <a:solidFill>
                  <a:schemeClr val="bg1"/>
                </a:solidFill>
              </a:rPr>
              <a:t> x 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h</a:t>
            </a:r>
          </a:p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rgbClr val="FF0000"/>
                </a:solidFill>
              </a:rPr>
              <a:t>b</a:t>
            </a:r>
            <a:r>
              <a:rPr lang="en-GB" sz="2000" dirty="0">
                <a:solidFill>
                  <a:schemeClr val="bg1"/>
                </a:solidFill>
              </a:rPr>
              <a:t> = </a:t>
            </a:r>
            <a:r>
              <a:rPr lang="en-GB" sz="2000" b="1" dirty="0">
                <a:solidFill>
                  <a:srgbClr val="FF0000"/>
                </a:solidFill>
              </a:rPr>
              <a:t>15 cm 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h</a:t>
            </a:r>
            <a:r>
              <a:rPr lang="en-GB" sz="2000" dirty="0">
                <a:solidFill>
                  <a:schemeClr val="bg1"/>
                </a:solidFill>
              </a:rPr>
              <a:t> = 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8cm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A = ½ (</a:t>
            </a:r>
            <a:r>
              <a:rPr lang="en-GB" sz="2000" b="1" dirty="0">
                <a:solidFill>
                  <a:srgbClr val="FF0000"/>
                </a:solidFill>
              </a:rPr>
              <a:t>15</a:t>
            </a:r>
            <a:r>
              <a:rPr lang="en-GB" sz="2000" dirty="0">
                <a:solidFill>
                  <a:schemeClr val="bg1"/>
                </a:solidFill>
              </a:rPr>
              <a:t> cm x 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8 cm</a:t>
            </a:r>
            <a:r>
              <a:rPr lang="en-GB" sz="2000" dirty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A = ½ (120 cm </a:t>
            </a:r>
            <a:r>
              <a:rPr lang="en-GB" sz="2000" baseline="30000" dirty="0">
                <a:solidFill>
                  <a:schemeClr val="bg1"/>
                </a:solidFill>
              </a:rPr>
              <a:t>2</a:t>
            </a:r>
            <a:r>
              <a:rPr lang="en-GB" sz="2000" dirty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A = 60 cm </a:t>
            </a:r>
            <a:r>
              <a:rPr lang="en-GB" sz="2000" baseline="30000" dirty="0">
                <a:solidFill>
                  <a:schemeClr val="bg1"/>
                </a:solidFill>
              </a:rPr>
              <a:t>2</a:t>
            </a:r>
            <a:endParaRPr lang="en-GB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 </a:t>
            </a:r>
            <a:endParaRPr lang="en-IE" sz="2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964241-82A7-4568-9574-C399F15A3DC9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7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entury Gothic"/>
              <a:buNone/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1. 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262433" y="2322939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2a</a:t>
            </a:r>
            <a:endParaRPr sz="24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6CD0D2C-A472-4F19-A241-F408FE165DC2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6EC39F-ACD5-42F1-A73B-587E2170F0FD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93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entury Gothic"/>
              <a:buNone/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2.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3c</a:t>
            </a: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03E0E808-5EFB-4D0C-8E13-C156BC6D757D}"/>
              </a:ext>
            </a:extLst>
          </p:cNvPr>
          <p:cNvSpPr txBox="1">
            <a:spLocks noChangeArrowheads="1"/>
          </p:cNvSpPr>
          <p:nvPr/>
        </p:nvSpPr>
        <p:spPr>
          <a:xfrm>
            <a:off x="230908" y="1758849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6A9990-0F23-4EBD-BC2A-CB8891BBC3D9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68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3. 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b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GB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5d</a:t>
            </a:r>
            <a:endParaRPr lang="en-GB"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AEAC961E-E4EE-40C5-8BFA-88FC25A42D74}"/>
              </a:ext>
            </a:extLst>
          </p:cNvPr>
          <p:cNvSpPr txBox="1">
            <a:spLocks noChangeArrowheads="1"/>
          </p:cNvSpPr>
          <p:nvPr/>
        </p:nvSpPr>
        <p:spPr>
          <a:xfrm>
            <a:off x="230908" y="2000704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817E24-D736-4528-A2EA-6C7F96514B20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4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4.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3c + 2</a:t>
            </a: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BD7911F-51EA-4D11-BEDD-5B8EECB0D77F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A706B-4B1E-4205-A7E0-4A22F691948D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625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5. 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4b + 5 	 	</a:t>
            </a: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B1131B09-B9CE-4685-896C-D0C2BF1A71BB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48EBFA-C1BA-425F-948F-AC47B19FE6F8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6. 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2c + 3a</a:t>
            </a: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4C75480-F911-40AE-870E-0A27686D305B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CB61A6-C166-4273-AD91-08A9F3F2DC18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34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7.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3ab</a:t>
            </a: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16BFC0D-54AF-48BF-AEBC-1925A25044BD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E3912D-7FDA-4F20-9528-415C9D249D83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55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8.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IE" sz="2400" b="1" dirty="0">
                <a:solidFill>
                  <a:srgbClr val="003E5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2bd</a:t>
            </a:r>
            <a:endParaRPr sz="1600" dirty="0">
              <a:solidFill>
                <a:srgbClr val="003E5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1B92AF8-6337-47A8-AE4B-6A272CCEFF02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5C9BF3-69B0-424E-8E2B-FDD2DB7FA43A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89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rgbClr val="E5F5FF"/>
              </a:buClr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9.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br>
              <a:rPr lang="en-IE" sz="3200" dirty="0">
                <a:solidFill>
                  <a:srgbClr val="003E58"/>
                </a:solidFill>
                <a:latin typeface="+mn-lt"/>
                <a:ea typeface="Century Gothic"/>
                <a:cs typeface="Century Gothic"/>
                <a:sym typeface="Century Gothic"/>
              </a:rPr>
            </a:br>
            <a:r>
              <a:rPr lang="en-GB" altLang="en-US" sz="3200" dirty="0">
                <a:latin typeface="+mn-lt"/>
              </a:rPr>
              <a:t>y = d / c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3E58"/>
              </a:solidFill>
              <a:latin typeface="+mn-lt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69361C30-D254-4E81-8F9C-171D2E2E62C1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0502D1-9A61-4AEB-A29D-DC3DBAAFA85C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64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entury Gothic"/>
              <a:buNone/>
            </a:pPr>
            <a:r>
              <a:rPr lang="en-IE" dirty="0">
                <a:solidFill>
                  <a:srgbClr val="E5F5FF"/>
                </a:solidFill>
              </a:rPr>
              <a:t>Find the Value of y</a:t>
            </a:r>
            <a:endParaRPr sz="4000" b="1" i="0" u="none" strike="noStrike" cap="none" dirty="0">
              <a:solidFill>
                <a:srgbClr val="E5F5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Shape 14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400" b="1" dirty="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10.</a:t>
            </a:r>
            <a:endParaRPr sz="5400" b="1" cap="none" dirty="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539" y="3953925"/>
            <a:ext cx="1329612" cy="26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>
            <a:hlinkClick r:id="rId7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for Answer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61B04D66-E432-4011-8DB4-1035159B8149}"/>
              </a:ext>
            </a:extLst>
          </p:cNvPr>
          <p:cNvSpPr txBox="1">
            <a:spLocks noChangeArrowheads="1"/>
          </p:cNvSpPr>
          <p:nvPr/>
        </p:nvSpPr>
        <p:spPr>
          <a:xfrm>
            <a:off x="186776" y="2234747"/>
            <a:ext cx="1655763" cy="2232025"/>
          </a:xfrm>
          <a:prstGeom prst="rect">
            <a:avLst/>
          </a:prstGeom>
          <a:solidFill>
            <a:srgbClr val="FFFF00"/>
          </a:solidFill>
          <a:ln w="19050" cap="rnd">
            <a:solidFill>
              <a:schemeClr val="tx1"/>
            </a:solidFill>
            <a:miter lim="800000"/>
            <a:headEnd/>
            <a:tailEnd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a = 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b = 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c = 5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3200" b="1" dirty="0">
                <a:solidFill>
                  <a:schemeClr val="bg2"/>
                </a:solidFill>
              </a:rPr>
              <a:t>d = 10</a:t>
            </a:r>
          </a:p>
        </p:txBody>
      </p:sp>
      <p:sp>
        <p:nvSpPr>
          <p:cNvPr id="12" name="Shape 150">
            <a:extLst>
              <a:ext uri="{FF2B5EF4-FFF2-40B4-BE49-F238E27FC236}">
                <a16:creationId xmlns:a16="http://schemas.microsoft.com/office/drawing/2014/main" id="{6B613FDC-398B-4F46-8D6E-28DB4A7EDDD2}"/>
              </a:ext>
            </a:extLst>
          </p:cNvPr>
          <p:cNvSpPr txBox="1"/>
          <p:nvPr/>
        </p:nvSpPr>
        <p:spPr>
          <a:xfrm>
            <a:off x="3714190" y="2518882"/>
            <a:ext cx="200856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br>
              <a:rPr lang="en-IE" sz="3200" dirty="0">
                <a:solidFill>
                  <a:srgbClr val="003E58"/>
                </a:solidFill>
                <a:latin typeface="+mn-lt"/>
                <a:ea typeface="Century Gothic"/>
                <a:cs typeface="Century Gothic"/>
                <a:sym typeface="Century Gothic"/>
              </a:rPr>
            </a:br>
            <a:r>
              <a:rPr lang="en-GB" altLang="en-US" sz="3200" dirty="0">
                <a:latin typeface="+mn-lt"/>
              </a:rPr>
              <a:t>y = c / d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3E58"/>
              </a:solidFill>
              <a:latin typeface="+mn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B3F5F-00C0-4C77-8BDB-EC437480AC7E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06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/>
              <a:t>Question 1</a:t>
            </a:r>
            <a:endParaRPr sz="6600" b="1" i="0" u="none" strike="noStrike" cap="none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6</a:t>
            </a:r>
            <a:endParaRPr sz="4000" b="1" u="sng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3DCEC-F109-4025-AAF6-D74471D46B87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2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15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8AC9E-7291-4D1D-A3F8-C5A04DA35F85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7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3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y = 50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5B59F2-D652-44F9-84C1-B695E6CFF9D5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3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4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17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79313E-9649-4E4D-8E94-70DA1C6B40B8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587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5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 = 21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B8F5A-4D73-4BB3-A293-3DD3D01333A7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44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6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19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068AF-EB21-4EF9-A97F-2DF36869B7EA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972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7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y = 36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1B6C79-A87B-48B4-86FC-BF17090C57B8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459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8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y = 80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33622-7099-46E9-95F9-98F9B36EC7CA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2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9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2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5DBD14-55B8-4A44-9566-C1C18B51071F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Font typeface="Century Gothic"/>
              <a:buNone/>
            </a:pPr>
            <a:r>
              <a:rPr lang="en-IE" sz="6600" dirty="0"/>
              <a:t>Question 10</a:t>
            </a:r>
            <a:endParaRPr sz="6600" b="1" i="0" u="none" strike="noStrike" cap="none" dirty="0">
              <a:solidFill>
                <a:srgbClr val="FEFEF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>
            <a:gsLst>
              <a:gs pos="0">
                <a:srgbClr val="95A2ED"/>
              </a:gs>
              <a:gs pos="50000">
                <a:srgbClr val="BEC6F1"/>
              </a:gs>
              <a:gs pos="100000">
                <a:srgbClr val="DFE2F7"/>
              </a:gs>
            </a:gsLst>
            <a:lin ang="16200000" scaled="0"/>
          </a:gradFill>
          <a:ln w="19050" cap="flat" cmpd="sng">
            <a:solidFill>
              <a:srgbClr val="384B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Answer: </a:t>
            </a:r>
            <a:r>
              <a:rPr lang="en-IE" sz="4000" b="1" u="sng" dirty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= 0.5</a:t>
            </a:r>
            <a:endParaRPr sz="4000" b="1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Shape 180">
            <a:hlinkClick r:id="rId3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485FB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b="1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Return to Quiz</a:t>
            </a:r>
            <a:endParaRPr sz="4000" b="1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8B0DD7-2EC9-4C74-89D7-40D3928719FA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352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1220547" y="717163"/>
            <a:ext cx="10572000" cy="97050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5F5FF"/>
              </a:buClr>
              <a:buFont typeface="Century Gothic"/>
              <a:buNone/>
            </a:pPr>
            <a:r>
              <a:rPr lang="en-GB" dirty="0">
                <a:solidFill>
                  <a:srgbClr val="E5F5FF"/>
                </a:solidFill>
              </a:rPr>
              <a:t>Game Time</a:t>
            </a:r>
            <a:endParaRPr dirty="0"/>
          </a:p>
        </p:txBody>
      </p:sp>
      <p:pic>
        <p:nvPicPr>
          <p:cNvPr id="186" name="Shape 18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5" b="49758"/>
          <a:stretch/>
        </p:blipFill>
        <p:spPr>
          <a:xfrm>
            <a:off x="9158870" y="1005711"/>
            <a:ext cx="3448800" cy="64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Shape 18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695" b="49758"/>
          <a:stretch/>
        </p:blipFill>
        <p:spPr>
          <a:xfrm>
            <a:off x="9158870" y="1033704"/>
            <a:ext cx="3448800" cy="64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/>
          <p:nvPr/>
        </p:nvSpPr>
        <p:spPr>
          <a:xfrm>
            <a:off x="228088" y="1678897"/>
            <a:ext cx="4558500" cy="35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3600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3600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IE" sz="2400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IE" sz="2400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 text.</a:t>
            </a:r>
            <a:br>
              <a:rPr lang="en-IE" sz="2400" dirty="0">
                <a:solidFill>
                  <a:srgbClr val="FFC00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 dirty="0">
              <a:solidFill>
                <a:srgbClr val="FFC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56262" y="2984709"/>
            <a:ext cx="1601100" cy="279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/>
          <p:nvPr/>
        </p:nvSpPr>
        <p:spPr>
          <a:xfrm>
            <a:off x="5281034" y="1417572"/>
            <a:ext cx="3259800" cy="2753100"/>
          </a:xfrm>
          <a:prstGeom prst="wedgeRectCallout">
            <a:avLst>
              <a:gd name="adj1" fmla="val 55450"/>
              <a:gd name="adj2" fmla="val 22470"/>
            </a:avLst>
          </a:prstGeom>
          <a:solidFill>
            <a:schemeClr val="dk2"/>
          </a:solidFill>
          <a:ln w="76200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402765" y="1524699"/>
            <a:ext cx="3259800" cy="2646000"/>
          </a:xfrm>
          <a:prstGeom prst="wedgeRectCallout">
            <a:avLst>
              <a:gd name="adj1" fmla="val 87263"/>
              <a:gd name="adj2" fmla="val 20542"/>
            </a:avLst>
          </a:prstGeom>
          <a:solidFill>
            <a:srgbClr val="FFFF00"/>
          </a:solidFill>
          <a:ln w="76200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IE" sz="1600" dirty="0">
                <a:solidFill>
                  <a:schemeClr val="bg2"/>
                </a:solidFill>
                <a:hlinkClick r:id="rId6"/>
              </a:rPr>
              <a:t>https://www.scoilnet.ie/uploads/resources/26958/26694.pdf</a:t>
            </a:r>
            <a:endParaRPr sz="2000" dirty="0">
              <a:solidFill>
                <a:schemeClr val="bg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" name="Picture 2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5622ED6-FDAB-47A9-B951-B636ED986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58896" y="3769680"/>
            <a:ext cx="3725289" cy="264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B7237A-5FC6-4CF2-A9AE-CB82427F74BE}"/>
              </a:ext>
            </a:extLst>
          </p:cNvPr>
          <p:cNvSpPr txBox="1"/>
          <p:nvPr/>
        </p:nvSpPr>
        <p:spPr>
          <a:xfrm>
            <a:off x="1058897" y="6110021"/>
            <a:ext cx="36404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s://en.wikipedia.org/wiki/Top_Trumps_(TV_series)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E43716-0FA0-450E-B28A-4F8C506C2F01}"/>
              </a:ext>
            </a:extLst>
          </p:cNvPr>
          <p:cNvSpPr txBox="1"/>
          <p:nvPr/>
        </p:nvSpPr>
        <p:spPr>
          <a:xfrm>
            <a:off x="353786" y="638447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541300" y="968333"/>
            <a:ext cx="10962800" cy="1023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GB"/>
              <a:t>Reflect on your learning:</a:t>
            </a:r>
            <a:br>
              <a:rPr lang="en-GB"/>
            </a:br>
            <a:endParaRPr sz="2400"/>
          </a:p>
        </p:txBody>
      </p:sp>
      <p:graphicFrame>
        <p:nvGraphicFramePr>
          <p:cNvPr id="118" name="Shape 118"/>
          <p:cNvGraphicFramePr/>
          <p:nvPr>
            <p:extLst>
              <p:ext uri="{D42A27DB-BD31-4B8C-83A1-F6EECF244321}">
                <p14:modId xmlns:p14="http://schemas.microsoft.com/office/powerpoint/2010/main" val="2617103253"/>
              </p:ext>
            </p:extLst>
          </p:nvPr>
        </p:nvGraphicFramePr>
        <p:xfrm>
          <a:off x="801633" y="2525467"/>
          <a:ext cx="9652000" cy="27024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451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9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828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2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dirty="0"/>
                        <a:t>I know what it means to substitute in Algebra</a:t>
                      </a:r>
                      <a:endParaRPr sz="19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76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dirty="0"/>
                        <a:t>I understand the rules of BIMDAS</a:t>
                      </a:r>
                      <a:endParaRPr sz="19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dirty="0"/>
                        <a:t>I am able to substitute values into an expression and evaluate</a:t>
                      </a:r>
                      <a:endParaRPr sz="19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9" name="Shape 119"/>
          <p:cNvSpPr txBox="1"/>
          <p:nvPr/>
        </p:nvSpPr>
        <p:spPr>
          <a:xfrm>
            <a:off x="664200" y="1626367"/>
            <a:ext cx="5985200" cy="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/>
              <a:t> </a:t>
            </a:r>
            <a:endParaRPr sz="1867"/>
          </a:p>
        </p:txBody>
      </p:sp>
      <p:sp>
        <p:nvSpPr>
          <p:cNvPr id="120" name="Shape 120"/>
          <p:cNvSpPr txBox="1"/>
          <p:nvPr/>
        </p:nvSpPr>
        <p:spPr>
          <a:xfrm>
            <a:off x="160367" y="6046633"/>
            <a:ext cx="11840800" cy="7560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/>
              <a:t>Skills I have used: </a:t>
            </a:r>
            <a:endParaRPr sz="1867"/>
          </a:p>
        </p:txBody>
      </p:sp>
      <p:sp>
        <p:nvSpPr>
          <p:cNvPr id="121" name="Shape 121"/>
          <p:cNvSpPr txBox="1"/>
          <p:nvPr/>
        </p:nvSpPr>
        <p:spPr>
          <a:xfrm>
            <a:off x="3048467" y="6113000"/>
            <a:ext cx="18780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067" b="1"/>
              <a:t>Working with others</a:t>
            </a:r>
            <a:endParaRPr sz="1067" b="1"/>
          </a:p>
        </p:txBody>
      </p:sp>
      <p:sp>
        <p:nvSpPr>
          <p:cNvPr id="122" name="Shape 122"/>
          <p:cNvSpPr/>
          <p:nvPr/>
        </p:nvSpPr>
        <p:spPr>
          <a:xfrm>
            <a:off x="5264900" y="6199333"/>
            <a:ext cx="298800" cy="19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23" name="Shape 123"/>
          <p:cNvSpPr/>
          <p:nvPr/>
        </p:nvSpPr>
        <p:spPr>
          <a:xfrm>
            <a:off x="2784300" y="6168200"/>
            <a:ext cx="298800" cy="19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24" name="Shape 124"/>
          <p:cNvSpPr txBox="1"/>
          <p:nvPr/>
        </p:nvSpPr>
        <p:spPr>
          <a:xfrm>
            <a:off x="5596100" y="6113000"/>
            <a:ext cx="27176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067" b="1"/>
              <a:t>Managing Information &amp; Thinking </a:t>
            </a:r>
            <a:endParaRPr sz="1067" b="1"/>
          </a:p>
        </p:txBody>
      </p:sp>
      <p:sp>
        <p:nvSpPr>
          <p:cNvPr id="125" name="Shape 125"/>
          <p:cNvSpPr/>
          <p:nvPr/>
        </p:nvSpPr>
        <p:spPr>
          <a:xfrm>
            <a:off x="8346100" y="6199333"/>
            <a:ext cx="298800" cy="19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26" name="Shape 126"/>
          <p:cNvSpPr txBox="1"/>
          <p:nvPr/>
        </p:nvSpPr>
        <p:spPr>
          <a:xfrm>
            <a:off x="8644100" y="6113000"/>
            <a:ext cx="27176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067" b="1"/>
              <a:t>Managing Myself </a:t>
            </a:r>
            <a:endParaRPr sz="1067" b="1"/>
          </a:p>
        </p:txBody>
      </p:sp>
      <p:sp>
        <p:nvSpPr>
          <p:cNvPr id="127" name="Shape 127"/>
          <p:cNvSpPr/>
          <p:nvPr/>
        </p:nvSpPr>
        <p:spPr>
          <a:xfrm>
            <a:off x="2784300" y="6516167"/>
            <a:ext cx="298800" cy="19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28" name="Shape 128"/>
          <p:cNvSpPr txBox="1"/>
          <p:nvPr/>
        </p:nvSpPr>
        <p:spPr>
          <a:xfrm>
            <a:off x="3048467" y="6417800"/>
            <a:ext cx="18780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067" b="1"/>
              <a:t>Staying Well</a:t>
            </a:r>
            <a:endParaRPr sz="1067" b="1"/>
          </a:p>
        </p:txBody>
      </p:sp>
      <p:sp>
        <p:nvSpPr>
          <p:cNvPr id="129" name="Shape 129"/>
          <p:cNvSpPr/>
          <p:nvPr/>
        </p:nvSpPr>
        <p:spPr>
          <a:xfrm>
            <a:off x="5264900" y="6516167"/>
            <a:ext cx="298800" cy="19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30" name="Shape 130"/>
          <p:cNvSpPr txBox="1"/>
          <p:nvPr/>
        </p:nvSpPr>
        <p:spPr>
          <a:xfrm>
            <a:off x="5588467" y="6417800"/>
            <a:ext cx="18780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067" b="1"/>
              <a:t>Communicating</a:t>
            </a:r>
            <a:endParaRPr sz="1067" b="1"/>
          </a:p>
        </p:txBody>
      </p:sp>
      <p:sp>
        <p:nvSpPr>
          <p:cNvPr id="131" name="Shape 131"/>
          <p:cNvSpPr/>
          <p:nvPr/>
        </p:nvSpPr>
        <p:spPr>
          <a:xfrm>
            <a:off x="8346100" y="6559067"/>
            <a:ext cx="298800" cy="19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32" name="Shape 132"/>
          <p:cNvSpPr txBox="1"/>
          <p:nvPr/>
        </p:nvSpPr>
        <p:spPr>
          <a:xfrm>
            <a:off x="8743333" y="6414567"/>
            <a:ext cx="18780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067" b="1"/>
              <a:t>Being Creative</a:t>
            </a:r>
            <a:endParaRPr sz="1067" b="1"/>
          </a:p>
        </p:txBody>
      </p:sp>
      <p:sp>
        <p:nvSpPr>
          <p:cNvPr id="133" name="Shape 133"/>
          <p:cNvSpPr/>
          <p:nvPr/>
        </p:nvSpPr>
        <p:spPr>
          <a:xfrm>
            <a:off x="7985900" y="862933"/>
            <a:ext cx="1019200" cy="4808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34" name="Shape 134"/>
          <p:cNvSpPr/>
          <p:nvPr/>
        </p:nvSpPr>
        <p:spPr>
          <a:xfrm>
            <a:off x="7985900" y="172933"/>
            <a:ext cx="1019200" cy="4808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35" name="Shape 135"/>
          <p:cNvSpPr/>
          <p:nvPr/>
        </p:nvSpPr>
        <p:spPr>
          <a:xfrm>
            <a:off x="7985900" y="1552933"/>
            <a:ext cx="1019200" cy="4808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36" name="Shape 136"/>
          <p:cNvSpPr txBox="1"/>
          <p:nvPr/>
        </p:nvSpPr>
        <p:spPr>
          <a:xfrm>
            <a:off x="9123033" y="158233"/>
            <a:ext cx="2238800" cy="3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 b="1">
                <a:solidFill>
                  <a:schemeClr val="lt1"/>
                </a:solidFill>
              </a:rPr>
              <a:t>Confident</a:t>
            </a:r>
            <a:endParaRPr sz="1867" b="1">
              <a:solidFill>
                <a:schemeClr val="lt1"/>
              </a:solidFill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9163700" y="866733"/>
            <a:ext cx="2717600" cy="3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 b="1">
                <a:solidFill>
                  <a:schemeClr val="lt1"/>
                </a:solidFill>
              </a:rPr>
              <a:t>Need more practice</a:t>
            </a:r>
            <a:endParaRPr sz="1867" b="1">
              <a:solidFill>
                <a:schemeClr val="lt1"/>
              </a:solidFill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9163700" y="1524767"/>
            <a:ext cx="2238800" cy="3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 b="1">
                <a:solidFill>
                  <a:schemeClr val="lt1"/>
                </a:solidFill>
              </a:rPr>
              <a:t>Not yet there</a:t>
            </a:r>
            <a:endParaRPr sz="1867" b="1">
              <a:solidFill>
                <a:schemeClr val="lt1"/>
              </a:solidFill>
            </a:endParaRPr>
          </a:p>
        </p:txBody>
      </p:sp>
      <p:pic>
        <p:nvPicPr>
          <p:cNvPr id="139" name="Shape 13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7767" y="5650400"/>
            <a:ext cx="1313400" cy="2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CDBB84A-EB28-46B2-A722-B183D92DD33E}"/>
              </a:ext>
            </a:extLst>
          </p:cNvPr>
          <p:cNvSpPr txBox="1"/>
          <p:nvPr/>
        </p:nvSpPr>
        <p:spPr>
          <a:xfrm>
            <a:off x="582386" y="239901"/>
            <a:ext cx="326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Anne Gilleran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539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Quotable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2428</TotalTime>
  <Words>779</Words>
  <Application>Microsoft Office PowerPoint</Application>
  <PresentationFormat>Widescreen</PresentationFormat>
  <Paragraphs>252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Century Gothic</vt:lpstr>
      <vt:lpstr>Comic Sans MS</vt:lpstr>
      <vt:lpstr>MS PGothic</vt:lpstr>
      <vt:lpstr>Noto Sans Symbols</vt:lpstr>
      <vt:lpstr>Times New Roman</vt:lpstr>
      <vt:lpstr>MS PGothic</vt:lpstr>
      <vt:lpstr>Quotable</vt:lpstr>
      <vt:lpstr>Title: Substitution in Algebra AF2.  </vt:lpstr>
      <vt:lpstr>Starter Exercise</vt:lpstr>
      <vt:lpstr>Substitution</vt:lpstr>
      <vt:lpstr>PowerPoint Presentation</vt:lpstr>
      <vt:lpstr>PowerPoint Presentation</vt:lpstr>
      <vt:lpstr>PowerPoint Presentation</vt:lpstr>
      <vt:lpstr>PowerPoint Presentation</vt:lpstr>
      <vt:lpstr>Substitution</vt:lpstr>
      <vt:lpstr>Find the Value of Y</vt:lpstr>
      <vt:lpstr>Find the Value of Y</vt:lpstr>
      <vt:lpstr>Find the Value of y</vt:lpstr>
      <vt:lpstr>Find the Value of y</vt:lpstr>
      <vt:lpstr>Find the Value of y</vt:lpstr>
      <vt:lpstr>Find the Value of y</vt:lpstr>
      <vt:lpstr>Find the Value of y</vt:lpstr>
      <vt:lpstr>Find the Value of y</vt:lpstr>
      <vt:lpstr>Find the Value of y</vt:lpstr>
      <vt:lpstr>Find the Value of y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Game Time</vt:lpstr>
      <vt:lpstr>Reflect on your learning: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Substitution in Algebra AF2.  </dc:title>
  <dc:creator>Anne Gilleran</dc:creator>
  <cp:lastModifiedBy>Anne Gilleran</cp:lastModifiedBy>
  <cp:revision>10</cp:revision>
  <dcterms:modified xsi:type="dcterms:W3CDTF">2018-06-18T10:38:52Z</dcterms:modified>
</cp:coreProperties>
</file>