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9" r:id="rId5"/>
    <p:sldId id="261" r:id="rId6"/>
    <p:sldId id="262" r:id="rId7"/>
    <p:sldId id="263" r:id="rId8"/>
    <p:sldId id="268" r:id="rId9"/>
    <p:sldId id="269" r:id="rId10"/>
    <p:sldId id="270" r:id="rId11"/>
    <p:sldId id="266" r:id="rId12"/>
    <p:sldId id="267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3B90D7"/>
    <a:srgbClr val="CCFF66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68" d="100"/>
          <a:sy n="68" d="100"/>
        </p:scale>
        <p:origin x="-136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722EC-00F0-450D-B79F-3AC123C01ACB}" type="datetimeFigureOut">
              <a:rPr lang="en-IE" smtClean="0"/>
              <a:pPr/>
              <a:t>05/07/2018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DEBCA-0DF1-4F87-9A0D-9F2FB951D525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2</a:t>
            </a:fld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3</a:t>
            </a:fld>
            <a:endParaRPr lang="en-I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4</a:t>
            </a:fld>
            <a:endParaRPr lang="en-I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5</a:t>
            </a:fld>
            <a:endParaRPr lang="en-I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6</a:t>
            </a:fld>
            <a:endParaRPr lang="en-I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7</a:t>
            </a:fld>
            <a:endParaRPr lang="en-I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8</a:t>
            </a:fld>
            <a:endParaRPr lang="en-I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9</a:t>
            </a:fld>
            <a:endParaRPr lang="en-I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10</a:t>
            </a:fld>
            <a:endParaRPr lang="en-I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11</a:t>
            </a:fld>
            <a:endParaRPr lang="en-I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12</a:t>
            </a:fld>
            <a:endParaRPr lang="en-I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13</a:t>
            </a:fld>
            <a:endParaRPr lang="en-I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14</a:t>
            </a:fld>
            <a:endParaRPr lang="en-I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15</a:t>
            </a:fld>
            <a:endParaRPr lang="en-I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16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4E80C-0A44-4C46-A078-C51917792025}" type="datetimeFigureOut">
              <a:rPr lang="en-US" smtClean="0"/>
              <a:pPr/>
              <a:t>7/5/2018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FFC000"/>
            </a:solidFill>
          </a:ln>
        </p:spPr>
        <p:txBody>
          <a:bodyPr/>
          <a:lstStyle/>
          <a:p>
            <a:r>
              <a:rPr lang="en-IE" dirty="0" smtClean="0"/>
              <a:t>¿</a:t>
            </a:r>
            <a:r>
              <a:rPr lang="en-IE" dirty="0" err="1" smtClean="0"/>
              <a:t>Qué</a:t>
            </a:r>
            <a:r>
              <a:rPr lang="en-IE" dirty="0" smtClean="0"/>
              <a:t> </a:t>
            </a:r>
            <a:r>
              <a:rPr lang="en-IE" dirty="0" err="1" smtClean="0"/>
              <a:t>te</a:t>
            </a:r>
            <a:r>
              <a:rPr lang="en-IE" dirty="0" smtClean="0"/>
              <a:t> </a:t>
            </a:r>
            <a:r>
              <a:rPr lang="en-IE" dirty="0" err="1" smtClean="0"/>
              <a:t>pasa</a:t>
            </a:r>
            <a:r>
              <a:rPr lang="en-IE" dirty="0" smtClean="0"/>
              <a:t>?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/>
              <a:t>By Sol </a:t>
            </a:r>
            <a:r>
              <a:rPr lang="en-IE" dirty="0" err="1" smtClean="0"/>
              <a:t>Sáez</a:t>
            </a:r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4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5409340"/>
            <a:ext cx="1676400" cy="701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>
                <a:latin typeface="Comic Sans MS" pitchFamily="66" charset="0"/>
              </a:rPr>
              <a:t>Doler/tener dolor de..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038600" cy="3916363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>
              <a:buNone/>
            </a:pPr>
            <a:r>
              <a:rPr lang="es-ES" sz="3600" dirty="0" smtClean="0">
                <a:latin typeface="Comic Sans MS" pitchFamily="66" charset="0"/>
              </a:rPr>
              <a:t>  </a:t>
            </a:r>
            <a:r>
              <a:rPr lang="es-ES" sz="3600" dirty="0" smtClean="0">
                <a:latin typeface="Comic Sans MS" pitchFamily="66" charset="0"/>
              </a:rPr>
              <a:t>Me </a:t>
            </a:r>
            <a:r>
              <a:rPr lang="es-ES" sz="3600" dirty="0" smtClean="0">
                <a:solidFill>
                  <a:srgbClr val="FF0000"/>
                </a:solidFill>
                <a:latin typeface="Comic Sans MS" pitchFamily="66" charset="0"/>
              </a:rPr>
              <a:t>duele</a:t>
            </a:r>
            <a:r>
              <a:rPr lang="es-ES" sz="3600" dirty="0" smtClean="0">
                <a:latin typeface="Comic Sans MS" pitchFamily="66" charset="0"/>
              </a:rPr>
              <a:t> la cabeza </a:t>
            </a:r>
          </a:p>
          <a:p>
            <a:pPr lvl="1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(My head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hurts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)</a:t>
            </a:r>
          </a:p>
          <a:p>
            <a:pPr lvl="1">
              <a:buNone/>
            </a:pPr>
            <a:r>
              <a:rPr lang="es-ES" sz="3600" dirty="0" smtClean="0">
                <a:solidFill>
                  <a:srgbClr val="FF0000"/>
                </a:solidFill>
                <a:latin typeface="Comic Sans MS" pitchFamily="66" charset="0"/>
              </a:rPr>
              <a:t>Tengo dolor</a:t>
            </a:r>
            <a:r>
              <a:rPr lang="es-ES" sz="3600" dirty="0" smtClean="0">
                <a:latin typeface="Comic Sans MS" pitchFamily="66" charset="0"/>
              </a:rPr>
              <a:t> </a:t>
            </a:r>
            <a:r>
              <a:rPr lang="es-ES" sz="3600" dirty="0" smtClean="0">
                <a:solidFill>
                  <a:srgbClr val="FF0000"/>
                </a:solidFill>
                <a:latin typeface="Comic Sans MS" pitchFamily="66" charset="0"/>
              </a:rPr>
              <a:t>de</a:t>
            </a:r>
            <a:r>
              <a:rPr lang="es-ES" sz="3600" dirty="0" smtClean="0">
                <a:latin typeface="Comic Sans MS" pitchFamily="66" charset="0"/>
              </a:rPr>
              <a:t> cabeza</a:t>
            </a:r>
          </a:p>
          <a:p>
            <a:pPr lvl="1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(I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a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headache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)</a:t>
            </a:r>
            <a:endParaRPr lang="es-ES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1200" dirty="0" smtClean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209800"/>
            <a:ext cx="4038600" cy="3916363"/>
          </a:xfrm>
          <a:ln w="28575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marL="342900" lvl="1" indent="-342900">
              <a:buNone/>
            </a:pPr>
            <a:r>
              <a:rPr lang="es-ES" sz="3600" dirty="0" smtClean="0">
                <a:latin typeface="Comic Sans MS" pitchFamily="66" charset="0"/>
              </a:rPr>
              <a:t>	</a:t>
            </a:r>
            <a:endParaRPr lang="en-IE" dirty="0"/>
          </a:p>
        </p:txBody>
      </p:sp>
      <p:pic>
        <p:nvPicPr>
          <p:cNvPr id="1027" name="Picture 3" descr="C:\Users\Sol Saez\Desktop\School\Scoilnet 2\Dolores images\index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743200"/>
            <a:ext cx="3733800" cy="2438400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4"/>
          <a:srcRect l="43317" t="56800" r="42545" b="38593"/>
          <a:stretch>
            <a:fillRect/>
          </a:stretch>
        </p:blipFill>
        <p:spPr bwMode="auto">
          <a:xfrm>
            <a:off x="7162800" y="5562600"/>
            <a:ext cx="99537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n-IE" dirty="0" smtClean="0">
                <a:latin typeface="Comic Sans MS" pitchFamily="66" charset="0"/>
              </a:rPr>
              <a:t>“</a:t>
            </a:r>
            <a:r>
              <a:rPr lang="en-IE" dirty="0" err="1" smtClean="0">
                <a:latin typeface="Comic Sans MS" pitchFamily="66" charset="0"/>
              </a:rPr>
              <a:t>Doler</a:t>
            </a:r>
            <a:r>
              <a:rPr lang="en-IE" dirty="0" smtClean="0">
                <a:latin typeface="Comic Sans MS" pitchFamily="66" charset="0"/>
              </a:rPr>
              <a:t>” works just like the verb “</a:t>
            </a:r>
            <a:r>
              <a:rPr lang="en-IE" dirty="0" err="1" smtClean="0">
                <a:latin typeface="Comic Sans MS" pitchFamily="66" charset="0"/>
              </a:rPr>
              <a:t>gustar</a:t>
            </a:r>
            <a:r>
              <a:rPr lang="en-IE" dirty="0" smtClean="0">
                <a:latin typeface="Comic Sans MS" pitchFamily="66" charset="0"/>
              </a:rPr>
              <a:t>”</a:t>
            </a:r>
            <a:br>
              <a:rPr lang="en-IE" dirty="0" smtClean="0">
                <a:latin typeface="Comic Sans MS" pitchFamily="66" charset="0"/>
              </a:rPr>
            </a:br>
            <a:r>
              <a:rPr lang="en-IE" dirty="0" err="1" smtClean="0">
                <a:latin typeface="Comic Sans MS" pitchFamily="66" charset="0"/>
              </a:rPr>
              <a:t>Duele</a:t>
            </a:r>
            <a:r>
              <a:rPr lang="en-IE" dirty="0" smtClean="0">
                <a:latin typeface="Comic Sans MS" pitchFamily="66" charset="0"/>
              </a:rPr>
              <a:t> </a:t>
            </a:r>
            <a:r>
              <a:rPr lang="en-IE" dirty="0" smtClean="0">
                <a:latin typeface="Comic Sans MS" pitchFamily="66" charset="0"/>
              </a:rPr>
              <a:t>+ el/la + singular noun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800600" cy="3886199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342900" lvl="1" indent="-171450">
              <a:buNone/>
            </a:pPr>
            <a:endParaRPr lang="es-ES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(….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hurts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me)  </a:t>
            </a:r>
            <a:r>
              <a:rPr lang="es-ES" sz="3000" dirty="0" smtClean="0">
                <a:latin typeface="Comic Sans MS" pitchFamily="66" charset="0"/>
              </a:rPr>
              <a:t>	</a:t>
            </a:r>
            <a:r>
              <a:rPr lang="es-ES" sz="3000" dirty="0" smtClean="0">
                <a:latin typeface="Comic Sans MS" pitchFamily="66" charset="0"/>
              </a:rPr>
              <a:t>Me duel</a:t>
            </a:r>
            <a:r>
              <a:rPr lang="es-ES" sz="3000" dirty="0" smtClean="0">
                <a:solidFill>
                  <a:srgbClr val="FF0000"/>
                </a:solidFill>
                <a:latin typeface="Comic Sans MS" pitchFamily="66" charset="0"/>
              </a:rPr>
              <a:t>e</a:t>
            </a: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(…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hurts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you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)  </a:t>
            </a:r>
            <a:r>
              <a:rPr lang="es-ES" sz="3000" dirty="0" smtClean="0">
                <a:latin typeface="Comic Sans MS" pitchFamily="66" charset="0"/>
              </a:rPr>
              <a:t>	Te </a:t>
            </a:r>
            <a:r>
              <a:rPr lang="es-ES" sz="3000" dirty="0" smtClean="0">
                <a:latin typeface="Comic Sans MS" pitchFamily="66" charset="0"/>
              </a:rPr>
              <a:t>duel</a:t>
            </a:r>
            <a:r>
              <a:rPr lang="es-ES" sz="3000" dirty="0" smtClean="0">
                <a:solidFill>
                  <a:srgbClr val="FF0000"/>
                </a:solidFill>
                <a:latin typeface="Comic Sans MS" pitchFamily="66" charset="0"/>
              </a:rPr>
              <a:t>e</a:t>
            </a: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(…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hurts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him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/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her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)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	 </a:t>
            </a:r>
            <a:r>
              <a:rPr lang="es-ES" sz="3000" dirty="0" smtClean="0">
                <a:latin typeface="Comic Sans MS" pitchFamily="66" charset="0"/>
              </a:rPr>
              <a:t>Le </a:t>
            </a:r>
            <a:r>
              <a:rPr lang="es-ES" sz="3000" dirty="0" smtClean="0">
                <a:latin typeface="Comic Sans MS" pitchFamily="66" charset="0"/>
              </a:rPr>
              <a:t>duel</a:t>
            </a:r>
            <a:r>
              <a:rPr lang="es-ES" sz="3000" dirty="0" smtClean="0">
                <a:solidFill>
                  <a:srgbClr val="FF0000"/>
                </a:solidFill>
                <a:latin typeface="Comic Sans MS" pitchFamily="66" charset="0"/>
              </a:rPr>
              <a:t>e</a:t>
            </a: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(…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hurts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us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)        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	</a:t>
            </a:r>
            <a:r>
              <a:rPr lang="es-ES" sz="3000" dirty="0" smtClean="0">
                <a:latin typeface="Comic Sans MS" pitchFamily="66" charset="0"/>
              </a:rPr>
              <a:t>Nos </a:t>
            </a:r>
            <a:r>
              <a:rPr lang="es-ES" sz="3000" dirty="0" smtClean="0">
                <a:latin typeface="Comic Sans MS" pitchFamily="66" charset="0"/>
              </a:rPr>
              <a:t>duel</a:t>
            </a:r>
            <a:r>
              <a:rPr lang="es-ES" sz="3000" dirty="0" smtClean="0">
                <a:solidFill>
                  <a:srgbClr val="FF0000"/>
                </a:solidFill>
                <a:latin typeface="Comic Sans MS" pitchFamily="66" charset="0"/>
              </a:rPr>
              <a:t>e</a:t>
            </a: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…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hurts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you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pl.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)</a:t>
            </a:r>
            <a:r>
              <a:rPr lang="es-ES" sz="3000" dirty="0" smtClean="0">
                <a:latin typeface="Comic Sans MS" pitchFamily="66" charset="0"/>
              </a:rPr>
              <a:t>	Os </a:t>
            </a:r>
            <a:r>
              <a:rPr lang="es-ES" sz="3000" dirty="0" smtClean="0">
                <a:latin typeface="Comic Sans MS" pitchFamily="66" charset="0"/>
              </a:rPr>
              <a:t>duel</a:t>
            </a:r>
            <a:r>
              <a:rPr lang="es-ES" sz="3000" dirty="0" smtClean="0">
                <a:solidFill>
                  <a:srgbClr val="FF0000"/>
                </a:solidFill>
                <a:latin typeface="Comic Sans MS" pitchFamily="66" charset="0"/>
              </a:rPr>
              <a:t>e</a:t>
            </a: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…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hurts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them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)</a:t>
            </a:r>
            <a:r>
              <a:rPr lang="es-ES" sz="3000" dirty="0" smtClean="0">
                <a:latin typeface="Comic Sans MS" pitchFamily="66" charset="0"/>
              </a:rPr>
              <a:t>	</a:t>
            </a:r>
            <a:r>
              <a:rPr lang="es-ES" sz="3000" dirty="0" smtClean="0">
                <a:latin typeface="Comic Sans MS" pitchFamily="66" charset="0"/>
              </a:rPr>
              <a:t>Les </a:t>
            </a:r>
            <a:r>
              <a:rPr lang="es-ES" sz="3000" dirty="0" smtClean="0">
                <a:latin typeface="Comic Sans MS" pitchFamily="66" charset="0"/>
              </a:rPr>
              <a:t>duel</a:t>
            </a:r>
            <a:r>
              <a:rPr lang="es-ES" sz="3000" dirty="0" smtClean="0">
                <a:solidFill>
                  <a:srgbClr val="FF0000"/>
                </a:solidFill>
                <a:latin typeface="Comic Sans MS" pitchFamily="66" charset="0"/>
              </a:rPr>
              <a:t>e</a:t>
            </a: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lvl="1">
              <a:buNone/>
            </a:pPr>
            <a:endParaRPr lang="es-ES" sz="3000" dirty="0" smtClean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48400" y="2286000"/>
            <a:ext cx="2438400" cy="3840163"/>
          </a:xfrm>
          <a:ln w="28575">
            <a:solidFill>
              <a:srgbClr val="FFC000"/>
            </a:solidFill>
          </a:ln>
        </p:spPr>
        <p:txBody>
          <a:bodyPr>
            <a:normAutofit lnSpcReduction="10000"/>
          </a:bodyPr>
          <a:lstStyle/>
          <a:p>
            <a:pPr marL="342900" lvl="1" indent="-342900">
              <a:buNone/>
            </a:pP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el </a:t>
            </a:r>
            <a:r>
              <a:rPr lang="es-ES" sz="3000" dirty="0" smtClean="0">
                <a:latin typeface="Comic Sans MS" pitchFamily="66" charset="0"/>
              </a:rPr>
              <a:t>cuello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el </a:t>
            </a:r>
            <a:r>
              <a:rPr lang="es-ES" sz="3000" dirty="0" smtClean="0">
                <a:latin typeface="Comic Sans MS" pitchFamily="66" charset="0"/>
              </a:rPr>
              <a:t>dedo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el </a:t>
            </a:r>
            <a:r>
              <a:rPr lang="es-ES" sz="3000" dirty="0" smtClean="0">
                <a:latin typeface="Comic Sans MS" pitchFamily="66" charset="0"/>
              </a:rPr>
              <a:t>estómago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la </a:t>
            </a:r>
            <a:r>
              <a:rPr lang="es-ES" sz="3000" dirty="0" smtClean="0">
                <a:latin typeface="Comic Sans MS" pitchFamily="66" charset="0"/>
              </a:rPr>
              <a:t>espalda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la </a:t>
            </a:r>
            <a:r>
              <a:rPr lang="es-ES" sz="3000" dirty="0" smtClean="0">
                <a:latin typeface="Comic Sans MS" pitchFamily="66" charset="0"/>
              </a:rPr>
              <a:t>rodilla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 </a:t>
            </a:r>
          </a:p>
          <a:p>
            <a:pPr marL="342900" lvl="1" indent="-342900">
              <a:buNone/>
            </a:pPr>
            <a:endParaRPr lang="en-IE" sz="3600" dirty="0" smtClean="0">
              <a:latin typeface="Comic Sans MS" pitchFamily="66" charset="0"/>
            </a:endParaRPr>
          </a:p>
          <a:p>
            <a:endParaRPr lang="en-IE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3352800"/>
            <a:ext cx="53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6000" dirty="0" smtClean="0"/>
              <a:t>+</a:t>
            </a:r>
            <a:endParaRPr lang="en-IE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n-IE" dirty="0" err="1" smtClean="0">
                <a:latin typeface="Comic Sans MS" pitchFamily="66" charset="0"/>
              </a:rPr>
              <a:t>Duelen</a:t>
            </a:r>
            <a:r>
              <a:rPr lang="en-IE" dirty="0" smtClean="0">
                <a:latin typeface="Comic Sans MS" pitchFamily="66" charset="0"/>
              </a:rPr>
              <a:t> </a:t>
            </a:r>
            <a:r>
              <a:rPr lang="en-IE" dirty="0" smtClean="0">
                <a:latin typeface="Comic Sans MS" pitchFamily="66" charset="0"/>
              </a:rPr>
              <a:t>+ los/</a:t>
            </a:r>
            <a:r>
              <a:rPr lang="en-IE" dirty="0" err="1" smtClean="0">
                <a:latin typeface="Comic Sans MS" pitchFamily="66" charset="0"/>
              </a:rPr>
              <a:t>las</a:t>
            </a:r>
            <a:r>
              <a:rPr lang="en-IE" dirty="0" smtClean="0">
                <a:latin typeface="Comic Sans MS" pitchFamily="66" charset="0"/>
              </a:rPr>
              <a:t> + plural noun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800600" cy="3886199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342900" lvl="1" indent="-171450">
              <a:buNone/>
            </a:pPr>
            <a:endParaRPr lang="es-ES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(….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me)  </a:t>
            </a:r>
            <a:r>
              <a:rPr lang="es-ES" sz="3000" dirty="0" smtClean="0">
                <a:latin typeface="Comic Sans MS" pitchFamily="66" charset="0"/>
              </a:rPr>
              <a:t>	Me </a:t>
            </a:r>
            <a:r>
              <a:rPr lang="es-ES" sz="3000" dirty="0" smtClean="0">
                <a:latin typeface="Comic Sans MS" pitchFamily="66" charset="0"/>
              </a:rPr>
              <a:t>duel</a:t>
            </a:r>
            <a:r>
              <a:rPr lang="es-ES" sz="3000" dirty="0" smtClean="0">
                <a:solidFill>
                  <a:srgbClr val="FF0000"/>
                </a:solidFill>
                <a:latin typeface="Comic Sans MS" pitchFamily="66" charset="0"/>
              </a:rPr>
              <a:t>en</a:t>
            </a: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(…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you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)  </a:t>
            </a:r>
            <a:r>
              <a:rPr lang="es-ES" sz="3000" dirty="0" smtClean="0">
                <a:latin typeface="Comic Sans MS" pitchFamily="66" charset="0"/>
              </a:rPr>
              <a:t>	Te </a:t>
            </a:r>
            <a:r>
              <a:rPr lang="es-ES" sz="3000" dirty="0" smtClean="0">
                <a:latin typeface="Comic Sans MS" pitchFamily="66" charset="0"/>
              </a:rPr>
              <a:t>duel</a:t>
            </a:r>
            <a:r>
              <a:rPr lang="es-ES" sz="3000" dirty="0" smtClean="0">
                <a:solidFill>
                  <a:srgbClr val="FF0000"/>
                </a:solidFill>
                <a:latin typeface="Comic Sans MS" pitchFamily="66" charset="0"/>
              </a:rPr>
              <a:t>en</a:t>
            </a: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(…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him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/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her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)	 </a:t>
            </a:r>
            <a:r>
              <a:rPr lang="es-ES" sz="3000" dirty="0" smtClean="0">
                <a:latin typeface="Comic Sans MS" pitchFamily="66" charset="0"/>
              </a:rPr>
              <a:t>Le </a:t>
            </a:r>
            <a:r>
              <a:rPr lang="es-ES" sz="3000" dirty="0" smtClean="0">
                <a:latin typeface="Comic Sans MS" pitchFamily="66" charset="0"/>
              </a:rPr>
              <a:t>duel</a:t>
            </a:r>
            <a:r>
              <a:rPr lang="es-ES" sz="3000" dirty="0" smtClean="0">
                <a:solidFill>
                  <a:srgbClr val="FF0000"/>
                </a:solidFill>
                <a:latin typeface="Comic Sans MS" pitchFamily="66" charset="0"/>
              </a:rPr>
              <a:t>en</a:t>
            </a: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(…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us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)         	</a:t>
            </a:r>
            <a:r>
              <a:rPr lang="es-ES" sz="3000" dirty="0" smtClean="0">
                <a:latin typeface="Comic Sans MS" pitchFamily="66" charset="0"/>
              </a:rPr>
              <a:t>Nos </a:t>
            </a:r>
            <a:r>
              <a:rPr lang="es-ES" sz="3000" dirty="0" smtClean="0">
                <a:latin typeface="Comic Sans MS" pitchFamily="66" charset="0"/>
              </a:rPr>
              <a:t>duel</a:t>
            </a:r>
            <a:r>
              <a:rPr lang="es-ES" sz="3000" dirty="0" smtClean="0">
                <a:solidFill>
                  <a:srgbClr val="FF0000"/>
                </a:solidFill>
                <a:latin typeface="Comic Sans MS" pitchFamily="66" charset="0"/>
              </a:rPr>
              <a:t>en</a:t>
            </a: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(…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you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pl.)</a:t>
            </a:r>
            <a:r>
              <a:rPr lang="es-ES" sz="3000" dirty="0" smtClean="0">
                <a:latin typeface="Comic Sans MS" pitchFamily="66" charset="0"/>
              </a:rPr>
              <a:t>	Os </a:t>
            </a:r>
            <a:r>
              <a:rPr lang="es-ES" sz="3000" dirty="0" smtClean="0">
                <a:latin typeface="Comic Sans MS" pitchFamily="66" charset="0"/>
              </a:rPr>
              <a:t>duel</a:t>
            </a:r>
            <a:r>
              <a:rPr lang="es-ES" sz="3000" dirty="0" smtClean="0">
                <a:solidFill>
                  <a:srgbClr val="FF0000"/>
                </a:solidFill>
                <a:latin typeface="Comic Sans MS" pitchFamily="66" charset="0"/>
              </a:rPr>
              <a:t>en</a:t>
            </a: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(…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hurt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them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)</a:t>
            </a:r>
            <a:r>
              <a:rPr lang="es-ES" sz="3000" dirty="0" smtClean="0">
                <a:latin typeface="Comic Sans MS" pitchFamily="66" charset="0"/>
              </a:rPr>
              <a:t>	Les </a:t>
            </a:r>
            <a:r>
              <a:rPr lang="es-ES" sz="3000" dirty="0" smtClean="0">
                <a:latin typeface="Comic Sans MS" pitchFamily="66" charset="0"/>
              </a:rPr>
              <a:t>duel</a:t>
            </a:r>
            <a:r>
              <a:rPr lang="es-ES" sz="3000" dirty="0" smtClean="0">
                <a:solidFill>
                  <a:srgbClr val="FF0000"/>
                </a:solidFill>
                <a:latin typeface="Comic Sans MS" pitchFamily="66" charset="0"/>
              </a:rPr>
              <a:t>en</a:t>
            </a: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lvl="1">
              <a:buNone/>
            </a:pPr>
            <a:endParaRPr lang="es-ES" sz="3000" dirty="0" smtClean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72200" y="2286000"/>
            <a:ext cx="2590800" cy="3840163"/>
          </a:xfrm>
          <a:ln w="28575">
            <a:solidFill>
              <a:srgbClr val="FFC000"/>
            </a:solidFill>
          </a:ln>
        </p:spPr>
        <p:txBody>
          <a:bodyPr>
            <a:normAutofit fontScale="92500" lnSpcReduction="10000"/>
          </a:bodyPr>
          <a:lstStyle/>
          <a:p>
            <a:pPr marL="342900" lvl="1" indent="-342900">
              <a:buNone/>
            </a:pP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las </a:t>
            </a:r>
            <a:r>
              <a:rPr lang="es-ES" sz="3000" dirty="0" smtClean="0">
                <a:latin typeface="Comic Sans MS" pitchFamily="66" charset="0"/>
              </a:rPr>
              <a:t>muelas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los </a:t>
            </a:r>
            <a:r>
              <a:rPr lang="es-ES" sz="3000" dirty="0" smtClean="0">
                <a:latin typeface="Comic Sans MS" pitchFamily="66" charset="0"/>
              </a:rPr>
              <a:t>pies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los </a:t>
            </a:r>
            <a:r>
              <a:rPr lang="es-ES" sz="3000" dirty="0" smtClean="0">
                <a:latin typeface="Comic Sans MS" pitchFamily="66" charset="0"/>
              </a:rPr>
              <a:t>oídos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las </a:t>
            </a:r>
            <a:r>
              <a:rPr lang="es-ES" sz="3000" dirty="0" smtClean="0">
                <a:latin typeface="Comic Sans MS" pitchFamily="66" charset="0"/>
              </a:rPr>
              <a:t>piernas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los </a:t>
            </a:r>
            <a:r>
              <a:rPr lang="es-ES" sz="3000" dirty="0" smtClean="0">
                <a:latin typeface="Comic Sans MS" pitchFamily="66" charset="0"/>
              </a:rPr>
              <a:t>ojos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las </a:t>
            </a:r>
            <a:r>
              <a:rPr lang="es-ES" sz="3000" dirty="0" smtClean="0">
                <a:latin typeface="Comic Sans MS" pitchFamily="66" charset="0"/>
              </a:rPr>
              <a:t>rodillas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 </a:t>
            </a:r>
          </a:p>
          <a:p>
            <a:pPr marL="342900" lvl="1" indent="-342900">
              <a:buNone/>
            </a:pPr>
            <a:endParaRPr lang="en-IE" sz="3600" dirty="0" smtClean="0">
              <a:latin typeface="Comic Sans MS" pitchFamily="66" charset="0"/>
            </a:endParaRPr>
          </a:p>
          <a:p>
            <a:endParaRPr lang="en-IE" dirty="0"/>
          </a:p>
        </p:txBody>
      </p:sp>
      <p:sp>
        <p:nvSpPr>
          <p:cNvPr id="8" name="TextBox 7"/>
          <p:cNvSpPr txBox="1"/>
          <p:nvPr/>
        </p:nvSpPr>
        <p:spPr>
          <a:xfrm>
            <a:off x="5410200" y="3352800"/>
            <a:ext cx="60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6000" dirty="0" smtClean="0"/>
              <a:t>+</a:t>
            </a:r>
            <a:endParaRPr lang="en-IE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n-IE" dirty="0" smtClean="0">
                <a:latin typeface="Comic Sans MS" pitchFamily="66" charset="0"/>
              </a:rPr>
              <a:t>When the subject is named the following structure is </a:t>
            </a:r>
            <a:r>
              <a:rPr lang="en-IE" dirty="0" smtClean="0">
                <a:latin typeface="Comic Sans MS" pitchFamily="66" charset="0"/>
              </a:rPr>
              <a:t>used</a:t>
            </a:r>
            <a:br>
              <a:rPr lang="en-IE" dirty="0" smtClean="0">
                <a:latin typeface="Comic Sans MS" pitchFamily="66" charset="0"/>
              </a:rPr>
            </a:br>
            <a:r>
              <a:rPr lang="en-IE" dirty="0" err="1" smtClean="0">
                <a:latin typeface="Comic Sans MS" pitchFamily="66" charset="0"/>
              </a:rPr>
              <a:t>A+subject</a:t>
            </a:r>
            <a:r>
              <a:rPr lang="en-IE" dirty="0" smtClean="0">
                <a:latin typeface="Comic Sans MS" pitchFamily="66" charset="0"/>
              </a:rPr>
              <a:t>+ </a:t>
            </a:r>
            <a:r>
              <a:rPr lang="en-IE" dirty="0" err="1" smtClean="0">
                <a:latin typeface="Comic Sans MS" pitchFamily="66" charset="0"/>
              </a:rPr>
              <a:t>duele</a:t>
            </a:r>
            <a:r>
              <a:rPr lang="en-IE" dirty="0" smtClean="0">
                <a:latin typeface="Comic Sans MS" pitchFamily="66" charset="0"/>
              </a:rPr>
              <a:t>/</a:t>
            </a:r>
            <a:r>
              <a:rPr lang="en-IE" dirty="0" err="1" smtClean="0">
                <a:latin typeface="Comic Sans MS" pitchFamily="66" charset="0"/>
              </a:rPr>
              <a:t>duelen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2700" dirty="0" smtClean="0">
                <a:latin typeface="Comic Sans MS" pitchFamily="66" charset="0"/>
              </a:rPr>
              <a:t>(same structure as with “</a:t>
            </a:r>
            <a:r>
              <a:rPr lang="en-IE" sz="2700" dirty="0" err="1" smtClean="0">
                <a:latin typeface="Comic Sans MS" pitchFamily="66" charset="0"/>
              </a:rPr>
              <a:t>gustar</a:t>
            </a:r>
            <a:r>
              <a:rPr lang="en-IE" sz="2700" dirty="0" smtClean="0">
                <a:latin typeface="Comic Sans MS" pitchFamily="66" charset="0"/>
              </a:rPr>
              <a:t>”)</a:t>
            </a:r>
            <a:endParaRPr lang="en-IE" sz="2700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667000"/>
            <a:ext cx="8382000" cy="3459163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1" indent="-171450">
              <a:buNone/>
            </a:pPr>
            <a:endParaRPr lang="es-ES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sz="3200" dirty="0" smtClean="0">
                <a:solidFill>
                  <a:schemeClr val="tx1"/>
                </a:solidFill>
                <a:latin typeface="Comic Sans MS" pitchFamily="66" charset="0"/>
              </a:rPr>
              <a:t>A mi hermano le duele la cabeza</a:t>
            </a:r>
            <a:r>
              <a:rPr lang="es-ES" sz="3200" dirty="0" smtClean="0">
                <a:latin typeface="Comic Sans MS" pitchFamily="66" charset="0"/>
              </a:rPr>
              <a:t>	</a:t>
            </a:r>
            <a:endParaRPr lang="es-ES" sz="32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sz="3200" dirty="0" smtClean="0">
                <a:latin typeface="Comic Sans MS" pitchFamily="66" charset="0"/>
              </a:rPr>
              <a:t>A Anna le duele</a:t>
            </a:r>
            <a:r>
              <a:rPr lang="es-ES" sz="3200" dirty="0" smtClean="0"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es-ES" sz="3200" dirty="0" smtClean="0">
                <a:latin typeface="Comic Sans MS" pitchFamily="66" charset="0"/>
              </a:rPr>
              <a:t> </a:t>
            </a:r>
            <a:r>
              <a:rPr lang="es-ES" sz="3200" dirty="0" smtClean="0">
                <a:solidFill>
                  <a:srgbClr val="FF0000"/>
                </a:solidFill>
                <a:latin typeface="Comic Sans MS" pitchFamily="66" charset="0"/>
              </a:rPr>
              <a:t>los</a:t>
            </a:r>
            <a:r>
              <a:rPr lang="es-ES" sz="3200" dirty="0" smtClean="0">
                <a:latin typeface="Comic Sans MS" pitchFamily="66" charset="0"/>
              </a:rPr>
              <a:t> oídos</a:t>
            </a:r>
            <a:endParaRPr lang="es-ES" sz="32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sz="3200" dirty="0" smtClean="0">
                <a:latin typeface="Comic Sans MS" pitchFamily="66" charset="0"/>
              </a:rPr>
              <a:t>A </a:t>
            </a:r>
            <a:r>
              <a:rPr lang="es-ES" sz="3200" dirty="0" smtClean="0">
                <a:latin typeface="Comic Sans MS" pitchFamily="66" charset="0"/>
              </a:rPr>
              <a:t>los chicos les </a:t>
            </a:r>
            <a:r>
              <a:rPr lang="es-ES" sz="3200" dirty="0" smtClean="0">
                <a:latin typeface="Comic Sans MS" pitchFamily="66" charset="0"/>
              </a:rPr>
              <a:t>duele la espalda</a:t>
            </a:r>
            <a:endParaRPr lang="es-ES" sz="3200" dirty="0" smtClean="0"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sz="3200" dirty="0" smtClean="0">
                <a:latin typeface="Comic Sans MS" pitchFamily="66" charset="0"/>
              </a:rPr>
              <a:t>A </a:t>
            </a:r>
            <a:r>
              <a:rPr lang="es-ES" sz="3200" dirty="0" smtClean="0">
                <a:latin typeface="Comic Sans MS" pitchFamily="66" charset="0"/>
              </a:rPr>
              <a:t>mis amigos les </a:t>
            </a:r>
            <a:r>
              <a:rPr lang="es-ES" sz="3200" dirty="0" smtClean="0">
                <a:latin typeface="Comic Sans MS" pitchFamily="66" charset="0"/>
              </a:rPr>
              <a:t>duele</a:t>
            </a:r>
            <a:r>
              <a:rPr lang="es-ES" sz="3200" dirty="0" smtClean="0">
                <a:solidFill>
                  <a:srgbClr val="FF0000"/>
                </a:solidFill>
                <a:latin typeface="Comic Sans MS" pitchFamily="66" charset="0"/>
              </a:rPr>
              <a:t>n los </a:t>
            </a:r>
            <a:r>
              <a:rPr lang="es-ES" sz="3200" dirty="0" smtClean="0">
                <a:latin typeface="Comic Sans MS" pitchFamily="66" charset="0"/>
              </a:rPr>
              <a:t>pies</a:t>
            </a:r>
            <a:endParaRPr lang="es-ES" sz="32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lvl="1">
              <a:buNone/>
            </a:pPr>
            <a:endParaRPr lang="es-ES" sz="3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n-IE" dirty="0" err="1" smtClean="0">
                <a:latin typeface="Comic Sans MS" pitchFamily="66" charset="0"/>
              </a:rPr>
              <a:t>Ejemplos</a:t>
            </a:r>
            <a:r>
              <a:rPr lang="en-IE" dirty="0" smtClean="0">
                <a:latin typeface="Comic Sans MS" pitchFamily="66" charset="0"/>
              </a:rPr>
              <a:t>: </a:t>
            </a:r>
            <a:br>
              <a:rPr lang="en-IE" dirty="0" smtClean="0">
                <a:latin typeface="Comic Sans MS" pitchFamily="66" charset="0"/>
              </a:rPr>
            </a:br>
            <a:r>
              <a:rPr lang="en-IE" dirty="0" smtClean="0">
                <a:latin typeface="Comic Sans MS" pitchFamily="66" charset="0"/>
              </a:rPr>
              <a:t>¿</a:t>
            </a:r>
            <a:r>
              <a:rPr lang="en-IE" dirty="0" err="1" smtClean="0">
                <a:latin typeface="Comic Sans MS" pitchFamily="66" charset="0"/>
              </a:rPr>
              <a:t>Qué</a:t>
            </a:r>
            <a:r>
              <a:rPr lang="en-IE" dirty="0" smtClean="0">
                <a:latin typeface="Comic Sans MS" pitchFamily="66" charset="0"/>
              </a:rPr>
              <a:t> </a:t>
            </a:r>
            <a:r>
              <a:rPr lang="en-IE" dirty="0" err="1" smtClean="0">
                <a:latin typeface="Comic Sans MS" pitchFamily="66" charset="0"/>
              </a:rPr>
              <a:t>te</a:t>
            </a:r>
            <a:r>
              <a:rPr lang="en-IE" dirty="0" smtClean="0">
                <a:latin typeface="Comic Sans MS" pitchFamily="66" charset="0"/>
              </a:rPr>
              <a:t> </a:t>
            </a:r>
            <a:r>
              <a:rPr lang="en-IE" dirty="0" err="1" smtClean="0">
                <a:latin typeface="Comic Sans MS" pitchFamily="66" charset="0"/>
              </a:rPr>
              <a:t>pasa</a:t>
            </a:r>
            <a:r>
              <a:rPr lang="en-IE" dirty="0" smtClean="0">
                <a:latin typeface="Comic Sans MS" pitchFamily="66" charset="0"/>
              </a:rPr>
              <a:t>?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3810000" cy="3886199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1" indent="-171450">
              <a:buNone/>
            </a:pP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724400" y="2286000"/>
            <a:ext cx="4038600" cy="3840163"/>
          </a:xfrm>
          <a:ln w="28575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marL="342900" lvl="1" indent="-342900">
              <a:buNone/>
            </a:pP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	Me duele la espalda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 </a:t>
            </a:r>
          </a:p>
          <a:p>
            <a:pPr marL="342900" lvl="1" indent="-342900">
              <a:buNone/>
            </a:pPr>
            <a:r>
              <a:rPr lang="es-ES_tradnl" sz="3600" dirty="0" smtClean="0">
                <a:latin typeface="Comic Sans MS" pitchFamily="66" charset="0"/>
              </a:rPr>
              <a:t>	</a:t>
            </a:r>
            <a:r>
              <a:rPr lang="es-ES_tradnl" sz="3000" dirty="0" smtClean="0">
                <a:latin typeface="Comic Sans MS" pitchFamily="66" charset="0"/>
              </a:rPr>
              <a:t>Tengo dolor de espalda</a:t>
            </a:r>
            <a:endParaRPr lang="en-IE" sz="3000" dirty="0" smtClean="0">
              <a:latin typeface="Comic Sans MS" pitchFamily="66" charset="0"/>
            </a:endParaRPr>
          </a:p>
          <a:p>
            <a:endParaRPr lang="en-IE" dirty="0"/>
          </a:p>
        </p:txBody>
      </p:sp>
      <p:pic>
        <p:nvPicPr>
          <p:cNvPr id="2054" name="Picture 6" descr="C:\Users\Sol Saez\Desktop\School\Scoilnet 2\Dolores images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357362"/>
            <a:ext cx="2895600" cy="3659178"/>
          </a:xfrm>
          <a:prstGeom prst="rect">
            <a:avLst/>
          </a:prstGeom>
          <a:noFill/>
        </p:spPr>
      </p:pic>
      <p:pic>
        <p:nvPicPr>
          <p:cNvPr id="12" name="Picture 11"/>
          <p:cNvPicPr/>
          <p:nvPr/>
        </p:nvPicPr>
        <p:blipFill>
          <a:blip r:embed="rId4"/>
          <a:srcRect l="43317" t="56800" r="42545" b="38593"/>
          <a:stretch>
            <a:fillRect/>
          </a:stretch>
        </p:blipFill>
        <p:spPr bwMode="auto">
          <a:xfrm>
            <a:off x="3048000" y="5791200"/>
            <a:ext cx="99537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n-IE" dirty="0" err="1" smtClean="0">
                <a:latin typeface="Comic Sans MS" pitchFamily="66" charset="0"/>
              </a:rPr>
              <a:t>Ejemplos</a:t>
            </a:r>
            <a:r>
              <a:rPr lang="en-IE" dirty="0" smtClean="0">
                <a:latin typeface="Comic Sans MS" pitchFamily="66" charset="0"/>
              </a:rPr>
              <a:t>: </a:t>
            </a:r>
            <a:br>
              <a:rPr lang="en-IE" dirty="0" smtClean="0">
                <a:latin typeface="Comic Sans MS" pitchFamily="66" charset="0"/>
              </a:rPr>
            </a:br>
            <a:r>
              <a:rPr lang="en-IE" dirty="0" smtClean="0">
                <a:latin typeface="Comic Sans MS" pitchFamily="66" charset="0"/>
              </a:rPr>
              <a:t>¿</a:t>
            </a:r>
            <a:r>
              <a:rPr lang="en-IE" dirty="0" err="1" smtClean="0">
                <a:latin typeface="Comic Sans MS" pitchFamily="66" charset="0"/>
              </a:rPr>
              <a:t>Qué</a:t>
            </a:r>
            <a:r>
              <a:rPr lang="en-IE" dirty="0" smtClean="0">
                <a:latin typeface="Comic Sans MS" pitchFamily="66" charset="0"/>
              </a:rPr>
              <a:t> </a:t>
            </a:r>
            <a:r>
              <a:rPr lang="en-IE" dirty="0" err="1" smtClean="0">
                <a:latin typeface="Comic Sans MS" pitchFamily="66" charset="0"/>
              </a:rPr>
              <a:t>te</a:t>
            </a:r>
            <a:r>
              <a:rPr lang="en-IE" dirty="0" smtClean="0">
                <a:latin typeface="Comic Sans MS" pitchFamily="66" charset="0"/>
              </a:rPr>
              <a:t> </a:t>
            </a:r>
            <a:r>
              <a:rPr lang="en-IE" dirty="0" err="1" smtClean="0">
                <a:latin typeface="Comic Sans MS" pitchFamily="66" charset="0"/>
              </a:rPr>
              <a:t>pasa</a:t>
            </a:r>
            <a:r>
              <a:rPr lang="en-IE" dirty="0" smtClean="0">
                <a:latin typeface="Comic Sans MS" pitchFamily="66" charset="0"/>
              </a:rPr>
              <a:t>?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3810000" cy="3886199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1" indent="-171450">
              <a:buNone/>
            </a:pP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724400" y="2286000"/>
            <a:ext cx="4038600" cy="3840163"/>
          </a:xfrm>
          <a:ln w="28575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marL="342900" lvl="1" indent="-342900">
              <a:buNone/>
            </a:pP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	Me duelen las muelas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 </a:t>
            </a:r>
          </a:p>
          <a:p>
            <a:pPr marL="342900" lvl="1" indent="-342900">
              <a:buNone/>
            </a:pPr>
            <a:r>
              <a:rPr lang="es-ES_tradnl" sz="3600" dirty="0" smtClean="0">
                <a:latin typeface="Comic Sans MS" pitchFamily="66" charset="0"/>
              </a:rPr>
              <a:t>	</a:t>
            </a:r>
            <a:r>
              <a:rPr lang="es-ES_tradnl" sz="3000" dirty="0" smtClean="0">
                <a:latin typeface="Comic Sans MS" pitchFamily="66" charset="0"/>
              </a:rPr>
              <a:t>Tengo dolor de muelas</a:t>
            </a:r>
            <a:endParaRPr lang="en-IE" sz="3000" dirty="0" smtClean="0">
              <a:latin typeface="Comic Sans MS" pitchFamily="66" charset="0"/>
            </a:endParaRPr>
          </a:p>
          <a:p>
            <a:endParaRPr lang="en-IE" dirty="0"/>
          </a:p>
        </p:txBody>
      </p:sp>
      <p:pic>
        <p:nvPicPr>
          <p:cNvPr id="3076" name="Picture 4" descr="C:\Users\Sol Saez\Desktop\School\Scoilnet 2\Dolores images\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438400"/>
            <a:ext cx="2057400" cy="3537284"/>
          </a:xfrm>
          <a:prstGeom prst="rect">
            <a:avLst/>
          </a:prstGeom>
          <a:noFill/>
        </p:spPr>
      </p:pic>
      <p:pic>
        <p:nvPicPr>
          <p:cNvPr id="9" name="Picture 8"/>
          <p:cNvPicPr/>
          <p:nvPr/>
        </p:nvPicPr>
        <p:blipFill>
          <a:blip r:embed="rId4"/>
          <a:srcRect l="43317" t="56800" r="42545" b="38593"/>
          <a:stretch>
            <a:fillRect/>
          </a:stretch>
        </p:blipFill>
        <p:spPr bwMode="auto">
          <a:xfrm>
            <a:off x="3048000" y="5791200"/>
            <a:ext cx="99537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n-IE" dirty="0" err="1" smtClean="0">
                <a:latin typeface="Comic Sans MS" pitchFamily="66" charset="0"/>
              </a:rPr>
              <a:t>Ejemplos</a:t>
            </a:r>
            <a:r>
              <a:rPr lang="en-IE" dirty="0" smtClean="0">
                <a:latin typeface="Comic Sans MS" pitchFamily="66" charset="0"/>
              </a:rPr>
              <a:t>: </a:t>
            </a:r>
            <a:br>
              <a:rPr lang="en-IE" dirty="0" smtClean="0">
                <a:latin typeface="Comic Sans MS" pitchFamily="66" charset="0"/>
              </a:rPr>
            </a:br>
            <a:r>
              <a:rPr lang="en-IE" dirty="0" smtClean="0">
                <a:latin typeface="Comic Sans MS" pitchFamily="66" charset="0"/>
              </a:rPr>
              <a:t>¿</a:t>
            </a:r>
            <a:r>
              <a:rPr lang="en-IE" dirty="0" err="1" smtClean="0">
                <a:latin typeface="Comic Sans MS" pitchFamily="66" charset="0"/>
              </a:rPr>
              <a:t>Qué</a:t>
            </a:r>
            <a:r>
              <a:rPr lang="en-IE" dirty="0" smtClean="0">
                <a:latin typeface="Comic Sans MS" pitchFamily="66" charset="0"/>
              </a:rPr>
              <a:t> le </a:t>
            </a:r>
            <a:r>
              <a:rPr lang="en-IE" dirty="0" err="1" smtClean="0">
                <a:latin typeface="Comic Sans MS" pitchFamily="66" charset="0"/>
              </a:rPr>
              <a:t>pasa</a:t>
            </a:r>
            <a:r>
              <a:rPr lang="en-IE" dirty="0" smtClean="0">
                <a:latin typeface="Comic Sans MS" pitchFamily="66" charset="0"/>
              </a:rPr>
              <a:t> a </a:t>
            </a:r>
            <a:r>
              <a:rPr lang="en-IE" dirty="0" err="1" smtClean="0">
                <a:latin typeface="Comic Sans MS" pitchFamily="66" charset="0"/>
              </a:rPr>
              <a:t>tu</a:t>
            </a:r>
            <a:r>
              <a:rPr lang="en-IE" dirty="0" smtClean="0">
                <a:latin typeface="Comic Sans MS" pitchFamily="66" charset="0"/>
              </a:rPr>
              <a:t> </a:t>
            </a:r>
            <a:r>
              <a:rPr lang="en-IE" dirty="0" err="1" smtClean="0">
                <a:latin typeface="Comic Sans MS" pitchFamily="66" charset="0"/>
              </a:rPr>
              <a:t>hermano</a:t>
            </a:r>
            <a:r>
              <a:rPr lang="en-IE" dirty="0" smtClean="0">
                <a:latin typeface="Comic Sans MS" pitchFamily="66" charset="0"/>
              </a:rPr>
              <a:t>?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3810000" cy="3886199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1" indent="-171450">
              <a:buNone/>
            </a:pPr>
            <a:endParaRPr lang="es-ES" sz="30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724400" y="2286000"/>
            <a:ext cx="4038600" cy="3840163"/>
          </a:xfrm>
          <a:ln w="28575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marL="342900" lvl="1" indent="-342900">
              <a:buNone/>
            </a:pP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	Le duele la garganta</a:t>
            </a:r>
            <a:endParaRPr lang="es-ES" sz="3000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3000" dirty="0" smtClean="0">
                <a:latin typeface="Comic Sans MS" pitchFamily="66" charset="0"/>
              </a:rPr>
              <a:t> </a:t>
            </a:r>
          </a:p>
          <a:p>
            <a:pPr marL="342900" lvl="1" indent="-342900">
              <a:buNone/>
            </a:pPr>
            <a:r>
              <a:rPr lang="es-ES_tradnl" sz="3600" dirty="0" smtClean="0">
                <a:latin typeface="Comic Sans MS" pitchFamily="66" charset="0"/>
              </a:rPr>
              <a:t>	</a:t>
            </a:r>
            <a:r>
              <a:rPr lang="es-ES_tradnl" sz="3000" dirty="0" smtClean="0">
                <a:latin typeface="Comic Sans MS" pitchFamily="66" charset="0"/>
              </a:rPr>
              <a:t>Tiene dolor de garganta</a:t>
            </a:r>
            <a:endParaRPr lang="en-IE" sz="3000" dirty="0" smtClean="0">
              <a:latin typeface="Comic Sans MS" pitchFamily="66" charset="0"/>
            </a:endParaRPr>
          </a:p>
          <a:p>
            <a:endParaRPr lang="en-IE" dirty="0"/>
          </a:p>
        </p:txBody>
      </p:sp>
      <p:pic>
        <p:nvPicPr>
          <p:cNvPr id="4099" name="Picture 3" descr="C:\Users\Sol Saez\Desktop\School\Scoilnet 2\Dolores images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667000"/>
            <a:ext cx="3048000" cy="3048000"/>
          </a:xfrm>
          <a:prstGeom prst="rect">
            <a:avLst/>
          </a:prstGeom>
          <a:noFill/>
        </p:spPr>
      </p:pic>
      <p:pic>
        <p:nvPicPr>
          <p:cNvPr id="8" name="Picture 7"/>
          <p:cNvPicPr/>
          <p:nvPr/>
        </p:nvPicPr>
        <p:blipFill>
          <a:blip r:embed="rId4"/>
          <a:srcRect l="43317" t="56800" r="42545" b="38593"/>
          <a:stretch>
            <a:fillRect/>
          </a:stretch>
        </p:blipFill>
        <p:spPr bwMode="auto">
          <a:xfrm>
            <a:off x="3048000" y="5791200"/>
            <a:ext cx="99537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n-IE" dirty="0" err="1" smtClean="0">
                <a:latin typeface="Comic Sans MS" pitchFamily="66" charset="0"/>
              </a:rPr>
              <a:t>Otros</a:t>
            </a:r>
            <a:r>
              <a:rPr lang="en-IE" dirty="0" smtClean="0">
                <a:latin typeface="Comic Sans MS" pitchFamily="66" charset="0"/>
              </a:rPr>
              <a:t> </a:t>
            </a:r>
            <a:r>
              <a:rPr lang="en-IE" dirty="0" err="1" smtClean="0">
                <a:latin typeface="Comic Sans MS" pitchFamily="66" charset="0"/>
              </a:rPr>
              <a:t>problemas</a:t>
            </a:r>
            <a:r>
              <a:rPr lang="en-IE" dirty="0" smtClean="0">
                <a:latin typeface="Comic Sans MS" pitchFamily="66" charset="0"/>
              </a:rPr>
              <a:t>: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_tradnl" sz="3200" dirty="0" err="1" smtClean="0">
                <a:latin typeface="Comic Sans MS" pitchFamily="66" charset="0"/>
              </a:rPr>
              <a:t>Using</a:t>
            </a:r>
            <a:r>
              <a:rPr lang="es-ES_tradnl" sz="3200" dirty="0" smtClean="0">
                <a:latin typeface="Comic Sans MS" pitchFamily="66" charset="0"/>
              </a:rPr>
              <a:t> “tener”</a:t>
            </a:r>
            <a:endParaRPr lang="en-IE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342900" lvl="1" indent="-171450">
              <a:buNone/>
            </a:pPr>
            <a:r>
              <a:rPr lang="es-ES" sz="2400" dirty="0" smtClean="0">
                <a:solidFill>
                  <a:schemeClr val="tx1"/>
                </a:solidFill>
                <a:latin typeface="Comic Sans MS" pitchFamily="66" charset="0"/>
              </a:rPr>
              <a:t>Tengo fiebre</a:t>
            </a:r>
            <a:r>
              <a:rPr lang="es-ES" sz="30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" sz="30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a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temperature</a:t>
            </a:r>
            <a:endParaRPr lang="es-ES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sz="2400" dirty="0" smtClean="0">
                <a:solidFill>
                  <a:schemeClr val="tx1"/>
                </a:solidFill>
                <a:latin typeface="Comic Sans MS" pitchFamily="66" charset="0"/>
              </a:rPr>
              <a:t>Tengo </a:t>
            </a:r>
            <a:r>
              <a:rPr lang="es-ES" sz="2400" dirty="0" smtClean="0">
                <a:solidFill>
                  <a:schemeClr val="tx1"/>
                </a:solidFill>
                <a:latin typeface="Comic Sans MS" pitchFamily="66" charset="0"/>
              </a:rPr>
              <a:t>tos 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a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cough</a:t>
            </a:r>
            <a:endParaRPr lang="es-ES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sz="2400" dirty="0" smtClean="0">
                <a:solidFill>
                  <a:schemeClr val="tx1"/>
                </a:solidFill>
                <a:latin typeface="Comic Sans MS" pitchFamily="66" charset="0"/>
              </a:rPr>
              <a:t>Tengo </a:t>
            </a:r>
            <a:r>
              <a:rPr lang="es-ES" sz="2400" dirty="0" smtClean="0">
                <a:solidFill>
                  <a:schemeClr val="tx1"/>
                </a:solidFill>
                <a:latin typeface="Comic Sans MS" pitchFamily="66" charset="0"/>
              </a:rPr>
              <a:t>alergia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an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allergy</a:t>
            </a:r>
            <a:endParaRPr lang="es-ES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sz="2400" dirty="0" smtClean="0">
                <a:solidFill>
                  <a:schemeClr val="tx1"/>
                </a:solidFill>
                <a:latin typeface="Comic Sans MS" pitchFamily="66" charset="0"/>
              </a:rPr>
              <a:t>Tengo </a:t>
            </a:r>
            <a:r>
              <a:rPr lang="es-ES" sz="2400" dirty="0" smtClean="0">
                <a:solidFill>
                  <a:schemeClr val="tx1"/>
                </a:solidFill>
                <a:latin typeface="Comic Sans MS" pitchFamily="66" charset="0"/>
              </a:rPr>
              <a:t>gripe 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the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flu</a:t>
            </a:r>
            <a:endParaRPr lang="es-ES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sz="2400" dirty="0" smtClean="0">
                <a:solidFill>
                  <a:schemeClr val="tx1"/>
                </a:solidFill>
                <a:latin typeface="Comic Sans MS" pitchFamily="66" charset="0"/>
              </a:rPr>
              <a:t>Tengo </a:t>
            </a:r>
            <a:r>
              <a:rPr lang="es-ES" sz="2400" dirty="0" smtClean="0">
                <a:solidFill>
                  <a:schemeClr val="tx1"/>
                </a:solidFill>
                <a:latin typeface="Comic Sans MS" pitchFamily="66" charset="0"/>
              </a:rPr>
              <a:t>un sarpullido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a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rash</a:t>
            </a:r>
            <a:endParaRPr lang="es-ES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342900" lvl="1" indent="-171450">
              <a:buNone/>
            </a:pPr>
            <a:r>
              <a:rPr lang="es-ES" sz="2400" dirty="0" smtClean="0">
                <a:solidFill>
                  <a:schemeClr val="tx1"/>
                </a:solidFill>
                <a:latin typeface="Comic Sans MS" pitchFamily="66" charset="0"/>
              </a:rPr>
              <a:t>Tengo una ampolla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a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blister</a:t>
            </a:r>
            <a:endParaRPr lang="es-ES" dirty="0" smtClean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_tradnl" sz="3200" dirty="0" err="1" smtClean="0">
                <a:latin typeface="Comic Sans MS" pitchFamily="66" charset="0"/>
              </a:rPr>
              <a:t>Using</a:t>
            </a:r>
            <a:r>
              <a:rPr lang="es-ES_tradnl" sz="3200" dirty="0" smtClean="0">
                <a:latin typeface="Comic Sans MS" pitchFamily="66" charset="0"/>
              </a:rPr>
              <a:t> </a:t>
            </a:r>
            <a:r>
              <a:rPr lang="es-ES_tradnl" sz="3200" dirty="0" smtClean="0">
                <a:latin typeface="Comic Sans MS" pitchFamily="66" charset="0"/>
              </a:rPr>
              <a:t>“estar</a:t>
            </a:r>
            <a:r>
              <a:rPr lang="es-ES_tradnl" sz="3200" dirty="0" smtClean="0">
                <a:latin typeface="Comic Sans MS" pitchFamily="66" charset="0"/>
              </a:rPr>
              <a:t>”</a:t>
            </a:r>
            <a:endParaRPr lang="en-IE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ln w="28575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marL="342900" lvl="1" indent="-342900">
              <a:buNone/>
            </a:pPr>
            <a:r>
              <a:rPr lang="es-ES" sz="2400" dirty="0" smtClean="0">
                <a:latin typeface="Comic Sans MS" pitchFamily="66" charset="0"/>
              </a:rPr>
              <a:t>Estoy </a:t>
            </a:r>
            <a:r>
              <a:rPr lang="es-ES" sz="2400" dirty="0" smtClean="0">
                <a:latin typeface="Comic Sans MS" pitchFamily="66" charset="0"/>
              </a:rPr>
              <a:t>enfermo 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am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sick</a:t>
            </a:r>
            <a:endParaRPr lang="es-ES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2400" dirty="0" smtClean="0">
                <a:latin typeface="Comic Sans MS" pitchFamily="66" charset="0"/>
              </a:rPr>
              <a:t>Estoy resfriado  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have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 a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cold</a:t>
            </a:r>
            <a:endParaRPr lang="es-ES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342900" lvl="1" indent="-342900">
              <a:buNone/>
            </a:pPr>
            <a:r>
              <a:rPr lang="es-ES" sz="2400" dirty="0" smtClean="0">
                <a:latin typeface="Comic Sans MS" pitchFamily="66" charset="0"/>
              </a:rPr>
              <a:t>Estoy mareado 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I am </a:t>
            </a:r>
            <a:r>
              <a:rPr lang="es-ES" dirty="0" err="1" smtClean="0">
                <a:solidFill>
                  <a:srgbClr val="0070C0"/>
                </a:solidFill>
                <a:latin typeface="Comic Sans MS" pitchFamily="66" charset="0"/>
              </a:rPr>
              <a:t>dizzy</a:t>
            </a:r>
            <a:endParaRPr lang="es-ES" dirty="0" smtClean="0">
              <a:latin typeface="Comic Sans MS" pitchFamily="66" charset="0"/>
            </a:endParaRPr>
          </a:p>
          <a:p>
            <a:pPr marL="342900" lvl="1" indent="-342900">
              <a:buNone/>
            </a:pPr>
            <a:endParaRPr lang="es-ES" sz="3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n-IE" dirty="0" err="1" smtClean="0">
                <a:latin typeface="Comic Sans MS" pitchFamily="66" charset="0"/>
              </a:rPr>
              <a:t>Otros</a:t>
            </a:r>
            <a:r>
              <a:rPr lang="en-IE" dirty="0" smtClean="0">
                <a:latin typeface="Comic Sans MS" pitchFamily="66" charset="0"/>
              </a:rPr>
              <a:t> </a:t>
            </a:r>
            <a:r>
              <a:rPr lang="en-IE" dirty="0" err="1" smtClean="0">
                <a:latin typeface="Comic Sans MS" pitchFamily="66" charset="0"/>
              </a:rPr>
              <a:t>problemas</a:t>
            </a:r>
            <a:r>
              <a:rPr lang="en-IE" dirty="0" smtClean="0">
                <a:latin typeface="Comic Sans MS" pitchFamily="66" charset="0"/>
              </a:rPr>
              <a:t>: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4068763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85800" lvl="1" indent="-514350">
              <a:buNone/>
            </a:pPr>
            <a:r>
              <a:rPr lang="es-ES" sz="3000" dirty="0" smtClean="0">
                <a:solidFill>
                  <a:schemeClr val="tx1"/>
                </a:solidFill>
                <a:latin typeface="Comic Sans MS" pitchFamily="66" charset="0"/>
              </a:rPr>
              <a:t>Me he roto un brazo	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broke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 my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arm</a:t>
            </a:r>
            <a:endParaRPr lang="es-ES" sz="24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685800" lvl="1" indent="-514350">
              <a:buNone/>
            </a:pPr>
            <a:r>
              <a:rPr lang="es-ES" sz="3000" dirty="0" smtClean="0">
                <a:solidFill>
                  <a:schemeClr val="tx1"/>
                </a:solidFill>
                <a:latin typeface="Comic Sans MS" pitchFamily="66" charset="0"/>
              </a:rPr>
              <a:t>Me he quemado		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got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burnt</a:t>
            </a:r>
            <a:endParaRPr lang="es-ES" sz="24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685800" lvl="1" indent="-514350">
              <a:buNone/>
            </a:pPr>
            <a:r>
              <a:rPr lang="es-ES" sz="3000" dirty="0" smtClean="0">
                <a:solidFill>
                  <a:schemeClr val="tx1"/>
                </a:solidFill>
                <a:latin typeface="Comic Sans MS" pitchFamily="66" charset="0"/>
              </a:rPr>
              <a:t>Me he torcido un tobillo	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went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over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 my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ankle</a:t>
            </a:r>
            <a:endParaRPr lang="es-ES" sz="24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685800" lvl="1" indent="-514350">
              <a:buNone/>
            </a:pPr>
            <a:r>
              <a:rPr lang="es-ES" sz="3000" dirty="0" smtClean="0">
                <a:solidFill>
                  <a:schemeClr val="tx1"/>
                </a:solidFill>
                <a:latin typeface="Comic Sans MS" pitchFamily="66" charset="0"/>
              </a:rPr>
              <a:t>Me he cortado		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got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cut</a:t>
            </a:r>
            <a:endParaRPr lang="es-ES" sz="24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685800" lvl="1" indent="-514350">
              <a:buNone/>
            </a:pPr>
            <a:r>
              <a:rPr lang="es-ES" sz="3000" dirty="0" smtClean="0">
                <a:solidFill>
                  <a:schemeClr val="tx1"/>
                </a:solidFill>
                <a:latin typeface="Comic Sans MS" pitchFamily="66" charset="0"/>
              </a:rPr>
              <a:t>Me he caído 			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fell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over</a:t>
            </a:r>
            <a:endParaRPr lang="es-ES" sz="24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685800" lvl="1" indent="-514350">
              <a:buNone/>
            </a:pPr>
            <a:r>
              <a:rPr lang="es-ES" sz="3000" dirty="0" smtClean="0">
                <a:solidFill>
                  <a:schemeClr val="tx1"/>
                </a:solidFill>
                <a:latin typeface="Comic Sans MS" pitchFamily="66" charset="0"/>
              </a:rPr>
              <a:t>No puedo respirar		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can´t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breath</a:t>
            </a:r>
            <a:endParaRPr lang="es-ES" sz="24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685800" lvl="1" indent="-514350">
              <a:buNone/>
            </a:pPr>
            <a:r>
              <a:rPr lang="es-ES" sz="3000" dirty="0" smtClean="0">
                <a:solidFill>
                  <a:schemeClr val="tx1"/>
                </a:solidFill>
                <a:latin typeface="Comic Sans MS" pitchFamily="66" charset="0"/>
              </a:rPr>
              <a:t>Perdí el conocimiento	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passed</a:t>
            </a:r>
            <a:r>
              <a:rPr lang="es-ES" sz="2400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rgbClr val="0070C0"/>
                </a:solidFill>
                <a:latin typeface="Comic Sans MS" pitchFamily="66" charset="0"/>
              </a:rPr>
              <a:t>out</a:t>
            </a:r>
            <a:endParaRPr lang="es-ES" sz="24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685800" lvl="1" indent="-514350">
              <a:buNone/>
            </a:pPr>
            <a:endParaRPr lang="es-ES" sz="30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685800" lvl="1" indent="-514350">
              <a:buNone/>
            </a:pPr>
            <a:endParaRPr lang="es-ES" sz="2400" dirty="0" smtClean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_tradnl" dirty="0" err="1" smtClean="0">
                <a:latin typeface="Comic Sans MS" pitchFamily="66" charset="0"/>
              </a:rPr>
              <a:t>Practice</a:t>
            </a:r>
            <a:r>
              <a:rPr lang="es-ES_tradnl" dirty="0" smtClean="0">
                <a:latin typeface="Comic Sans MS" pitchFamily="66" charset="0"/>
              </a:rPr>
              <a:t>: ¿Qué te pasa?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4068763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85800" lvl="1" indent="-514350">
              <a:buNone/>
            </a:pPr>
            <a:endParaRPr lang="es-ES" sz="2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685800" lvl="1" indent="-514350">
              <a:buFont typeface="+mj-lt"/>
              <a:buAutoNum type="arabicPeriod"/>
            </a:pPr>
            <a:endParaRPr lang="es-ES" sz="3000" dirty="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5123" name="Picture 3" descr="C:\Users\Sol Saez\Desktop\School\Scoilnet 2\Dolores images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438400"/>
            <a:ext cx="5983941" cy="3436723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/>
          <a:srcRect l="43317" t="56800" r="42545" b="38593"/>
          <a:stretch>
            <a:fillRect/>
          </a:stretch>
        </p:blipFill>
        <p:spPr bwMode="auto">
          <a:xfrm>
            <a:off x="7543800" y="5715000"/>
            <a:ext cx="99537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_tradnl" dirty="0" err="1" smtClean="0">
                <a:latin typeface="Comic Sans MS" pitchFamily="66" charset="0"/>
              </a:rPr>
              <a:t>Practice</a:t>
            </a:r>
            <a:r>
              <a:rPr lang="es-ES_tradnl" dirty="0" smtClean="0">
                <a:latin typeface="Comic Sans MS" pitchFamily="66" charset="0"/>
              </a:rPr>
              <a:t>: ¿Qué te pasa?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4068763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85800" lvl="1" indent="-514350">
              <a:buNone/>
            </a:pPr>
            <a:endParaRPr lang="es-ES" sz="2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685800" lvl="1" indent="-514350">
              <a:buFont typeface="+mj-lt"/>
              <a:buAutoNum type="arabicPeriod"/>
            </a:pPr>
            <a:endParaRPr lang="es-ES" sz="3000" dirty="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6146" name="Picture 2" descr="C:\Users\Sol Saez\Desktop\School\Scoilnet 2\Dolores images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2133600"/>
            <a:ext cx="3200400" cy="3855131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/>
          <a:srcRect l="43317" t="56800" r="42545" b="38593"/>
          <a:stretch>
            <a:fillRect/>
          </a:stretch>
        </p:blipFill>
        <p:spPr bwMode="auto">
          <a:xfrm>
            <a:off x="6096000" y="5715000"/>
            <a:ext cx="99537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_tradnl" dirty="0" err="1" smtClean="0">
                <a:latin typeface="Comic Sans MS" pitchFamily="66" charset="0"/>
              </a:rPr>
              <a:t>Practice</a:t>
            </a:r>
            <a:r>
              <a:rPr lang="es-ES_tradnl" dirty="0" smtClean="0">
                <a:latin typeface="Comic Sans MS" pitchFamily="66" charset="0"/>
              </a:rPr>
              <a:t>: ¿Qué te pasa?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4068763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85800" lvl="1" indent="-514350">
              <a:buNone/>
            </a:pPr>
            <a:endParaRPr lang="es-ES" sz="2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685800" lvl="1" indent="-514350">
              <a:buFont typeface="+mj-lt"/>
              <a:buAutoNum type="arabicPeriod"/>
            </a:pPr>
            <a:endParaRPr lang="es-ES" sz="3000" dirty="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7170" name="Picture 2" descr="C:\Users\Sol Saez\Desktop\School\Scoilnet 2\Dolores images\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2209800"/>
            <a:ext cx="5171606" cy="3429000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/>
          <a:srcRect l="43317" t="56800" r="42545" b="38593"/>
          <a:stretch>
            <a:fillRect/>
          </a:stretch>
        </p:blipFill>
        <p:spPr bwMode="auto">
          <a:xfrm>
            <a:off x="7162800" y="5562600"/>
            <a:ext cx="99537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_tradnl" dirty="0" err="1" smtClean="0">
                <a:latin typeface="Comic Sans MS" pitchFamily="66" charset="0"/>
              </a:rPr>
              <a:t>Practice</a:t>
            </a:r>
            <a:r>
              <a:rPr lang="es-ES_tradnl" dirty="0" smtClean="0">
                <a:latin typeface="Comic Sans MS" pitchFamily="66" charset="0"/>
              </a:rPr>
              <a:t>: ¿Qué te pasa?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42672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85800" lvl="1" indent="-514350">
              <a:buNone/>
            </a:pPr>
            <a:endParaRPr lang="es-ES" sz="2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685800" lvl="1" indent="-514350">
              <a:buFont typeface="+mj-lt"/>
              <a:buAutoNum type="arabicPeriod"/>
            </a:pPr>
            <a:endParaRPr lang="es-ES" sz="3000" dirty="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8194" name="Picture 2" descr="C:\Users\Sol Saez\Desktop\School\Scoilnet 2\Dolores images\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2209800"/>
            <a:ext cx="2438399" cy="3952876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/>
          <a:srcRect l="43317" t="56800" r="42545" b="38593"/>
          <a:stretch>
            <a:fillRect/>
          </a:stretch>
        </p:blipFill>
        <p:spPr bwMode="auto">
          <a:xfrm>
            <a:off x="6172200" y="5791200"/>
            <a:ext cx="99537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_tradnl" dirty="0" err="1" smtClean="0">
                <a:latin typeface="Comic Sans MS" pitchFamily="66" charset="0"/>
              </a:rPr>
              <a:t>Practice</a:t>
            </a:r>
            <a:r>
              <a:rPr lang="es-ES_tradnl" dirty="0" smtClean="0">
                <a:latin typeface="Comic Sans MS" pitchFamily="66" charset="0"/>
              </a:rPr>
              <a:t>: ¿Qué te pasa?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42672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85800" lvl="1" indent="-514350">
              <a:buNone/>
            </a:pPr>
            <a:endParaRPr lang="es-ES" sz="2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685800" lvl="1" indent="-514350">
              <a:buFont typeface="+mj-lt"/>
              <a:buAutoNum type="arabicPeriod"/>
            </a:pPr>
            <a:endParaRPr lang="es-ES" sz="3000" dirty="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220" name="Picture 4" descr="C:\Users\Sol Saez\Desktop\School\Scoilnet 2\Dolores images\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2362200"/>
            <a:ext cx="5462665" cy="3621984"/>
          </a:xfrm>
          <a:prstGeom prst="rect">
            <a:avLst/>
          </a:prstGeom>
          <a:noFill/>
        </p:spPr>
      </p:pic>
      <p:pic>
        <p:nvPicPr>
          <p:cNvPr id="8" name="Picture 7"/>
          <p:cNvPicPr/>
          <p:nvPr/>
        </p:nvPicPr>
        <p:blipFill>
          <a:blip r:embed="rId4"/>
          <a:srcRect l="43317" t="56800" r="42545" b="38593"/>
          <a:stretch>
            <a:fillRect/>
          </a:stretch>
        </p:blipFill>
        <p:spPr bwMode="auto">
          <a:xfrm>
            <a:off x="5791200" y="5791200"/>
            <a:ext cx="99537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_tradnl" dirty="0" err="1" smtClean="0">
                <a:latin typeface="Comic Sans MS" pitchFamily="66" charset="0"/>
              </a:rPr>
              <a:t>Practice</a:t>
            </a:r>
            <a:r>
              <a:rPr lang="es-ES_tradnl" dirty="0" smtClean="0">
                <a:latin typeface="Comic Sans MS" pitchFamily="66" charset="0"/>
              </a:rPr>
              <a:t>: ¿Qué te pasa?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42672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85800" lvl="1" indent="-514350">
              <a:buNone/>
            </a:pPr>
            <a:endParaRPr lang="es-ES" sz="2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685800" lvl="1" indent="-514350">
              <a:buFont typeface="+mj-lt"/>
              <a:buAutoNum type="arabicPeriod"/>
            </a:pPr>
            <a:endParaRPr lang="es-ES" sz="3000" dirty="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0242" name="Picture 2" descr="C:\Users\Sol Saez\Desktop\School\Scoilnet 2\Dolores images\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2209800"/>
            <a:ext cx="5050194" cy="3836581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/>
          <a:srcRect l="43317" t="56800" r="42545" b="38593"/>
          <a:stretch>
            <a:fillRect/>
          </a:stretch>
        </p:blipFill>
        <p:spPr bwMode="auto">
          <a:xfrm>
            <a:off x="1143000" y="5791200"/>
            <a:ext cx="99537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236</Words>
  <Application>Microsoft Office PowerPoint</Application>
  <PresentationFormat>On-screen Show (4:3)</PresentationFormat>
  <Paragraphs>105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Custom Design</vt:lpstr>
      <vt:lpstr>¿Qué te pasa?</vt:lpstr>
      <vt:lpstr>Doler/tener dolor de..</vt:lpstr>
      <vt:lpstr>“Doler” works just like the verb “gustar” Duele + el/la + singular noun</vt:lpstr>
      <vt:lpstr>Duelen + los/las + plural noun</vt:lpstr>
      <vt:lpstr>When the subject is named the following structure is used A+subject+ duele/duelen (same structure as with “gustar”)</vt:lpstr>
      <vt:lpstr>Ejemplos:  ¿Qué te pasa?</vt:lpstr>
      <vt:lpstr>Ejemplos:  ¿Qué te pasa?</vt:lpstr>
      <vt:lpstr>Ejemplos:  ¿Qué le pasa a tu hermano?</vt:lpstr>
      <vt:lpstr>Otros problemas:</vt:lpstr>
      <vt:lpstr>Otros problemas:</vt:lpstr>
      <vt:lpstr>Practice: ¿Qué te pasa?</vt:lpstr>
      <vt:lpstr>Practice: ¿Qué te pasa?</vt:lpstr>
      <vt:lpstr>Practice: ¿Qué te pasa?</vt:lpstr>
      <vt:lpstr>Practice: ¿Qué te pasa?</vt:lpstr>
      <vt:lpstr>Practice: ¿Qué te pasa?</vt:lpstr>
      <vt:lpstr>Practice: ¿Qué te pasa?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Estar y Tener</dc:title>
  <dc:creator>Sol Saez</dc:creator>
  <cp:lastModifiedBy>Sol Saez</cp:lastModifiedBy>
  <cp:revision>73</cp:revision>
  <dcterms:created xsi:type="dcterms:W3CDTF">2006-08-16T00:00:00Z</dcterms:created>
  <dcterms:modified xsi:type="dcterms:W3CDTF">2018-07-05T08:39:47Z</dcterms:modified>
</cp:coreProperties>
</file>