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76" r:id="rId4"/>
    <p:sldId id="257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3B90D7"/>
    <a:srgbClr val="CCFF66"/>
    <a:srgbClr val="99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66" d="100"/>
          <a:sy n="66" d="100"/>
        </p:scale>
        <p:origin x="-142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722EC-00F0-450D-B79F-3AC123C01ACB}" type="datetimeFigureOut">
              <a:rPr lang="en-IE" smtClean="0"/>
              <a:pPr/>
              <a:t>28/09/2018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DEBCA-0DF1-4F87-9A0D-9F2FB951D525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2</a:t>
            </a:fld>
            <a:endParaRPr lang="en-I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3</a:t>
            </a:fld>
            <a:endParaRPr lang="en-I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4</a:t>
            </a:fld>
            <a:endParaRPr lang="en-I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5</a:t>
            </a:fld>
            <a:endParaRPr lang="en-I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6</a:t>
            </a:fld>
            <a:endParaRPr lang="en-I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7</a:t>
            </a:fld>
            <a:endParaRPr lang="en-I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8</a:t>
            </a:fld>
            <a:endParaRPr lang="en-I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9</a:t>
            </a:fld>
            <a:endParaRPr lang="en-I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10</a:t>
            </a:fld>
            <a:endParaRPr lang="en-I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11</a:t>
            </a:fld>
            <a:endParaRPr lang="en-I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12</a:t>
            </a:fld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9/28/2018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9/28/2018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9/28/2018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9/28/2018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9/28/2018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9/28/2018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9/28/2018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9/28/2018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9/28/2018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9/28/2018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9/28/2018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9/28/2018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4E80C-0A44-4C46-A078-C51917792025}" type="datetimeFigureOut">
              <a:rPr lang="en-US" smtClean="0"/>
              <a:pPr/>
              <a:t>9/28/2018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file:///C:\Users\Sol%20Saez\Documents\Sound%20recordings\Recording%20(5).m4a" TargetMode="Externa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 w="57150">
            <a:solidFill>
              <a:srgbClr val="FFC000"/>
            </a:solidFill>
          </a:ln>
        </p:spPr>
        <p:txBody>
          <a:bodyPr/>
          <a:lstStyle/>
          <a:p>
            <a:r>
              <a:rPr lang="es-ES" dirty="0" smtClean="0"/>
              <a:t> Tú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 smtClean="0"/>
              <a:t>By Sol </a:t>
            </a:r>
            <a:r>
              <a:rPr lang="en-IE" dirty="0" err="1" smtClean="0"/>
              <a:t>Sáez</a:t>
            </a:r>
            <a:endParaRPr lang="en-IE" dirty="0" smtClean="0"/>
          </a:p>
          <a:p>
            <a:endParaRPr lang="en-IE" dirty="0" smtClean="0"/>
          </a:p>
          <a:p>
            <a:endParaRPr lang="en-IE" dirty="0" smtClean="0"/>
          </a:p>
          <a:p>
            <a:endParaRPr lang="en-IE" dirty="0"/>
          </a:p>
        </p:txBody>
      </p:sp>
      <p:pic>
        <p:nvPicPr>
          <p:cNvPr id="4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5409340"/>
            <a:ext cx="1676400" cy="701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¿Cómo te llamas?</a:t>
            </a:r>
            <a:br>
              <a:rPr lang="es-ES" dirty="0" smtClean="0"/>
            </a:br>
            <a:r>
              <a:rPr lang="es-ES" sz="3100" dirty="0" err="1" smtClean="0">
                <a:solidFill>
                  <a:srgbClr val="0070C0"/>
                </a:solidFill>
              </a:rPr>
              <a:t>What´s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your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name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8229600" cy="42672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1"/>
            <a:r>
              <a:rPr lang="es-ES" sz="4500" dirty="0" smtClean="0">
                <a:solidFill>
                  <a:schemeClr val="tx1"/>
                </a:solidFill>
              </a:rPr>
              <a:t>Me llamo…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3500" dirty="0" smtClean="0">
                <a:solidFill>
                  <a:srgbClr val="0070C0"/>
                </a:solidFill>
              </a:rPr>
              <a:t> My </a:t>
            </a:r>
            <a:r>
              <a:rPr lang="es-ES" sz="3500" dirty="0" err="1" smtClean="0">
                <a:solidFill>
                  <a:srgbClr val="0070C0"/>
                </a:solidFill>
              </a:rPr>
              <a:t>name</a:t>
            </a:r>
            <a:r>
              <a:rPr lang="es-ES" sz="3500" dirty="0" smtClean="0">
                <a:solidFill>
                  <a:srgbClr val="0070C0"/>
                </a:solidFill>
              </a:rPr>
              <a:t> </a:t>
            </a:r>
            <a:r>
              <a:rPr lang="es-ES" sz="3500" dirty="0" err="1" smtClean="0">
                <a:solidFill>
                  <a:srgbClr val="0070C0"/>
                </a:solidFill>
              </a:rPr>
              <a:t>is</a:t>
            </a:r>
            <a:r>
              <a:rPr lang="es-ES" sz="3500" dirty="0" smtClean="0">
                <a:solidFill>
                  <a:srgbClr val="0070C0"/>
                </a:solidFill>
              </a:rPr>
              <a:t> …</a:t>
            </a: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4500" dirty="0" smtClean="0">
                <a:solidFill>
                  <a:schemeClr val="tx1"/>
                </a:solidFill>
              </a:rPr>
              <a:t>Igual que mi padre/ madre/ abuelo</a:t>
            </a:r>
          </a:p>
          <a:p>
            <a:pPr lvl="1">
              <a:buNone/>
            </a:pPr>
            <a:r>
              <a:rPr lang="es-ES" sz="3500" dirty="0" smtClean="0">
                <a:solidFill>
                  <a:srgbClr val="0070C0"/>
                </a:solidFill>
              </a:rPr>
              <a:t>    </a:t>
            </a:r>
            <a:r>
              <a:rPr lang="es-ES" sz="3500" dirty="0" err="1" smtClean="0">
                <a:solidFill>
                  <a:srgbClr val="0070C0"/>
                </a:solidFill>
              </a:rPr>
              <a:t>Same</a:t>
            </a:r>
            <a:r>
              <a:rPr lang="es-ES" sz="3500" dirty="0" smtClean="0">
                <a:solidFill>
                  <a:srgbClr val="0070C0"/>
                </a:solidFill>
              </a:rPr>
              <a:t> as my </a:t>
            </a:r>
            <a:r>
              <a:rPr lang="es-ES" sz="3500" dirty="0" err="1" smtClean="0">
                <a:solidFill>
                  <a:srgbClr val="0070C0"/>
                </a:solidFill>
              </a:rPr>
              <a:t>father</a:t>
            </a:r>
            <a:r>
              <a:rPr lang="es-ES" sz="3500" dirty="0" smtClean="0">
                <a:solidFill>
                  <a:srgbClr val="0070C0"/>
                </a:solidFill>
              </a:rPr>
              <a:t>/ </a:t>
            </a:r>
            <a:r>
              <a:rPr lang="es-ES" sz="3500" dirty="0" err="1" smtClean="0">
                <a:solidFill>
                  <a:srgbClr val="0070C0"/>
                </a:solidFill>
              </a:rPr>
              <a:t>mother</a:t>
            </a:r>
            <a:r>
              <a:rPr lang="es-ES" sz="3500" dirty="0" smtClean="0">
                <a:solidFill>
                  <a:srgbClr val="0070C0"/>
                </a:solidFill>
              </a:rPr>
              <a:t>/ </a:t>
            </a:r>
            <a:r>
              <a:rPr lang="es-ES" sz="3500" dirty="0" err="1" smtClean="0">
                <a:solidFill>
                  <a:srgbClr val="0070C0"/>
                </a:solidFill>
              </a:rPr>
              <a:t>gransfather</a:t>
            </a:r>
            <a:endParaRPr lang="es-ES" sz="3500" dirty="0" smtClean="0">
              <a:solidFill>
                <a:srgbClr val="0070C0"/>
              </a:solidFill>
            </a:endParaRPr>
          </a:p>
          <a:p>
            <a:pPr lvl="2">
              <a:buNone/>
            </a:pPr>
            <a:endParaRPr lang="es-ES" sz="3100" dirty="0" smtClean="0">
              <a:solidFill>
                <a:schemeClr val="tx1"/>
              </a:solidFill>
            </a:endParaRPr>
          </a:p>
          <a:p>
            <a:pPr lvl="1"/>
            <a:r>
              <a:rPr lang="es-ES" sz="4500" dirty="0" smtClean="0">
                <a:solidFill>
                  <a:schemeClr val="tx1"/>
                </a:solidFill>
              </a:rPr>
              <a:t>Es un nombre irlandés/ polaco/ ruso</a:t>
            </a:r>
          </a:p>
          <a:p>
            <a:pPr lvl="1">
              <a:buNone/>
            </a:pPr>
            <a:r>
              <a:rPr lang="es-ES" sz="3100" dirty="0" smtClean="0">
                <a:solidFill>
                  <a:schemeClr val="tx1"/>
                </a:solidFill>
              </a:rPr>
              <a:t>	</a:t>
            </a:r>
            <a:r>
              <a:rPr lang="es-ES" sz="3500" dirty="0" err="1" smtClean="0">
                <a:solidFill>
                  <a:srgbClr val="0070C0"/>
                </a:solidFill>
              </a:rPr>
              <a:t>It´s</a:t>
            </a:r>
            <a:r>
              <a:rPr lang="es-ES" sz="3500" dirty="0" smtClean="0">
                <a:solidFill>
                  <a:srgbClr val="0070C0"/>
                </a:solidFill>
              </a:rPr>
              <a:t> </a:t>
            </a:r>
            <a:r>
              <a:rPr lang="es-ES" sz="3500" dirty="0" err="1" smtClean="0">
                <a:solidFill>
                  <a:srgbClr val="0070C0"/>
                </a:solidFill>
              </a:rPr>
              <a:t>an</a:t>
            </a:r>
            <a:r>
              <a:rPr lang="es-ES" sz="3500" dirty="0" smtClean="0">
                <a:solidFill>
                  <a:srgbClr val="0070C0"/>
                </a:solidFill>
              </a:rPr>
              <a:t> </a:t>
            </a:r>
            <a:r>
              <a:rPr lang="es-ES" sz="3500" dirty="0" err="1" smtClean="0">
                <a:solidFill>
                  <a:srgbClr val="0070C0"/>
                </a:solidFill>
              </a:rPr>
              <a:t>Irish</a:t>
            </a:r>
            <a:r>
              <a:rPr lang="es-ES" sz="3500" dirty="0" smtClean="0">
                <a:solidFill>
                  <a:srgbClr val="0070C0"/>
                </a:solidFill>
              </a:rPr>
              <a:t>/ </a:t>
            </a:r>
            <a:r>
              <a:rPr lang="es-ES" sz="3500" dirty="0" err="1" smtClean="0">
                <a:solidFill>
                  <a:srgbClr val="0070C0"/>
                </a:solidFill>
              </a:rPr>
              <a:t>Polish</a:t>
            </a:r>
            <a:r>
              <a:rPr lang="es-ES" sz="3500" dirty="0" smtClean="0">
                <a:solidFill>
                  <a:srgbClr val="0070C0"/>
                </a:solidFill>
              </a:rPr>
              <a:t>/ </a:t>
            </a:r>
            <a:r>
              <a:rPr lang="es-ES" sz="3500" dirty="0" err="1" smtClean="0">
                <a:solidFill>
                  <a:srgbClr val="0070C0"/>
                </a:solidFill>
              </a:rPr>
              <a:t>Russian</a:t>
            </a:r>
            <a:r>
              <a:rPr lang="es-ES" sz="3500" dirty="0" smtClean="0">
                <a:solidFill>
                  <a:srgbClr val="0070C0"/>
                </a:solidFill>
              </a:rPr>
              <a:t> </a:t>
            </a:r>
            <a:r>
              <a:rPr lang="es-ES" sz="3500" dirty="0" err="1" smtClean="0">
                <a:solidFill>
                  <a:srgbClr val="0070C0"/>
                </a:solidFill>
              </a:rPr>
              <a:t>name</a:t>
            </a:r>
            <a:endParaRPr lang="es-ES" sz="35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35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35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endParaRPr lang="es-ES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dirty="0" smtClean="0">
              <a:solidFill>
                <a:schemeClr val="tx1"/>
              </a:solidFill>
            </a:endParaRPr>
          </a:p>
          <a:p>
            <a:pPr lvl="2"/>
            <a:endParaRPr lang="es-ES" dirty="0" smtClean="0">
              <a:solidFill>
                <a:schemeClr val="tx1"/>
              </a:solidFill>
            </a:endParaRPr>
          </a:p>
          <a:p>
            <a:pPr lvl="1"/>
            <a:endParaRPr lang="es-ES" sz="3600" dirty="0" smtClean="0"/>
          </a:p>
          <a:p>
            <a:pPr lvl="1">
              <a:buNone/>
            </a:pPr>
            <a:endParaRPr lang="es-ES" sz="3600" dirty="0" smtClean="0"/>
          </a:p>
          <a:p>
            <a:pPr lvl="1">
              <a:buNone/>
            </a:pPr>
            <a:endParaRPr lang="es-E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¿Cuántos años tienes?</a:t>
            </a:r>
            <a:br>
              <a:rPr lang="es-ES" dirty="0" smtClean="0"/>
            </a:br>
            <a:r>
              <a:rPr lang="es-ES" sz="3100" dirty="0" err="1" smtClean="0">
                <a:solidFill>
                  <a:srgbClr val="0070C0"/>
                </a:solidFill>
              </a:rPr>
              <a:t>How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old</a:t>
            </a:r>
            <a:r>
              <a:rPr lang="es-ES" sz="3100" dirty="0" smtClean="0">
                <a:solidFill>
                  <a:srgbClr val="0070C0"/>
                </a:solidFill>
              </a:rPr>
              <a:t> are </a:t>
            </a:r>
            <a:r>
              <a:rPr lang="es-ES" sz="3100" dirty="0" err="1" smtClean="0">
                <a:solidFill>
                  <a:srgbClr val="0070C0"/>
                </a:solidFill>
              </a:rPr>
              <a:t>you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8229600" cy="42672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lvl="1"/>
            <a:r>
              <a:rPr lang="es-ES" sz="4500" dirty="0" smtClean="0">
                <a:solidFill>
                  <a:schemeClr val="tx1"/>
                </a:solidFill>
              </a:rPr>
              <a:t>Tengo….años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3500" dirty="0" smtClean="0">
                <a:solidFill>
                  <a:srgbClr val="0070C0"/>
                </a:solidFill>
              </a:rPr>
              <a:t> I am… </a:t>
            </a:r>
            <a:r>
              <a:rPr lang="es-ES" sz="3500" dirty="0" err="1" smtClean="0">
                <a:solidFill>
                  <a:srgbClr val="0070C0"/>
                </a:solidFill>
              </a:rPr>
              <a:t>years</a:t>
            </a:r>
            <a:r>
              <a:rPr lang="es-ES" sz="3500" dirty="0" smtClean="0">
                <a:solidFill>
                  <a:srgbClr val="0070C0"/>
                </a:solidFill>
              </a:rPr>
              <a:t> </a:t>
            </a:r>
            <a:r>
              <a:rPr lang="es-ES" sz="3500" dirty="0" err="1" smtClean="0">
                <a:solidFill>
                  <a:srgbClr val="0070C0"/>
                </a:solidFill>
              </a:rPr>
              <a:t>old</a:t>
            </a:r>
            <a:endParaRPr lang="es-ES" sz="35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4500" dirty="0" smtClean="0">
                <a:solidFill>
                  <a:schemeClr val="tx1"/>
                </a:solidFill>
              </a:rPr>
              <a:t>Tengo casi… años</a:t>
            </a:r>
          </a:p>
          <a:p>
            <a:pPr lvl="2">
              <a:buNone/>
            </a:pPr>
            <a:r>
              <a:rPr lang="es-ES" sz="3500" dirty="0" smtClean="0">
                <a:solidFill>
                  <a:srgbClr val="0070C0"/>
                </a:solidFill>
              </a:rPr>
              <a:t>I am </a:t>
            </a:r>
            <a:r>
              <a:rPr lang="es-ES" sz="3500" dirty="0" err="1" smtClean="0">
                <a:solidFill>
                  <a:srgbClr val="0070C0"/>
                </a:solidFill>
              </a:rPr>
              <a:t>nearly</a:t>
            </a:r>
            <a:r>
              <a:rPr lang="es-ES" sz="3500" dirty="0" smtClean="0">
                <a:solidFill>
                  <a:srgbClr val="0070C0"/>
                </a:solidFill>
              </a:rPr>
              <a:t>… </a:t>
            </a:r>
            <a:r>
              <a:rPr lang="es-ES" sz="3500" dirty="0" err="1" smtClean="0">
                <a:solidFill>
                  <a:srgbClr val="0070C0"/>
                </a:solidFill>
              </a:rPr>
              <a:t>years</a:t>
            </a:r>
            <a:r>
              <a:rPr lang="es-ES" sz="3500" dirty="0" smtClean="0">
                <a:solidFill>
                  <a:srgbClr val="0070C0"/>
                </a:solidFill>
              </a:rPr>
              <a:t> </a:t>
            </a:r>
            <a:r>
              <a:rPr lang="es-ES" sz="3500" dirty="0" err="1" smtClean="0">
                <a:solidFill>
                  <a:srgbClr val="0070C0"/>
                </a:solidFill>
              </a:rPr>
              <a:t>old</a:t>
            </a:r>
            <a:endParaRPr lang="es-ES" sz="3500" dirty="0" smtClean="0">
              <a:solidFill>
                <a:srgbClr val="0070C0"/>
              </a:solidFill>
            </a:endParaRPr>
          </a:p>
          <a:p>
            <a:pPr lvl="2">
              <a:buNone/>
            </a:pPr>
            <a:endParaRPr lang="es-ES" sz="3100" dirty="0" smtClean="0">
              <a:solidFill>
                <a:schemeClr val="tx1"/>
              </a:solidFill>
            </a:endParaRPr>
          </a:p>
          <a:p>
            <a:pPr lvl="1"/>
            <a:r>
              <a:rPr lang="es-ES" sz="4500" dirty="0" smtClean="0">
                <a:solidFill>
                  <a:schemeClr val="tx1"/>
                </a:solidFill>
              </a:rPr>
              <a:t>Ya tengo 18 años</a:t>
            </a:r>
          </a:p>
          <a:p>
            <a:pPr lvl="1">
              <a:buNone/>
            </a:pPr>
            <a:r>
              <a:rPr lang="es-ES" sz="3100" dirty="0" smtClean="0">
                <a:solidFill>
                  <a:schemeClr val="tx1"/>
                </a:solidFill>
              </a:rPr>
              <a:t>	</a:t>
            </a:r>
            <a:r>
              <a:rPr lang="es-ES" sz="3500" dirty="0" smtClean="0">
                <a:solidFill>
                  <a:srgbClr val="0070C0"/>
                </a:solidFill>
              </a:rPr>
              <a:t>I am </a:t>
            </a:r>
            <a:r>
              <a:rPr lang="es-ES" sz="3500" dirty="0" err="1" smtClean="0">
                <a:solidFill>
                  <a:srgbClr val="0070C0"/>
                </a:solidFill>
              </a:rPr>
              <a:t>already</a:t>
            </a:r>
            <a:r>
              <a:rPr lang="es-ES" sz="3500" dirty="0" smtClean="0">
                <a:solidFill>
                  <a:srgbClr val="0070C0"/>
                </a:solidFill>
              </a:rPr>
              <a:t> 18 </a:t>
            </a:r>
            <a:r>
              <a:rPr lang="es-ES" sz="3500" dirty="0" err="1" smtClean="0">
                <a:solidFill>
                  <a:srgbClr val="0070C0"/>
                </a:solidFill>
              </a:rPr>
              <a:t>years</a:t>
            </a:r>
            <a:r>
              <a:rPr lang="es-ES" sz="3500" dirty="0" smtClean="0">
                <a:solidFill>
                  <a:srgbClr val="0070C0"/>
                </a:solidFill>
              </a:rPr>
              <a:t> </a:t>
            </a:r>
            <a:r>
              <a:rPr lang="es-ES" sz="3500" dirty="0" err="1" smtClean="0">
                <a:solidFill>
                  <a:srgbClr val="0070C0"/>
                </a:solidFill>
              </a:rPr>
              <a:t>old</a:t>
            </a:r>
            <a:endParaRPr lang="es-ES" sz="35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4500" dirty="0" smtClean="0">
                <a:solidFill>
                  <a:schemeClr val="tx1"/>
                </a:solidFill>
              </a:rPr>
              <a:t>Acabo de cumplir… años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3500" dirty="0" smtClean="0">
                <a:solidFill>
                  <a:srgbClr val="0070C0"/>
                </a:solidFill>
              </a:rPr>
              <a:t>I </a:t>
            </a:r>
            <a:r>
              <a:rPr lang="es-ES" sz="3500" dirty="0" err="1" smtClean="0">
                <a:solidFill>
                  <a:srgbClr val="0070C0"/>
                </a:solidFill>
              </a:rPr>
              <a:t>have</a:t>
            </a:r>
            <a:r>
              <a:rPr lang="es-ES" sz="3500" dirty="0" smtClean="0">
                <a:solidFill>
                  <a:srgbClr val="0070C0"/>
                </a:solidFill>
              </a:rPr>
              <a:t> </a:t>
            </a:r>
            <a:r>
              <a:rPr lang="es-ES" sz="3500" dirty="0" err="1" smtClean="0">
                <a:solidFill>
                  <a:srgbClr val="0070C0"/>
                </a:solidFill>
              </a:rPr>
              <a:t>just</a:t>
            </a:r>
            <a:r>
              <a:rPr lang="es-ES" sz="3500" dirty="0" smtClean="0">
                <a:solidFill>
                  <a:srgbClr val="0070C0"/>
                </a:solidFill>
              </a:rPr>
              <a:t> </a:t>
            </a:r>
            <a:r>
              <a:rPr lang="es-ES" sz="3500" dirty="0" err="1" smtClean="0">
                <a:solidFill>
                  <a:srgbClr val="0070C0"/>
                </a:solidFill>
              </a:rPr>
              <a:t>turned</a:t>
            </a:r>
            <a:r>
              <a:rPr lang="es-ES" sz="3100" dirty="0" smtClean="0">
                <a:solidFill>
                  <a:srgbClr val="0070C0"/>
                </a:solidFill>
              </a:rPr>
              <a:t>….</a:t>
            </a: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endParaRPr lang="es-ES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dirty="0" smtClean="0">
              <a:solidFill>
                <a:schemeClr val="tx1"/>
              </a:solidFill>
            </a:endParaRPr>
          </a:p>
          <a:p>
            <a:pPr lvl="2"/>
            <a:endParaRPr lang="es-ES" dirty="0" smtClean="0">
              <a:solidFill>
                <a:schemeClr val="tx1"/>
              </a:solidFill>
            </a:endParaRPr>
          </a:p>
          <a:p>
            <a:pPr lvl="1"/>
            <a:endParaRPr lang="es-ES" sz="3600" dirty="0" smtClean="0"/>
          </a:p>
          <a:p>
            <a:pPr lvl="1">
              <a:buNone/>
            </a:pPr>
            <a:endParaRPr lang="es-ES" sz="3600" dirty="0" smtClean="0"/>
          </a:p>
          <a:p>
            <a:pPr lvl="1">
              <a:buNone/>
            </a:pPr>
            <a:endParaRPr lang="es-E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>
                <a:latin typeface="+mn-lt"/>
              </a:rPr>
              <a:t>¿Cuándo es tu cumpleaños?</a:t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When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is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your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birthday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8382000" cy="44196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/>
            <a:r>
              <a:rPr lang="es-ES" sz="5100" dirty="0" smtClean="0">
                <a:solidFill>
                  <a:schemeClr val="tx1"/>
                </a:solidFill>
              </a:rPr>
              <a:t>Mi cumpleaños es el 1/2/3…31 de enero/febrero/marzo/…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 My </a:t>
            </a:r>
            <a:r>
              <a:rPr lang="es-ES" sz="4000" dirty="0" err="1" smtClean="0">
                <a:solidFill>
                  <a:srgbClr val="0070C0"/>
                </a:solidFill>
              </a:rPr>
              <a:t>birthday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on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the</a:t>
            </a:r>
            <a:r>
              <a:rPr lang="es-ES" sz="4000" dirty="0" smtClean="0">
                <a:solidFill>
                  <a:srgbClr val="0070C0"/>
                </a:solidFill>
              </a:rPr>
              <a:t> 1st/2nd/ 3rd/…31st of </a:t>
            </a:r>
            <a:r>
              <a:rPr lang="es-ES" sz="4000" dirty="0" err="1" smtClean="0">
                <a:solidFill>
                  <a:srgbClr val="0070C0"/>
                </a:solidFill>
              </a:rPr>
              <a:t>January</a:t>
            </a:r>
            <a:r>
              <a:rPr lang="es-ES" sz="4000" dirty="0" smtClean="0">
                <a:solidFill>
                  <a:srgbClr val="0070C0"/>
                </a:solidFill>
              </a:rPr>
              <a:t>/</a:t>
            </a:r>
            <a:r>
              <a:rPr lang="es-ES" sz="4000" dirty="0" err="1" smtClean="0">
                <a:solidFill>
                  <a:srgbClr val="0070C0"/>
                </a:solidFill>
              </a:rPr>
              <a:t>February</a:t>
            </a:r>
            <a:r>
              <a:rPr lang="es-ES" sz="4000" dirty="0" smtClean="0">
                <a:solidFill>
                  <a:srgbClr val="0070C0"/>
                </a:solidFill>
              </a:rPr>
              <a:t>/</a:t>
            </a:r>
            <a:r>
              <a:rPr lang="es-ES" sz="4000" dirty="0" err="1" smtClean="0">
                <a:solidFill>
                  <a:srgbClr val="0070C0"/>
                </a:solidFill>
              </a:rPr>
              <a:t>March</a:t>
            </a:r>
            <a:r>
              <a:rPr lang="es-ES" sz="4000" dirty="0" smtClean="0">
                <a:solidFill>
                  <a:srgbClr val="0070C0"/>
                </a:solidFill>
              </a:rPr>
              <a:t>…</a:t>
            </a: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Mi cumpleaños fue la semana pasada, el martes</a:t>
            </a:r>
          </a:p>
          <a:p>
            <a:pPr lvl="1">
              <a:buNone/>
            </a:pPr>
            <a:r>
              <a:rPr lang="es-ES" sz="3700" dirty="0" smtClean="0">
                <a:solidFill>
                  <a:schemeClr val="tx1"/>
                </a:solidFill>
              </a:rPr>
              <a:t>	</a:t>
            </a:r>
            <a:r>
              <a:rPr lang="es-ES" sz="4000" dirty="0" smtClean="0">
                <a:solidFill>
                  <a:srgbClr val="0070C0"/>
                </a:solidFill>
              </a:rPr>
              <a:t>My </a:t>
            </a:r>
            <a:r>
              <a:rPr lang="es-ES" sz="4000" dirty="0" err="1" smtClean="0">
                <a:solidFill>
                  <a:srgbClr val="0070C0"/>
                </a:solidFill>
              </a:rPr>
              <a:t>birthday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was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last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week</a:t>
            </a:r>
            <a:r>
              <a:rPr lang="es-ES" sz="4000" dirty="0" smtClean="0">
                <a:solidFill>
                  <a:srgbClr val="0070C0"/>
                </a:solidFill>
              </a:rPr>
              <a:t>, </a:t>
            </a:r>
            <a:r>
              <a:rPr lang="es-ES" sz="4000" dirty="0" err="1" smtClean="0">
                <a:solidFill>
                  <a:srgbClr val="0070C0"/>
                </a:solidFill>
              </a:rPr>
              <a:t>on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Tuesday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Mi cumpleaños es el mes que viene, el 8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My </a:t>
            </a:r>
            <a:r>
              <a:rPr lang="es-ES" sz="4000" dirty="0" err="1" smtClean="0">
                <a:solidFill>
                  <a:srgbClr val="0070C0"/>
                </a:solidFill>
              </a:rPr>
              <a:t>birthday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next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month</a:t>
            </a:r>
            <a:r>
              <a:rPr lang="es-ES" sz="4000" dirty="0" smtClean="0">
                <a:solidFill>
                  <a:srgbClr val="0070C0"/>
                </a:solidFill>
              </a:rPr>
              <a:t>, </a:t>
            </a:r>
            <a:r>
              <a:rPr lang="es-ES" sz="4000" dirty="0" err="1" smtClean="0">
                <a:solidFill>
                  <a:srgbClr val="0070C0"/>
                </a:solidFill>
              </a:rPr>
              <a:t>on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the</a:t>
            </a:r>
            <a:r>
              <a:rPr lang="es-ES" sz="4000" dirty="0" smtClean="0">
                <a:solidFill>
                  <a:srgbClr val="0070C0"/>
                </a:solidFill>
              </a:rPr>
              <a:t> 8th</a:t>
            </a:r>
          </a:p>
          <a:p>
            <a:pPr lvl="1">
              <a:buNone/>
            </a:pPr>
            <a:endParaRPr lang="es-ES" sz="3700" dirty="0" smtClean="0">
              <a:solidFill>
                <a:srgbClr val="0070C0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Mi cumpleaños es dentro de dos días, tres semanas, un mes…</a:t>
            </a:r>
          </a:p>
          <a:p>
            <a:pPr lvl="1">
              <a:buNone/>
            </a:pPr>
            <a:r>
              <a:rPr lang="es-ES" sz="4400" dirty="0" smtClean="0">
                <a:solidFill>
                  <a:srgbClr val="0070C0"/>
                </a:solidFill>
              </a:rPr>
              <a:t>	</a:t>
            </a:r>
            <a:r>
              <a:rPr lang="es-ES" sz="4000" dirty="0" smtClean="0">
                <a:solidFill>
                  <a:srgbClr val="0070C0"/>
                </a:solidFill>
              </a:rPr>
              <a:t>My </a:t>
            </a:r>
            <a:r>
              <a:rPr lang="es-ES" sz="4000" dirty="0" err="1" smtClean="0">
                <a:solidFill>
                  <a:srgbClr val="0070C0"/>
                </a:solidFill>
              </a:rPr>
              <a:t>birthday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 in </a:t>
            </a:r>
            <a:r>
              <a:rPr lang="es-ES" sz="4000" dirty="0" err="1" smtClean="0">
                <a:solidFill>
                  <a:srgbClr val="0070C0"/>
                </a:solidFill>
              </a:rPr>
              <a:t>two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days</a:t>
            </a:r>
            <a:r>
              <a:rPr lang="es-ES" sz="4000" dirty="0" smtClean="0">
                <a:solidFill>
                  <a:srgbClr val="0070C0"/>
                </a:solidFill>
              </a:rPr>
              <a:t>, </a:t>
            </a:r>
            <a:r>
              <a:rPr lang="es-ES" sz="4000" dirty="0" err="1" smtClean="0">
                <a:solidFill>
                  <a:srgbClr val="0070C0"/>
                </a:solidFill>
              </a:rPr>
              <a:t>three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weeks</a:t>
            </a:r>
            <a:r>
              <a:rPr lang="es-ES" sz="4000" dirty="0" smtClean="0">
                <a:solidFill>
                  <a:srgbClr val="0070C0"/>
                </a:solidFill>
              </a:rPr>
              <a:t>, </a:t>
            </a:r>
            <a:r>
              <a:rPr lang="es-ES" sz="4000" dirty="0" err="1" smtClean="0">
                <a:solidFill>
                  <a:srgbClr val="0070C0"/>
                </a:solidFill>
              </a:rPr>
              <a:t>one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month</a:t>
            </a: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endParaRPr lang="es-ES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dirty="0" smtClean="0">
              <a:solidFill>
                <a:schemeClr val="tx1"/>
              </a:solidFill>
            </a:endParaRPr>
          </a:p>
          <a:p>
            <a:pPr lvl="2"/>
            <a:endParaRPr lang="es-ES" dirty="0" smtClean="0">
              <a:solidFill>
                <a:schemeClr val="tx1"/>
              </a:solidFill>
            </a:endParaRPr>
          </a:p>
          <a:p>
            <a:pPr lvl="1"/>
            <a:endParaRPr lang="es-ES" sz="3600" dirty="0" smtClean="0"/>
          </a:p>
          <a:p>
            <a:pPr lvl="1">
              <a:buNone/>
            </a:pPr>
            <a:endParaRPr lang="es-ES" sz="3600" dirty="0" smtClean="0"/>
          </a:p>
          <a:p>
            <a:pPr lvl="1">
              <a:buNone/>
            </a:pPr>
            <a:endParaRPr lang="es-E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>
                <a:latin typeface="+mn-lt"/>
              </a:rPr>
              <a:t>¿Cómo celebras tu cumpleaños?</a:t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How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do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celebrate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your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birthday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8229600" cy="42672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/>
            <a:r>
              <a:rPr lang="es-ES" sz="5400" dirty="0" smtClean="0">
                <a:solidFill>
                  <a:schemeClr val="tx1"/>
                </a:solidFill>
              </a:rPr>
              <a:t>Hago una fiesta con mis amigos</a:t>
            </a:r>
          </a:p>
          <a:p>
            <a:pPr lvl="1">
              <a:buNone/>
            </a:pPr>
            <a:r>
              <a:rPr lang="es-ES" sz="5400" dirty="0" smtClean="0">
                <a:solidFill>
                  <a:srgbClr val="0070C0"/>
                </a:solidFill>
              </a:rPr>
              <a:t>   </a:t>
            </a:r>
            <a:r>
              <a:rPr lang="es-ES" sz="4600" dirty="0" smtClean="0">
                <a:solidFill>
                  <a:srgbClr val="0070C0"/>
                </a:solidFill>
              </a:rPr>
              <a:t>I </a:t>
            </a:r>
            <a:r>
              <a:rPr lang="es-ES" sz="4600" dirty="0" err="1" smtClean="0">
                <a:solidFill>
                  <a:srgbClr val="0070C0"/>
                </a:solidFill>
              </a:rPr>
              <a:t>have</a:t>
            </a:r>
            <a:r>
              <a:rPr lang="es-ES" sz="4600" dirty="0" smtClean="0">
                <a:solidFill>
                  <a:srgbClr val="0070C0"/>
                </a:solidFill>
              </a:rPr>
              <a:t> a </a:t>
            </a:r>
            <a:r>
              <a:rPr lang="es-ES" sz="4600" dirty="0" err="1" smtClean="0">
                <a:solidFill>
                  <a:srgbClr val="0070C0"/>
                </a:solidFill>
              </a:rPr>
              <a:t>party</a:t>
            </a:r>
            <a:r>
              <a:rPr lang="es-ES" sz="4600" dirty="0" smtClean="0">
                <a:solidFill>
                  <a:srgbClr val="0070C0"/>
                </a:solidFill>
              </a:rPr>
              <a:t> </a:t>
            </a:r>
            <a:r>
              <a:rPr lang="es-ES" sz="4600" dirty="0" err="1" smtClean="0">
                <a:solidFill>
                  <a:srgbClr val="0070C0"/>
                </a:solidFill>
              </a:rPr>
              <a:t>with</a:t>
            </a:r>
            <a:r>
              <a:rPr lang="es-ES" sz="4600" dirty="0" smtClean="0">
                <a:solidFill>
                  <a:srgbClr val="0070C0"/>
                </a:solidFill>
              </a:rPr>
              <a:t> my </a:t>
            </a:r>
            <a:r>
              <a:rPr lang="es-ES" sz="4600" dirty="0" err="1" smtClean="0">
                <a:solidFill>
                  <a:srgbClr val="0070C0"/>
                </a:solidFill>
              </a:rPr>
              <a:t>friends</a:t>
            </a:r>
            <a:endParaRPr lang="es-ES" sz="46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5400" dirty="0" smtClean="0">
              <a:solidFill>
                <a:schemeClr val="tx1"/>
              </a:solidFill>
            </a:endParaRPr>
          </a:p>
          <a:p>
            <a:pPr lvl="1"/>
            <a:r>
              <a:rPr lang="es-ES" sz="5400" dirty="0" smtClean="0">
                <a:solidFill>
                  <a:schemeClr val="tx1"/>
                </a:solidFill>
              </a:rPr>
              <a:t>Salgo con mis amigos</a:t>
            </a:r>
          </a:p>
          <a:p>
            <a:pPr lvl="1">
              <a:buNone/>
            </a:pPr>
            <a:r>
              <a:rPr lang="es-ES" sz="5400" dirty="0" smtClean="0">
                <a:solidFill>
                  <a:srgbClr val="0070C0"/>
                </a:solidFill>
              </a:rPr>
              <a:t>	</a:t>
            </a:r>
            <a:r>
              <a:rPr lang="es-ES" sz="4600" dirty="0" smtClean="0">
                <a:solidFill>
                  <a:srgbClr val="0070C0"/>
                </a:solidFill>
              </a:rPr>
              <a:t>I </a:t>
            </a:r>
            <a:r>
              <a:rPr lang="es-ES" sz="4600" dirty="0" err="1" smtClean="0">
                <a:solidFill>
                  <a:srgbClr val="0070C0"/>
                </a:solidFill>
              </a:rPr>
              <a:t>go</a:t>
            </a:r>
            <a:r>
              <a:rPr lang="es-ES" sz="4600" dirty="0" smtClean="0">
                <a:solidFill>
                  <a:srgbClr val="0070C0"/>
                </a:solidFill>
              </a:rPr>
              <a:t> </a:t>
            </a:r>
            <a:r>
              <a:rPr lang="es-ES" sz="4600" dirty="0" err="1" smtClean="0">
                <a:solidFill>
                  <a:srgbClr val="0070C0"/>
                </a:solidFill>
              </a:rPr>
              <a:t>out</a:t>
            </a:r>
            <a:r>
              <a:rPr lang="es-ES" sz="4600" dirty="0" smtClean="0">
                <a:solidFill>
                  <a:srgbClr val="0070C0"/>
                </a:solidFill>
              </a:rPr>
              <a:t> </a:t>
            </a:r>
            <a:r>
              <a:rPr lang="es-ES" sz="4600" dirty="0" err="1" smtClean="0">
                <a:solidFill>
                  <a:srgbClr val="0070C0"/>
                </a:solidFill>
              </a:rPr>
              <a:t>with</a:t>
            </a:r>
            <a:r>
              <a:rPr lang="es-ES" sz="4600" dirty="0" smtClean="0">
                <a:solidFill>
                  <a:srgbClr val="0070C0"/>
                </a:solidFill>
              </a:rPr>
              <a:t> my </a:t>
            </a:r>
            <a:r>
              <a:rPr lang="es-ES" sz="4600" dirty="0" err="1" smtClean="0">
                <a:solidFill>
                  <a:srgbClr val="0070C0"/>
                </a:solidFill>
              </a:rPr>
              <a:t>friends</a:t>
            </a:r>
            <a:endParaRPr lang="es-ES" sz="46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5400" dirty="0" smtClean="0">
              <a:solidFill>
                <a:schemeClr val="tx1"/>
              </a:solidFill>
            </a:endParaRPr>
          </a:p>
          <a:p>
            <a:pPr lvl="1"/>
            <a:r>
              <a:rPr lang="es-ES" sz="5400" dirty="0" smtClean="0">
                <a:solidFill>
                  <a:schemeClr val="tx1"/>
                </a:solidFill>
              </a:rPr>
              <a:t>Lo celebro en familia</a:t>
            </a:r>
          </a:p>
          <a:p>
            <a:pPr lvl="1">
              <a:buNone/>
            </a:pPr>
            <a:r>
              <a:rPr lang="es-ES" sz="4600" dirty="0" smtClean="0">
                <a:solidFill>
                  <a:srgbClr val="0070C0"/>
                </a:solidFill>
              </a:rPr>
              <a:t>	I </a:t>
            </a:r>
            <a:r>
              <a:rPr lang="es-ES" sz="4600" dirty="0" err="1" smtClean="0">
                <a:solidFill>
                  <a:srgbClr val="0070C0"/>
                </a:solidFill>
              </a:rPr>
              <a:t>celebrate</a:t>
            </a:r>
            <a:r>
              <a:rPr lang="es-ES" sz="4600" dirty="0" smtClean="0">
                <a:solidFill>
                  <a:srgbClr val="0070C0"/>
                </a:solidFill>
              </a:rPr>
              <a:t> </a:t>
            </a:r>
            <a:r>
              <a:rPr lang="es-ES" sz="4600" dirty="0" err="1" smtClean="0">
                <a:solidFill>
                  <a:srgbClr val="0070C0"/>
                </a:solidFill>
              </a:rPr>
              <a:t>it</a:t>
            </a:r>
            <a:r>
              <a:rPr lang="es-ES" sz="4600" dirty="0" smtClean="0">
                <a:solidFill>
                  <a:srgbClr val="0070C0"/>
                </a:solidFill>
              </a:rPr>
              <a:t> </a:t>
            </a:r>
            <a:r>
              <a:rPr lang="es-ES" sz="4600" dirty="0" err="1" smtClean="0">
                <a:solidFill>
                  <a:srgbClr val="0070C0"/>
                </a:solidFill>
              </a:rPr>
              <a:t>with</a:t>
            </a:r>
            <a:r>
              <a:rPr lang="es-ES" sz="4600" dirty="0" smtClean="0">
                <a:solidFill>
                  <a:srgbClr val="0070C0"/>
                </a:solidFill>
              </a:rPr>
              <a:t> my </a:t>
            </a:r>
            <a:r>
              <a:rPr lang="es-ES" sz="4600" dirty="0" err="1" smtClean="0">
                <a:solidFill>
                  <a:srgbClr val="0070C0"/>
                </a:solidFill>
              </a:rPr>
              <a:t>family</a:t>
            </a:r>
            <a:endParaRPr lang="es-ES" sz="4600" dirty="0" smtClean="0">
              <a:solidFill>
                <a:schemeClr val="tx1"/>
              </a:solidFill>
            </a:endParaRPr>
          </a:p>
          <a:p>
            <a:pPr lvl="1"/>
            <a:endParaRPr lang="es-ES" sz="5400" dirty="0" smtClean="0">
              <a:solidFill>
                <a:schemeClr val="tx1"/>
              </a:solidFill>
            </a:endParaRPr>
          </a:p>
          <a:p>
            <a:pPr lvl="1"/>
            <a:r>
              <a:rPr lang="es-ES" sz="5400" dirty="0" smtClean="0">
                <a:solidFill>
                  <a:schemeClr val="tx1"/>
                </a:solidFill>
              </a:rPr>
              <a:t> No suelo hacer nada especial</a:t>
            </a:r>
          </a:p>
          <a:p>
            <a:pPr lvl="1">
              <a:buNone/>
            </a:pPr>
            <a:r>
              <a:rPr lang="es-ES" sz="3600" dirty="0" smtClean="0">
                <a:solidFill>
                  <a:srgbClr val="0070C0"/>
                </a:solidFill>
              </a:rPr>
              <a:t>	</a:t>
            </a:r>
            <a:r>
              <a:rPr lang="es-ES" sz="4600" dirty="0" smtClean="0">
                <a:solidFill>
                  <a:srgbClr val="0070C0"/>
                </a:solidFill>
              </a:rPr>
              <a:t> I </a:t>
            </a:r>
            <a:r>
              <a:rPr lang="es-ES" sz="4600" dirty="0" err="1" smtClean="0">
                <a:solidFill>
                  <a:srgbClr val="0070C0"/>
                </a:solidFill>
              </a:rPr>
              <a:t>don´t</a:t>
            </a:r>
            <a:r>
              <a:rPr lang="es-ES" sz="4600" dirty="0" smtClean="0">
                <a:solidFill>
                  <a:srgbClr val="0070C0"/>
                </a:solidFill>
              </a:rPr>
              <a:t> </a:t>
            </a:r>
            <a:r>
              <a:rPr lang="es-ES" sz="4600" dirty="0" err="1" smtClean="0">
                <a:solidFill>
                  <a:srgbClr val="0070C0"/>
                </a:solidFill>
              </a:rPr>
              <a:t>usually</a:t>
            </a:r>
            <a:r>
              <a:rPr lang="es-ES" sz="4600" dirty="0" smtClean="0">
                <a:solidFill>
                  <a:srgbClr val="0070C0"/>
                </a:solidFill>
              </a:rPr>
              <a:t> do </a:t>
            </a:r>
            <a:r>
              <a:rPr lang="es-ES" sz="4600" dirty="0" err="1" smtClean="0">
                <a:solidFill>
                  <a:srgbClr val="0070C0"/>
                </a:solidFill>
              </a:rPr>
              <a:t>anything</a:t>
            </a:r>
            <a:r>
              <a:rPr lang="es-ES" sz="4600" dirty="0" smtClean="0">
                <a:solidFill>
                  <a:srgbClr val="0070C0"/>
                </a:solidFill>
              </a:rPr>
              <a:t> </a:t>
            </a:r>
            <a:r>
              <a:rPr lang="es-ES" sz="4600" dirty="0" err="1" smtClean="0">
                <a:solidFill>
                  <a:srgbClr val="0070C0"/>
                </a:solidFill>
              </a:rPr>
              <a:t>special</a:t>
            </a:r>
            <a:endParaRPr lang="es-ES" sz="4600" dirty="0" smtClean="0">
              <a:solidFill>
                <a:srgbClr val="0070C0"/>
              </a:solidFill>
            </a:endParaRPr>
          </a:p>
          <a:p>
            <a:pPr lvl="1"/>
            <a:endParaRPr lang="es-ES" sz="36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endParaRPr lang="es-ES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dirty="0" smtClean="0">
              <a:solidFill>
                <a:schemeClr val="tx1"/>
              </a:solidFill>
            </a:endParaRPr>
          </a:p>
          <a:p>
            <a:pPr lvl="2"/>
            <a:endParaRPr lang="es-ES" dirty="0" smtClean="0">
              <a:solidFill>
                <a:schemeClr val="tx1"/>
              </a:solidFill>
            </a:endParaRPr>
          </a:p>
          <a:p>
            <a:pPr lvl="1"/>
            <a:endParaRPr lang="es-ES" sz="3600" dirty="0" smtClean="0"/>
          </a:p>
          <a:p>
            <a:pPr lvl="1">
              <a:buNone/>
            </a:pPr>
            <a:endParaRPr lang="es-ES" sz="3600" dirty="0" smtClean="0"/>
          </a:p>
          <a:p>
            <a:pPr lvl="1">
              <a:buNone/>
            </a:pPr>
            <a:endParaRPr lang="es-E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 fontScale="90000"/>
          </a:bodyPr>
          <a:lstStyle/>
          <a:p>
            <a:r>
              <a:rPr lang="es-ES" dirty="0" smtClean="0"/>
              <a:t>¿Qué te gusta que te regalen por tu cumpleaños? </a:t>
            </a:r>
            <a:br>
              <a:rPr lang="es-ES" dirty="0" smtClean="0"/>
            </a:br>
            <a:r>
              <a:rPr lang="es-ES" sz="3100" dirty="0" err="1" smtClean="0">
                <a:solidFill>
                  <a:srgbClr val="0070C0"/>
                </a:solidFill>
              </a:rPr>
              <a:t>What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presents</a:t>
            </a:r>
            <a:r>
              <a:rPr lang="es-ES" sz="3100" dirty="0" smtClean="0">
                <a:solidFill>
                  <a:srgbClr val="0070C0"/>
                </a:solidFill>
              </a:rPr>
              <a:t> do </a:t>
            </a:r>
            <a:r>
              <a:rPr lang="es-ES" sz="3100" dirty="0" err="1" smtClean="0">
                <a:solidFill>
                  <a:srgbClr val="0070C0"/>
                </a:solidFill>
              </a:rPr>
              <a:t>you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like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to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get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on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your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birthday</a:t>
            </a:r>
            <a:r>
              <a:rPr lang="es-ES" sz="3100" dirty="0" smtClean="0">
                <a:solidFill>
                  <a:srgbClr val="0070C0"/>
                </a:solidFill>
              </a:rPr>
              <a:t>?</a:t>
            </a:r>
            <a:endParaRPr lang="en-IE" sz="31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362200"/>
            <a:ext cx="8229600" cy="4114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1"/>
            <a:r>
              <a:rPr lang="es-ES" sz="3600" dirty="0" smtClean="0">
                <a:solidFill>
                  <a:schemeClr val="tx1"/>
                </a:solidFill>
              </a:rPr>
              <a:t>Me gustan las sorpresas</a:t>
            </a:r>
          </a:p>
          <a:p>
            <a:pPr lvl="1">
              <a:buNone/>
            </a:pPr>
            <a:r>
              <a:rPr lang="es-ES" sz="3600" dirty="0" smtClean="0">
                <a:solidFill>
                  <a:srgbClr val="0070C0"/>
                </a:solidFill>
              </a:rPr>
              <a:t>	</a:t>
            </a:r>
            <a:r>
              <a:rPr lang="es-ES" sz="2800" dirty="0" smtClean="0">
                <a:solidFill>
                  <a:srgbClr val="0070C0"/>
                </a:solidFill>
              </a:rPr>
              <a:t>I </a:t>
            </a:r>
            <a:r>
              <a:rPr lang="es-ES" sz="2800" dirty="0" err="1" smtClean="0">
                <a:solidFill>
                  <a:srgbClr val="0070C0"/>
                </a:solidFill>
              </a:rPr>
              <a:t>like</a:t>
            </a:r>
            <a:r>
              <a:rPr lang="es-ES" sz="2800" dirty="0" smtClean="0">
                <a:solidFill>
                  <a:srgbClr val="0070C0"/>
                </a:solidFill>
              </a:rPr>
              <a:t> </a:t>
            </a:r>
            <a:r>
              <a:rPr lang="es-ES" sz="2800" dirty="0" err="1" smtClean="0">
                <a:solidFill>
                  <a:srgbClr val="0070C0"/>
                </a:solidFill>
              </a:rPr>
              <a:t>surprise</a:t>
            </a:r>
            <a:r>
              <a:rPr lang="es-ES" sz="2800" dirty="0" smtClean="0">
                <a:solidFill>
                  <a:srgbClr val="0070C0"/>
                </a:solidFill>
              </a:rPr>
              <a:t> </a:t>
            </a:r>
            <a:r>
              <a:rPr lang="es-ES" sz="2800" dirty="0" err="1" smtClean="0">
                <a:solidFill>
                  <a:srgbClr val="0070C0"/>
                </a:solidFill>
              </a:rPr>
              <a:t>presents</a:t>
            </a:r>
            <a:endParaRPr lang="es-ES" sz="28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3600" dirty="0" smtClean="0">
              <a:solidFill>
                <a:schemeClr val="tx1"/>
              </a:solidFill>
            </a:endParaRPr>
          </a:p>
          <a:p>
            <a:pPr lvl="1"/>
            <a:r>
              <a:rPr lang="es-ES" sz="3600" dirty="0" smtClean="0">
                <a:solidFill>
                  <a:schemeClr val="tx1"/>
                </a:solidFill>
              </a:rPr>
              <a:t>Me gusta </a:t>
            </a:r>
            <a:r>
              <a:rPr lang="es-ES" sz="3600" smtClean="0">
                <a:solidFill>
                  <a:schemeClr val="tx1"/>
                </a:solidFill>
              </a:rPr>
              <a:t>que </a:t>
            </a:r>
            <a:r>
              <a:rPr lang="es-ES" sz="3600" smtClean="0">
                <a:solidFill>
                  <a:schemeClr val="tx1"/>
                </a:solidFill>
              </a:rPr>
              <a:t>me den </a:t>
            </a:r>
            <a:r>
              <a:rPr lang="es-ES" sz="3600" dirty="0" smtClean="0">
                <a:solidFill>
                  <a:schemeClr val="tx1"/>
                </a:solidFill>
              </a:rPr>
              <a:t>dinero para comprar lo que quiera</a:t>
            </a:r>
          </a:p>
          <a:p>
            <a:pPr lvl="1">
              <a:buNone/>
            </a:pPr>
            <a:r>
              <a:rPr lang="es-ES" sz="3600" dirty="0" smtClean="0">
                <a:solidFill>
                  <a:srgbClr val="0070C0"/>
                </a:solidFill>
              </a:rPr>
              <a:t>	</a:t>
            </a:r>
            <a:r>
              <a:rPr lang="es-ES" sz="2800" dirty="0" smtClean="0">
                <a:solidFill>
                  <a:srgbClr val="0070C0"/>
                </a:solidFill>
              </a:rPr>
              <a:t>I </a:t>
            </a:r>
            <a:r>
              <a:rPr lang="es-ES" sz="2800" dirty="0" err="1" smtClean="0">
                <a:solidFill>
                  <a:srgbClr val="0070C0"/>
                </a:solidFill>
              </a:rPr>
              <a:t>like</a:t>
            </a:r>
            <a:r>
              <a:rPr lang="es-ES" sz="2800" dirty="0" smtClean="0">
                <a:solidFill>
                  <a:srgbClr val="0070C0"/>
                </a:solidFill>
              </a:rPr>
              <a:t> </a:t>
            </a:r>
            <a:r>
              <a:rPr lang="es-ES" sz="2800" dirty="0" err="1" smtClean="0">
                <a:solidFill>
                  <a:srgbClr val="0070C0"/>
                </a:solidFill>
              </a:rPr>
              <a:t>it</a:t>
            </a:r>
            <a:r>
              <a:rPr lang="es-ES" sz="2800" dirty="0" smtClean="0">
                <a:solidFill>
                  <a:srgbClr val="0070C0"/>
                </a:solidFill>
              </a:rPr>
              <a:t> </a:t>
            </a:r>
            <a:r>
              <a:rPr lang="es-ES" sz="2800" dirty="0" err="1" smtClean="0">
                <a:solidFill>
                  <a:srgbClr val="0070C0"/>
                </a:solidFill>
              </a:rPr>
              <a:t>when</a:t>
            </a:r>
            <a:r>
              <a:rPr lang="es-ES" sz="2800" dirty="0" smtClean="0">
                <a:solidFill>
                  <a:srgbClr val="0070C0"/>
                </a:solidFill>
              </a:rPr>
              <a:t> </a:t>
            </a:r>
            <a:r>
              <a:rPr lang="es-ES" sz="2800" dirty="0" err="1" smtClean="0">
                <a:solidFill>
                  <a:srgbClr val="0070C0"/>
                </a:solidFill>
              </a:rPr>
              <a:t>people</a:t>
            </a:r>
            <a:r>
              <a:rPr lang="es-ES" sz="2800" dirty="0" smtClean="0">
                <a:solidFill>
                  <a:srgbClr val="0070C0"/>
                </a:solidFill>
              </a:rPr>
              <a:t> </a:t>
            </a:r>
            <a:r>
              <a:rPr lang="es-ES" sz="2800" dirty="0" err="1" smtClean="0">
                <a:solidFill>
                  <a:srgbClr val="0070C0"/>
                </a:solidFill>
              </a:rPr>
              <a:t>give</a:t>
            </a:r>
            <a:r>
              <a:rPr lang="es-ES" sz="2800" dirty="0" smtClean="0">
                <a:solidFill>
                  <a:srgbClr val="0070C0"/>
                </a:solidFill>
              </a:rPr>
              <a:t> me </a:t>
            </a:r>
            <a:r>
              <a:rPr lang="es-ES" sz="2800" dirty="0" err="1" smtClean="0">
                <a:solidFill>
                  <a:srgbClr val="0070C0"/>
                </a:solidFill>
              </a:rPr>
              <a:t>money</a:t>
            </a:r>
            <a:r>
              <a:rPr lang="es-ES" sz="2800" dirty="0" smtClean="0">
                <a:solidFill>
                  <a:srgbClr val="0070C0"/>
                </a:solidFill>
              </a:rPr>
              <a:t> so I can </a:t>
            </a:r>
            <a:r>
              <a:rPr lang="es-ES" sz="2800" dirty="0" err="1" smtClean="0">
                <a:solidFill>
                  <a:srgbClr val="0070C0"/>
                </a:solidFill>
              </a:rPr>
              <a:t>buy</a:t>
            </a:r>
            <a:r>
              <a:rPr lang="es-ES" sz="2800" dirty="0" smtClean="0">
                <a:solidFill>
                  <a:srgbClr val="0070C0"/>
                </a:solidFill>
              </a:rPr>
              <a:t> </a:t>
            </a:r>
            <a:r>
              <a:rPr lang="es-ES" sz="2800" dirty="0" err="1" smtClean="0">
                <a:solidFill>
                  <a:srgbClr val="0070C0"/>
                </a:solidFill>
              </a:rPr>
              <a:t>what</a:t>
            </a:r>
            <a:r>
              <a:rPr lang="es-ES" sz="2800" dirty="0" smtClean="0">
                <a:solidFill>
                  <a:srgbClr val="0070C0"/>
                </a:solidFill>
              </a:rPr>
              <a:t> I </a:t>
            </a:r>
            <a:r>
              <a:rPr lang="es-ES" sz="2800" dirty="0" err="1" smtClean="0">
                <a:solidFill>
                  <a:srgbClr val="0070C0"/>
                </a:solidFill>
              </a:rPr>
              <a:t>want</a:t>
            </a:r>
            <a:endParaRPr lang="es-ES" sz="28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3600" dirty="0" smtClean="0">
              <a:solidFill>
                <a:schemeClr val="tx1"/>
              </a:solidFill>
            </a:endParaRPr>
          </a:p>
          <a:p>
            <a:pPr lvl="1"/>
            <a:r>
              <a:rPr lang="es-ES" sz="3600" dirty="0" smtClean="0">
                <a:solidFill>
                  <a:schemeClr val="tx1"/>
                </a:solidFill>
              </a:rPr>
              <a:t>Me gustan que me regalen libros/ ropa…</a:t>
            </a:r>
          </a:p>
          <a:p>
            <a:pPr lvl="1">
              <a:buNone/>
            </a:pPr>
            <a:r>
              <a:rPr lang="es-ES" sz="2800" dirty="0" smtClean="0">
                <a:solidFill>
                  <a:srgbClr val="0070C0"/>
                </a:solidFill>
              </a:rPr>
              <a:t>	I </a:t>
            </a:r>
            <a:r>
              <a:rPr lang="es-ES" sz="2800" dirty="0" err="1" smtClean="0">
                <a:solidFill>
                  <a:srgbClr val="0070C0"/>
                </a:solidFill>
              </a:rPr>
              <a:t>like</a:t>
            </a:r>
            <a:r>
              <a:rPr lang="es-ES" sz="2800" dirty="0" smtClean="0">
                <a:solidFill>
                  <a:srgbClr val="0070C0"/>
                </a:solidFill>
              </a:rPr>
              <a:t> </a:t>
            </a:r>
            <a:r>
              <a:rPr lang="es-ES" sz="2800" dirty="0" err="1" smtClean="0">
                <a:solidFill>
                  <a:srgbClr val="0070C0"/>
                </a:solidFill>
              </a:rPr>
              <a:t>to</a:t>
            </a:r>
            <a:r>
              <a:rPr lang="es-ES" sz="2800" dirty="0" smtClean="0">
                <a:solidFill>
                  <a:srgbClr val="0070C0"/>
                </a:solidFill>
              </a:rPr>
              <a:t> </a:t>
            </a:r>
            <a:r>
              <a:rPr lang="es-ES" sz="2800" dirty="0" err="1" smtClean="0">
                <a:solidFill>
                  <a:srgbClr val="0070C0"/>
                </a:solidFill>
              </a:rPr>
              <a:t>get</a:t>
            </a:r>
            <a:r>
              <a:rPr lang="es-ES" sz="2800" dirty="0" smtClean="0">
                <a:solidFill>
                  <a:srgbClr val="0070C0"/>
                </a:solidFill>
              </a:rPr>
              <a:t> </a:t>
            </a:r>
            <a:r>
              <a:rPr lang="es-ES" sz="2800" dirty="0" err="1" smtClean="0">
                <a:solidFill>
                  <a:srgbClr val="0070C0"/>
                </a:solidFill>
              </a:rPr>
              <a:t>books</a:t>
            </a:r>
            <a:r>
              <a:rPr lang="es-ES" sz="2800" dirty="0" smtClean="0">
                <a:solidFill>
                  <a:srgbClr val="0070C0"/>
                </a:solidFill>
              </a:rPr>
              <a:t>/ </a:t>
            </a:r>
            <a:r>
              <a:rPr lang="es-ES" sz="2800" dirty="0" err="1" smtClean="0">
                <a:solidFill>
                  <a:srgbClr val="0070C0"/>
                </a:solidFill>
              </a:rPr>
              <a:t>clothes</a:t>
            </a:r>
            <a:endParaRPr lang="es-ES" sz="2800" dirty="0" smtClean="0">
              <a:solidFill>
                <a:srgbClr val="0070C0"/>
              </a:solidFill>
            </a:endParaRPr>
          </a:p>
          <a:p>
            <a:pPr lvl="1"/>
            <a:endParaRPr lang="es-ES" sz="36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sz="36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endParaRPr lang="es-ES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dirty="0" smtClean="0">
              <a:solidFill>
                <a:schemeClr val="tx1"/>
              </a:solidFill>
            </a:endParaRPr>
          </a:p>
          <a:p>
            <a:pPr lvl="2"/>
            <a:endParaRPr lang="es-ES" dirty="0" smtClean="0">
              <a:solidFill>
                <a:schemeClr val="tx1"/>
              </a:solidFill>
            </a:endParaRPr>
          </a:p>
          <a:p>
            <a:pPr lvl="1"/>
            <a:endParaRPr lang="es-ES" sz="3600" dirty="0" smtClean="0"/>
          </a:p>
          <a:p>
            <a:pPr lvl="1">
              <a:buNone/>
            </a:pPr>
            <a:endParaRPr lang="es-ES" sz="3600" dirty="0" smtClean="0"/>
          </a:p>
          <a:p>
            <a:pPr lvl="1">
              <a:buNone/>
            </a:pPr>
            <a:endParaRPr lang="es-E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¿Cómo eres físicamente? </a:t>
            </a:r>
            <a:br>
              <a:rPr lang="es-ES" dirty="0" smtClean="0"/>
            </a:br>
            <a:r>
              <a:rPr lang="es-ES" sz="3100" dirty="0" err="1" smtClean="0">
                <a:solidFill>
                  <a:srgbClr val="0070C0"/>
                </a:solidFill>
              </a:rPr>
              <a:t>What</a:t>
            </a:r>
            <a:r>
              <a:rPr lang="es-ES" sz="3100" dirty="0" smtClean="0">
                <a:solidFill>
                  <a:srgbClr val="0070C0"/>
                </a:solidFill>
              </a:rPr>
              <a:t> do </a:t>
            </a:r>
            <a:r>
              <a:rPr lang="es-ES" sz="3100" dirty="0" err="1" smtClean="0">
                <a:solidFill>
                  <a:srgbClr val="0070C0"/>
                </a:solidFill>
              </a:rPr>
              <a:t>you</a:t>
            </a:r>
            <a:r>
              <a:rPr lang="es-ES" sz="3100" dirty="0" smtClean="0">
                <a:solidFill>
                  <a:srgbClr val="0070C0"/>
                </a:solidFill>
              </a:rPr>
              <a:t> look </a:t>
            </a:r>
            <a:r>
              <a:rPr lang="es-ES" sz="3100" dirty="0" err="1" smtClean="0">
                <a:solidFill>
                  <a:srgbClr val="0070C0"/>
                </a:solidFill>
              </a:rPr>
              <a:t>like</a:t>
            </a:r>
            <a:r>
              <a:rPr lang="es-ES" sz="3100" dirty="0" smtClean="0">
                <a:solidFill>
                  <a:srgbClr val="0070C0"/>
                </a:solidFill>
              </a:rPr>
              <a:t>?</a:t>
            </a:r>
            <a:endParaRPr lang="en-IE" sz="31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362200"/>
            <a:ext cx="8229600" cy="4114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1"/>
            <a:r>
              <a:rPr lang="es-ES" sz="3300" dirty="0" smtClean="0">
                <a:solidFill>
                  <a:schemeClr val="tx1"/>
                </a:solidFill>
              </a:rPr>
              <a:t>Soy (bastante) alto/a – bajo/a</a:t>
            </a:r>
          </a:p>
          <a:p>
            <a:pPr lvl="1">
              <a:buNone/>
            </a:pPr>
            <a:r>
              <a:rPr lang="es-ES" sz="2800" dirty="0" smtClean="0">
                <a:solidFill>
                  <a:schemeClr val="tx1"/>
                </a:solidFill>
              </a:rPr>
              <a:t>	</a:t>
            </a:r>
            <a:r>
              <a:rPr lang="es-ES" sz="2600" dirty="0" smtClean="0">
                <a:solidFill>
                  <a:srgbClr val="0070C0"/>
                </a:solidFill>
              </a:rPr>
              <a:t>I am (quite) </a:t>
            </a:r>
            <a:r>
              <a:rPr lang="es-ES" sz="2600" dirty="0" err="1" smtClean="0">
                <a:solidFill>
                  <a:srgbClr val="0070C0"/>
                </a:solidFill>
              </a:rPr>
              <a:t>tall</a:t>
            </a:r>
            <a:r>
              <a:rPr lang="es-ES" sz="2600" dirty="0" smtClean="0">
                <a:solidFill>
                  <a:srgbClr val="0070C0"/>
                </a:solidFill>
              </a:rPr>
              <a:t>/ short</a:t>
            </a:r>
          </a:p>
          <a:p>
            <a:pPr lvl="1">
              <a:buNone/>
            </a:pPr>
            <a:endParaRPr lang="es-ES" sz="2800" dirty="0" smtClean="0">
              <a:solidFill>
                <a:schemeClr val="tx1"/>
              </a:solidFill>
            </a:endParaRPr>
          </a:p>
          <a:p>
            <a:pPr lvl="1"/>
            <a:r>
              <a:rPr lang="es-ES" sz="3300" dirty="0" smtClean="0">
                <a:solidFill>
                  <a:schemeClr val="tx1"/>
                </a:solidFill>
              </a:rPr>
              <a:t>Soy de mediana estatura</a:t>
            </a:r>
          </a:p>
          <a:p>
            <a:pPr lvl="1">
              <a:buNone/>
            </a:pPr>
            <a:r>
              <a:rPr lang="es-ES" sz="2800" dirty="0" smtClean="0">
                <a:solidFill>
                  <a:schemeClr val="tx1"/>
                </a:solidFill>
              </a:rPr>
              <a:t>	</a:t>
            </a:r>
            <a:r>
              <a:rPr lang="es-ES" sz="2600" dirty="0" smtClean="0">
                <a:solidFill>
                  <a:srgbClr val="0070C0"/>
                </a:solidFill>
              </a:rPr>
              <a:t>I am of </a:t>
            </a:r>
            <a:r>
              <a:rPr lang="es-ES" sz="2600" dirty="0" err="1" smtClean="0">
                <a:solidFill>
                  <a:srgbClr val="0070C0"/>
                </a:solidFill>
              </a:rPr>
              <a:t>middle</a:t>
            </a:r>
            <a:r>
              <a:rPr lang="es-ES" sz="2600" dirty="0" smtClean="0">
                <a:solidFill>
                  <a:srgbClr val="0070C0"/>
                </a:solidFill>
              </a:rPr>
              <a:t> </a:t>
            </a:r>
            <a:r>
              <a:rPr lang="es-ES" sz="2600" dirty="0" err="1" smtClean="0">
                <a:solidFill>
                  <a:srgbClr val="0070C0"/>
                </a:solidFill>
              </a:rPr>
              <a:t>height</a:t>
            </a:r>
            <a:endParaRPr lang="es-ES" sz="26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2800" dirty="0" smtClean="0">
              <a:solidFill>
                <a:schemeClr val="tx1"/>
              </a:solidFill>
            </a:endParaRPr>
          </a:p>
          <a:p>
            <a:pPr lvl="1"/>
            <a:r>
              <a:rPr lang="es-ES" sz="3300" dirty="0" smtClean="0">
                <a:solidFill>
                  <a:schemeClr val="tx1"/>
                </a:solidFill>
              </a:rPr>
              <a:t>Soy delgado/a</a:t>
            </a:r>
          </a:p>
          <a:p>
            <a:pPr lvl="1">
              <a:buNone/>
            </a:pPr>
            <a:r>
              <a:rPr lang="es-ES" sz="2600" dirty="0" smtClean="0">
                <a:solidFill>
                  <a:srgbClr val="0070C0"/>
                </a:solidFill>
              </a:rPr>
              <a:t>	I am </a:t>
            </a:r>
            <a:r>
              <a:rPr lang="es-ES" sz="2600" dirty="0" err="1" smtClean="0">
                <a:solidFill>
                  <a:srgbClr val="0070C0"/>
                </a:solidFill>
              </a:rPr>
              <a:t>thin</a:t>
            </a:r>
            <a:endParaRPr lang="es-ES" sz="2600" dirty="0" smtClean="0">
              <a:solidFill>
                <a:srgbClr val="0070C0"/>
              </a:solidFill>
            </a:endParaRPr>
          </a:p>
          <a:p>
            <a:pPr lvl="1"/>
            <a:endParaRPr lang="es-ES" sz="2800" dirty="0" smtClean="0">
              <a:solidFill>
                <a:schemeClr val="tx1"/>
              </a:solidFill>
            </a:endParaRPr>
          </a:p>
          <a:p>
            <a:pPr lvl="1"/>
            <a:r>
              <a:rPr lang="es-ES" sz="3400" dirty="0" smtClean="0">
                <a:solidFill>
                  <a:schemeClr val="tx1"/>
                </a:solidFill>
              </a:rPr>
              <a:t>Soy rubio/a – moreno/a – pelirrojo/a</a:t>
            </a:r>
          </a:p>
          <a:p>
            <a:pPr lvl="1">
              <a:buNone/>
            </a:pPr>
            <a:r>
              <a:rPr lang="es-ES" sz="2600" dirty="0" smtClean="0">
                <a:solidFill>
                  <a:srgbClr val="0070C0"/>
                </a:solidFill>
              </a:rPr>
              <a:t>	I am </a:t>
            </a:r>
            <a:r>
              <a:rPr lang="es-ES" sz="2600" dirty="0" err="1" smtClean="0">
                <a:solidFill>
                  <a:srgbClr val="0070C0"/>
                </a:solidFill>
              </a:rPr>
              <a:t>blonde</a:t>
            </a:r>
            <a:r>
              <a:rPr lang="es-ES" sz="2600" dirty="0" smtClean="0">
                <a:solidFill>
                  <a:srgbClr val="0070C0"/>
                </a:solidFill>
              </a:rPr>
              <a:t>/ </a:t>
            </a:r>
            <a:r>
              <a:rPr lang="es-ES" sz="2600" dirty="0" err="1" smtClean="0">
                <a:solidFill>
                  <a:srgbClr val="0070C0"/>
                </a:solidFill>
              </a:rPr>
              <a:t>dark-haired</a:t>
            </a:r>
            <a:r>
              <a:rPr lang="es-ES" sz="2600" dirty="0" smtClean="0">
                <a:solidFill>
                  <a:srgbClr val="0070C0"/>
                </a:solidFill>
              </a:rPr>
              <a:t>/ red-</a:t>
            </a:r>
            <a:r>
              <a:rPr lang="es-ES" sz="2600" dirty="0" err="1" smtClean="0">
                <a:solidFill>
                  <a:srgbClr val="0070C0"/>
                </a:solidFill>
              </a:rPr>
              <a:t>haired</a:t>
            </a:r>
            <a:endParaRPr lang="en-IE" sz="26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2800" dirty="0" smtClean="0">
              <a:solidFill>
                <a:srgbClr val="0070C0"/>
              </a:solidFill>
            </a:endParaRPr>
          </a:p>
          <a:p>
            <a:pPr lvl="1"/>
            <a:endParaRPr lang="es-ES" sz="3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>
              <a:buNone/>
            </a:pPr>
            <a:endParaRPr lang="es-ES" sz="3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endParaRPr lang="es-ES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2"/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/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12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¿Cómo eres físicamente? (cont.) </a:t>
            </a:r>
            <a:br>
              <a:rPr lang="es-ES" dirty="0" smtClean="0"/>
            </a:br>
            <a:r>
              <a:rPr lang="es-ES" sz="3100" dirty="0" err="1" smtClean="0">
                <a:solidFill>
                  <a:srgbClr val="0070C0"/>
                </a:solidFill>
              </a:rPr>
              <a:t>What</a:t>
            </a:r>
            <a:r>
              <a:rPr lang="es-ES" sz="3100" dirty="0" smtClean="0">
                <a:solidFill>
                  <a:srgbClr val="0070C0"/>
                </a:solidFill>
              </a:rPr>
              <a:t> do </a:t>
            </a:r>
            <a:r>
              <a:rPr lang="es-ES" sz="3100" dirty="0" err="1" smtClean="0">
                <a:solidFill>
                  <a:srgbClr val="0070C0"/>
                </a:solidFill>
              </a:rPr>
              <a:t>you</a:t>
            </a:r>
            <a:r>
              <a:rPr lang="es-ES" sz="3100" dirty="0" smtClean="0">
                <a:solidFill>
                  <a:srgbClr val="0070C0"/>
                </a:solidFill>
              </a:rPr>
              <a:t> look </a:t>
            </a:r>
            <a:r>
              <a:rPr lang="es-ES" sz="3100" dirty="0" err="1" smtClean="0">
                <a:solidFill>
                  <a:srgbClr val="0070C0"/>
                </a:solidFill>
              </a:rPr>
              <a:t>like</a:t>
            </a:r>
            <a:r>
              <a:rPr lang="es-ES" sz="3100" dirty="0" smtClean="0">
                <a:solidFill>
                  <a:srgbClr val="0070C0"/>
                </a:solidFill>
              </a:rPr>
              <a:t>?</a:t>
            </a:r>
            <a:endParaRPr lang="en-IE" sz="31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362200"/>
            <a:ext cx="8229600" cy="4114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lvl="1"/>
            <a:r>
              <a:rPr lang="es-ES" sz="3700" dirty="0" smtClean="0">
                <a:solidFill>
                  <a:schemeClr val="tx1"/>
                </a:solidFill>
              </a:rPr>
              <a:t>Tengo el pelo (muy) corto/largo</a:t>
            </a:r>
          </a:p>
          <a:p>
            <a:pPr lvl="1">
              <a:buNone/>
            </a:pPr>
            <a:r>
              <a:rPr lang="es-ES" sz="2900" dirty="0" smtClean="0">
                <a:solidFill>
                  <a:srgbClr val="0070C0"/>
                </a:solidFill>
              </a:rPr>
              <a:t>	I </a:t>
            </a:r>
            <a:r>
              <a:rPr lang="es-ES" sz="2900" dirty="0" err="1" smtClean="0">
                <a:solidFill>
                  <a:srgbClr val="0070C0"/>
                </a:solidFill>
              </a:rPr>
              <a:t>have</a:t>
            </a:r>
            <a:r>
              <a:rPr lang="es-ES" sz="2900" dirty="0" smtClean="0">
                <a:solidFill>
                  <a:srgbClr val="0070C0"/>
                </a:solidFill>
              </a:rPr>
              <a:t> (</a:t>
            </a:r>
            <a:r>
              <a:rPr lang="es-ES" sz="2900" dirty="0" err="1" smtClean="0">
                <a:solidFill>
                  <a:srgbClr val="0070C0"/>
                </a:solidFill>
              </a:rPr>
              <a:t>very</a:t>
            </a:r>
            <a:r>
              <a:rPr lang="es-ES" sz="2900" dirty="0" smtClean="0">
                <a:solidFill>
                  <a:srgbClr val="0070C0"/>
                </a:solidFill>
              </a:rPr>
              <a:t>) short/</a:t>
            </a:r>
            <a:r>
              <a:rPr lang="es-ES" sz="2900" dirty="0" err="1" smtClean="0">
                <a:solidFill>
                  <a:srgbClr val="0070C0"/>
                </a:solidFill>
              </a:rPr>
              <a:t>long</a:t>
            </a:r>
            <a:r>
              <a:rPr lang="es-ES" sz="2900" dirty="0" smtClean="0">
                <a:solidFill>
                  <a:srgbClr val="0070C0"/>
                </a:solidFill>
              </a:rPr>
              <a:t> </a:t>
            </a:r>
            <a:r>
              <a:rPr lang="es-ES" sz="2900" dirty="0" err="1" smtClean="0">
                <a:solidFill>
                  <a:srgbClr val="0070C0"/>
                </a:solidFill>
              </a:rPr>
              <a:t>hair</a:t>
            </a:r>
            <a:endParaRPr lang="es-ES" sz="29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3600" dirty="0" smtClean="0">
              <a:solidFill>
                <a:schemeClr val="tx1"/>
              </a:solidFill>
            </a:endParaRPr>
          </a:p>
          <a:p>
            <a:pPr lvl="1"/>
            <a:r>
              <a:rPr lang="es-ES" sz="3700" dirty="0" smtClean="0">
                <a:solidFill>
                  <a:schemeClr val="tx1"/>
                </a:solidFill>
              </a:rPr>
              <a:t>Tengo el pelo liso/ondulado/ rizado</a:t>
            </a:r>
          </a:p>
          <a:p>
            <a:pPr lvl="1">
              <a:buNone/>
            </a:pPr>
            <a:r>
              <a:rPr lang="es-ES" sz="3600" dirty="0" smtClean="0">
                <a:solidFill>
                  <a:srgbClr val="0070C0"/>
                </a:solidFill>
              </a:rPr>
              <a:t>	</a:t>
            </a:r>
            <a:r>
              <a:rPr lang="es-ES" sz="2900" dirty="0" smtClean="0">
                <a:solidFill>
                  <a:srgbClr val="0070C0"/>
                </a:solidFill>
              </a:rPr>
              <a:t>I </a:t>
            </a:r>
            <a:r>
              <a:rPr lang="es-ES" sz="2900" dirty="0" err="1" smtClean="0">
                <a:solidFill>
                  <a:srgbClr val="0070C0"/>
                </a:solidFill>
              </a:rPr>
              <a:t>have</a:t>
            </a:r>
            <a:r>
              <a:rPr lang="es-ES" sz="2900" dirty="0" smtClean="0">
                <a:solidFill>
                  <a:srgbClr val="0070C0"/>
                </a:solidFill>
              </a:rPr>
              <a:t> </a:t>
            </a:r>
            <a:r>
              <a:rPr lang="es-ES" sz="2900" dirty="0" err="1" smtClean="0">
                <a:solidFill>
                  <a:srgbClr val="0070C0"/>
                </a:solidFill>
              </a:rPr>
              <a:t>straight</a:t>
            </a:r>
            <a:r>
              <a:rPr lang="es-ES" sz="2900" dirty="0" smtClean="0">
                <a:solidFill>
                  <a:srgbClr val="0070C0"/>
                </a:solidFill>
              </a:rPr>
              <a:t>/ </a:t>
            </a:r>
            <a:r>
              <a:rPr lang="es-ES" sz="2900" dirty="0" err="1" smtClean="0">
                <a:solidFill>
                  <a:srgbClr val="0070C0"/>
                </a:solidFill>
              </a:rPr>
              <a:t>wavy</a:t>
            </a:r>
            <a:r>
              <a:rPr lang="es-ES" sz="2900" dirty="0" smtClean="0">
                <a:solidFill>
                  <a:srgbClr val="0070C0"/>
                </a:solidFill>
              </a:rPr>
              <a:t>/ </a:t>
            </a:r>
            <a:r>
              <a:rPr lang="es-ES" sz="2900" dirty="0" err="1" smtClean="0">
                <a:solidFill>
                  <a:srgbClr val="0070C0"/>
                </a:solidFill>
              </a:rPr>
              <a:t>curly</a:t>
            </a:r>
            <a:r>
              <a:rPr lang="es-ES" sz="2900" dirty="0" smtClean="0">
                <a:solidFill>
                  <a:srgbClr val="0070C0"/>
                </a:solidFill>
              </a:rPr>
              <a:t> </a:t>
            </a:r>
            <a:r>
              <a:rPr lang="es-ES" sz="2900" dirty="0" err="1" smtClean="0">
                <a:solidFill>
                  <a:srgbClr val="0070C0"/>
                </a:solidFill>
              </a:rPr>
              <a:t>hair</a:t>
            </a:r>
            <a:endParaRPr lang="es-ES" sz="29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3600" dirty="0" smtClean="0">
              <a:solidFill>
                <a:schemeClr val="tx1"/>
              </a:solidFill>
            </a:endParaRPr>
          </a:p>
          <a:p>
            <a:pPr lvl="1"/>
            <a:r>
              <a:rPr lang="es-ES" sz="3700" dirty="0" smtClean="0">
                <a:solidFill>
                  <a:schemeClr val="tx1"/>
                </a:solidFill>
              </a:rPr>
              <a:t>Tengo los ojos azules/ marrones/ verdes </a:t>
            </a:r>
          </a:p>
          <a:p>
            <a:pPr lvl="1">
              <a:buNone/>
            </a:pPr>
            <a:r>
              <a:rPr lang="es-ES" sz="3600" dirty="0" smtClean="0">
                <a:solidFill>
                  <a:schemeClr val="tx1"/>
                </a:solidFill>
              </a:rPr>
              <a:t>	</a:t>
            </a:r>
            <a:r>
              <a:rPr lang="es-ES" sz="2900" dirty="0" smtClean="0">
                <a:solidFill>
                  <a:srgbClr val="0070C0"/>
                </a:solidFill>
              </a:rPr>
              <a:t> I </a:t>
            </a:r>
            <a:r>
              <a:rPr lang="es-ES" sz="2900" dirty="0" err="1" smtClean="0">
                <a:solidFill>
                  <a:srgbClr val="0070C0"/>
                </a:solidFill>
              </a:rPr>
              <a:t>have</a:t>
            </a:r>
            <a:r>
              <a:rPr lang="es-ES" sz="2900" dirty="0" smtClean="0">
                <a:solidFill>
                  <a:srgbClr val="0070C0"/>
                </a:solidFill>
              </a:rPr>
              <a:t> </a:t>
            </a:r>
            <a:r>
              <a:rPr lang="es-ES" sz="2900" dirty="0" err="1" smtClean="0">
                <a:solidFill>
                  <a:srgbClr val="0070C0"/>
                </a:solidFill>
              </a:rPr>
              <a:t>blue</a:t>
            </a:r>
            <a:r>
              <a:rPr lang="es-ES" sz="2900" dirty="0" smtClean="0">
                <a:solidFill>
                  <a:srgbClr val="0070C0"/>
                </a:solidFill>
              </a:rPr>
              <a:t>/ </a:t>
            </a:r>
            <a:r>
              <a:rPr lang="es-ES" sz="2900" dirty="0" err="1" smtClean="0">
                <a:solidFill>
                  <a:srgbClr val="0070C0"/>
                </a:solidFill>
              </a:rPr>
              <a:t>brown</a:t>
            </a:r>
            <a:r>
              <a:rPr lang="es-ES" sz="2900" dirty="0" smtClean="0">
                <a:solidFill>
                  <a:srgbClr val="0070C0"/>
                </a:solidFill>
              </a:rPr>
              <a:t>/ </a:t>
            </a:r>
            <a:r>
              <a:rPr lang="es-ES" sz="2900" dirty="0" err="1" smtClean="0">
                <a:solidFill>
                  <a:srgbClr val="0070C0"/>
                </a:solidFill>
              </a:rPr>
              <a:t>green</a:t>
            </a:r>
            <a:r>
              <a:rPr lang="es-ES" sz="2900" dirty="0" smtClean="0">
                <a:solidFill>
                  <a:srgbClr val="0070C0"/>
                </a:solidFill>
              </a:rPr>
              <a:t> </a:t>
            </a:r>
            <a:r>
              <a:rPr lang="es-ES" sz="2900" dirty="0" err="1" smtClean="0">
                <a:solidFill>
                  <a:srgbClr val="0070C0"/>
                </a:solidFill>
              </a:rPr>
              <a:t>eyes</a:t>
            </a:r>
            <a:endParaRPr lang="es-ES" sz="29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3200" dirty="0" smtClean="0">
              <a:solidFill>
                <a:schemeClr val="tx1"/>
              </a:solidFill>
            </a:endParaRPr>
          </a:p>
          <a:p>
            <a:pPr lvl="1"/>
            <a:r>
              <a:rPr lang="es-ES" sz="3700" dirty="0" smtClean="0">
                <a:solidFill>
                  <a:schemeClr val="tx1"/>
                </a:solidFill>
              </a:rPr>
              <a:t>Me parezco a mi padre/ madre</a:t>
            </a:r>
            <a:endParaRPr lang="es-ES" sz="3700" dirty="0" smtClean="0">
              <a:solidFill>
                <a:srgbClr val="0070C0"/>
              </a:solidFill>
            </a:endParaRPr>
          </a:p>
          <a:p>
            <a:pPr lvl="1">
              <a:buNone/>
            </a:pPr>
            <a:r>
              <a:rPr lang="es-ES" sz="2800" dirty="0" smtClean="0">
                <a:solidFill>
                  <a:srgbClr val="0070C0"/>
                </a:solidFill>
              </a:rPr>
              <a:t>	I look </a:t>
            </a:r>
            <a:r>
              <a:rPr lang="es-ES" sz="2800" dirty="0" err="1" smtClean="0">
                <a:solidFill>
                  <a:srgbClr val="0070C0"/>
                </a:solidFill>
              </a:rPr>
              <a:t>like</a:t>
            </a:r>
            <a:r>
              <a:rPr lang="es-ES" sz="2800" dirty="0" smtClean="0">
                <a:solidFill>
                  <a:srgbClr val="0070C0"/>
                </a:solidFill>
              </a:rPr>
              <a:t> my </a:t>
            </a:r>
            <a:r>
              <a:rPr lang="es-ES" sz="2800" dirty="0" err="1" smtClean="0">
                <a:solidFill>
                  <a:srgbClr val="0070C0"/>
                </a:solidFill>
              </a:rPr>
              <a:t>father</a:t>
            </a:r>
            <a:r>
              <a:rPr lang="es-ES" sz="2800" dirty="0" smtClean="0">
                <a:solidFill>
                  <a:srgbClr val="0070C0"/>
                </a:solidFill>
              </a:rPr>
              <a:t>/</a:t>
            </a:r>
            <a:r>
              <a:rPr lang="es-ES" sz="2800" dirty="0" err="1" smtClean="0">
                <a:solidFill>
                  <a:srgbClr val="0070C0"/>
                </a:solidFill>
              </a:rPr>
              <a:t>mother</a:t>
            </a:r>
            <a:endParaRPr lang="en-IE" sz="2800" dirty="0" smtClean="0">
              <a:solidFill>
                <a:srgbClr val="0070C0"/>
              </a:solidFill>
            </a:endParaRPr>
          </a:p>
          <a:p>
            <a:pPr lvl="1"/>
            <a:endParaRPr lang="en-IE" sz="26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2800" dirty="0" smtClean="0">
              <a:solidFill>
                <a:srgbClr val="0070C0"/>
              </a:solidFill>
            </a:endParaRPr>
          </a:p>
          <a:p>
            <a:pPr lvl="1"/>
            <a:endParaRPr lang="es-ES" sz="3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>
              <a:buNone/>
            </a:pPr>
            <a:endParaRPr lang="es-ES" sz="3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endParaRPr lang="es-ES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2"/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/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12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¿Qué tipo de persona eres?  </a:t>
            </a:r>
            <a:br>
              <a:rPr lang="es-ES" dirty="0" smtClean="0"/>
            </a:br>
            <a:r>
              <a:rPr lang="es-ES" sz="3100" dirty="0" err="1" smtClean="0">
                <a:solidFill>
                  <a:srgbClr val="0070C0"/>
                </a:solidFill>
              </a:rPr>
              <a:t>What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type</a:t>
            </a:r>
            <a:r>
              <a:rPr lang="es-ES" sz="3100" dirty="0" smtClean="0">
                <a:solidFill>
                  <a:srgbClr val="0070C0"/>
                </a:solidFill>
              </a:rPr>
              <a:t> of </a:t>
            </a:r>
            <a:r>
              <a:rPr lang="es-ES" sz="3100" dirty="0" err="1" smtClean="0">
                <a:solidFill>
                  <a:srgbClr val="0070C0"/>
                </a:solidFill>
              </a:rPr>
              <a:t>person</a:t>
            </a:r>
            <a:r>
              <a:rPr lang="es-ES" sz="3100" dirty="0" smtClean="0">
                <a:solidFill>
                  <a:srgbClr val="0070C0"/>
                </a:solidFill>
              </a:rPr>
              <a:t> are </a:t>
            </a:r>
            <a:r>
              <a:rPr lang="es-ES" sz="3100" dirty="0" err="1" smtClean="0">
                <a:solidFill>
                  <a:srgbClr val="0070C0"/>
                </a:solidFill>
              </a:rPr>
              <a:t>you</a:t>
            </a:r>
            <a:r>
              <a:rPr lang="es-ES" sz="3100" dirty="0" smtClean="0">
                <a:solidFill>
                  <a:srgbClr val="0070C0"/>
                </a:solidFill>
              </a:rPr>
              <a:t>?</a:t>
            </a:r>
            <a:endParaRPr lang="en-IE" sz="31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8229600" cy="42672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lvl="1"/>
            <a:r>
              <a:rPr lang="es-ES" sz="3500" dirty="0" smtClean="0">
                <a:solidFill>
                  <a:schemeClr val="tx1"/>
                </a:solidFill>
              </a:rPr>
              <a:t>Soy (bastante) tímido/a –sociable</a:t>
            </a:r>
          </a:p>
          <a:p>
            <a:pPr lvl="1">
              <a:buNone/>
            </a:pPr>
            <a:r>
              <a:rPr lang="es-ES" sz="2800" dirty="0" smtClean="0">
                <a:solidFill>
                  <a:srgbClr val="0070C0"/>
                </a:solidFill>
              </a:rPr>
              <a:t>	I am (quite) </a:t>
            </a:r>
            <a:r>
              <a:rPr lang="es-ES" sz="2800" dirty="0" err="1" smtClean="0">
                <a:solidFill>
                  <a:srgbClr val="0070C0"/>
                </a:solidFill>
              </a:rPr>
              <a:t>shy</a:t>
            </a:r>
            <a:r>
              <a:rPr lang="es-ES" sz="2800" dirty="0" smtClean="0">
                <a:solidFill>
                  <a:srgbClr val="0070C0"/>
                </a:solidFill>
              </a:rPr>
              <a:t> - sociable</a:t>
            </a:r>
          </a:p>
          <a:p>
            <a:pPr lvl="1">
              <a:buNone/>
            </a:pPr>
            <a:endParaRPr lang="es-ES" sz="2800" dirty="0" smtClean="0">
              <a:solidFill>
                <a:schemeClr val="tx1"/>
              </a:solidFill>
            </a:endParaRPr>
          </a:p>
          <a:p>
            <a:pPr lvl="1"/>
            <a:r>
              <a:rPr lang="es-ES" sz="3500" dirty="0" smtClean="0">
                <a:solidFill>
                  <a:schemeClr val="tx1"/>
                </a:solidFill>
              </a:rPr>
              <a:t>Soy inteligente/ listo-a</a:t>
            </a:r>
          </a:p>
          <a:p>
            <a:pPr lvl="1">
              <a:buNone/>
            </a:pPr>
            <a:r>
              <a:rPr lang="es-ES" sz="2800" dirty="0" smtClean="0">
                <a:solidFill>
                  <a:srgbClr val="0070C0"/>
                </a:solidFill>
              </a:rPr>
              <a:t>	I am </a:t>
            </a:r>
            <a:r>
              <a:rPr lang="es-ES" sz="2800" dirty="0" err="1" smtClean="0">
                <a:solidFill>
                  <a:srgbClr val="0070C0"/>
                </a:solidFill>
              </a:rPr>
              <a:t>intelligent</a:t>
            </a:r>
            <a:r>
              <a:rPr lang="es-ES" sz="2800" dirty="0" smtClean="0">
                <a:solidFill>
                  <a:srgbClr val="0070C0"/>
                </a:solidFill>
              </a:rPr>
              <a:t> - </a:t>
            </a:r>
            <a:r>
              <a:rPr lang="es-ES" sz="2800" dirty="0" err="1" smtClean="0">
                <a:solidFill>
                  <a:srgbClr val="0070C0"/>
                </a:solidFill>
              </a:rPr>
              <a:t>clever</a:t>
            </a:r>
            <a:endParaRPr lang="es-ES" sz="28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2800" dirty="0" smtClean="0">
              <a:solidFill>
                <a:schemeClr val="tx1"/>
              </a:solidFill>
            </a:endParaRPr>
          </a:p>
          <a:p>
            <a:pPr lvl="1"/>
            <a:r>
              <a:rPr lang="es-ES" sz="3500" dirty="0" smtClean="0">
                <a:solidFill>
                  <a:schemeClr val="tx1"/>
                </a:solidFill>
              </a:rPr>
              <a:t>Soy trabajador-a</a:t>
            </a:r>
          </a:p>
          <a:p>
            <a:pPr lvl="1">
              <a:buNone/>
            </a:pPr>
            <a:r>
              <a:rPr lang="es-ES" sz="2800" dirty="0" smtClean="0">
                <a:solidFill>
                  <a:srgbClr val="0070C0"/>
                </a:solidFill>
              </a:rPr>
              <a:t>	I am </a:t>
            </a:r>
            <a:r>
              <a:rPr lang="es-ES" sz="2800" dirty="0" err="1" smtClean="0">
                <a:solidFill>
                  <a:srgbClr val="0070C0"/>
                </a:solidFill>
              </a:rPr>
              <a:t>hard-working</a:t>
            </a:r>
            <a:endParaRPr lang="es-ES" sz="28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2800" dirty="0" smtClean="0">
              <a:solidFill>
                <a:schemeClr val="tx1"/>
              </a:solidFill>
            </a:endParaRPr>
          </a:p>
          <a:p>
            <a:pPr lvl="1"/>
            <a:r>
              <a:rPr lang="es-ES" sz="3500" dirty="0" smtClean="0">
                <a:solidFill>
                  <a:schemeClr val="tx1"/>
                </a:solidFill>
              </a:rPr>
              <a:t>Soy responsable</a:t>
            </a:r>
          </a:p>
          <a:p>
            <a:pPr lvl="1">
              <a:buNone/>
            </a:pPr>
            <a:r>
              <a:rPr lang="es-ES" sz="2800" dirty="0" smtClean="0">
                <a:solidFill>
                  <a:srgbClr val="0070C0"/>
                </a:solidFill>
              </a:rPr>
              <a:t>	I am </a:t>
            </a:r>
            <a:r>
              <a:rPr lang="es-ES" sz="2800" dirty="0" err="1" smtClean="0">
                <a:solidFill>
                  <a:srgbClr val="0070C0"/>
                </a:solidFill>
              </a:rPr>
              <a:t>responsible</a:t>
            </a:r>
            <a:endParaRPr lang="es-ES" sz="28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2800" dirty="0" smtClean="0">
              <a:solidFill>
                <a:schemeClr val="tx1"/>
              </a:solidFill>
            </a:endParaRPr>
          </a:p>
          <a:p>
            <a:pPr lvl="1"/>
            <a:r>
              <a:rPr lang="es-ES" sz="3500" dirty="0" smtClean="0">
                <a:solidFill>
                  <a:schemeClr val="tx1"/>
                </a:solidFill>
              </a:rPr>
              <a:t>Soy alegre – serio/a</a:t>
            </a:r>
          </a:p>
          <a:p>
            <a:pPr lvl="1">
              <a:buNone/>
            </a:pPr>
            <a:r>
              <a:rPr lang="es-ES" sz="2900" dirty="0" smtClean="0">
                <a:solidFill>
                  <a:srgbClr val="0070C0"/>
                </a:solidFill>
              </a:rPr>
              <a:t>	I am a </a:t>
            </a:r>
            <a:r>
              <a:rPr lang="es-ES" sz="2900" dirty="0" err="1" smtClean="0">
                <a:solidFill>
                  <a:srgbClr val="0070C0"/>
                </a:solidFill>
              </a:rPr>
              <a:t>happy</a:t>
            </a:r>
            <a:r>
              <a:rPr lang="es-ES" sz="2900" dirty="0" smtClean="0">
                <a:solidFill>
                  <a:srgbClr val="0070C0"/>
                </a:solidFill>
              </a:rPr>
              <a:t>/ </a:t>
            </a:r>
            <a:r>
              <a:rPr lang="es-ES" sz="2900" dirty="0" err="1" smtClean="0">
                <a:solidFill>
                  <a:srgbClr val="0070C0"/>
                </a:solidFill>
              </a:rPr>
              <a:t>serious</a:t>
            </a:r>
            <a:r>
              <a:rPr lang="es-ES" sz="2900" dirty="0" smtClean="0">
                <a:solidFill>
                  <a:srgbClr val="0070C0"/>
                </a:solidFill>
              </a:rPr>
              <a:t> </a:t>
            </a:r>
            <a:r>
              <a:rPr lang="es-ES" sz="2900" dirty="0" err="1" smtClean="0">
                <a:solidFill>
                  <a:srgbClr val="0070C0"/>
                </a:solidFill>
              </a:rPr>
              <a:t>type</a:t>
            </a:r>
            <a:r>
              <a:rPr lang="es-ES" sz="2900" dirty="0" smtClean="0">
                <a:solidFill>
                  <a:srgbClr val="0070C0"/>
                </a:solidFill>
              </a:rPr>
              <a:t> of </a:t>
            </a:r>
            <a:r>
              <a:rPr lang="es-ES" sz="2900" dirty="0" err="1" smtClean="0">
                <a:solidFill>
                  <a:srgbClr val="0070C0"/>
                </a:solidFill>
              </a:rPr>
              <a:t>person</a:t>
            </a:r>
            <a:endParaRPr lang="en-IE" sz="29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n-IE" sz="26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2800" dirty="0" smtClean="0">
              <a:solidFill>
                <a:srgbClr val="0070C0"/>
              </a:solidFill>
            </a:endParaRPr>
          </a:p>
          <a:p>
            <a:pPr lvl="1"/>
            <a:endParaRPr lang="es-ES" sz="3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>
              <a:buNone/>
            </a:pPr>
            <a:endParaRPr lang="es-ES" sz="3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endParaRPr lang="es-ES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2"/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/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12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>
                <a:latin typeface="+mn-lt"/>
              </a:rPr>
              <a:t>¿Qué tipo de persona eres? (cont.) </a:t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type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of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person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are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362200"/>
            <a:ext cx="8229600" cy="4114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1"/>
            <a:r>
              <a:rPr lang="es-ES" sz="2800" dirty="0" smtClean="0">
                <a:solidFill>
                  <a:schemeClr val="tx1"/>
                </a:solidFill>
              </a:rPr>
              <a:t>Soy divertido/a</a:t>
            </a:r>
          </a:p>
          <a:p>
            <a:pPr lvl="1">
              <a:buNone/>
            </a:pPr>
            <a:r>
              <a:rPr lang="es-ES" sz="2800" dirty="0" smtClean="0">
                <a:solidFill>
                  <a:schemeClr val="tx1"/>
                </a:solidFill>
              </a:rPr>
              <a:t>	</a:t>
            </a:r>
            <a:r>
              <a:rPr lang="es-ES" dirty="0" smtClean="0">
                <a:solidFill>
                  <a:srgbClr val="0070C0"/>
                </a:solidFill>
              </a:rPr>
              <a:t>I am </a:t>
            </a:r>
            <a:r>
              <a:rPr lang="es-ES" dirty="0" err="1" smtClean="0">
                <a:solidFill>
                  <a:srgbClr val="0070C0"/>
                </a:solidFill>
              </a:rPr>
              <a:t>good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fun</a:t>
            </a:r>
            <a:endParaRPr lang="es-ES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2800" dirty="0" smtClean="0">
              <a:solidFill>
                <a:schemeClr val="tx1"/>
              </a:solidFill>
            </a:endParaRPr>
          </a:p>
          <a:p>
            <a:pPr lvl="1"/>
            <a:r>
              <a:rPr lang="es-ES" sz="2800" dirty="0" smtClean="0">
                <a:solidFill>
                  <a:schemeClr val="tx1"/>
                </a:solidFill>
              </a:rPr>
              <a:t>Soy ambicioso/a</a:t>
            </a:r>
          </a:p>
          <a:p>
            <a:pPr lvl="1">
              <a:buNone/>
            </a:pPr>
            <a:r>
              <a:rPr lang="es-ES" dirty="0" smtClean="0">
                <a:solidFill>
                  <a:schemeClr val="tx1"/>
                </a:solidFill>
              </a:rPr>
              <a:t>	</a:t>
            </a:r>
            <a:r>
              <a:rPr lang="es-ES" dirty="0" smtClean="0">
                <a:solidFill>
                  <a:srgbClr val="0070C0"/>
                </a:solidFill>
              </a:rPr>
              <a:t>I am </a:t>
            </a:r>
            <a:r>
              <a:rPr lang="en-IE" dirty="0" smtClean="0">
                <a:solidFill>
                  <a:srgbClr val="0070C0"/>
                </a:solidFill>
              </a:rPr>
              <a:t>ambitious</a:t>
            </a:r>
          </a:p>
          <a:p>
            <a:pPr lvl="1">
              <a:buNone/>
            </a:pPr>
            <a:endParaRPr lang="es-ES" sz="2800" dirty="0" smtClean="0">
              <a:solidFill>
                <a:schemeClr val="tx1"/>
              </a:solidFill>
            </a:endParaRPr>
          </a:p>
          <a:p>
            <a:pPr lvl="1"/>
            <a:r>
              <a:rPr lang="es-ES" sz="2800" dirty="0" smtClean="0">
                <a:solidFill>
                  <a:schemeClr val="tx1"/>
                </a:solidFill>
              </a:rPr>
              <a:t>Soy deportista</a:t>
            </a:r>
          </a:p>
          <a:p>
            <a:pPr lvl="1">
              <a:buNone/>
            </a:pPr>
            <a:r>
              <a:rPr lang="es-ES" dirty="0" smtClean="0">
                <a:solidFill>
                  <a:srgbClr val="0070C0"/>
                </a:solidFill>
              </a:rPr>
              <a:t>	I am </a:t>
            </a:r>
            <a:r>
              <a:rPr lang="es-ES" dirty="0" err="1" smtClean="0">
                <a:solidFill>
                  <a:srgbClr val="0070C0"/>
                </a:solidFill>
              </a:rPr>
              <a:t>sporty</a:t>
            </a:r>
            <a:endParaRPr lang="es-ES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2800" dirty="0" smtClean="0">
              <a:solidFill>
                <a:schemeClr val="tx1"/>
              </a:solidFill>
            </a:endParaRPr>
          </a:p>
          <a:p>
            <a:pPr lvl="1"/>
            <a:r>
              <a:rPr lang="es-ES" sz="2800" dirty="0" smtClean="0">
                <a:solidFill>
                  <a:schemeClr val="tx1"/>
                </a:solidFill>
              </a:rPr>
              <a:t>Mi peor defecto es que soy un poco vago/a</a:t>
            </a:r>
          </a:p>
          <a:p>
            <a:pPr lvl="1">
              <a:buNone/>
            </a:pPr>
            <a:r>
              <a:rPr lang="es-ES" dirty="0" smtClean="0">
                <a:solidFill>
                  <a:srgbClr val="0070C0"/>
                </a:solidFill>
              </a:rPr>
              <a:t>	My </a:t>
            </a:r>
            <a:r>
              <a:rPr lang="es-ES" dirty="0" err="1" smtClean="0">
                <a:solidFill>
                  <a:srgbClr val="0070C0"/>
                </a:solidFill>
              </a:rPr>
              <a:t>worst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quality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is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that</a:t>
            </a:r>
            <a:r>
              <a:rPr lang="es-ES" dirty="0" smtClean="0">
                <a:solidFill>
                  <a:srgbClr val="0070C0"/>
                </a:solidFill>
              </a:rPr>
              <a:t> I am a </a:t>
            </a:r>
            <a:r>
              <a:rPr lang="es-ES" dirty="0" err="1" smtClean="0">
                <a:solidFill>
                  <a:srgbClr val="0070C0"/>
                </a:solidFill>
              </a:rPr>
              <a:t>little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lazy</a:t>
            </a:r>
            <a:endParaRPr lang="en-IE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n-IE" sz="26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2800" dirty="0" smtClean="0">
              <a:solidFill>
                <a:srgbClr val="0070C0"/>
              </a:solidFill>
            </a:endParaRPr>
          </a:p>
          <a:p>
            <a:pPr lvl="1"/>
            <a:endParaRPr lang="es-ES" sz="36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sz="36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endParaRPr lang="es-ES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dirty="0" smtClean="0">
              <a:solidFill>
                <a:schemeClr val="tx1"/>
              </a:solidFill>
            </a:endParaRPr>
          </a:p>
          <a:p>
            <a:pPr lvl="2"/>
            <a:endParaRPr lang="es-ES" dirty="0" smtClean="0">
              <a:solidFill>
                <a:schemeClr val="tx1"/>
              </a:solidFill>
            </a:endParaRPr>
          </a:p>
          <a:p>
            <a:pPr lvl="1"/>
            <a:endParaRPr lang="es-ES" sz="3600" dirty="0" smtClean="0"/>
          </a:p>
          <a:p>
            <a:pPr lvl="1">
              <a:buNone/>
            </a:pPr>
            <a:endParaRPr lang="es-ES" sz="3600" dirty="0" smtClean="0"/>
          </a:p>
          <a:p>
            <a:pPr lvl="1">
              <a:buNone/>
            </a:pPr>
            <a:endParaRPr lang="es-E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 fontScale="90000"/>
          </a:bodyPr>
          <a:lstStyle/>
          <a:p>
            <a:r>
              <a:rPr lang="es-ES" dirty="0" smtClean="0"/>
              <a:t>¿Qué te gusta hacer en tu tiempo libre? </a:t>
            </a: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 err="1" smtClean="0">
                <a:solidFill>
                  <a:srgbClr val="0070C0"/>
                </a:solidFill>
              </a:rPr>
              <a:t>What</a:t>
            </a:r>
            <a:r>
              <a:rPr lang="es-ES" sz="3200" dirty="0" smtClean="0">
                <a:solidFill>
                  <a:srgbClr val="0070C0"/>
                </a:solidFill>
              </a:rPr>
              <a:t> do </a:t>
            </a:r>
            <a:r>
              <a:rPr lang="es-ES" sz="3200" dirty="0" err="1" smtClean="0">
                <a:solidFill>
                  <a:srgbClr val="0070C0"/>
                </a:solidFill>
              </a:rPr>
              <a:t>you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like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doing</a:t>
            </a:r>
            <a:r>
              <a:rPr lang="es-ES" sz="3200" dirty="0" smtClean="0">
                <a:solidFill>
                  <a:srgbClr val="0070C0"/>
                </a:solidFill>
              </a:rPr>
              <a:t> in </a:t>
            </a:r>
            <a:r>
              <a:rPr lang="es-ES" sz="3200" dirty="0" err="1" smtClean="0">
                <a:solidFill>
                  <a:srgbClr val="0070C0"/>
                </a:solidFill>
              </a:rPr>
              <a:t>your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spare</a:t>
            </a:r>
            <a:r>
              <a:rPr lang="es-ES" sz="3200" dirty="0" smtClean="0">
                <a:solidFill>
                  <a:srgbClr val="0070C0"/>
                </a:solidFill>
              </a:rPr>
              <a:t> time?</a:t>
            </a:r>
            <a:endParaRPr lang="en-IE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8229600" cy="44196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</a:rPr>
              <a:t>Me gusta/Me encanta:	</a:t>
            </a:r>
            <a:r>
              <a:rPr lang="es-ES" sz="4000" dirty="0" smtClean="0">
                <a:solidFill>
                  <a:srgbClr val="0070C0"/>
                </a:solidFill>
              </a:rPr>
              <a:t>I </a:t>
            </a:r>
            <a:r>
              <a:rPr lang="es-ES" sz="4000" dirty="0" err="1" smtClean="0">
                <a:solidFill>
                  <a:srgbClr val="0070C0"/>
                </a:solidFill>
              </a:rPr>
              <a:t>like</a:t>
            </a:r>
            <a:r>
              <a:rPr lang="es-ES" sz="4000" dirty="0" smtClean="0">
                <a:solidFill>
                  <a:srgbClr val="0070C0"/>
                </a:solidFill>
              </a:rPr>
              <a:t>/ I </a:t>
            </a:r>
            <a:r>
              <a:rPr lang="es-ES" sz="4000" dirty="0" err="1" smtClean="0">
                <a:solidFill>
                  <a:srgbClr val="0070C0"/>
                </a:solidFill>
              </a:rPr>
              <a:t>love</a:t>
            </a:r>
            <a:r>
              <a:rPr lang="es-ES" sz="4000" dirty="0" smtClean="0">
                <a:solidFill>
                  <a:srgbClr val="0070C0"/>
                </a:solidFill>
              </a:rPr>
              <a:t>:</a:t>
            </a: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Jugar al fútbol		</a:t>
            </a:r>
            <a:r>
              <a:rPr lang="es-ES" sz="3800" dirty="0" err="1" smtClean="0">
                <a:solidFill>
                  <a:srgbClr val="0070C0"/>
                </a:solidFill>
              </a:rPr>
              <a:t>Playing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football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Salir con mis amigos	</a:t>
            </a:r>
            <a:r>
              <a:rPr lang="es-ES" sz="3800" dirty="0" err="1" smtClean="0">
                <a:solidFill>
                  <a:srgbClr val="0070C0"/>
                </a:solidFill>
              </a:rPr>
              <a:t>Going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out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with</a:t>
            </a:r>
            <a:r>
              <a:rPr lang="es-ES" sz="3800" dirty="0" smtClean="0">
                <a:solidFill>
                  <a:srgbClr val="0070C0"/>
                </a:solidFill>
              </a:rPr>
              <a:t> my </a:t>
            </a:r>
            <a:r>
              <a:rPr lang="es-ES" sz="3800" dirty="0" err="1" smtClean="0">
                <a:solidFill>
                  <a:srgbClr val="0070C0"/>
                </a:solidFill>
              </a:rPr>
              <a:t>friends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Hacer deporte		</a:t>
            </a:r>
            <a:r>
              <a:rPr lang="es-ES" sz="3800" dirty="0" err="1" smtClean="0">
                <a:solidFill>
                  <a:srgbClr val="0070C0"/>
                </a:solidFill>
              </a:rPr>
              <a:t>Practising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sports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Leer				</a:t>
            </a:r>
            <a:r>
              <a:rPr lang="es-ES" sz="3800" dirty="0" smtClean="0">
                <a:solidFill>
                  <a:srgbClr val="0070C0"/>
                </a:solidFill>
              </a:rPr>
              <a:t>Reading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	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Escuchar música		</a:t>
            </a:r>
            <a:r>
              <a:rPr lang="es-ES" sz="3800" dirty="0" err="1" smtClean="0">
                <a:solidFill>
                  <a:srgbClr val="0070C0"/>
                </a:solidFill>
              </a:rPr>
              <a:t>Listening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to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music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Ir al cine			</a:t>
            </a:r>
            <a:r>
              <a:rPr lang="es-ES" sz="3800" dirty="0" err="1" smtClean="0">
                <a:solidFill>
                  <a:srgbClr val="0070C0"/>
                </a:solidFill>
              </a:rPr>
              <a:t>Going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to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the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cinema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Ver la tele		</a:t>
            </a:r>
            <a:r>
              <a:rPr lang="es-ES" sz="3800" dirty="0" err="1" smtClean="0">
                <a:solidFill>
                  <a:srgbClr val="0070C0"/>
                </a:solidFill>
              </a:rPr>
              <a:t>Watching</a:t>
            </a:r>
            <a:r>
              <a:rPr lang="es-ES" sz="3800" dirty="0" smtClean="0">
                <a:solidFill>
                  <a:srgbClr val="0070C0"/>
                </a:solidFill>
              </a:rPr>
              <a:t> TV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Jugar a videojuegos 	</a:t>
            </a:r>
            <a:r>
              <a:rPr lang="es-ES" sz="3800" dirty="0" err="1" smtClean="0">
                <a:solidFill>
                  <a:srgbClr val="0070C0"/>
                </a:solidFill>
              </a:rPr>
              <a:t>Playing</a:t>
            </a:r>
            <a:r>
              <a:rPr lang="es-ES" sz="3800" dirty="0" smtClean="0">
                <a:solidFill>
                  <a:srgbClr val="0070C0"/>
                </a:solidFill>
              </a:rPr>
              <a:t> video-</a:t>
            </a:r>
            <a:r>
              <a:rPr lang="es-ES" sz="3800" dirty="0" err="1" smtClean="0">
                <a:solidFill>
                  <a:srgbClr val="0070C0"/>
                </a:solidFill>
              </a:rPr>
              <a:t>games</a:t>
            </a:r>
            <a:endParaRPr lang="es-ES" sz="3800" dirty="0" smtClean="0">
              <a:solidFill>
                <a:schemeClr val="tx1"/>
              </a:solidFill>
            </a:endParaRPr>
          </a:p>
          <a:p>
            <a:pPr lvl="2"/>
            <a:endParaRPr lang="es-ES" sz="3600" dirty="0" smtClean="0">
              <a:solidFill>
                <a:schemeClr val="tx1"/>
              </a:solidFill>
            </a:endParaRPr>
          </a:p>
          <a:p>
            <a:pPr lvl="1"/>
            <a:endParaRPr lang="es-ES" dirty="0" smtClean="0">
              <a:solidFill>
                <a:schemeClr val="tx1"/>
              </a:solidFill>
            </a:endParaRPr>
          </a:p>
          <a:p>
            <a:pPr lvl="2"/>
            <a:endParaRPr lang="es-ES" dirty="0" smtClean="0">
              <a:solidFill>
                <a:schemeClr val="tx1"/>
              </a:solidFill>
            </a:endParaRPr>
          </a:p>
          <a:p>
            <a:pPr lvl="1"/>
            <a:endParaRPr lang="es-ES" sz="3600" dirty="0" smtClean="0"/>
          </a:p>
          <a:p>
            <a:pPr lvl="1">
              <a:buNone/>
            </a:pPr>
            <a:endParaRPr lang="es-ES" sz="3600" dirty="0" smtClean="0"/>
          </a:p>
          <a:p>
            <a:pPr lvl="1">
              <a:buNone/>
            </a:pPr>
            <a:endParaRPr lang="es-E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err="1" smtClean="0"/>
              <a:t>Practice</a:t>
            </a:r>
            <a:r>
              <a:rPr lang="es-ES" dirty="0" smtClean="0"/>
              <a:t>: Listen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audio and </a:t>
            </a:r>
            <a:r>
              <a:rPr lang="es-ES" dirty="0" err="1" smtClean="0"/>
              <a:t>answer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questions</a:t>
            </a: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57200" cy="3916363"/>
          </a:xfr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2"/>
            <a:endParaRPr lang="es-ES" sz="3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/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2"/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/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1200" dirty="0" smtClean="0"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524000" y="2209800"/>
            <a:ext cx="7315200" cy="3916363"/>
          </a:xfrm>
          <a:ln w="28575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lvl="1">
              <a:buNone/>
            </a:pPr>
            <a:endParaRPr lang="es-ES" sz="36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lvl="2">
              <a:buNone/>
            </a:pPr>
            <a:endParaRPr lang="es-ES" sz="3600" dirty="0" smtClean="0">
              <a:solidFill>
                <a:srgbClr val="0070C0"/>
              </a:solidFill>
              <a:latin typeface="Comic Sans MS" pitchFamily="66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824217" y="5410200"/>
          <a:ext cx="1031289" cy="457200"/>
        </p:xfrm>
        <a:graphic>
          <a:graphicData uri="http://schemas.openxmlformats.org/presentationml/2006/ole">
            <p:oleObj spid="_x0000_s1026" name="Packager Shell Object" showAsIcon="1" r:id="rId5" imgW="1105920" imgH="491040" progId="Package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590800" y="48006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Double</a:t>
            </a:r>
            <a:r>
              <a:rPr lang="es-ES" dirty="0" smtClean="0"/>
              <a:t> </a:t>
            </a:r>
            <a:r>
              <a:rPr lang="es-ES" dirty="0" err="1" smtClean="0"/>
              <a:t>click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play</a:t>
            </a:r>
            <a:r>
              <a:rPr lang="es-ES" dirty="0" smtClean="0"/>
              <a:t> audio </a:t>
            </a:r>
            <a:r>
              <a:rPr lang="es-ES" dirty="0" err="1" smtClean="0"/>
              <a:t>file</a:t>
            </a:r>
            <a:endParaRPr lang="en-IE" dirty="0"/>
          </a:p>
        </p:txBody>
      </p:sp>
      <p:pic>
        <p:nvPicPr>
          <p:cNvPr id="7" name="Recording (5).m4a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/>
          <a:stretch>
            <a:fillRect/>
          </a:stretch>
        </p:blipFill>
        <p:spPr>
          <a:xfrm>
            <a:off x="2743200" y="3276600"/>
            <a:ext cx="1371600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3907</TotalTime>
  <Words>168</Words>
  <Application>Microsoft Office PowerPoint</Application>
  <PresentationFormat>On-screen Show (4:3)</PresentationFormat>
  <Paragraphs>236</Paragraphs>
  <Slides>12</Slides>
  <Notes>11</Notes>
  <HiddenSlides>0</HiddenSlides>
  <MMClips>1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Office Theme</vt:lpstr>
      <vt:lpstr>Custom Design</vt:lpstr>
      <vt:lpstr>Packager Shell Object</vt:lpstr>
      <vt:lpstr> Tú</vt:lpstr>
      <vt:lpstr>¿Cómo te llamas? What´s your name?</vt:lpstr>
      <vt:lpstr>¿Cuántos años tienes? How old are you?</vt:lpstr>
      <vt:lpstr>¿Cuándo es tu cumpleaños? When is your birthday?</vt:lpstr>
      <vt:lpstr>¿Cómo celebras tu cumpleaños? How do you celebrate your birthday?</vt:lpstr>
      <vt:lpstr>¿Qué te gusta que te regalen por tu cumpleaños?  What presents do you like to get on your birthday?</vt:lpstr>
      <vt:lpstr>¿Cómo eres físicamente?  What do you look like?</vt:lpstr>
      <vt:lpstr>¿Cómo eres físicamente? (cont.)  What do you look like?</vt:lpstr>
      <vt:lpstr>¿Qué tipo de persona eres?   What type of person are you?</vt:lpstr>
      <vt:lpstr>¿Qué tipo de persona eres? (cont.)  What type of person are you?</vt:lpstr>
      <vt:lpstr>¿Qué te gusta hacer en tu tiempo libre?  What do you like doing in your spare time?</vt:lpstr>
      <vt:lpstr>Practice: Listen to the audio and answer the 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Estar y Tener</dc:title>
  <dc:creator>Sol Saez</dc:creator>
  <cp:lastModifiedBy>Sol Saez</cp:lastModifiedBy>
  <cp:revision>112</cp:revision>
  <dcterms:created xsi:type="dcterms:W3CDTF">2006-08-16T00:00:00Z</dcterms:created>
  <dcterms:modified xsi:type="dcterms:W3CDTF">2018-09-28T15:18:25Z</dcterms:modified>
</cp:coreProperties>
</file>