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Lst>
  <p:sldSz cx="12192000" cy="6858000"/>
  <p:notesSz cx="6858000" cy="9144000"/>
  <p:embeddedFontLst>
    <p:embeddedFont>
      <p:font typeface="Source Sans Pro" panose="020B0604020202020204" charset="0"/>
      <p:regular r:id="rId18"/>
      <p:bold r:id="rId19"/>
      <p:italic r:id="rId20"/>
      <p:boldItalic r:id="rId21"/>
    </p:embeddedFont>
    <p:embeddedFont>
      <p:font typeface="Cabin"/>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Franklin Gothic Book" panose="020B0503020102020204" pitchFamily="34" charset="0"/>
      <p:regular r:id="rId30"/>
      <p: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500">
          <p15:clr>
            <a:srgbClr val="A4A3A4"/>
          </p15:clr>
        </p15:guide>
        <p15:guide id="3" pos="49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1B97F2-3592-4196-B92F-0704993D3623}">
  <a:tblStyle styleId="{B81B97F2-3592-4196-B92F-0704993D3623}" styleName="Table_0">
    <a:wholeTbl>
      <a:tcTxStyle b="off" i="off">
        <a:font>
          <a:latin typeface="Franklin Gothic Book"/>
          <a:ea typeface="Franklin Gothic Book"/>
          <a:cs typeface="Franklin Gothic Book"/>
        </a:font>
        <a:schemeClr val="dk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chemeClr val="accent2"/>
              </a:solidFill>
              <a:prstDash val="solid"/>
              <a:round/>
              <a:headEnd type="none" w="sm" len="sm"/>
              <a:tailEnd type="none" w="sm" len="sm"/>
            </a:ln>
          </a:insideV>
        </a:tcBdr>
        <a:fill>
          <a:solidFill>
            <a:srgbClr val="FFFFFF">
              <a:alpha val="0"/>
            </a:srgbClr>
          </a:solidFill>
        </a:fill>
      </a:tcStyle>
    </a:wholeTbl>
    <a:band1H>
      <a:tcTxStyle/>
      <a:tcStyle>
        <a:tcBdr/>
        <a:fill>
          <a:solidFill>
            <a:schemeClr val="accent2">
              <a:alpha val="40000"/>
            </a:schemeClr>
          </a:solidFill>
        </a:fill>
      </a:tcStyle>
    </a:band1H>
    <a:band2H>
      <a:tcTxStyle/>
      <a:tcStyle>
        <a:tcBdr/>
      </a:tcStyle>
    </a:band2H>
    <a:band1V>
      <a:tcTxStyle/>
      <a:tcStyle>
        <a:tcBdr>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tcBdr>
        <a:fill>
          <a:solidFill>
            <a:schemeClr val="accent2">
              <a:alpha val="40000"/>
            </a:schemeClr>
          </a:solidFill>
        </a:fill>
      </a:tcStyle>
    </a:band1V>
    <a:band2V>
      <a:tcTxStyle/>
      <a:tcStyle>
        <a:tcBdr/>
      </a:tcStyle>
    </a:band2V>
    <a:la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Franklin Gothic Book"/>
          <a:ea typeface="Franklin Gothic Book"/>
          <a:cs typeface="Franklin Gothic Book"/>
        </a:font>
        <a:schemeClr val="lt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50" y="108"/>
      </p:cViewPr>
      <p:guideLst>
        <p:guide pos="3840"/>
        <p:guide orient="horz" pos="2500"/>
        <p:guide pos="49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28527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1" name="Google Shape;151;p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102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7" name="Google Shape;157;p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2280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6" name="Google Shape;166;p3: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4731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8435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200" b="0" i="0" u="none" strike="noStrike" cap="none" dirty="0">
                <a:solidFill>
                  <a:schemeClr val="dk1"/>
                </a:solidFill>
                <a:latin typeface="Calibri"/>
                <a:ea typeface="Calibri"/>
                <a:cs typeface="Calibri"/>
                <a:sym typeface="Calibri"/>
              </a:rPr>
              <a:t>Video Link: </a:t>
            </a:r>
            <a:r>
              <a:rPr lang="en-IE" sz="1200" b="0" i="0" u="none" strike="noStrike" cap="none" dirty="0" smtClean="0">
                <a:solidFill>
                  <a:schemeClr val="dk1"/>
                </a:solidFill>
                <a:latin typeface="Calibri"/>
                <a:ea typeface="Calibri"/>
                <a:cs typeface="Calibri"/>
                <a:sym typeface="Calibri"/>
              </a:rPr>
              <a:t>http://www.youtube.com/watch?v=7GjLa5kfDfA</a:t>
            </a:r>
            <a:endParaRPr dirty="0"/>
          </a:p>
        </p:txBody>
      </p:sp>
      <p:sp>
        <p:nvSpPr>
          <p:cNvPr id="189" name="Google Shape;1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9402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dc23314ce_1_147: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Google Shape;197;g3dc23314ce_1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8" name="Google Shape;198;g3dc23314ce_1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IE"/>
              <a:t>6</a:t>
            </a:fld>
            <a:endParaRPr/>
          </a:p>
        </p:txBody>
      </p:sp>
    </p:spTree>
    <p:extLst>
      <p:ext uri="{BB962C8B-B14F-4D97-AF65-F5344CB8AC3E}">
        <p14:creationId xmlns:p14="http://schemas.microsoft.com/office/powerpoint/2010/main" val="278810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8" name="Google Shape;218;p6: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05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33" name="Google Shape;233;p8: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5711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dc23314ce_1_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4" name="Google Shape;244;g3dc23314ce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5" name="Google Shape;245;g3dc23314ce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IE"/>
              <a:t>9</a:t>
            </a:fld>
            <a:endParaRPr/>
          </a:p>
        </p:txBody>
      </p:sp>
    </p:spTree>
    <p:extLst>
      <p:ext uri="{BB962C8B-B14F-4D97-AF65-F5344CB8AC3E}">
        <p14:creationId xmlns:p14="http://schemas.microsoft.com/office/powerpoint/2010/main" val="1902419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5" name="Google Shape;255;p7: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0103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5" name="Google Shape;265;p1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210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dc23314ce_1_1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73" name="Google Shape;273;g3dc23314ce_1_18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0408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dc676a45d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81" name="Google Shape;281;g3dc676a45d_1_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8264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dc676a45d_0_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9" name="Google Shape;289;g3dc676a45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0" name="Google Shape;290;g3dc676a45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IE"/>
              <a:t>14</a:t>
            </a:fld>
            <a:endParaRPr/>
          </a:p>
        </p:txBody>
      </p:sp>
    </p:spTree>
    <p:extLst>
      <p:ext uri="{BB962C8B-B14F-4D97-AF65-F5344CB8AC3E}">
        <p14:creationId xmlns:p14="http://schemas.microsoft.com/office/powerpoint/2010/main" val="2263087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3" name="Google Shape;313;p1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7621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17" name="Google Shape;17;p2"/>
          <p:cNvSpPr/>
          <p:nvPr/>
        </p:nvSpPr>
        <p:spPr>
          <a:xfrm>
            <a:off x="129540" y="128016"/>
            <a:ext cx="11932800" cy="6602100"/>
          </a:xfrm>
          <a:prstGeom prst="rect">
            <a:avLst/>
          </a:prstGeom>
          <a:gradFill>
            <a:gsLst>
              <a:gs pos="0">
                <a:srgbClr val="004CB9">
                  <a:alpha val="69803"/>
                </a:srgbClr>
              </a:gs>
              <a:gs pos="100000">
                <a:srgbClr val="005500">
                  <a:alpha val="6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18" name="Google Shape;18;p2"/>
          <p:cNvSpPr txBox="1">
            <a:spLocks noGrp="1"/>
          </p:cNvSpPr>
          <p:nvPr>
            <p:ph type="body" idx="1"/>
          </p:nvPr>
        </p:nvSpPr>
        <p:spPr>
          <a:xfrm>
            <a:off x="3912235" y="1680191"/>
            <a:ext cx="4367400" cy="3243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2000"/>
              <a:buFont typeface="Arial"/>
              <a:buNone/>
              <a:defRPr sz="2000" b="1"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9" name="Google Shape;19;p2"/>
          <p:cNvSpPr txBox="1">
            <a:spLocks noGrp="1"/>
          </p:cNvSpPr>
          <p:nvPr>
            <p:ph type="title"/>
          </p:nvPr>
        </p:nvSpPr>
        <p:spPr>
          <a:xfrm>
            <a:off x="1037021" y="2107415"/>
            <a:ext cx="10118100" cy="2281500"/>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8000"/>
              <a:buFont typeface="Cabin"/>
              <a:buNone/>
              <a:defRPr sz="8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0" name="Google Shape;20;p2"/>
          <p:cNvSpPr txBox="1">
            <a:spLocks noGrp="1"/>
          </p:cNvSpPr>
          <p:nvPr>
            <p:ph type="body" idx="2"/>
          </p:nvPr>
        </p:nvSpPr>
        <p:spPr>
          <a:xfrm>
            <a:off x="3912235" y="1333943"/>
            <a:ext cx="4367400" cy="3243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1" name="Google Shape;21;p2"/>
          <p:cNvSpPr txBox="1">
            <a:spLocks noGrp="1"/>
          </p:cNvSpPr>
          <p:nvPr>
            <p:ph type="body" idx="3"/>
          </p:nvPr>
        </p:nvSpPr>
        <p:spPr>
          <a:xfrm>
            <a:off x="1050857" y="4720037"/>
            <a:ext cx="10090200" cy="11019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3500"/>
              <a:buFont typeface="Arial"/>
              <a:buNone/>
              <a:defRPr sz="35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2" name="Google Shape;22;p2"/>
          <p:cNvSpPr/>
          <p:nvPr/>
        </p:nvSpPr>
        <p:spPr>
          <a:xfrm>
            <a:off x="4879848" y="4453465"/>
            <a:ext cx="2432400" cy="639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Section Layout">
  <p:cSld name="Two Section Layout">
    <p:spTree>
      <p:nvGrpSpPr>
        <p:cNvPr id="1" name="Shape 23"/>
        <p:cNvGrpSpPr/>
        <p:nvPr/>
      </p:nvGrpSpPr>
      <p:grpSpPr>
        <a:xfrm>
          <a:off x="0" y="0"/>
          <a:ext cx="0" cy="0"/>
          <a:chOff x="0" y="0"/>
          <a:chExt cx="0" cy="0"/>
        </a:xfrm>
      </p:grpSpPr>
      <p:sp>
        <p:nvSpPr>
          <p:cNvPr id="24" name="Google Shape;24;p3"/>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25" name="Google Shape;25;p3"/>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26" name="Google Shape;26;p3"/>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Source Sans Pro"/>
                <a:ea typeface="Source Sans Pro"/>
                <a:cs typeface="Source Sans Pro"/>
                <a:sym typeface="Source Sans Pro"/>
              </a:defRPr>
            </a:lvl1pPr>
            <a:lvl2pPr marL="0" marR="0" lvl="1" indent="0" algn="ctr" rtl="0">
              <a:spcBef>
                <a:spcPts val="0"/>
              </a:spcBef>
              <a:buNone/>
              <a:defRPr sz="1600" b="1" i="0" u="none" strike="noStrike" cap="none">
                <a:solidFill>
                  <a:schemeClr val="lt1"/>
                </a:solidFill>
                <a:latin typeface="Source Sans Pro"/>
                <a:ea typeface="Source Sans Pro"/>
                <a:cs typeface="Source Sans Pro"/>
                <a:sym typeface="Source Sans Pro"/>
              </a:defRPr>
            </a:lvl2pPr>
            <a:lvl3pPr marL="0" marR="0" lvl="2" indent="0" algn="ctr" rtl="0">
              <a:spcBef>
                <a:spcPts val="0"/>
              </a:spcBef>
              <a:buNone/>
              <a:defRPr sz="1600" b="1" i="0" u="none" strike="noStrike" cap="none">
                <a:solidFill>
                  <a:schemeClr val="lt1"/>
                </a:solidFill>
                <a:latin typeface="Source Sans Pro"/>
                <a:ea typeface="Source Sans Pro"/>
                <a:cs typeface="Source Sans Pro"/>
                <a:sym typeface="Source Sans Pro"/>
              </a:defRPr>
            </a:lvl3pPr>
            <a:lvl4pPr marL="0" marR="0" lvl="3" indent="0" algn="ctr" rtl="0">
              <a:spcBef>
                <a:spcPts val="0"/>
              </a:spcBef>
              <a:buNone/>
              <a:defRPr sz="1600" b="1" i="0" u="none" strike="noStrike" cap="none">
                <a:solidFill>
                  <a:schemeClr val="lt1"/>
                </a:solidFill>
                <a:latin typeface="Source Sans Pro"/>
                <a:ea typeface="Source Sans Pro"/>
                <a:cs typeface="Source Sans Pro"/>
                <a:sym typeface="Source Sans Pro"/>
              </a:defRPr>
            </a:lvl4pPr>
            <a:lvl5pPr marL="0" marR="0" lvl="4" indent="0" algn="ctr" rtl="0">
              <a:spcBef>
                <a:spcPts val="0"/>
              </a:spcBef>
              <a:buNone/>
              <a:defRPr sz="1600" b="1" i="0" u="none" strike="noStrike" cap="none">
                <a:solidFill>
                  <a:schemeClr val="lt1"/>
                </a:solidFill>
                <a:latin typeface="Source Sans Pro"/>
                <a:ea typeface="Source Sans Pro"/>
                <a:cs typeface="Source Sans Pro"/>
                <a:sym typeface="Source Sans Pro"/>
              </a:defRPr>
            </a:lvl5pPr>
            <a:lvl6pPr marL="0" marR="0" lvl="5" indent="0" algn="ctr" rtl="0">
              <a:spcBef>
                <a:spcPts val="0"/>
              </a:spcBef>
              <a:buNone/>
              <a:defRPr sz="1600" b="1" i="0" u="none" strike="noStrike" cap="none">
                <a:solidFill>
                  <a:schemeClr val="lt1"/>
                </a:solidFill>
                <a:latin typeface="Source Sans Pro"/>
                <a:ea typeface="Source Sans Pro"/>
                <a:cs typeface="Source Sans Pro"/>
                <a:sym typeface="Source Sans Pro"/>
              </a:defRPr>
            </a:lvl6pPr>
            <a:lvl7pPr marL="0" marR="0" lvl="6" indent="0" algn="ctr" rtl="0">
              <a:spcBef>
                <a:spcPts val="0"/>
              </a:spcBef>
              <a:buNone/>
              <a:defRPr sz="1600" b="1" i="0" u="none" strike="noStrike" cap="none">
                <a:solidFill>
                  <a:schemeClr val="lt1"/>
                </a:solidFill>
                <a:latin typeface="Source Sans Pro"/>
                <a:ea typeface="Source Sans Pro"/>
                <a:cs typeface="Source Sans Pro"/>
                <a:sym typeface="Source Sans Pro"/>
              </a:defRPr>
            </a:lvl7pPr>
            <a:lvl8pPr marL="0" marR="0" lvl="7" indent="0" algn="ctr" rtl="0">
              <a:spcBef>
                <a:spcPts val="0"/>
              </a:spcBef>
              <a:buNone/>
              <a:defRPr sz="1600" b="1" i="0" u="none" strike="noStrike" cap="none">
                <a:solidFill>
                  <a:schemeClr val="lt1"/>
                </a:solidFill>
                <a:latin typeface="Source Sans Pro"/>
                <a:ea typeface="Source Sans Pro"/>
                <a:cs typeface="Source Sans Pro"/>
                <a:sym typeface="Source Sans Pro"/>
              </a:defRPr>
            </a:lvl8pPr>
            <a:lvl9pPr marL="0" marR="0" lvl="8" indent="0" algn="ctr" rtl="0">
              <a:spcBef>
                <a:spcPts val="0"/>
              </a:spcBef>
              <a:buNone/>
              <a:defRPr sz="1600" b="1"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27" name="Google Shape;27;p3"/>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8" name="Google Shape;28;p3"/>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9" name="Google Shape;29;p3"/>
          <p:cNvSpPr txBox="1">
            <a:spLocks noGrp="1"/>
          </p:cNvSpPr>
          <p:nvPr>
            <p:ph type="body" idx="1"/>
          </p:nvPr>
        </p:nvSpPr>
        <p:spPr>
          <a:xfrm>
            <a:off x="1159649" y="2738211"/>
            <a:ext cx="4183500" cy="4545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9pPr>
          </a:lstStyle>
          <a:p>
            <a:endParaRPr/>
          </a:p>
        </p:txBody>
      </p:sp>
      <p:sp>
        <p:nvSpPr>
          <p:cNvPr id="30" name="Google Shape;30;p3"/>
          <p:cNvSpPr txBox="1">
            <a:spLocks noGrp="1"/>
          </p:cNvSpPr>
          <p:nvPr>
            <p:ph type="body" idx="2"/>
          </p:nvPr>
        </p:nvSpPr>
        <p:spPr>
          <a:xfrm>
            <a:off x="838201" y="1835244"/>
            <a:ext cx="10515600" cy="629100"/>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1" name="Google Shape;31;p3"/>
          <p:cNvSpPr txBox="1">
            <a:spLocks noGrp="1"/>
          </p:cNvSpPr>
          <p:nvPr>
            <p:ph type="body" idx="3"/>
          </p:nvPr>
        </p:nvSpPr>
        <p:spPr>
          <a:xfrm>
            <a:off x="6627121" y="2738211"/>
            <a:ext cx="4183500" cy="4545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9pPr>
          </a:lstStyle>
          <a:p>
            <a:endParaRPr/>
          </a:p>
        </p:txBody>
      </p:sp>
      <p:sp>
        <p:nvSpPr>
          <p:cNvPr id="32" name="Google Shape;32;p3"/>
          <p:cNvSpPr txBox="1">
            <a:spLocks noGrp="1"/>
          </p:cNvSpPr>
          <p:nvPr>
            <p:ph type="body" idx="4"/>
          </p:nvPr>
        </p:nvSpPr>
        <p:spPr>
          <a:xfrm>
            <a:off x="1159649" y="3428501"/>
            <a:ext cx="4365600" cy="2333700"/>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7F7F7F"/>
              </a:buClr>
              <a:buSzPts val="2400"/>
              <a:buFont typeface="Arial"/>
              <a:buChar char="•"/>
              <a:defRPr sz="2400" b="0" i="0" u="none" strike="noStrike" cap="none">
                <a:solidFill>
                  <a:srgbClr val="7F7F7F"/>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7F7F7F"/>
              </a:buClr>
              <a:buSzPts val="2000"/>
              <a:buFont typeface="Arial"/>
              <a:buChar char="•"/>
              <a:defRPr sz="2000" b="0" i="0" u="none" strike="noStrike" cap="none">
                <a:solidFill>
                  <a:srgbClr val="7F7F7F"/>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3" name="Google Shape;33;p3"/>
          <p:cNvSpPr txBox="1">
            <a:spLocks noGrp="1"/>
          </p:cNvSpPr>
          <p:nvPr>
            <p:ph type="body" idx="5"/>
          </p:nvPr>
        </p:nvSpPr>
        <p:spPr>
          <a:xfrm>
            <a:off x="6627121" y="3428501"/>
            <a:ext cx="4365600" cy="2333700"/>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7F7F7F"/>
              </a:buClr>
              <a:buSzPts val="2400"/>
              <a:buFont typeface="Arial"/>
              <a:buChar char="•"/>
              <a:defRPr sz="2400" b="0" i="0" u="none" strike="noStrike" cap="none">
                <a:solidFill>
                  <a:srgbClr val="7F7F7F"/>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7F7F7F"/>
              </a:buClr>
              <a:buSzPts val="2000"/>
              <a:buFont typeface="Arial"/>
              <a:buChar char="•"/>
              <a:defRPr sz="2000" b="0" i="0" u="none" strike="noStrike" cap="none">
                <a:solidFill>
                  <a:srgbClr val="7F7F7F"/>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4" name="Google Shape;34;p3"/>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3"/>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36" name="Google Shape;36;p3"/>
          <p:cNvSpPr/>
          <p:nvPr/>
        </p:nvSpPr>
        <p:spPr>
          <a:xfrm>
            <a:off x="4111752" y="1667974"/>
            <a:ext cx="39684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7"/>
        <p:cNvGrpSpPr/>
        <p:nvPr/>
      </p:nvGrpSpPr>
      <p:grpSpPr>
        <a:xfrm>
          <a:off x="0" y="0"/>
          <a:ext cx="0" cy="0"/>
          <a:chOff x="0" y="0"/>
          <a:chExt cx="0" cy="0"/>
        </a:xfrm>
      </p:grpSpPr>
      <p:sp>
        <p:nvSpPr>
          <p:cNvPr id="38" name="Google Shape;38;p4"/>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39" name="Google Shape;39;p4"/>
          <p:cNvSpPr/>
          <p:nvPr/>
        </p:nvSpPr>
        <p:spPr>
          <a:xfrm>
            <a:off x="129540" y="128016"/>
            <a:ext cx="6858000" cy="6602100"/>
          </a:xfrm>
          <a:prstGeom prst="rect">
            <a:avLst/>
          </a:prstGeom>
          <a:gradFill>
            <a:gsLst>
              <a:gs pos="0">
                <a:srgbClr val="004CB9">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0" name="Google Shape;40;p4"/>
          <p:cNvSpPr txBox="1">
            <a:spLocks noGrp="1"/>
          </p:cNvSpPr>
          <p:nvPr>
            <p:ph type="title"/>
          </p:nvPr>
        </p:nvSpPr>
        <p:spPr>
          <a:xfrm>
            <a:off x="841248" y="1169256"/>
            <a:ext cx="5286000" cy="782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1" name="Google Shape;41;p4"/>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42" name="Google Shape;42;p4"/>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3" name="Google Shape;43;p4"/>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4" name="Google Shape;44;p4"/>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5" name="Google Shape;45;p4"/>
          <p:cNvSpPr txBox="1">
            <a:spLocks noGrp="1"/>
          </p:cNvSpPr>
          <p:nvPr>
            <p:ph type="body" idx="1"/>
          </p:nvPr>
        </p:nvSpPr>
        <p:spPr>
          <a:xfrm>
            <a:off x="841248" y="2136036"/>
            <a:ext cx="5286000" cy="857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6" name="Google Shape;46;p4"/>
          <p:cNvSpPr/>
          <p:nvPr/>
        </p:nvSpPr>
        <p:spPr>
          <a:xfrm>
            <a:off x="915026" y="1992586"/>
            <a:ext cx="44280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7" name="Google Shape;47;p4"/>
          <p:cNvSpPr txBox="1">
            <a:spLocks noGrp="1"/>
          </p:cNvSpPr>
          <p:nvPr>
            <p:ph type="body" idx="2"/>
          </p:nvPr>
        </p:nvSpPr>
        <p:spPr>
          <a:xfrm>
            <a:off x="838199" y="3100269"/>
            <a:ext cx="5289000" cy="2588700"/>
          </a:xfrm>
          <a:prstGeom prst="rect">
            <a:avLst/>
          </a:prstGeom>
          <a:noFill/>
          <a:ln>
            <a:noFill/>
          </a:ln>
        </p:spPr>
        <p:txBody>
          <a:bodyPr spcFirstLastPara="1" wrap="square" lIns="0"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edia Layout">
  <p:cSld name="Media Layout">
    <p:spTree>
      <p:nvGrpSpPr>
        <p:cNvPr id="1" name="Shape 48"/>
        <p:cNvGrpSpPr/>
        <p:nvPr/>
      </p:nvGrpSpPr>
      <p:grpSpPr>
        <a:xfrm>
          <a:off x="0" y="0"/>
          <a:ext cx="0" cy="0"/>
          <a:chOff x="0" y="0"/>
          <a:chExt cx="0" cy="0"/>
        </a:xfrm>
      </p:grpSpPr>
      <p:sp>
        <p:nvSpPr>
          <p:cNvPr id="49" name="Google Shape;49;p5"/>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0" name="Google Shape;50;p5"/>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1" name="Google Shape;51;p5"/>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52" name="Google Shape;52;p5"/>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3" name="Google Shape;53;p5"/>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4" name="Google Shape;54;p5"/>
          <p:cNvSpPr txBox="1">
            <a:spLocks noGrp="1"/>
          </p:cNvSpPr>
          <p:nvPr>
            <p:ph type="title"/>
          </p:nvPr>
        </p:nvSpPr>
        <p:spPr>
          <a:xfrm>
            <a:off x="838200" y="268873"/>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5" name="Google Shape;55;p5"/>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6" name="Google Shape;56;p5"/>
          <p:cNvSpPr>
            <a:spLocks noGrp="1"/>
          </p:cNvSpPr>
          <p:nvPr>
            <p:ph type="media" idx="2"/>
          </p:nvPr>
        </p:nvSpPr>
        <p:spPr>
          <a:xfrm>
            <a:off x="1395984" y="1497770"/>
            <a:ext cx="9399900" cy="42153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dk2"/>
              </a:buClr>
              <a:buSzPts val="1400"/>
              <a:buFont typeface="Arial"/>
              <a:buNone/>
              <a:defRPr sz="1400" b="0" i="0" u="none" strike="noStrike" cap="none">
                <a:solidFill>
                  <a:schemeClr val="dk2"/>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Layout">
  <p:cSld name="Divider Layout">
    <p:spTree>
      <p:nvGrpSpPr>
        <p:cNvPr id="1" name="Shape 57"/>
        <p:cNvGrpSpPr/>
        <p:nvPr/>
      </p:nvGrpSpPr>
      <p:grpSpPr>
        <a:xfrm>
          <a:off x="0" y="0"/>
          <a:ext cx="0" cy="0"/>
          <a:chOff x="0" y="0"/>
          <a:chExt cx="0" cy="0"/>
        </a:xfrm>
      </p:grpSpPr>
      <p:sp>
        <p:nvSpPr>
          <p:cNvPr id="58" name="Google Shape;58;p6"/>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9" name="Google Shape;59;p6"/>
          <p:cNvSpPr/>
          <p:nvPr/>
        </p:nvSpPr>
        <p:spPr>
          <a:xfrm>
            <a:off x="129540" y="3410712"/>
            <a:ext cx="11932800" cy="3319200"/>
          </a:xfrm>
          <a:prstGeom prst="rect">
            <a:avLst/>
          </a:prstGeom>
          <a:gradFill>
            <a:gsLst>
              <a:gs pos="0">
                <a:srgbClr val="004CB9">
                  <a:alpha val="80000"/>
                </a:srgbClr>
              </a:gs>
              <a:gs pos="99000">
                <a:srgbClr val="005500">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0" name="Google Shape;60;p6"/>
          <p:cNvSpPr txBox="1">
            <a:spLocks noGrp="1"/>
          </p:cNvSpPr>
          <p:nvPr>
            <p:ph type="title"/>
          </p:nvPr>
        </p:nvSpPr>
        <p:spPr>
          <a:xfrm>
            <a:off x="838200" y="3981036"/>
            <a:ext cx="10515600" cy="782700"/>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1" name="Google Shape;61;p6"/>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62" name="Google Shape;62;p6"/>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3" name="Google Shape;63;p6"/>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4" name="Google Shape;64;p6"/>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5" name="Google Shape;65;p6"/>
          <p:cNvSpPr txBox="1">
            <a:spLocks noGrp="1"/>
          </p:cNvSpPr>
          <p:nvPr>
            <p:ph type="body" idx="1"/>
          </p:nvPr>
        </p:nvSpPr>
        <p:spPr>
          <a:xfrm>
            <a:off x="838200" y="4947816"/>
            <a:ext cx="10515600" cy="4764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6" name="Google Shape;66;p6"/>
          <p:cNvSpPr/>
          <p:nvPr/>
        </p:nvSpPr>
        <p:spPr>
          <a:xfrm>
            <a:off x="4070604" y="4804366"/>
            <a:ext cx="40509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and Title Slide">
  <p:cSld name="Image and Title Slide">
    <p:spTree>
      <p:nvGrpSpPr>
        <p:cNvPr id="1" name="Shape 67"/>
        <p:cNvGrpSpPr/>
        <p:nvPr/>
      </p:nvGrpSpPr>
      <p:grpSpPr>
        <a:xfrm>
          <a:off x="0" y="0"/>
          <a:ext cx="0" cy="0"/>
          <a:chOff x="0" y="0"/>
          <a:chExt cx="0" cy="0"/>
        </a:xfrm>
      </p:grpSpPr>
      <p:sp>
        <p:nvSpPr>
          <p:cNvPr id="68" name="Google Shape;68;p7"/>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9" name="Google Shape;69;p7"/>
          <p:cNvSpPr/>
          <p:nvPr/>
        </p:nvSpPr>
        <p:spPr>
          <a:xfrm>
            <a:off x="129540" y="128016"/>
            <a:ext cx="11932800" cy="2368200"/>
          </a:xfrm>
          <a:prstGeom prst="rect">
            <a:avLst/>
          </a:prstGeom>
          <a:gradFill>
            <a:gsLst>
              <a:gs pos="0">
                <a:srgbClr val="004CB9">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0" name="Google Shape;70;p7"/>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71" name="Google Shape;71;p7"/>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2" name="Google Shape;72;p7"/>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3" name="Google Shape;73;p7"/>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4" name="Google Shape;74;p7"/>
          <p:cNvSpPr txBox="1">
            <a:spLocks noGrp="1"/>
          </p:cNvSpPr>
          <p:nvPr>
            <p:ph type="body" idx="1"/>
          </p:nvPr>
        </p:nvSpPr>
        <p:spPr>
          <a:xfrm>
            <a:off x="838201" y="1835244"/>
            <a:ext cx="10515600" cy="629100"/>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5" name="Google Shape;75;p7"/>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6" name="Google Shape;76;p7"/>
          <p:cNvSpPr/>
          <p:nvPr/>
        </p:nvSpPr>
        <p:spPr>
          <a:xfrm>
            <a:off x="3759708" y="1667974"/>
            <a:ext cx="46725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Layout">
  <p:cSld name="Table Layout">
    <p:spTree>
      <p:nvGrpSpPr>
        <p:cNvPr id="1" name="Shape 77"/>
        <p:cNvGrpSpPr/>
        <p:nvPr/>
      </p:nvGrpSpPr>
      <p:grpSpPr>
        <a:xfrm>
          <a:off x="0" y="0"/>
          <a:ext cx="0" cy="0"/>
          <a:chOff x="0" y="0"/>
          <a:chExt cx="0" cy="0"/>
        </a:xfrm>
      </p:grpSpPr>
      <p:sp>
        <p:nvSpPr>
          <p:cNvPr id="78" name="Google Shape;78;p8"/>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9" name="Google Shape;79;p8"/>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0" name="Google Shape;80;p8"/>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81" name="Google Shape;81;p8"/>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2" name="Google Shape;82;p8"/>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3" name="Google Shape;83;p8"/>
          <p:cNvSpPr txBox="1">
            <a:spLocks noGrp="1"/>
          </p:cNvSpPr>
          <p:nvPr>
            <p:ph type="body" idx="1"/>
          </p:nvPr>
        </p:nvSpPr>
        <p:spPr>
          <a:xfrm>
            <a:off x="8683563" y="3359239"/>
            <a:ext cx="2596800" cy="2252700"/>
          </a:xfrm>
          <a:prstGeom prst="rect">
            <a:avLst/>
          </a:prstGeom>
          <a:noFill/>
          <a:ln>
            <a:noFill/>
          </a:ln>
        </p:spPr>
        <p:txBody>
          <a:bodyPr spcFirstLastPara="1" wrap="square" lIns="0" tIns="45700" rIns="0"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4" name="Google Shape;84;p8"/>
          <p:cNvSpPr txBox="1">
            <a:spLocks noGrp="1"/>
          </p:cNvSpPr>
          <p:nvPr>
            <p:ph type="title"/>
          </p:nvPr>
        </p:nvSpPr>
        <p:spPr>
          <a:xfrm>
            <a:off x="8683562" y="1757774"/>
            <a:ext cx="2670000" cy="1325700"/>
          </a:xfrm>
          <a:prstGeom prst="rect">
            <a:avLst/>
          </a:prstGeom>
          <a:noFill/>
          <a:ln>
            <a:noFill/>
          </a:ln>
        </p:spPr>
        <p:txBody>
          <a:bodyPr spcFirstLastPara="1" wrap="square" lIns="0" tIns="45700" rIns="0"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5" name="Google Shape;85;p8"/>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6" name="Google Shape;86;p8"/>
          <p:cNvSpPr/>
          <p:nvPr/>
        </p:nvSpPr>
        <p:spPr>
          <a:xfrm>
            <a:off x="8683563" y="3191969"/>
            <a:ext cx="15453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anks Layout">
  <p:cSld name="Thanks Layout">
    <p:spTree>
      <p:nvGrpSpPr>
        <p:cNvPr id="1" name="Shape 87"/>
        <p:cNvGrpSpPr/>
        <p:nvPr/>
      </p:nvGrpSpPr>
      <p:grpSpPr>
        <a:xfrm>
          <a:off x="0" y="0"/>
          <a:ext cx="0" cy="0"/>
          <a:chOff x="0" y="0"/>
          <a:chExt cx="0" cy="0"/>
        </a:xfrm>
      </p:grpSpPr>
      <p:sp>
        <p:nvSpPr>
          <p:cNvPr id="88" name="Google Shape;88;p9"/>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9" name="Google Shape;89;p9"/>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0" name="Google Shape;90;p9"/>
          <p:cNvSpPr txBox="1">
            <a:spLocks noGrp="1"/>
          </p:cNvSpPr>
          <p:nvPr>
            <p:ph type="body" idx="1"/>
          </p:nvPr>
        </p:nvSpPr>
        <p:spPr>
          <a:xfrm>
            <a:off x="3912235" y="4222968"/>
            <a:ext cx="4367400" cy="4746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3500"/>
              <a:buFont typeface="Arial"/>
              <a:buNone/>
              <a:defRPr sz="35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1" name="Google Shape;91;p9"/>
          <p:cNvSpPr txBox="1">
            <a:spLocks noGrp="1"/>
          </p:cNvSpPr>
          <p:nvPr>
            <p:ph type="body" idx="2"/>
          </p:nvPr>
        </p:nvSpPr>
        <p:spPr>
          <a:xfrm>
            <a:off x="3912235" y="3927698"/>
            <a:ext cx="4367400" cy="288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000"/>
              <a:buFont typeface="Arial"/>
              <a:buNone/>
              <a:defRPr sz="20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2" name="Google Shape;92;p9"/>
          <p:cNvSpPr txBox="1">
            <a:spLocks noGrp="1"/>
          </p:cNvSpPr>
          <p:nvPr>
            <p:ph type="body" idx="3"/>
          </p:nvPr>
        </p:nvSpPr>
        <p:spPr>
          <a:xfrm>
            <a:off x="1050857" y="2655074"/>
            <a:ext cx="10090200" cy="6066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3500"/>
              <a:buFont typeface="Arial"/>
              <a:buNone/>
              <a:defRPr sz="35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3" name="Google Shape;93;p9"/>
          <p:cNvSpPr txBox="1">
            <a:spLocks noGrp="1"/>
          </p:cNvSpPr>
          <p:nvPr>
            <p:ph type="body" idx="4"/>
          </p:nvPr>
        </p:nvSpPr>
        <p:spPr>
          <a:xfrm>
            <a:off x="3135722" y="5230723"/>
            <a:ext cx="5920500" cy="4746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3500"/>
              <a:buFont typeface="Arial"/>
              <a:buNone/>
              <a:defRPr sz="35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4" name="Google Shape;94;p9"/>
          <p:cNvSpPr txBox="1">
            <a:spLocks noGrp="1"/>
          </p:cNvSpPr>
          <p:nvPr>
            <p:ph type="body" idx="5"/>
          </p:nvPr>
        </p:nvSpPr>
        <p:spPr>
          <a:xfrm>
            <a:off x="3912235" y="4929014"/>
            <a:ext cx="4367400" cy="288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000"/>
              <a:buFont typeface="Arial"/>
              <a:buNone/>
              <a:defRPr sz="20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5" name="Google Shape;95;p9"/>
          <p:cNvSpPr txBox="1">
            <a:spLocks noGrp="1"/>
          </p:cNvSpPr>
          <p:nvPr>
            <p:ph type="title"/>
          </p:nvPr>
        </p:nvSpPr>
        <p:spPr>
          <a:xfrm>
            <a:off x="1050856" y="993494"/>
            <a:ext cx="10104000" cy="1517400"/>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8000"/>
              <a:buFont typeface="Cabin"/>
              <a:buNone/>
              <a:defRPr sz="8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6" name="Google Shape;96;p9"/>
          <p:cNvSpPr/>
          <p:nvPr/>
        </p:nvSpPr>
        <p:spPr>
          <a:xfrm>
            <a:off x="3156204" y="2421953"/>
            <a:ext cx="5879700" cy="639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97"/>
        <p:cNvGrpSpPr/>
        <p:nvPr/>
      </p:nvGrpSpPr>
      <p:grpSpPr>
        <a:xfrm>
          <a:off x="0" y="0"/>
          <a:ext cx="0" cy="0"/>
          <a:chOff x="0" y="0"/>
          <a:chExt cx="0" cy="0"/>
        </a:xfrm>
      </p:grpSpPr>
      <p:sp>
        <p:nvSpPr>
          <p:cNvPr id="98" name="Google Shape;98;p10"/>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9" name="Google Shape;99;p10"/>
          <p:cNvSpPr/>
          <p:nvPr/>
        </p:nvSpPr>
        <p:spPr>
          <a:xfrm>
            <a:off x="129540" y="128016"/>
            <a:ext cx="11932800" cy="3319200"/>
          </a:xfrm>
          <a:prstGeom prst="rect">
            <a:avLst/>
          </a:prstGeom>
          <a:gradFill>
            <a:gsLst>
              <a:gs pos="0">
                <a:srgbClr val="004CB9">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0" name="Google Shape;100;p10"/>
          <p:cNvSpPr txBox="1">
            <a:spLocks noGrp="1"/>
          </p:cNvSpPr>
          <p:nvPr>
            <p:ph type="title"/>
          </p:nvPr>
        </p:nvSpPr>
        <p:spPr>
          <a:xfrm>
            <a:off x="841248" y="1093460"/>
            <a:ext cx="5320500" cy="782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1" name="Google Shape;101;p10"/>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02" name="Google Shape;102;p10"/>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3" name="Google Shape;103;p10"/>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4" name="Google Shape;104;p10"/>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5" name="Google Shape;105;p10"/>
          <p:cNvSpPr txBox="1">
            <a:spLocks noGrp="1"/>
          </p:cNvSpPr>
          <p:nvPr>
            <p:ph type="body" idx="1"/>
          </p:nvPr>
        </p:nvSpPr>
        <p:spPr>
          <a:xfrm>
            <a:off x="841248" y="2060240"/>
            <a:ext cx="5320500" cy="8826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6" name="Google Shape;106;p10"/>
          <p:cNvSpPr/>
          <p:nvPr/>
        </p:nvSpPr>
        <p:spPr>
          <a:xfrm>
            <a:off x="914693" y="1916790"/>
            <a:ext cx="45000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7" name="Google Shape;107;p10"/>
          <p:cNvSpPr txBox="1">
            <a:spLocks noGrp="1"/>
          </p:cNvSpPr>
          <p:nvPr>
            <p:ph type="body" idx="2"/>
          </p:nvPr>
        </p:nvSpPr>
        <p:spPr>
          <a:xfrm>
            <a:off x="6817897" y="1125545"/>
            <a:ext cx="4707900" cy="1849200"/>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hart Layout">
  <p:cSld name="Chart Layout">
    <p:spTree>
      <p:nvGrpSpPr>
        <p:cNvPr id="1" name="Shape 108"/>
        <p:cNvGrpSpPr/>
        <p:nvPr/>
      </p:nvGrpSpPr>
      <p:grpSpPr>
        <a:xfrm>
          <a:off x="0" y="0"/>
          <a:ext cx="0" cy="0"/>
          <a:chOff x="0" y="0"/>
          <a:chExt cx="0" cy="0"/>
        </a:xfrm>
      </p:grpSpPr>
      <p:sp>
        <p:nvSpPr>
          <p:cNvPr id="109" name="Google Shape;109;p11"/>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0" name="Google Shape;110;p11"/>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1" name="Google Shape;111;p11"/>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12" name="Google Shape;112;p11"/>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3" name="Google Shape;113;p11"/>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4" name="Google Shape;114;p11"/>
          <p:cNvSpPr txBox="1">
            <a:spLocks noGrp="1"/>
          </p:cNvSpPr>
          <p:nvPr>
            <p:ph type="body" idx="1"/>
          </p:nvPr>
        </p:nvSpPr>
        <p:spPr>
          <a:xfrm>
            <a:off x="841248" y="3359239"/>
            <a:ext cx="4357800" cy="2252700"/>
          </a:xfrm>
          <a:prstGeom prst="rect">
            <a:avLst/>
          </a:prstGeom>
          <a:noFill/>
          <a:ln>
            <a:noFill/>
          </a:ln>
        </p:spPr>
        <p:txBody>
          <a:bodyPr spcFirstLastPara="1" wrap="square" lIns="0" tIns="45700" rIns="0"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5" name="Google Shape;115;p11"/>
          <p:cNvSpPr txBox="1">
            <a:spLocks noGrp="1"/>
          </p:cNvSpPr>
          <p:nvPr>
            <p:ph type="title"/>
          </p:nvPr>
        </p:nvSpPr>
        <p:spPr>
          <a:xfrm>
            <a:off x="841248" y="2081624"/>
            <a:ext cx="4357800" cy="1325700"/>
          </a:xfrm>
          <a:prstGeom prst="rect">
            <a:avLst/>
          </a:prstGeom>
          <a:noFill/>
          <a:ln>
            <a:noFill/>
          </a:ln>
        </p:spPr>
        <p:txBody>
          <a:bodyPr spcFirstLastPara="1" wrap="square" lIns="0" tIns="45700" rIns="0"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6" name="Google Shape;116;p11"/>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7" name="Google Shape;117;p11"/>
          <p:cNvSpPr/>
          <p:nvPr/>
        </p:nvSpPr>
        <p:spPr>
          <a:xfrm>
            <a:off x="911877" y="3191969"/>
            <a:ext cx="39684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8" name="Google Shape;118;p11"/>
          <p:cNvSpPr>
            <a:spLocks noGrp="1"/>
          </p:cNvSpPr>
          <p:nvPr>
            <p:ph type="chart" idx="2"/>
          </p:nvPr>
        </p:nvSpPr>
        <p:spPr>
          <a:xfrm>
            <a:off x="6981371" y="1246188"/>
            <a:ext cx="4284600" cy="43656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rgbClr val="7F7F7F"/>
              </a:buClr>
              <a:buSzPts val="1600"/>
              <a:buFont typeface="Arial"/>
              <a:buNone/>
              <a:defRPr sz="1600" b="0" i="0" u="none" strike="noStrike" cap="none">
                <a:solidFill>
                  <a:srgbClr val="7F7F7F"/>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119"/>
        <p:cNvGrpSpPr/>
        <p:nvPr/>
      </p:nvGrpSpPr>
      <p:grpSpPr>
        <a:xfrm>
          <a:off x="0" y="0"/>
          <a:ext cx="0" cy="0"/>
          <a:chOff x="0" y="0"/>
          <a:chExt cx="0" cy="0"/>
        </a:xfrm>
      </p:grpSpPr>
      <p:sp>
        <p:nvSpPr>
          <p:cNvPr id="120" name="Google Shape;120;p12"/>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1" name="Google Shape;121;p12"/>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2" name="Google Shape;122;p12"/>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23" name="Google Shape;123;p12"/>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4" name="Google Shape;124;p12"/>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5" name="Google Shape;125;p12"/>
          <p:cNvSpPr txBox="1">
            <a:spLocks noGrp="1"/>
          </p:cNvSpPr>
          <p:nvPr>
            <p:ph type="body" idx="1"/>
          </p:nvPr>
        </p:nvSpPr>
        <p:spPr>
          <a:xfrm>
            <a:off x="838201" y="1835244"/>
            <a:ext cx="10515600" cy="629100"/>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6" name="Google Shape;126;p12"/>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7" name="Google Shape;127;p12"/>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8" name="Google Shape;128;p12"/>
          <p:cNvSpPr/>
          <p:nvPr/>
        </p:nvSpPr>
        <p:spPr>
          <a:xfrm>
            <a:off x="4312920" y="1667974"/>
            <a:ext cx="35661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nual">
  <p:cSld name="Manual">
    <p:spTree>
      <p:nvGrpSpPr>
        <p:cNvPr id="1" name="Shape 129"/>
        <p:cNvGrpSpPr/>
        <p:nvPr/>
      </p:nvGrpSpPr>
      <p:grpSpPr>
        <a:xfrm>
          <a:off x="0" y="0"/>
          <a:ext cx="0" cy="0"/>
          <a:chOff x="0" y="0"/>
          <a:chExt cx="0" cy="0"/>
        </a:xfrm>
      </p:grpSpPr>
      <p:sp>
        <p:nvSpPr>
          <p:cNvPr id="130" name="Google Shape;130;p13"/>
          <p:cNvSpPr/>
          <p:nvPr/>
        </p:nvSpPr>
        <p:spPr>
          <a:xfrm>
            <a:off x="129540" y="128016"/>
            <a:ext cx="11932800" cy="6602100"/>
          </a:xfrm>
          <a:prstGeom prst="rect">
            <a:avLst/>
          </a:prstGeom>
          <a:gradFill>
            <a:gsLst>
              <a:gs pos="0">
                <a:schemeClr val="accent2"/>
              </a:gs>
              <a:gs pos="100000">
                <a:schemeClr val="accent3"/>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31" name="Google Shape;131;p13"/>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2" name="Google Shape;132;p13"/>
          <p:cNvSpPr/>
          <p:nvPr/>
        </p:nvSpPr>
        <p:spPr>
          <a:xfrm>
            <a:off x="2017776" y="1667974"/>
            <a:ext cx="81564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33" name="Google Shape;133;p13"/>
          <p:cNvSpPr txBox="1">
            <a:spLocks noGrp="1"/>
          </p:cNvSpPr>
          <p:nvPr>
            <p:ph type="body" idx="1"/>
          </p:nvPr>
        </p:nvSpPr>
        <p:spPr>
          <a:xfrm>
            <a:off x="855578" y="1960171"/>
            <a:ext cx="882600" cy="109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4" name="Google Shape;134;p13"/>
          <p:cNvSpPr txBox="1">
            <a:spLocks noGrp="1"/>
          </p:cNvSpPr>
          <p:nvPr>
            <p:ph type="body" idx="2"/>
          </p:nvPr>
        </p:nvSpPr>
        <p:spPr>
          <a:xfrm>
            <a:off x="1442535" y="1984171"/>
            <a:ext cx="3103200" cy="1032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5" name="Google Shape;135;p13"/>
          <p:cNvSpPr txBox="1">
            <a:spLocks noGrp="1"/>
          </p:cNvSpPr>
          <p:nvPr>
            <p:ph type="body" idx="3"/>
          </p:nvPr>
        </p:nvSpPr>
        <p:spPr>
          <a:xfrm>
            <a:off x="4820642" y="1960171"/>
            <a:ext cx="882600" cy="109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6" name="Google Shape;136;p13"/>
          <p:cNvSpPr txBox="1">
            <a:spLocks noGrp="1"/>
          </p:cNvSpPr>
          <p:nvPr>
            <p:ph type="body" idx="4"/>
          </p:nvPr>
        </p:nvSpPr>
        <p:spPr>
          <a:xfrm>
            <a:off x="5477939" y="1984171"/>
            <a:ext cx="2244000" cy="1032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7" name="Google Shape;137;p13"/>
          <p:cNvSpPr txBox="1">
            <a:spLocks noGrp="1"/>
          </p:cNvSpPr>
          <p:nvPr>
            <p:ph type="body" idx="5"/>
          </p:nvPr>
        </p:nvSpPr>
        <p:spPr>
          <a:xfrm>
            <a:off x="7906755" y="1977950"/>
            <a:ext cx="882600" cy="109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8" name="Google Shape;138;p13"/>
          <p:cNvSpPr txBox="1">
            <a:spLocks noGrp="1"/>
          </p:cNvSpPr>
          <p:nvPr>
            <p:ph type="body" idx="6"/>
          </p:nvPr>
        </p:nvSpPr>
        <p:spPr>
          <a:xfrm>
            <a:off x="8564052" y="2001950"/>
            <a:ext cx="2959200" cy="1032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9" name="Google Shape;139;p13"/>
          <p:cNvSpPr txBox="1">
            <a:spLocks noGrp="1"/>
          </p:cNvSpPr>
          <p:nvPr>
            <p:ph type="body" idx="7"/>
          </p:nvPr>
        </p:nvSpPr>
        <p:spPr>
          <a:xfrm>
            <a:off x="1020059" y="3103993"/>
            <a:ext cx="16986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0" name="Google Shape;140;p13"/>
          <p:cNvSpPr txBox="1">
            <a:spLocks noGrp="1"/>
          </p:cNvSpPr>
          <p:nvPr>
            <p:ph type="body" idx="8"/>
          </p:nvPr>
        </p:nvSpPr>
        <p:spPr>
          <a:xfrm>
            <a:off x="2718684" y="3103993"/>
            <a:ext cx="16986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1" name="Google Shape;141;p13"/>
          <p:cNvSpPr txBox="1">
            <a:spLocks noGrp="1"/>
          </p:cNvSpPr>
          <p:nvPr>
            <p:ph type="body" idx="9"/>
          </p:nvPr>
        </p:nvSpPr>
        <p:spPr>
          <a:xfrm>
            <a:off x="4794793" y="3103993"/>
            <a:ext cx="25992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2" name="Google Shape;142;p13"/>
          <p:cNvSpPr txBox="1">
            <a:spLocks noGrp="1"/>
          </p:cNvSpPr>
          <p:nvPr>
            <p:ph type="body" idx="13"/>
          </p:nvPr>
        </p:nvSpPr>
        <p:spPr>
          <a:xfrm>
            <a:off x="7876955" y="3102450"/>
            <a:ext cx="37263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3" name="Google Shape;143;p13"/>
          <p:cNvSpPr txBox="1">
            <a:spLocks noGrp="1"/>
          </p:cNvSpPr>
          <p:nvPr>
            <p:ph type="body" idx="14"/>
          </p:nvPr>
        </p:nvSpPr>
        <p:spPr>
          <a:xfrm>
            <a:off x="1657040" y="5751926"/>
            <a:ext cx="8877900" cy="4704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accent4"/>
              </a:buClr>
              <a:buSzPts val="1600"/>
              <a:buFont typeface="Arial"/>
              <a:buNone/>
              <a:defRPr sz="1600" b="0" i="0" u="none" strike="noStrike" cap="none">
                <a:solidFill>
                  <a:schemeClr val="accent4"/>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4" name="Google Shape;144;p13"/>
          <p:cNvSpPr txBox="1">
            <a:spLocks noGrp="1"/>
          </p:cNvSpPr>
          <p:nvPr>
            <p:ph type="body" idx="15"/>
          </p:nvPr>
        </p:nvSpPr>
        <p:spPr>
          <a:xfrm>
            <a:off x="4794791" y="5070254"/>
            <a:ext cx="25992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1600"/>
              <a:buFont typeface="Arial"/>
              <a:buNone/>
              <a:defRPr sz="16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5" name="Google Shape;145;p13"/>
          <p:cNvSpPr txBox="1">
            <a:spLocks noGrp="1"/>
          </p:cNvSpPr>
          <p:nvPr>
            <p:ph type="body" idx="16"/>
          </p:nvPr>
        </p:nvSpPr>
        <p:spPr>
          <a:xfrm>
            <a:off x="7890713" y="5070254"/>
            <a:ext cx="37128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1600"/>
              <a:buFont typeface="Arial"/>
              <a:buNone/>
              <a:defRPr sz="16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6" name="Google Shape;146;p13"/>
          <p:cNvSpPr>
            <a:spLocks noGrp="1"/>
          </p:cNvSpPr>
          <p:nvPr>
            <p:ph type="pic" idx="17"/>
          </p:nvPr>
        </p:nvSpPr>
        <p:spPr>
          <a:xfrm>
            <a:off x="1020058" y="3976866"/>
            <a:ext cx="3273600" cy="16185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7" name="Google Shape;147;p13"/>
          <p:cNvSpPr>
            <a:spLocks noGrp="1"/>
          </p:cNvSpPr>
          <p:nvPr>
            <p:ph type="pic" idx="18"/>
          </p:nvPr>
        </p:nvSpPr>
        <p:spPr>
          <a:xfrm>
            <a:off x="4794792" y="4041034"/>
            <a:ext cx="2599200" cy="8961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8" name="Google Shape;148;p13"/>
          <p:cNvSpPr>
            <a:spLocks noGrp="1"/>
          </p:cNvSpPr>
          <p:nvPr>
            <p:ph type="pic" idx="19"/>
          </p:nvPr>
        </p:nvSpPr>
        <p:spPr>
          <a:xfrm>
            <a:off x="7876955" y="4041034"/>
            <a:ext cx="2599200" cy="8964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Source Sans Pro"/>
                <a:ea typeface="Source Sans Pro"/>
                <a:cs typeface="Source Sans Pro"/>
                <a:sym typeface="Source Sans Pro"/>
              </a:defRPr>
            </a:lvl1pPr>
            <a:lvl2pPr marL="0" marR="0" lvl="1" indent="0" algn="ctr" rtl="0">
              <a:spcBef>
                <a:spcPts val="0"/>
              </a:spcBef>
              <a:buNone/>
              <a:defRPr sz="1600" b="1" i="0" u="none" strike="noStrike" cap="none">
                <a:solidFill>
                  <a:schemeClr val="lt1"/>
                </a:solidFill>
                <a:latin typeface="Source Sans Pro"/>
                <a:ea typeface="Source Sans Pro"/>
                <a:cs typeface="Source Sans Pro"/>
                <a:sym typeface="Source Sans Pro"/>
              </a:defRPr>
            </a:lvl2pPr>
            <a:lvl3pPr marL="0" marR="0" lvl="2" indent="0" algn="ctr" rtl="0">
              <a:spcBef>
                <a:spcPts val="0"/>
              </a:spcBef>
              <a:buNone/>
              <a:defRPr sz="1600" b="1" i="0" u="none" strike="noStrike" cap="none">
                <a:solidFill>
                  <a:schemeClr val="lt1"/>
                </a:solidFill>
                <a:latin typeface="Source Sans Pro"/>
                <a:ea typeface="Source Sans Pro"/>
                <a:cs typeface="Source Sans Pro"/>
                <a:sym typeface="Source Sans Pro"/>
              </a:defRPr>
            </a:lvl3pPr>
            <a:lvl4pPr marL="0" marR="0" lvl="3" indent="0" algn="ctr" rtl="0">
              <a:spcBef>
                <a:spcPts val="0"/>
              </a:spcBef>
              <a:buNone/>
              <a:defRPr sz="1600" b="1" i="0" u="none" strike="noStrike" cap="none">
                <a:solidFill>
                  <a:schemeClr val="lt1"/>
                </a:solidFill>
                <a:latin typeface="Source Sans Pro"/>
                <a:ea typeface="Source Sans Pro"/>
                <a:cs typeface="Source Sans Pro"/>
                <a:sym typeface="Source Sans Pro"/>
              </a:defRPr>
            </a:lvl4pPr>
            <a:lvl5pPr marL="0" marR="0" lvl="4" indent="0" algn="ctr" rtl="0">
              <a:spcBef>
                <a:spcPts val="0"/>
              </a:spcBef>
              <a:buNone/>
              <a:defRPr sz="1600" b="1" i="0" u="none" strike="noStrike" cap="none">
                <a:solidFill>
                  <a:schemeClr val="lt1"/>
                </a:solidFill>
                <a:latin typeface="Source Sans Pro"/>
                <a:ea typeface="Source Sans Pro"/>
                <a:cs typeface="Source Sans Pro"/>
                <a:sym typeface="Source Sans Pro"/>
              </a:defRPr>
            </a:lvl5pPr>
            <a:lvl6pPr marL="0" marR="0" lvl="5" indent="0" algn="ctr" rtl="0">
              <a:spcBef>
                <a:spcPts val="0"/>
              </a:spcBef>
              <a:buNone/>
              <a:defRPr sz="1600" b="1" i="0" u="none" strike="noStrike" cap="none">
                <a:solidFill>
                  <a:schemeClr val="lt1"/>
                </a:solidFill>
                <a:latin typeface="Source Sans Pro"/>
                <a:ea typeface="Source Sans Pro"/>
                <a:cs typeface="Source Sans Pro"/>
                <a:sym typeface="Source Sans Pro"/>
              </a:defRPr>
            </a:lvl6pPr>
            <a:lvl7pPr marL="0" marR="0" lvl="6" indent="0" algn="ctr" rtl="0">
              <a:spcBef>
                <a:spcPts val="0"/>
              </a:spcBef>
              <a:buNone/>
              <a:defRPr sz="1600" b="1" i="0" u="none" strike="noStrike" cap="none">
                <a:solidFill>
                  <a:schemeClr val="lt1"/>
                </a:solidFill>
                <a:latin typeface="Source Sans Pro"/>
                <a:ea typeface="Source Sans Pro"/>
                <a:cs typeface="Source Sans Pro"/>
                <a:sym typeface="Source Sans Pro"/>
              </a:defRPr>
            </a:lvl7pPr>
            <a:lvl8pPr marL="0" marR="0" lvl="7" indent="0" algn="ctr" rtl="0">
              <a:spcBef>
                <a:spcPts val="0"/>
              </a:spcBef>
              <a:buNone/>
              <a:defRPr sz="1600" b="1" i="0" u="none" strike="noStrike" cap="none">
                <a:solidFill>
                  <a:schemeClr val="lt1"/>
                </a:solidFill>
                <a:latin typeface="Source Sans Pro"/>
                <a:ea typeface="Source Sans Pro"/>
                <a:cs typeface="Source Sans Pro"/>
                <a:sym typeface="Source Sans Pro"/>
              </a:defRPr>
            </a:lvl8pPr>
            <a:lvl9pPr marL="0" marR="0" lvl="8" indent="0" algn="ctr" rtl="0">
              <a:spcBef>
                <a:spcPts val="0"/>
              </a:spcBef>
              <a:buNone/>
              <a:defRPr sz="1600" b="1"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1" name="Google Shape;11;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2"/>
              </a:buClr>
              <a:buSzPts val="5000"/>
              <a:buFont typeface="Cabin"/>
              <a:buNone/>
              <a:defRPr sz="5000" b="0" i="0" u="none" strike="noStrike" cap="none">
                <a:solidFill>
                  <a:schemeClr val="dk2"/>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825625"/>
            <a:ext cx="10515600" cy="40482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2"/>
              </a:buClr>
              <a:buSzPts val="2800"/>
              <a:buFont typeface="Arial"/>
              <a:buChar char="•"/>
              <a:defRPr sz="2800" b="0" i="0" u="none" strike="noStrike" cap="none">
                <a:solidFill>
                  <a:schemeClr val="dk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 name="Google Shape;13;p1"/>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 name="Google Shape;14;p1"/>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72">
          <p15:clr>
            <a:srgbClr val="F26B43"/>
          </p15:clr>
        </p15:guide>
        <p15:guide id="2" pos="574">
          <p15:clr>
            <a:srgbClr val="F26B43"/>
          </p15:clr>
        </p15:guide>
        <p15:guide id="3" pos="7106">
          <p15:clr>
            <a:srgbClr val="F26B43"/>
          </p15:clr>
        </p15:guide>
        <p15:guide id="4" orient="horz" pos="3748">
          <p15:clr>
            <a:srgbClr val="F26B43"/>
          </p15:clr>
        </p15:guide>
        <p15:guide id="5" pos="4407">
          <p15:clr>
            <a:srgbClr val="F26B43"/>
          </p15:clr>
        </p15:guide>
        <p15:guide id="6" pos="3273">
          <p15:clr>
            <a:srgbClr val="F26B43"/>
          </p15:clr>
        </p15:guide>
        <p15:guide id="7" pos="3840">
          <p15:clr>
            <a:srgbClr val="F26B43"/>
          </p15:clr>
        </p15:guide>
        <p15:guide id="8" orient="horz" pos="2160">
          <p15:clr>
            <a:srgbClr val="F26B43"/>
          </p15:clr>
        </p15:guide>
        <p15:guide id="9" pos="302">
          <p15:clr>
            <a:srgbClr val="F26B43"/>
          </p15:clr>
        </p15:guide>
        <p15:guide id="10" pos="737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evelopmenteducation.ie/feature/sustainable-development/"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7GjLa5kfDfA"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evelopmenteducation.ie/blog/2016/03/planet-earth-our-home-our-life-our-dumping-ground/"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www.worldbookonline.com/advanced/article?id=ar750680&amp;st=the+kyoto+protocol#tab=homepage" TargetMode="External"/><Relationship Id="rId3" Type="http://schemas.openxmlformats.org/officeDocument/2006/relationships/hyperlink" Target="https://www.seai.ie/about/irelands-energy-targets/" TargetMode="External"/><Relationship Id="rId7" Type="http://schemas.openxmlformats.org/officeDocument/2006/relationships/hyperlink" Target="http://www.eirgridgroup.com/site-files/library/EirGrid/4289_EirGrid_GenCapStatement_v9_web.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www.eirgridgroup.com/site-files/library/EirGrid/EirGrid-Tomorrows-Energy-Scenarios-Report-2017.pdf" TargetMode="External"/><Relationship Id="rId5" Type="http://schemas.openxmlformats.org/officeDocument/2006/relationships/hyperlink" Target="http://www.epa.ie/pubs/reports/air/airemissions/ghgprojections2017-2035/EPA_2018_GHG_Emissions_Projections_Summary_Report.pdf" TargetMode="External"/><Relationship Id="rId10" Type="http://schemas.openxmlformats.org/officeDocument/2006/relationships/hyperlink" Target="https://www.worldbookonline.com/advanced/article?id=ar757519&amp;st=paris+climate+conference#tab=homepage" TargetMode="External"/><Relationship Id="rId4" Type="http://schemas.openxmlformats.org/officeDocument/2006/relationships/hyperlink" Target="http://www.caneurope.org/docman/climate-energy-targets/3357-off-target-ranking-of-eu-countries-ambition-and-progress-in-fighting-climate-change/file" TargetMode="External"/><Relationship Id="rId9" Type="http://schemas.openxmlformats.org/officeDocument/2006/relationships/hyperlink" Target="https://www.worldbookonline.com/advanced/media?id=bt193136&amp;st=copenhagen+earth+summi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scoilnet.ie/go-to-post-primary/"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hyperlink" Target="https://developmenteducation.ie/"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4"/>
          <p:cNvSpPr txBox="1">
            <a:spLocks noGrp="1"/>
          </p:cNvSpPr>
          <p:nvPr>
            <p:ph type="title"/>
          </p:nvPr>
        </p:nvSpPr>
        <p:spPr>
          <a:xfrm>
            <a:off x="1037021" y="2107415"/>
            <a:ext cx="10117959" cy="228135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8000"/>
              <a:buFont typeface="Cabin"/>
              <a:buNone/>
            </a:pPr>
            <a:r>
              <a:rPr lang="en-IE" sz="8000" b="0" i="0" u="none" strike="noStrike" cap="none">
                <a:solidFill>
                  <a:schemeClr val="lt1"/>
                </a:solidFill>
                <a:latin typeface="Cabin"/>
                <a:ea typeface="Cabin"/>
                <a:cs typeface="Cabin"/>
                <a:sym typeface="Cabin"/>
              </a:rPr>
              <a:t>Sustainability</a:t>
            </a:r>
            <a:endParaRPr sz="8000" b="0" i="0" u="none" strike="noStrike" cap="none">
              <a:solidFill>
                <a:schemeClr val="lt1"/>
              </a:solidFill>
              <a:latin typeface="Cabin"/>
              <a:ea typeface="Cabin"/>
              <a:cs typeface="Cabin"/>
              <a:sym typeface="Cabin"/>
            </a:endParaRPr>
          </a:p>
        </p:txBody>
      </p:sp>
      <p:sp>
        <p:nvSpPr>
          <p:cNvPr id="154" name="Google Shape;154;p14"/>
          <p:cNvSpPr txBox="1">
            <a:spLocks noGrp="1"/>
          </p:cNvSpPr>
          <p:nvPr>
            <p:ph type="body" idx="3"/>
          </p:nvPr>
        </p:nvSpPr>
        <p:spPr>
          <a:xfrm>
            <a:off x="261257" y="4720037"/>
            <a:ext cx="11560629" cy="110189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2"/>
              </a:buClr>
              <a:buSzPts val="3500"/>
              <a:buFont typeface="Arial"/>
              <a:buNone/>
            </a:pPr>
            <a:r>
              <a:rPr lang="en-IE" sz="3500" b="0" i="0" u="none" strike="noStrike" cap="none">
                <a:solidFill>
                  <a:schemeClr val="lt2"/>
                </a:solidFill>
                <a:latin typeface="Source Sans Pro"/>
                <a:ea typeface="Source Sans Pro"/>
                <a:cs typeface="Source Sans Pro"/>
                <a:sym typeface="Source Sans Pro"/>
              </a:rPr>
              <a:t>How do</a:t>
            </a:r>
            <a:r>
              <a:rPr lang="en-IE"/>
              <a:t>es the world</a:t>
            </a:r>
            <a:r>
              <a:rPr lang="en-IE" sz="3500" b="0" i="0" u="none" strike="noStrike" cap="none">
                <a:solidFill>
                  <a:schemeClr val="lt2"/>
                </a:solidFill>
                <a:latin typeface="Source Sans Pro"/>
                <a:ea typeface="Source Sans Pro"/>
                <a:cs typeface="Source Sans Pro"/>
                <a:sym typeface="Source Sans Pro"/>
              </a:rPr>
              <a:t> protect your HOME?</a:t>
            </a:r>
            <a:endParaRPr sz="3500" b="0" i="0" u="none" strike="noStrike" cap="none">
              <a:solidFill>
                <a:schemeClr val="lt2"/>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5"/>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Learning Intentions:</a:t>
            </a:r>
            <a:endParaRPr sz="5000" b="0" i="0" u="none" strike="noStrike" cap="none">
              <a:solidFill>
                <a:schemeClr val="lt1"/>
              </a:solidFill>
              <a:latin typeface="Cabin"/>
              <a:ea typeface="Cabin"/>
              <a:cs typeface="Cabin"/>
              <a:sym typeface="Cabin"/>
            </a:endParaRPr>
          </a:p>
        </p:txBody>
      </p:sp>
      <p:sp>
        <p:nvSpPr>
          <p:cNvPr id="160" name="Google Shape;160;p15"/>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By the end of this lesson you will be able to:</a:t>
            </a:r>
            <a:endParaRPr sz="2300" b="0" i="0" u="none" strike="noStrike" cap="none">
              <a:solidFill>
                <a:schemeClr val="lt2"/>
              </a:solidFill>
              <a:latin typeface="Source Sans Pro"/>
              <a:ea typeface="Source Sans Pro"/>
              <a:cs typeface="Source Sans Pro"/>
              <a:sym typeface="Source Sans Pro"/>
            </a:endParaRPr>
          </a:p>
        </p:txBody>
      </p:sp>
      <p:sp>
        <p:nvSpPr>
          <p:cNvPr id="161" name="Google Shape;161;p15"/>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2</a:t>
            </a:fld>
            <a:endParaRPr sz="1600" b="1" i="0" u="none" strike="noStrike" cap="none">
              <a:solidFill>
                <a:schemeClr val="lt1"/>
              </a:solidFill>
              <a:latin typeface="Source Sans Pro"/>
              <a:ea typeface="Source Sans Pro"/>
              <a:cs typeface="Source Sans Pro"/>
              <a:sym typeface="Source Sans Pro"/>
            </a:endParaRPr>
          </a:p>
        </p:txBody>
      </p:sp>
      <p:sp>
        <p:nvSpPr>
          <p:cNvPr id="162" name="Google Shape;162;p15"/>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2400"/>
              <a:buFont typeface="Arial"/>
              <a:buNone/>
            </a:pPr>
            <a:endParaRPr sz="2400" b="0" i="0" u="none" strike="noStrike" cap="none">
              <a:solidFill>
                <a:schemeClr val="lt1"/>
              </a:solidFill>
              <a:latin typeface="Source Sans Pro"/>
              <a:ea typeface="Source Sans Pro"/>
              <a:cs typeface="Source Sans Pro"/>
              <a:sym typeface="Source Sans Pro"/>
            </a:endParaRPr>
          </a:p>
          <a:p>
            <a:pPr marL="457200" marR="0" lvl="0" indent="-457200" algn="l" rtl="0">
              <a:lnSpc>
                <a:spcPct val="70000"/>
              </a:lnSpc>
              <a:spcBef>
                <a:spcPts val="1000"/>
              </a:spcBef>
              <a:spcAft>
                <a:spcPts val="0"/>
              </a:spcAft>
              <a:buClr>
                <a:schemeClr val="lt1"/>
              </a:buClr>
              <a:buSzPts val="2400"/>
              <a:buFont typeface="Arial"/>
              <a:buChar char="•"/>
            </a:pPr>
            <a:r>
              <a:rPr lang="en-IE" sz="2400" b="0" i="0" u="none" strike="noStrike" cap="none">
                <a:solidFill>
                  <a:schemeClr val="lt1"/>
                </a:solidFill>
                <a:latin typeface="Source Sans Pro"/>
                <a:ea typeface="Source Sans Pro"/>
                <a:cs typeface="Source Sans Pro"/>
                <a:sym typeface="Source Sans Pro"/>
              </a:rPr>
              <a:t>Describe sustainable development.</a:t>
            </a:r>
            <a:br>
              <a:rPr lang="en-IE" sz="2400" b="0" i="0" u="none" strike="noStrike" cap="none">
                <a:solidFill>
                  <a:schemeClr val="lt1"/>
                </a:solidFill>
                <a:latin typeface="Source Sans Pro"/>
                <a:ea typeface="Source Sans Pro"/>
                <a:cs typeface="Source Sans Pro"/>
                <a:sym typeface="Source Sans Pro"/>
              </a:rPr>
            </a:br>
            <a:endParaRPr sz="2400">
              <a:solidFill>
                <a:schemeClr val="lt1"/>
              </a:solidFill>
            </a:endParaRPr>
          </a:p>
          <a:p>
            <a:pPr marL="457200" marR="0" lvl="0" indent="-457200" algn="l" rtl="0">
              <a:lnSpc>
                <a:spcPct val="70000"/>
              </a:lnSpc>
              <a:spcBef>
                <a:spcPts val="1000"/>
              </a:spcBef>
              <a:spcAft>
                <a:spcPts val="0"/>
              </a:spcAft>
              <a:buClr>
                <a:schemeClr val="lt1"/>
              </a:buClr>
              <a:buSzPts val="2400"/>
              <a:buFont typeface="Arial"/>
              <a:buChar char="•"/>
            </a:pPr>
            <a:r>
              <a:rPr lang="en-IE" sz="2400">
                <a:solidFill>
                  <a:schemeClr val="lt1"/>
                </a:solidFill>
              </a:rPr>
              <a:t>Discuss the ethical and sustainable issues that arise from our current generation.</a:t>
            </a:r>
            <a:br>
              <a:rPr lang="en-IE" sz="2400">
                <a:solidFill>
                  <a:schemeClr val="lt1"/>
                </a:solidFill>
              </a:rPr>
            </a:br>
            <a:endParaRPr sz="2400">
              <a:solidFill>
                <a:schemeClr val="lt1"/>
              </a:solidFill>
            </a:endParaRPr>
          </a:p>
          <a:p>
            <a:pPr marL="457200" marR="0" lvl="0" indent="-457200" algn="l" rtl="0">
              <a:lnSpc>
                <a:spcPct val="70000"/>
              </a:lnSpc>
              <a:spcBef>
                <a:spcPts val="1000"/>
              </a:spcBef>
              <a:spcAft>
                <a:spcPts val="0"/>
              </a:spcAft>
              <a:buClr>
                <a:schemeClr val="lt1"/>
              </a:buClr>
              <a:buSzPts val="2400"/>
              <a:buFont typeface="Arial"/>
              <a:buChar char="•"/>
            </a:pPr>
            <a:r>
              <a:rPr lang="en-IE" sz="2400" b="0" i="0" u="none" strike="noStrike" cap="none">
                <a:solidFill>
                  <a:schemeClr val="lt1"/>
                </a:solidFill>
                <a:latin typeface="Source Sans Pro"/>
                <a:ea typeface="Source Sans Pro"/>
                <a:cs typeface="Source Sans Pro"/>
                <a:sym typeface="Source Sans Pro"/>
              </a:rPr>
              <a:t>Identify sustainable development initiatives that have been undertaken across the world.</a:t>
            </a:r>
            <a:endParaRPr sz="700" b="0" i="0" u="none" strike="noStrike" cap="none">
              <a:solidFill>
                <a:schemeClr val="dk2"/>
              </a:solidFill>
              <a:latin typeface="Source Sans Pro"/>
              <a:ea typeface="Source Sans Pro"/>
              <a:cs typeface="Source Sans Pro"/>
              <a:sym typeface="Source Sans Pro"/>
            </a:endParaRPr>
          </a:p>
          <a:p>
            <a:pPr marL="457200" marR="0" lvl="0" indent="-412750" algn="l" rtl="0">
              <a:lnSpc>
                <a:spcPct val="70000"/>
              </a:lnSpc>
              <a:spcBef>
                <a:spcPts val="1000"/>
              </a:spcBef>
              <a:spcAft>
                <a:spcPts val="0"/>
              </a:spcAft>
              <a:buClr>
                <a:schemeClr val="dk2"/>
              </a:buClr>
              <a:buSzPts val="700"/>
              <a:buFont typeface="Arial"/>
              <a:buNone/>
            </a:pPr>
            <a:endParaRPr sz="700" b="0" i="0" u="none" strike="noStrike" cap="none">
              <a:solidFill>
                <a:schemeClr val="dk2"/>
              </a:solidFill>
              <a:latin typeface="Source Sans Pro"/>
              <a:ea typeface="Source Sans Pro"/>
              <a:cs typeface="Source Sans Pro"/>
              <a:sym typeface="Source Sans Pro"/>
            </a:endParaRPr>
          </a:p>
          <a:p>
            <a:pPr marL="457200" marR="0" lvl="0" indent="-412750" algn="l" rtl="0">
              <a:lnSpc>
                <a:spcPct val="70000"/>
              </a:lnSpc>
              <a:spcBef>
                <a:spcPts val="1000"/>
              </a:spcBef>
              <a:spcAft>
                <a:spcPts val="0"/>
              </a:spcAft>
              <a:buClr>
                <a:schemeClr val="dk2"/>
              </a:buClr>
              <a:buSzPts val="700"/>
              <a:buFont typeface="Arial"/>
              <a:buNone/>
            </a:pPr>
            <a:endParaRPr sz="700" b="0" i="0" u="none" strike="noStrike" cap="none">
              <a:solidFill>
                <a:schemeClr val="dk2"/>
              </a:solidFill>
              <a:latin typeface="Source Sans Pro"/>
              <a:ea typeface="Source Sans Pro"/>
              <a:cs typeface="Source Sans Pro"/>
              <a:sym typeface="Source Sans Pro"/>
            </a:endParaRPr>
          </a:p>
        </p:txBody>
      </p:sp>
      <p:sp>
        <p:nvSpPr>
          <p:cNvPr id="163" name="Google Shape;163;p15"/>
          <p:cNvSpPr txBox="1"/>
          <p:nvPr/>
        </p:nvSpPr>
        <p:spPr>
          <a:xfrm>
            <a:off x="7859725" y="6027209"/>
            <a:ext cx="4166400" cy="62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0" i="0" u="none" strike="noStrike" cap="none">
                <a:solidFill>
                  <a:srgbClr val="FFFF00"/>
                </a:solidFill>
                <a:latin typeface="Source Sans Pro"/>
                <a:ea typeface="Source Sans Pro"/>
                <a:cs typeface="Source Sans Pro"/>
                <a:sym typeface="Source Sans Pro"/>
              </a:rPr>
              <a:t>Links to Science LO: 2.7, 2.6, 3.10</a:t>
            </a:r>
            <a:endParaRPr sz="1800" b="0" i="0" u="none" strike="noStrike" cap="none">
              <a:solidFill>
                <a:srgbClr val="FFFF00"/>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FFFF00"/>
                </a:solidFill>
                <a:latin typeface="Source Sans Pro"/>
                <a:ea typeface="Source Sans Pro"/>
                <a:cs typeface="Source Sans Pro"/>
                <a:sym typeface="Source Sans Pro"/>
              </a:rPr>
              <a:t>		   CSPE LO: 2.2, 2.4</a:t>
            </a:r>
            <a:endParaRPr sz="1800">
              <a:solidFill>
                <a:srgbClr val="FFFF00"/>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6"/>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3</a:t>
            </a:fld>
            <a:endParaRPr sz="1600" b="1">
              <a:solidFill>
                <a:schemeClr val="lt1"/>
              </a:solidFill>
              <a:latin typeface="Source Sans Pro"/>
              <a:ea typeface="Source Sans Pro"/>
              <a:cs typeface="Source Sans Pro"/>
              <a:sym typeface="Source Sans Pro"/>
            </a:endParaRPr>
          </a:p>
        </p:txBody>
      </p:sp>
      <p:sp>
        <p:nvSpPr>
          <p:cNvPr id="169" name="Google Shape;169;p16"/>
          <p:cNvSpPr txBox="1">
            <a:spLocks noGrp="1"/>
          </p:cNvSpPr>
          <p:nvPr>
            <p:ph type="ftr" idx="11"/>
          </p:nvPr>
        </p:nvSpPr>
        <p:spPr>
          <a:xfrm>
            <a:off x="838200" y="6118484"/>
            <a:ext cx="3398763"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IE" sz="1600">
                <a:solidFill>
                  <a:schemeClr val="lt2"/>
                </a:solidFill>
                <a:latin typeface="Source Sans Pro"/>
                <a:ea typeface="Source Sans Pro"/>
                <a:cs typeface="Source Sans Pro"/>
                <a:sym typeface="Source Sans Pro"/>
              </a:rPr>
              <a:t>ADD A FOOTER</a:t>
            </a:r>
            <a:endParaRPr sz="1600">
              <a:solidFill>
                <a:schemeClr val="lt2"/>
              </a:solidFill>
              <a:latin typeface="Source Sans Pro"/>
              <a:ea typeface="Source Sans Pro"/>
              <a:cs typeface="Source Sans Pro"/>
              <a:sym typeface="Source Sans Pro"/>
            </a:endParaRPr>
          </a:p>
        </p:txBody>
      </p:sp>
      <p:sp>
        <p:nvSpPr>
          <p:cNvPr id="170" name="Google Shape;170;p16"/>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Create a class mind-map to show your ideas.</a:t>
            </a:r>
            <a:endParaRPr/>
          </a:p>
        </p:txBody>
      </p:sp>
      <p:sp>
        <p:nvSpPr>
          <p:cNvPr id="171" name="Google Shape;171;p16"/>
          <p:cNvSpPr txBox="1">
            <a:spLocks noGrp="1"/>
          </p:cNvSpPr>
          <p:nvPr>
            <p:ph type="title"/>
          </p:nvPr>
        </p:nvSpPr>
        <p:spPr>
          <a:xfrm>
            <a:off x="838200" y="316329"/>
            <a:ext cx="10515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4500"/>
              <a:buFont typeface="Cabin"/>
              <a:buNone/>
            </a:pPr>
            <a:r>
              <a:rPr lang="en-IE" sz="4500" b="0" i="0" u="none" strike="noStrike" cap="none">
                <a:solidFill>
                  <a:schemeClr val="lt1"/>
                </a:solidFill>
                <a:latin typeface="Cabin"/>
                <a:ea typeface="Cabin"/>
                <a:cs typeface="Cabin"/>
                <a:sym typeface="Cabin"/>
              </a:rPr>
              <a:t>What do you think is meant by the term ‘Sustainable’?</a:t>
            </a:r>
            <a:endParaRPr/>
          </a:p>
        </p:txBody>
      </p:sp>
      <p:sp>
        <p:nvSpPr>
          <p:cNvPr id="172" name="Google Shape;172;p16"/>
          <p:cNvSpPr/>
          <p:nvPr/>
        </p:nvSpPr>
        <p:spPr>
          <a:xfrm>
            <a:off x="4699000" y="2984500"/>
            <a:ext cx="2540000" cy="20701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cxnSp>
        <p:nvCxnSpPr>
          <p:cNvPr id="173" name="Google Shape;173;p16"/>
          <p:cNvCxnSpPr>
            <a:stCxn id="172" idx="7"/>
          </p:cNvCxnSpPr>
          <p:nvPr/>
        </p:nvCxnSpPr>
        <p:spPr>
          <a:xfrm rot="10800000" flipH="1">
            <a:off x="6867026" y="2845159"/>
            <a:ext cx="1032300" cy="442500"/>
          </a:xfrm>
          <a:prstGeom prst="straightConnector1">
            <a:avLst/>
          </a:prstGeom>
          <a:noFill/>
          <a:ln w="9525" cap="flat" cmpd="sng">
            <a:solidFill>
              <a:srgbClr val="F5CA09"/>
            </a:solidFill>
            <a:prstDash val="solid"/>
            <a:miter lim="800000"/>
            <a:headEnd type="none" w="sm" len="sm"/>
            <a:tailEnd type="triangle" w="med" len="med"/>
          </a:ln>
        </p:spPr>
      </p:cxnSp>
      <p:cxnSp>
        <p:nvCxnSpPr>
          <p:cNvPr id="174" name="Google Shape;174;p16"/>
          <p:cNvCxnSpPr/>
          <p:nvPr/>
        </p:nvCxnSpPr>
        <p:spPr>
          <a:xfrm rot="10800000">
            <a:off x="4038600" y="2970159"/>
            <a:ext cx="927100" cy="381000"/>
          </a:xfrm>
          <a:prstGeom prst="straightConnector1">
            <a:avLst/>
          </a:prstGeom>
          <a:noFill/>
          <a:ln w="9525" cap="flat" cmpd="sng">
            <a:solidFill>
              <a:srgbClr val="F5CA09"/>
            </a:solidFill>
            <a:prstDash val="solid"/>
            <a:miter lim="800000"/>
            <a:headEnd type="none" w="sm" len="sm"/>
            <a:tailEnd type="triangle" w="med" len="med"/>
          </a:ln>
        </p:spPr>
      </p:cxnSp>
      <p:cxnSp>
        <p:nvCxnSpPr>
          <p:cNvPr id="175" name="Google Shape;175;p16"/>
          <p:cNvCxnSpPr>
            <a:stCxn id="172" idx="5"/>
          </p:cNvCxnSpPr>
          <p:nvPr/>
        </p:nvCxnSpPr>
        <p:spPr>
          <a:xfrm>
            <a:off x="6867026" y="4751441"/>
            <a:ext cx="803700" cy="455700"/>
          </a:xfrm>
          <a:prstGeom prst="straightConnector1">
            <a:avLst/>
          </a:prstGeom>
          <a:noFill/>
          <a:ln w="9525" cap="flat" cmpd="sng">
            <a:solidFill>
              <a:srgbClr val="F5CA09"/>
            </a:solidFill>
            <a:prstDash val="solid"/>
            <a:miter lim="800000"/>
            <a:headEnd type="none" w="sm" len="sm"/>
            <a:tailEnd type="triangle" w="med" len="med"/>
          </a:ln>
        </p:spPr>
      </p:cxnSp>
      <p:cxnSp>
        <p:nvCxnSpPr>
          <p:cNvPr id="176" name="Google Shape;176;p16"/>
          <p:cNvCxnSpPr/>
          <p:nvPr/>
        </p:nvCxnSpPr>
        <p:spPr>
          <a:xfrm flipH="1">
            <a:off x="4038600" y="4684659"/>
            <a:ext cx="927100" cy="446141"/>
          </a:xfrm>
          <a:prstGeom prst="straightConnector1">
            <a:avLst/>
          </a:prstGeom>
          <a:noFill/>
          <a:ln w="9525" cap="flat" cmpd="sng">
            <a:solidFill>
              <a:srgbClr val="F5CA09"/>
            </a:solidFill>
            <a:prstDash val="solid"/>
            <a:miter lim="800000"/>
            <a:headEnd type="none" w="sm" len="sm"/>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7"/>
          <p:cNvSpPr txBox="1">
            <a:spLocks noGrp="1"/>
          </p:cNvSpPr>
          <p:nvPr>
            <p:ph type="title"/>
          </p:nvPr>
        </p:nvSpPr>
        <p:spPr>
          <a:xfrm>
            <a:off x="841248" y="908512"/>
            <a:ext cx="5285914" cy="78263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4500"/>
              <a:buFont typeface="Cabin"/>
              <a:buNone/>
            </a:pPr>
            <a:r>
              <a:rPr lang="en-IE" sz="4500" b="0" i="0" u="none" strike="noStrike" cap="none">
                <a:solidFill>
                  <a:schemeClr val="lt1"/>
                </a:solidFill>
                <a:latin typeface="Cabin"/>
                <a:ea typeface="Cabin"/>
                <a:cs typeface="Cabin"/>
                <a:sym typeface="Cabin"/>
              </a:rPr>
              <a:t>Sustainable Development</a:t>
            </a:r>
            <a:endParaRPr sz="4500" b="0" i="0" u="none" strike="noStrike" cap="none">
              <a:solidFill>
                <a:schemeClr val="lt1"/>
              </a:solidFill>
              <a:latin typeface="Cabin"/>
              <a:ea typeface="Cabin"/>
              <a:cs typeface="Cabin"/>
              <a:sym typeface="Cabin"/>
            </a:endParaRPr>
          </a:p>
        </p:txBody>
      </p:sp>
      <p:sp>
        <p:nvSpPr>
          <p:cNvPr id="182" name="Google Shape;182;p17"/>
          <p:cNvSpPr txBox="1">
            <a:spLocks noGrp="1"/>
          </p:cNvSpPr>
          <p:nvPr>
            <p:ph type="body" idx="1"/>
          </p:nvPr>
        </p:nvSpPr>
        <p:spPr>
          <a:xfrm>
            <a:off x="760225" y="2115775"/>
            <a:ext cx="5825700" cy="2459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2"/>
              </a:buClr>
              <a:buSzPts val="3200"/>
              <a:buFont typeface="Arial"/>
              <a:buNone/>
            </a:pPr>
            <a:r>
              <a:rPr lang="en-IE" sz="3200" b="1" i="1" u="none" strike="noStrike" cap="none">
                <a:solidFill>
                  <a:schemeClr val="lt2"/>
                </a:solidFill>
                <a:latin typeface="Source Sans Pro"/>
                <a:ea typeface="Source Sans Pro"/>
                <a:cs typeface="Source Sans Pro"/>
                <a:sym typeface="Source Sans Pro"/>
              </a:rPr>
              <a:t>‘Development that meets the needs of the future without compromising the ability for future generations to meet their own needs’  </a:t>
            </a:r>
            <a:r>
              <a:rPr lang="en-IE"/>
              <a:t/>
            </a:r>
            <a:br>
              <a:rPr lang="en-IE"/>
            </a:br>
            <a:endParaRPr sz="3200" b="1" i="1" u="none" strike="noStrike" cap="none">
              <a:solidFill>
                <a:schemeClr val="lt2"/>
              </a:solidFill>
              <a:latin typeface="Source Sans Pro"/>
              <a:ea typeface="Source Sans Pro"/>
              <a:cs typeface="Source Sans Pro"/>
              <a:sym typeface="Source Sans Pro"/>
            </a:endParaRPr>
          </a:p>
          <a:p>
            <a:pPr marL="0" marR="0" lvl="0" indent="0" algn="l" rtl="0">
              <a:lnSpc>
                <a:spcPct val="90000"/>
              </a:lnSpc>
              <a:spcBef>
                <a:spcPts val="1000"/>
              </a:spcBef>
              <a:spcAft>
                <a:spcPts val="0"/>
              </a:spcAft>
              <a:buClr>
                <a:schemeClr val="lt2"/>
              </a:buClr>
              <a:buSzPts val="3200"/>
              <a:buFont typeface="Arial"/>
              <a:buNone/>
            </a:pPr>
            <a:r>
              <a:rPr lang="en-IE" sz="3200" b="0" i="0" u="none" strike="noStrike" cap="none">
                <a:solidFill>
                  <a:schemeClr val="lt2"/>
                </a:solidFill>
                <a:latin typeface="Source Sans Pro"/>
                <a:ea typeface="Source Sans Pro"/>
                <a:cs typeface="Source Sans Pro"/>
                <a:sym typeface="Source Sans Pro"/>
              </a:rPr>
              <a:t>WCED, 1987, Our Common Future Report.</a:t>
            </a:r>
            <a:endParaRPr sz="3200" b="0" i="0" u="none" strike="noStrike" cap="none">
              <a:solidFill>
                <a:schemeClr val="lt2"/>
              </a:solidFill>
              <a:latin typeface="Source Sans Pro"/>
              <a:ea typeface="Source Sans Pro"/>
              <a:cs typeface="Source Sans Pro"/>
              <a:sym typeface="Source Sans Pro"/>
            </a:endParaRPr>
          </a:p>
        </p:txBody>
      </p:sp>
      <p:sp>
        <p:nvSpPr>
          <p:cNvPr id="183" name="Google Shape;183;p17"/>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4</a:t>
            </a:fld>
            <a:endParaRPr sz="1600" b="1">
              <a:solidFill>
                <a:schemeClr val="lt1"/>
              </a:solidFill>
              <a:latin typeface="Source Sans Pro"/>
              <a:ea typeface="Source Sans Pro"/>
              <a:cs typeface="Source Sans Pro"/>
              <a:sym typeface="Source Sans Pro"/>
            </a:endParaRPr>
          </a:p>
        </p:txBody>
      </p:sp>
      <p:sp>
        <p:nvSpPr>
          <p:cNvPr id="184" name="Google Shape;184;p17"/>
          <p:cNvSpPr txBox="1"/>
          <p:nvPr/>
        </p:nvSpPr>
        <p:spPr>
          <a:xfrm>
            <a:off x="571804" y="6298943"/>
            <a:ext cx="324091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a:solidFill>
                  <a:schemeClr val="hlink"/>
                </a:solidFill>
                <a:latin typeface="Source Sans Pro"/>
                <a:ea typeface="Source Sans Pro"/>
                <a:cs typeface="Source Sans Pro"/>
                <a:sym typeface="Source Sans Pro"/>
                <a:hlinkClick r:id="rId3"/>
              </a:rPr>
              <a:t>More Information</a:t>
            </a:r>
            <a:endParaRPr sz="1800">
              <a:solidFill>
                <a:srgbClr val="FFFF00"/>
              </a:solidFill>
              <a:latin typeface="Source Sans Pro"/>
              <a:ea typeface="Source Sans Pro"/>
              <a:cs typeface="Source Sans Pro"/>
              <a:sym typeface="Source Sans Pro"/>
            </a:endParaRPr>
          </a:p>
        </p:txBody>
      </p:sp>
      <p:sp>
        <p:nvSpPr>
          <p:cNvPr id="185" name="Google Shape;185;p17"/>
          <p:cNvSpPr/>
          <p:nvPr/>
        </p:nvSpPr>
        <p:spPr>
          <a:xfrm>
            <a:off x="9688010" y="4803488"/>
            <a:ext cx="2233914" cy="1680121"/>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1800">
                <a:solidFill>
                  <a:schemeClr val="dk1"/>
                </a:solidFill>
                <a:latin typeface="Cabin"/>
                <a:ea typeface="Cabin"/>
                <a:cs typeface="Cabin"/>
                <a:sym typeface="Cabin"/>
              </a:rPr>
              <a:t>What words stand out in this definition and why?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8"/>
          <p:cNvSpPr txBox="1">
            <a:spLocks noGrp="1"/>
          </p:cNvSpPr>
          <p:nvPr>
            <p:ph type="title"/>
          </p:nvPr>
        </p:nvSpPr>
        <p:spPr>
          <a:xfrm>
            <a:off x="765175" y="502848"/>
            <a:ext cx="10515600" cy="1325700"/>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rgbClr val="F5CA09"/>
              </a:buClr>
              <a:buSzPts val="4500"/>
              <a:buFont typeface="Cabin"/>
              <a:buNone/>
            </a:pPr>
            <a:r>
              <a:rPr lang="en-IE" sz="4500" b="0" i="0" u="none" strike="noStrike" cap="none">
                <a:solidFill>
                  <a:srgbClr val="F5CA09"/>
                </a:solidFill>
                <a:latin typeface="Cabin"/>
                <a:ea typeface="Cabin"/>
                <a:cs typeface="Cabin"/>
                <a:sym typeface="Cabin"/>
              </a:rPr>
              <a:t>Activity: </a:t>
            </a:r>
            <a:br>
              <a:rPr lang="en-IE" sz="4500" b="0" i="0" u="none" strike="noStrike" cap="none">
                <a:solidFill>
                  <a:srgbClr val="F5CA09"/>
                </a:solidFill>
                <a:latin typeface="Cabin"/>
                <a:ea typeface="Cabin"/>
                <a:cs typeface="Cabin"/>
                <a:sym typeface="Cabin"/>
              </a:rPr>
            </a:br>
            <a:r>
              <a:rPr lang="en-IE" sz="1800" b="0" i="0" u="none" strike="noStrike" cap="none">
                <a:solidFill>
                  <a:schemeClr val="lt1"/>
                </a:solidFill>
                <a:latin typeface="Cabin"/>
                <a:ea typeface="Cabin"/>
                <a:cs typeface="Cabin"/>
                <a:sym typeface="Cabin"/>
              </a:rPr>
              <a:t>Watch the video.  </a:t>
            </a:r>
            <a:br>
              <a:rPr lang="en-IE" sz="1800" b="0" i="0" u="none" strike="noStrike" cap="none">
                <a:solidFill>
                  <a:schemeClr val="lt1"/>
                </a:solidFill>
                <a:latin typeface="Cabin"/>
                <a:ea typeface="Cabin"/>
                <a:cs typeface="Cabin"/>
                <a:sym typeface="Cabin"/>
              </a:rPr>
            </a:br>
            <a:r>
              <a:rPr lang="en-IE" sz="1800"/>
              <a:t>From watching the video, where is home? </a:t>
            </a:r>
            <a:br>
              <a:rPr lang="en-IE" sz="1800"/>
            </a:br>
            <a:r>
              <a:rPr lang="en-IE" sz="1800"/>
              <a:t>Who can help protect home?</a:t>
            </a:r>
            <a:endParaRPr sz="2790" b="0" i="0" u="none" strike="noStrike" cap="none">
              <a:solidFill>
                <a:schemeClr val="lt1"/>
              </a:solidFill>
              <a:latin typeface="Cabin"/>
              <a:ea typeface="Cabin"/>
              <a:cs typeface="Cabin"/>
              <a:sym typeface="Cabin"/>
            </a:endParaRPr>
          </a:p>
        </p:txBody>
      </p:sp>
      <p:sp>
        <p:nvSpPr>
          <p:cNvPr id="192" name="Google Shape;192;p18"/>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5</a:t>
            </a:fld>
            <a:endParaRPr sz="1600" b="1">
              <a:solidFill>
                <a:schemeClr val="lt1"/>
              </a:solidFill>
              <a:latin typeface="Source Sans Pro"/>
              <a:ea typeface="Source Sans Pro"/>
              <a:cs typeface="Source Sans Pro"/>
              <a:sym typeface="Source Sans Pro"/>
            </a:endParaRPr>
          </a:p>
        </p:txBody>
      </p:sp>
      <p:sp>
        <p:nvSpPr>
          <p:cNvPr id="193" name="Google Shape;193;p18"/>
          <p:cNvSpPr txBox="1"/>
          <p:nvPr/>
        </p:nvSpPr>
        <p:spPr>
          <a:xfrm>
            <a:off x="571804" y="6298943"/>
            <a:ext cx="324091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u="sng" dirty="0" smtClean="0">
                <a:solidFill>
                  <a:schemeClr val="hlink"/>
                </a:solidFill>
                <a:latin typeface="Source Sans Pro"/>
                <a:ea typeface="Source Sans Pro"/>
                <a:cs typeface="Source Sans Pro"/>
                <a:sym typeface="Source Sans Pro"/>
                <a:hlinkClick r:id="rId3"/>
              </a:rPr>
              <a:t>Link</a:t>
            </a:r>
            <a:endParaRPr sz="1800" dirty="0">
              <a:solidFill>
                <a:srgbClr val="FFFF00"/>
              </a:solidFill>
              <a:latin typeface="Source Sans Pro"/>
              <a:ea typeface="Source Sans Pro"/>
              <a:cs typeface="Source Sans Pro"/>
              <a:sym typeface="Source Sans Pro"/>
            </a:endParaRPr>
          </a:p>
        </p:txBody>
      </p:sp>
      <p:pic>
        <p:nvPicPr>
          <p:cNvPr id="194" name="Google Shape;194;p18" descr="“Home&quot; - Directed by Mark Grimmer, 59 Productions and produced by Richard Curtis in association with Global Citizen.  Home is a reminder that the space we inhabit extends  beyond our house, neighbourhood, country and even continent - and it’s up to us to take care of it." title="HOME">
            <a:hlinkClick r:id="rId3"/>
          </p:cNvPr>
          <p:cNvPicPr preferRelativeResize="0"/>
          <p:nvPr/>
        </p:nvPicPr>
        <p:blipFill>
          <a:blip r:embed="rId4">
            <a:alphaModFix/>
          </a:blip>
          <a:stretch>
            <a:fillRect/>
          </a:stretch>
        </p:blipFill>
        <p:spPr>
          <a:xfrm>
            <a:off x="3650775" y="2141961"/>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9"/>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rgbClr val="000000"/>
              </a:buClr>
              <a:buFont typeface="Arial"/>
              <a:buNone/>
            </a:pPr>
            <a:fld id="{00000000-1234-1234-1234-123412341234}" type="slidenum">
              <a:rPr lang="en-IE"/>
              <a:t>6</a:t>
            </a:fld>
            <a:endParaRPr/>
          </a:p>
        </p:txBody>
      </p:sp>
      <p:sp>
        <p:nvSpPr>
          <p:cNvPr id="201" name="Google Shape;201;p19"/>
          <p:cNvSpPr txBox="1">
            <a:spLocks noGrp="1"/>
          </p:cNvSpPr>
          <p:nvPr>
            <p:ph type="title"/>
          </p:nvPr>
        </p:nvSpPr>
        <p:spPr>
          <a:xfrm>
            <a:off x="838200" y="557629"/>
            <a:ext cx="10515600" cy="1325700"/>
          </a:xfrm>
          <a:prstGeom prst="rect">
            <a:avLst/>
          </a:prstGeom>
        </p:spPr>
        <p:txBody>
          <a:bodyPr spcFirstLastPara="1" wrap="square" lIns="0" tIns="45700" rIns="0" bIns="45700" anchor="ctr" anchorCtr="0">
            <a:noAutofit/>
          </a:bodyPr>
          <a:lstStyle/>
          <a:p>
            <a:pPr marL="0" lvl="0" indent="0">
              <a:spcBef>
                <a:spcPts val="0"/>
              </a:spcBef>
              <a:spcAft>
                <a:spcPts val="0"/>
              </a:spcAft>
              <a:buClr>
                <a:schemeClr val="lt1"/>
              </a:buClr>
              <a:buSzPts val="3000"/>
              <a:buFont typeface="Arial"/>
              <a:buNone/>
            </a:pPr>
            <a:r>
              <a:rPr lang="en-IE" sz="3000"/>
              <a:t>9 Ways to Live Sustainably</a:t>
            </a:r>
            <a:endParaRPr/>
          </a:p>
        </p:txBody>
      </p:sp>
      <p:sp>
        <p:nvSpPr>
          <p:cNvPr id="202" name="Google Shape;202;p19"/>
          <p:cNvSpPr txBox="1">
            <a:spLocks noGrp="1"/>
          </p:cNvSpPr>
          <p:nvPr>
            <p:ph type="body" idx="2"/>
          </p:nvPr>
        </p:nvSpPr>
        <p:spPr>
          <a:xfrm>
            <a:off x="321650" y="1682850"/>
            <a:ext cx="11590200" cy="629100"/>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a:solidFill>
                  <a:schemeClr val="accent5"/>
                </a:solidFill>
              </a:rPr>
              <a:t>Rank the statements on the next slide using this diamond shape. </a:t>
            </a:r>
            <a:br>
              <a:rPr lang="en-IE">
                <a:solidFill>
                  <a:schemeClr val="accent5"/>
                </a:solidFill>
              </a:rPr>
            </a:br>
            <a:r>
              <a:rPr lang="en-IE">
                <a:solidFill>
                  <a:schemeClr val="accent5"/>
                </a:solidFill>
              </a:rPr>
              <a:t>P</a:t>
            </a:r>
            <a:r>
              <a:rPr lang="en-IE" sz="2300" b="0" i="0" u="none" strike="noStrike" cap="none">
                <a:solidFill>
                  <a:schemeClr val="accent5"/>
                </a:solidFill>
                <a:latin typeface="Source Sans Pro"/>
                <a:ea typeface="Source Sans Pro"/>
                <a:cs typeface="Source Sans Pro"/>
                <a:sym typeface="Source Sans Pro"/>
              </a:rPr>
              <a:t>lac</a:t>
            </a:r>
            <a:r>
              <a:rPr lang="en-IE">
                <a:solidFill>
                  <a:schemeClr val="accent5"/>
                </a:solidFill>
              </a:rPr>
              <a:t>e</a:t>
            </a:r>
            <a:r>
              <a:rPr lang="en-IE" sz="2300" b="0" i="0" u="none" strike="noStrike" cap="none">
                <a:solidFill>
                  <a:schemeClr val="accent5"/>
                </a:solidFill>
                <a:latin typeface="Source Sans Pro"/>
                <a:ea typeface="Source Sans Pro"/>
                <a:cs typeface="Source Sans Pro"/>
                <a:sym typeface="Source Sans Pro"/>
              </a:rPr>
              <a:t> the most important statement</a:t>
            </a:r>
            <a:r>
              <a:rPr lang="en-IE">
                <a:solidFill>
                  <a:schemeClr val="accent5"/>
                </a:solidFill>
              </a:rPr>
              <a:t>s on top and the least important statements at the bottom.</a:t>
            </a:r>
            <a:endParaRPr sz="2300" b="0" i="0" u="none" strike="noStrike" cap="none">
              <a:solidFill>
                <a:schemeClr val="accent5"/>
              </a:solidFill>
              <a:latin typeface="Source Sans Pro"/>
              <a:ea typeface="Source Sans Pro"/>
              <a:cs typeface="Source Sans Pro"/>
              <a:sym typeface="Source Sans Pro"/>
            </a:endParaRPr>
          </a:p>
        </p:txBody>
      </p:sp>
      <p:sp>
        <p:nvSpPr>
          <p:cNvPr id="203" name="Google Shape;203;p19"/>
          <p:cNvSpPr/>
          <p:nvPr/>
        </p:nvSpPr>
        <p:spPr>
          <a:xfrm>
            <a:off x="5322675" y="2894950"/>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4" name="Google Shape;204;p19"/>
          <p:cNvSpPr/>
          <p:nvPr/>
        </p:nvSpPr>
        <p:spPr>
          <a:xfrm>
            <a:off x="4760000" y="3512150"/>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5" name="Google Shape;205;p19"/>
          <p:cNvSpPr/>
          <p:nvPr/>
        </p:nvSpPr>
        <p:spPr>
          <a:xfrm>
            <a:off x="5867000" y="3512150"/>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6" name="Google Shape;206;p19"/>
          <p:cNvSpPr/>
          <p:nvPr/>
        </p:nvSpPr>
        <p:spPr>
          <a:xfrm>
            <a:off x="4293375" y="4159838"/>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7" name="Google Shape;207;p19"/>
          <p:cNvSpPr/>
          <p:nvPr/>
        </p:nvSpPr>
        <p:spPr>
          <a:xfrm>
            <a:off x="5365850" y="4159850"/>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8" name="Google Shape;208;p19"/>
          <p:cNvSpPr/>
          <p:nvPr/>
        </p:nvSpPr>
        <p:spPr>
          <a:xfrm>
            <a:off x="6438325" y="4159850"/>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9" name="Google Shape;209;p19"/>
          <p:cNvSpPr/>
          <p:nvPr/>
        </p:nvSpPr>
        <p:spPr>
          <a:xfrm>
            <a:off x="4760000" y="4765075"/>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0" name="Google Shape;210;p19"/>
          <p:cNvSpPr/>
          <p:nvPr/>
        </p:nvSpPr>
        <p:spPr>
          <a:xfrm>
            <a:off x="5867000" y="4765075"/>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1" name="Google Shape;211;p19"/>
          <p:cNvSpPr/>
          <p:nvPr/>
        </p:nvSpPr>
        <p:spPr>
          <a:xfrm>
            <a:off x="5322675" y="5370300"/>
            <a:ext cx="871800" cy="45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212" name="Google Shape;212;p19"/>
          <p:cNvCxnSpPr/>
          <p:nvPr/>
        </p:nvCxnSpPr>
        <p:spPr>
          <a:xfrm flipH="1">
            <a:off x="6578500" y="3040225"/>
            <a:ext cx="2562900" cy="10500"/>
          </a:xfrm>
          <a:prstGeom prst="straightConnector1">
            <a:avLst/>
          </a:prstGeom>
          <a:noFill/>
          <a:ln w="38100" cap="flat" cmpd="sng">
            <a:solidFill>
              <a:schemeClr val="dk2"/>
            </a:solidFill>
            <a:prstDash val="solid"/>
            <a:round/>
            <a:headEnd type="none" w="med" len="med"/>
            <a:tailEnd type="triangle" w="med" len="med"/>
          </a:ln>
        </p:spPr>
      </p:cxnSp>
      <p:cxnSp>
        <p:nvCxnSpPr>
          <p:cNvPr id="213" name="Google Shape;213;p19"/>
          <p:cNvCxnSpPr/>
          <p:nvPr/>
        </p:nvCxnSpPr>
        <p:spPr>
          <a:xfrm flipH="1">
            <a:off x="6738800" y="5593350"/>
            <a:ext cx="2562900" cy="10500"/>
          </a:xfrm>
          <a:prstGeom prst="straightConnector1">
            <a:avLst/>
          </a:prstGeom>
          <a:noFill/>
          <a:ln w="38100" cap="flat" cmpd="sng">
            <a:solidFill>
              <a:schemeClr val="dk2"/>
            </a:solidFill>
            <a:prstDash val="solid"/>
            <a:round/>
            <a:headEnd type="none" w="med" len="med"/>
            <a:tailEnd type="triangle" w="med" len="med"/>
          </a:ln>
        </p:spPr>
      </p:cxnSp>
      <p:sp>
        <p:nvSpPr>
          <p:cNvPr id="214" name="Google Shape;214;p19"/>
          <p:cNvSpPr txBox="1"/>
          <p:nvPr/>
        </p:nvSpPr>
        <p:spPr>
          <a:xfrm>
            <a:off x="9504575" y="2780825"/>
            <a:ext cx="2562900" cy="8094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IE" sz="2400" b="1">
                <a:solidFill>
                  <a:schemeClr val="accent5"/>
                </a:solidFill>
              </a:rPr>
              <a:t>Most Important</a:t>
            </a:r>
            <a:endParaRPr sz="2400" b="1">
              <a:solidFill>
                <a:schemeClr val="accent5"/>
              </a:solidFill>
            </a:endParaRPr>
          </a:p>
        </p:txBody>
      </p:sp>
      <p:sp>
        <p:nvSpPr>
          <p:cNvPr id="215" name="Google Shape;215;p19"/>
          <p:cNvSpPr txBox="1"/>
          <p:nvPr/>
        </p:nvSpPr>
        <p:spPr>
          <a:xfrm>
            <a:off x="9504575" y="5140550"/>
            <a:ext cx="2562900" cy="8094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sz="2400" b="1">
                <a:solidFill>
                  <a:schemeClr val="accent5"/>
                </a:solidFill>
              </a:rPr>
              <a:t>Least Important</a:t>
            </a:r>
            <a:endParaRPr sz="2400" b="1">
              <a:solidFill>
                <a:schemeClr val="accent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0"/>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noAutofit/>
          </a:bodyPr>
          <a:lstStyle/>
          <a:p>
            <a:pPr marL="0" lvl="0" indent="0" rtl="0">
              <a:spcBef>
                <a:spcPts val="0"/>
              </a:spcBef>
              <a:spcAft>
                <a:spcPts val="0"/>
              </a:spcAft>
              <a:buClr>
                <a:schemeClr val="lt1"/>
              </a:buClr>
              <a:buSzPts val="3000"/>
              <a:buFont typeface="Arial"/>
              <a:buNone/>
            </a:pPr>
            <a:r>
              <a:rPr lang="en-IE" sz="3000"/>
              <a:t>9 ways to Live Sustainably</a:t>
            </a:r>
            <a:endParaRPr sz="5000" b="0" i="0" u="none" strike="noStrike" cap="none">
              <a:solidFill>
                <a:schemeClr val="lt1"/>
              </a:solidFill>
              <a:latin typeface="Cabin"/>
              <a:ea typeface="Cabin"/>
              <a:cs typeface="Cabin"/>
              <a:sym typeface="Cabin"/>
            </a:endParaRPr>
          </a:p>
        </p:txBody>
      </p:sp>
      <p:sp>
        <p:nvSpPr>
          <p:cNvPr id="221" name="Google Shape;221;p20"/>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7</a:t>
            </a:fld>
            <a:endParaRPr sz="1600" b="1">
              <a:solidFill>
                <a:schemeClr val="lt1"/>
              </a:solidFill>
              <a:latin typeface="Source Sans Pro"/>
              <a:ea typeface="Source Sans Pro"/>
              <a:cs typeface="Source Sans Pro"/>
              <a:sym typeface="Source Sans Pro"/>
            </a:endParaRPr>
          </a:p>
        </p:txBody>
      </p:sp>
      <p:sp>
        <p:nvSpPr>
          <p:cNvPr id="222" name="Google Shape;222;p20"/>
          <p:cNvSpPr/>
          <p:nvPr/>
        </p:nvSpPr>
        <p:spPr>
          <a:xfrm>
            <a:off x="799000" y="2116750"/>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Buy products that use recyclable/biodegradable packaging.</a:t>
            </a:r>
            <a:endParaRPr/>
          </a:p>
        </p:txBody>
      </p:sp>
      <p:sp>
        <p:nvSpPr>
          <p:cNvPr id="223" name="Google Shape;223;p20"/>
          <p:cNvSpPr/>
          <p:nvPr/>
        </p:nvSpPr>
        <p:spPr>
          <a:xfrm>
            <a:off x="799000" y="3438577"/>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Buy local food to reduce </a:t>
            </a:r>
            <a:br>
              <a:rPr lang="en-IE">
                <a:solidFill>
                  <a:schemeClr val="dk1"/>
                </a:solidFill>
                <a:latin typeface="Source Sans Pro"/>
                <a:ea typeface="Source Sans Pro"/>
                <a:cs typeface="Source Sans Pro"/>
                <a:sym typeface="Source Sans Pro"/>
              </a:rPr>
            </a:br>
            <a:r>
              <a:rPr lang="en-IE">
                <a:solidFill>
                  <a:schemeClr val="dk1"/>
                </a:solidFill>
                <a:latin typeface="Source Sans Pro"/>
                <a:ea typeface="Source Sans Pro"/>
                <a:cs typeface="Source Sans Pro"/>
                <a:sym typeface="Source Sans Pro"/>
              </a:rPr>
              <a:t>food miles.</a:t>
            </a:r>
            <a:endParaRPr/>
          </a:p>
        </p:txBody>
      </p:sp>
      <p:sp>
        <p:nvSpPr>
          <p:cNvPr id="224" name="Google Shape;224;p20"/>
          <p:cNvSpPr/>
          <p:nvPr/>
        </p:nvSpPr>
        <p:spPr>
          <a:xfrm>
            <a:off x="7492900" y="2116750"/>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Re-discover waste by re-using them, re-inventing them or bringing them to a second-hand shop.</a:t>
            </a:r>
            <a:endParaRPr/>
          </a:p>
        </p:txBody>
      </p:sp>
      <p:sp>
        <p:nvSpPr>
          <p:cNvPr id="225" name="Google Shape;225;p20"/>
          <p:cNvSpPr/>
          <p:nvPr/>
        </p:nvSpPr>
        <p:spPr>
          <a:xfrm>
            <a:off x="4145938" y="2116750"/>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Be informed on what material can be recycled and recycle them correctly.</a:t>
            </a:r>
            <a:endParaRPr/>
          </a:p>
        </p:txBody>
      </p:sp>
      <p:sp>
        <p:nvSpPr>
          <p:cNvPr id="226" name="Google Shape;226;p20"/>
          <p:cNvSpPr/>
          <p:nvPr/>
        </p:nvSpPr>
        <p:spPr>
          <a:xfrm>
            <a:off x="7492900" y="3438575"/>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Research products before buying them and buy the most energy efficient product.</a:t>
            </a:r>
            <a:endParaRPr/>
          </a:p>
        </p:txBody>
      </p:sp>
      <p:sp>
        <p:nvSpPr>
          <p:cNvPr id="227" name="Google Shape;227;p20"/>
          <p:cNvSpPr/>
          <p:nvPr/>
        </p:nvSpPr>
        <p:spPr>
          <a:xfrm>
            <a:off x="4145938" y="3424550"/>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Dispose of organic material (food/plants) by using </a:t>
            </a:r>
            <a:br>
              <a:rPr lang="en-IE">
                <a:solidFill>
                  <a:schemeClr val="dk1"/>
                </a:solidFill>
                <a:latin typeface="Source Sans Pro"/>
                <a:ea typeface="Source Sans Pro"/>
                <a:cs typeface="Source Sans Pro"/>
                <a:sym typeface="Source Sans Pro"/>
              </a:rPr>
            </a:br>
            <a:r>
              <a:rPr lang="en-IE">
                <a:solidFill>
                  <a:schemeClr val="dk1"/>
                </a:solidFill>
                <a:latin typeface="Source Sans Pro"/>
                <a:ea typeface="Source Sans Pro"/>
                <a:cs typeface="Source Sans Pro"/>
                <a:sym typeface="Source Sans Pro"/>
              </a:rPr>
              <a:t>a compost bin.</a:t>
            </a:r>
            <a:endParaRPr/>
          </a:p>
        </p:txBody>
      </p:sp>
      <p:sp>
        <p:nvSpPr>
          <p:cNvPr id="228" name="Google Shape;228;p20"/>
          <p:cNvSpPr/>
          <p:nvPr/>
        </p:nvSpPr>
        <p:spPr>
          <a:xfrm>
            <a:off x="799000" y="4760400"/>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Insulate to prevent unnecessary heat loss.</a:t>
            </a:r>
            <a:endParaRPr/>
          </a:p>
        </p:txBody>
      </p:sp>
      <p:sp>
        <p:nvSpPr>
          <p:cNvPr id="229" name="Google Shape;229;p20"/>
          <p:cNvSpPr/>
          <p:nvPr/>
        </p:nvSpPr>
        <p:spPr>
          <a:xfrm>
            <a:off x="4145938" y="4771513"/>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Use renewable energy over non-renewable energy sources </a:t>
            </a:r>
            <a:endParaRPr/>
          </a:p>
        </p:txBody>
      </p:sp>
      <p:sp>
        <p:nvSpPr>
          <p:cNvPr id="230" name="Google Shape;230;p20"/>
          <p:cNvSpPr/>
          <p:nvPr/>
        </p:nvSpPr>
        <p:spPr>
          <a:xfrm>
            <a:off x="7492900" y="4760400"/>
            <a:ext cx="2656200" cy="108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IE">
                <a:solidFill>
                  <a:schemeClr val="dk1"/>
                </a:solidFill>
                <a:latin typeface="Source Sans Pro"/>
                <a:ea typeface="Source Sans Pro"/>
                <a:cs typeface="Source Sans Pro"/>
                <a:sym typeface="Source Sans Pro"/>
              </a:rPr>
              <a:t>Aim for a low carbon footprint by reducing the amount of energy used daily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1"/>
          <p:cNvSpPr txBox="1">
            <a:spLocks noGrp="1"/>
          </p:cNvSpPr>
          <p:nvPr>
            <p:ph type="title"/>
          </p:nvPr>
        </p:nvSpPr>
        <p:spPr>
          <a:xfrm>
            <a:off x="409575" y="605254"/>
            <a:ext cx="111633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4500"/>
              <a:buFont typeface="Cabin"/>
              <a:buNone/>
            </a:pPr>
            <a:r>
              <a:rPr lang="en-IE" sz="4500" b="0" i="0" u="none" strike="noStrike" cap="none">
                <a:solidFill>
                  <a:schemeClr val="lt1"/>
                </a:solidFill>
                <a:latin typeface="Cabin"/>
                <a:ea typeface="Cabin"/>
                <a:cs typeface="Cabin"/>
                <a:sym typeface="Cabin"/>
              </a:rPr>
              <a:t>Our Home, Our Life …Our Dumping Ground</a:t>
            </a:r>
            <a:endParaRPr sz="4500" b="0" i="0" u="none" strike="noStrike" cap="none">
              <a:solidFill>
                <a:schemeClr val="lt1"/>
              </a:solidFill>
              <a:latin typeface="Cabin"/>
              <a:ea typeface="Cabin"/>
              <a:cs typeface="Cabin"/>
              <a:sym typeface="Cabin"/>
            </a:endParaRPr>
          </a:p>
        </p:txBody>
      </p:sp>
      <p:sp>
        <p:nvSpPr>
          <p:cNvPr id="236" name="Google Shape;236;p21"/>
          <p:cNvSpPr txBox="1">
            <a:spLocks noGrp="1"/>
          </p:cNvSpPr>
          <p:nvPr>
            <p:ph type="body" idx="1"/>
          </p:nvPr>
        </p:nvSpPr>
        <p:spPr>
          <a:xfrm>
            <a:off x="838201" y="1682844"/>
            <a:ext cx="10515600" cy="629100"/>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Read this excellent article written by Cillian Molloy, Sárán Fogarty and Niall Groves of Presentation College Bray in County Wicklow. </a:t>
            </a:r>
            <a:r>
              <a:rPr lang="en-IE" sz="2300" b="0" i="0" u="sng" strike="noStrike" cap="none">
                <a:solidFill>
                  <a:schemeClr val="hlink"/>
                </a:solidFill>
                <a:latin typeface="Source Sans Pro"/>
                <a:ea typeface="Source Sans Pro"/>
                <a:cs typeface="Source Sans Pro"/>
                <a:sym typeface="Source Sans Pro"/>
                <a:hlinkClick r:id="rId3"/>
              </a:rPr>
              <a:t>Click here</a:t>
            </a:r>
            <a:endParaRPr sz="2300" b="0" i="0" u="none" strike="noStrike" cap="none">
              <a:solidFill>
                <a:schemeClr val="lt2"/>
              </a:solidFill>
              <a:latin typeface="Source Sans Pro"/>
              <a:ea typeface="Source Sans Pro"/>
              <a:cs typeface="Source Sans Pro"/>
              <a:sym typeface="Source Sans Pro"/>
            </a:endParaRPr>
          </a:p>
        </p:txBody>
      </p:sp>
      <p:sp>
        <p:nvSpPr>
          <p:cNvPr id="237" name="Google Shape;237;p21"/>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8</a:t>
            </a:fld>
            <a:endParaRPr sz="1600" b="1">
              <a:solidFill>
                <a:schemeClr val="lt1"/>
              </a:solidFill>
              <a:latin typeface="Source Sans Pro"/>
              <a:ea typeface="Source Sans Pro"/>
              <a:cs typeface="Source Sans Pro"/>
              <a:sym typeface="Source Sans Pro"/>
            </a:endParaRPr>
          </a:p>
        </p:txBody>
      </p:sp>
      <p:sp>
        <p:nvSpPr>
          <p:cNvPr id="238" name="Google Shape;238;p21"/>
          <p:cNvSpPr/>
          <p:nvPr/>
        </p:nvSpPr>
        <p:spPr>
          <a:xfrm>
            <a:off x="409575" y="5172075"/>
            <a:ext cx="2473124" cy="1311534"/>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1800">
                <a:solidFill>
                  <a:schemeClr val="dk1"/>
                </a:solidFill>
                <a:latin typeface="Cabin"/>
                <a:ea typeface="Cabin"/>
                <a:cs typeface="Cabin"/>
                <a:sym typeface="Cabin"/>
              </a:rPr>
              <a:t>Divide the article into parts. Give one part to each group to read.</a:t>
            </a:r>
            <a:endParaRPr/>
          </a:p>
        </p:txBody>
      </p:sp>
      <p:sp>
        <p:nvSpPr>
          <p:cNvPr id="239" name="Google Shape;239;p21"/>
          <p:cNvSpPr/>
          <p:nvPr/>
        </p:nvSpPr>
        <p:spPr>
          <a:xfrm>
            <a:off x="3256045" y="5172075"/>
            <a:ext cx="2473124" cy="1311534"/>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1800">
                <a:solidFill>
                  <a:schemeClr val="dk1"/>
                </a:solidFill>
                <a:latin typeface="Cabin"/>
                <a:ea typeface="Cabin"/>
                <a:cs typeface="Cabin"/>
                <a:sym typeface="Cabin"/>
              </a:rPr>
              <a:t>Each group must nominate a reader for their article section.</a:t>
            </a:r>
            <a:endParaRPr/>
          </a:p>
        </p:txBody>
      </p:sp>
      <p:sp>
        <p:nvSpPr>
          <p:cNvPr id="240" name="Google Shape;240;p21"/>
          <p:cNvSpPr/>
          <p:nvPr/>
        </p:nvSpPr>
        <p:spPr>
          <a:xfrm>
            <a:off x="6462831" y="5172075"/>
            <a:ext cx="2809875" cy="1311534"/>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1800">
                <a:solidFill>
                  <a:schemeClr val="dk1"/>
                </a:solidFill>
                <a:latin typeface="Cabin"/>
                <a:ea typeface="Cabin"/>
                <a:cs typeface="Cabin"/>
                <a:sym typeface="Cabin"/>
              </a:rPr>
              <a:t>Bring the article together by getting the nominated readers to read their section to the class.</a:t>
            </a:r>
            <a:endParaRPr/>
          </a:p>
        </p:txBody>
      </p:sp>
      <p:sp>
        <p:nvSpPr>
          <p:cNvPr id="241" name="Google Shape;241;p21"/>
          <p:cNvSpPr/>
          <p:nvPr/>
        </p:nvSpPr>
        <p:spPr>
          <a:xfrm>
            <a:off x="9466345" y="5172075"/>
            <a:ext cx="2473124" cy="1311534"/>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1800">
                <a:solidFill>
                  <a:schemeClr val="dk1"/>
                </a:solidFill>
                <a:latin typeface="Cabin"/>
                <a:ea typeface="Cabin"/>
                <a:cs typeface="Cabin"/>
                <a:sym typeface="Cabin"/>
              </a:rPr>
              <a:t>Answer the questions on the following slide...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500"/>
                                        <p:tgtEl>
                                          <p:spTgt spid="2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9"/>
                                        </p:tgtEl>
                                        <p:attrNameLst>
                                          <p:attrName>style.visibility</p:attrName>
                                        </p:attrNameLst>
                                      </p:cBhvr>
                                      <p:to>
                                        <p:strVal val="visible"/>
                                      </p:to>
                                    </p:set>
                                    <p:animEffect transition="in" filter="fade">
                                      <p:cBhvr>
                                        <p:cTn id="12" dur="500"/>
                                        <p:tgtEl>
                                          <p:spTgt spid="2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0"/>
                                        </p:tgtEl>
                                        <p:attrNameLst>
                                          <p:attrName>style.visibility</p:attrName>
                                        </p:attrNameLst>
                                      </p:cBhvr>
                                      <p:to>
                                        <p:strVal val="visible"/>
                                      </p:to>
                                    </p:set>
                                    <p:animEffect transition="in" filter="fade">
                                      <p:cBhvr>
                                        <p:cTn id="17" dur="500"/>
                                        <p:tgtEl>
                                          <p:spTgt spid="2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1"/>
                                        </p:tgtEl>
                                        <p:attrNameLst>
                                          <p:attrName>style.visibility</p:attrName>
                                        </p:attrNameLst>
                                      </p:cBhvr>
                                      <p:to>
                                        <p:strVal val="visible"/>
                                      </p:to>
                                    </p:set>
                                    <p:animEffect transition="in" filter="fade">
                                      <p:cBhvr>
                                        <p:cTn id="22"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sp>
        <p:nvSpPr>
          <p:cNvPr id="247" name="Google Shape;247;p22"/>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fld id="{00000000-1234-1234-1234-123412341234}" type="slidenum">
              <a:rPr lang="en-IE"/>
              <a:t>9</a:t>
            </a:fld>
            <a:endParaRPr/>
          </a:p>
        </p:txBody>
      </p:sp>
      <p:sp>
        <p:nvSpPr>
          <p:cNvPr id="248" name="Google Shape;248;p22"/>
          <p:cNvSpPr txBox="1">
            <a:spLocks noGrp="1"/>
          </p:cNvSpPr>
          <p:nvPr>
            <p:ph type="body" idx="1"/>
          </p:nvPr>
        </p:nvSpPr>
        <p:spPr>
          <a:xfrm>
            <a:off x="838201" y="1835244"/>
            <a:ext cx="10515600" cy="629100"/>
          </a:xfrm>
          <a:prstGeom prst="rect">
            <a:avLst/>
          </a:prstGeom>
        </p:spPr>
        <p:txBody>
          <a:bodyPr spcFirstLastPara="1" wrap="square" lIns="0" tIns="45700" rIns="0" bIns="45700" anchor="t" anchorCtr="0">
            <a:noAutofit/>
          </a:bodyPr>
          <a:lstStyle/>
          <a:p>
            <a:pPr marL="0" lvl="0" indent="0">
              <a:spcBef>
                <a:spcPts val="1000"/>
              </a:spcBef>
              <a:spcAft>
                <a:spcPts val="0"/>
              </a:spcAft>
              <a:buNone/>
            </a:pPr>
            <a:endParaRPr/>
          </a:p>
        </p:txBody>
      </p:sp>
      <p:sp>
        <p:nvSpPr>
          <p:cNvPr id="249" name="Google Shape;249;p22"/>
          <p:cNvSpPr txBox="1">
            <a:spLocks noGrp="1"/>
          </p:cNvSpPr>
          <p:nvPr>
            <p:ph type="title"/>
          </p:nvPr>
        </p:nvSpPr>
        <p:spPr>
          <a:xfrm>
            <a:off x="838200" y="557629"/>
            <a:ext cx="10515600" cy="1325700"/>
          </a:xfrm>
          <a:prstGeom prst="rect">
            <a:avLst/>
          </a:prstGeom>
        </p:spPr>
        <p:txBody>
          <a:bodyPr spcFirstLastPara="1" wrap="square" lIns="0" tIns="45700" rIns="0" bIns="45700" anchor="ctr" anchorCtr="0">
            <a:noAutofit/>
          </a:bodyPr>
          <a:lstStyle/>
          <a:p>
            <a:pPr marL="0" lvl="0" indent="0">
              <a:spcBef>
                <a:spcPts val="0"/>
              </a:spcBef>
              <a:spcAft>
                <a:spcPts val="0"/>
              </a:spcAft>
              <a:buNone/>
            </a:pPr>
            <a:endParaRPr/>
          </a:p>
        </p:txBody>
      </p:sp>
      <p:pic>
        <p:nvPicPr>
          <p:cNvPr id="250" name="Google Shape;250;p22"/>
          <p:cNvPicPr preferRelativeResize="0"/>
          <p:nvPr/>
        </p:nvPicPr>
        <p:blipFill>
          <a:blip r:embed="rId3">
            <a:alphaModFix/>
          </a:blip>
          <a:stretch>
            <a:fillRect/>
          </a:stretch>
        </p:blipFill>
        <p:spPr>
          <a:xfrm>
            <a:off x="53075" y="91650"/>
            <a:ext cx="12052225" cy="6673375"/>
          </a:xfrm>
          <a:prstGeom prst="rect">
            <a:avLst/>
          </a:prstGeom>
          <a:noFill/>
          <a:ln>
            <a:noFill/>
          </a:ln>
        </p:spPr>
      </p:pic>
      <p:sp>
        <p:nvSpPr>
          <p:cNvPr id="251" name="Google Shape;251;p22"/>
          <p:cNvSpPr/>
          <p:nvPr/>
        </p:nvSpPr>
        <p:spPr>
          <a:xfrm>
            <a:off x="314275" y="270925"/>
            <a:ext cx="5375400" cy="6188100"/>
          </a:xfrm>
          <a:prstGeom prst="rect">
            <a:avLst/>
          </a:prstGeom>
          <a:solidFill>
            <a:schemeClr val="lt1"/>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sz="1800" b="1">
                <a:solidFill>
                  <a:schemeClr val="dk1"/>
                </a:solidFill>
              </a:rPr>
              <a:t>Questions based on the previous article:</a:t>
            </a:r>
            <a:endParaRPr sz="1800" b="1">
              <a:solidFill>
                <a:schemeClr val="dk1"/>
              </a:solidFill>
            </a:endParaRPr>
          </a:p>
          <a:p>
            <a:pPr marL="0" lvl="0" indent="0">
              <a:spcBef>
                <a:spcPts val="0"/>
              </a:spcBef>
              <a:spcAft>
                <a:spcPts val="0"/>
              </a:spcAft>
              <a:buClr>
                <a:schemeClr val="dk1"/>
              </a:buClr>
              <a:buSzPts val="1100"/>
              <a:buFont typeface="Arial"/>
              <a:buNone/>
            </a:pPr>
            <a:endParaRPr sz="1800" b="1">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Charles Darwin once said</a:t>
            </a:r>
            <a:r>
              <a:rPr lang="en-IE" sz="1200" b="1">
                <a:solidFill>
                  <a:schemeClr val="dk1"/>
                </a:solidFill>
              </a:rPr>
              <a:t> </a:t>
            </a:r>
            <a:r>
              <a:rPr lang="en-IE" sz="1200" i="1">
                <a:solidFill>
                  <a:schemeClr val="dk1"/>
                </a:solidFill>
              </a:rPr>
              <a:t>‘It is not the strongest of the species that survives, nor the most intelligent that survives. It is the one that is most adaptable to change.’ </a:t>
            </a:r>
            <a:r>
              <a:rPr lang="en-IE" sz="1200">
                <a:solidFill>
                  <a:schemeClr val="dk1"/>
                </a:solidFill>
              </a:rPr>
              <a:t>Do you agree or disagree with this statement? Explain your reasoning.</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From reading the article, how can we learn from the last generation?</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Explain how there is a connection between war and climate change.</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The Irish Government imports an incredible 85% of the country’s energy needs, how could Ireland become more energy independent?</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From reading the article, are we a society of waste?</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Is there a correlation between the population of a country and the countries consumption of energy?</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The article refers to our generation as ‘the lost generation’, ‘the last generation’, ‘the generation of leeches’ and ‘the technological generation’. Now, it is your time to name our generation. What title would you give our generation and why? (Rule - You cannot use the names already mentioned.)</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We must educate ourselves on what we are doing to damage our planet and what we are doing to protect our planet. The article mentions ways in which we are damaging our planet and the ways in which we are protecting our planet, can you list them?</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Do you agree or disagree with the statement ‘It’s easier for a large group of people to make small changes than for a small group of people to make large ones.’ Explain your reasoning.</a:t>
            </a:r>
            <a:endParaRPr sz="1200"/>
          </a:p>
        </p:txBody>
      </p:sp>
      <p:sp>
        <p:nvSpPr>
          <p:cNvPr id="252" name="Google Shape;252;p22"/>
          <p:cNvSpPr/>
          <p:nvPr/>
        </p:nvSpPr>
        <p:spPr>
          <a:xfrm>
            <a:off x="6275500" y="270925"/>
            <a:ext cx="5375400" cy="6188100"/>
          </a:xfrm>
          <a:prstGeom prst="rect">
            <a:avLst/>
          </a:prstGeom>
          <a:solidFill>
            <a:schemeClr val="lt1"/>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IE" sz="1800" b="1">
                <a:solidFill>
                  <a:schemeClr val="dk1"/>
                </a:solidFill>
              </a:rPr>
              <a:t>Questions based on the previous article:</a:t>
            </a:r>
            <a:endParaRPr sz="1800" b="1">
              <a:solidFill>
                <a:schemeClr val="dk1"/>
              </a:solidFill>
            </a:endParaRPr>
          </a:p>
          <a:p>
            <a:pPr marL="0" lvl="0" indent="0" rtl="0">
              <a:spcBef>
                <a:spcPts val="0"/>
              </a:spcBef>
              <a:spcAft>
                <a:spcPts val="0"/>
              </a:spcAft>
              <a:buNone/>
            </a:pPr>
            <a:endParaRPr sz="18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Charles Darwin once said </a:t>
            </a:r>
            <a:r>
              <a:rPr lang="en-IE" sz="1200" i="1">
                <a:solidFill>
                  <a:schemeClr val="dk1"/>
                </a:solidFill>
              </a:rPr>
              <a:t>‘It is not the strongest of the species that survives, nor the most intelligent that survives. It is the one that is most adaptable to change.’ </a:t>
            </a:r>
            <a:r>
              <a:rPr lang="en-IE" sz="1200">
                <a:solidFill>
                  <a:schemeClr val="dk1"/>
                </a:solidFill>
              </a:rPr>
              <a:t>Do you agree or disagree with this statement? Explain your reasoning.</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From reading the article, how can we learn from the last generation?</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Explain how there is a connection between war and climate change.</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The Irish Government imports an incredible 85% of the country’s energy needs, how could Ireland become more energy independent?</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From reading the article, are we a society of waste?</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Is there a correlation between the population of a country and the consumption of energy of a country?</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The article refers to our generation as ‘the lost generation’, ‘the last generation’, ‘the generation of leeches’, ‘the technological generation’, ‘the generation of leeches’. Now, it is your time to name our generation. What title would you give our generation and why? (Rule - You cannot use the names already mentioned.)</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We must educate ourselves on what we are doing to damage our planet and what we are doing to protect our planet. List the ways in which we are damaging our planet and the ways in which we are protecting our planet.</a:t>
            </a:r>
            <a:endParaRPr sz="1200">
              <a:solidFill>
                <a:schemeClr val="dk1"/>
              </a:solidFill>
            </a:endParaRPr>
          </a:p>
          <a:p>
            <a:pPr marL="457200" lvl="0" indent="-304800" rtl="0">
              <a:spcBef>
                <a:spcPts val="0"/>
              </a:spcBef>
              <a:spcAft>
                <a:spcPts val="0"/>
              </a:spcAft>
              <a:buClr>
                <a:schemeClr val="dk1"/>
              </a:buClr>
              <a:buSzPts val="1200"/>
              <a:buAutoNum type="arabicPeriod"/>
            </a:pPr>
            <a:r>
              <a:rPr lang="en-IE" sz="1200">
                <a:solidFill>
                  <a:schemeClr val="dk1"/>
                </a:solidFill>
              </a:rPr>
              <a:t>Do you agree or disagree with the statement ‘It’s easier for a large group of people to make small changes than for a small group of people to make large ones.’ Explain your reasoning.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3"/>
          <p:cNvSpPr txBox="1">
            <a:spLocks noGrp="1"/>
          </p:cNvSpPr>
          <p:nvPr>
            <p:ph type="title"/>
          </p:nvPr>
        </p:nvSpPr>
        <p:spPr>
          <a:xfrm>
            <a:off x="373525" y="3697170"/>
            <a:ext cx="11154624" cy="78263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500"/>
              <a:buFont typeface="Cabin"/>
              <a:buNone/>
            </a:pPr>
            <a:r>
              <a:rPr lang="en-IE" sz="4500" b="0" i="0" u="none" strike="noStrike" cap="none" dirty="0">
                <a:solidFill>
                  <a:schemeClr val="lt1"/>
                </a:solidFill>
                <a:latin typeface="Cabin"/>
                <a:ea typeface="Cabin"/>
                <a:cs typeface="Cabin"/>
                <a:sym typeface="Cabin"/>
              </a:rPr>
              <a:t>Humans worldwide need to </a:t>
            </a:r>
            <a:r>
              <a:rPr lang="en-IE" sz="4500" b="0" i="0" u="none" strike="noStrike" cap="none" dirty="0">
                <a:solidFill>
                  <a:schemeClr val="accent5"/>
                </a:solidFill>
                <a:latin typeface="Cabin"/>
                <a:ea typeface="Cabin"/>
                <a:cs typeface="Cabin"/>
                <a:sym typeface="Cabin"/>
              </a:rPr>
              <a:t>unite</a:t>
            </a:r>
            <a:r>
              <a:rPr lang="en-IE" sz="4500" b="0" i="0" u="none" strike="noStrike" cap="none" dirty="0">
                <a:solidFill>
                  <a:schemeClr val="lt1"/>
                </a:solidFill>
                <a:latin typeface="Cabin"/>
                <a:ea typeface="Cabin"/>
                <a:cs typeface="Cabin"/>
                <a:sym typeface="Cabin"/>
              </a:rPr>
              <a:t> and work together on Sustainable Development.</a:t>
            </a:r>
            <a:endParaRPr sz="4500" b="0" i="0" u="none" strike="noStrike" cap="none" dirty="0">
              <a:solidFill>
                <a:schemeClr val="lt1"/>
              </a:solidFill>
              <a:latin typeface="Cabin"/>
              <a:ea typeface="Cabin"/>
              <a:cs typeface="Cabin"/>
              <a:sym typeface="Cabin"/>
            </a:endParaRPr>
          </a:p>
        </p:txBody>
      </p:sp>
      <p:sp>
        <p:nvSpPr>
          <p:cNvPr id="258" name="Google Shape;258;p23"/>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10</a:t>
            </a:fld>
            <a:endParaRPr sz="1600" b="1">
              <a:solidFill>
                <a:schemeClr val="lt1"/>
              </a:solidFill>
              <a:latin typeface="Source Sans Pro"/>
              <a:ea typeface="Source Sans Pro"/>
              <a:cs typeface="Source Sans Pro"/>
              <a:sym typeface="Source Sans Pro"/>
            </a:endParaRPr>
          </a:p>
        </p:txBody>
      </p:sp>
      <p:sp>
        <p:nvSpPr>
          <p:cNvPr id="259" name="Google Shape;259;p23"/>
          <p:cNvSpPr/>
          <p:nvPr/>
        </p:nvSpPr>
        <p:spPr>
          <a:xfrm>
            <a:off x="373525" y="5312600"/>
            <a:ext cx="2313900" cy="705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sz="2400" b="1"/>
              <a:t>Individually</a:t>
            </a:r>
            <a:endParaRPr sz="2400" b="1"/>
          </a:p>
        </p:txBody>
      </p:sp>
      <p:sp>
        <p:nvSpPr>
          <p:cNvPr id="260" name="Google Shape;260;p23"/>
          <p:cNvSpPr/>
          <p:nvPr/>
        </p:nvSpPr>
        <p:spPr>
          <a:xfrm>
            <a:off x="3413725" y="5312600"/>
            <a:ext cx="2313900" cy="705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sz="2400" b="1"/>
              <a:t>Locally</a:t>
            </a:r>
            <a:endParaRPr sz="2400" b="1"/>
          </a:p>
        </p:txBody>
      </p:sp>
      <p:sp>
        <p:nvSpPr>
          <p:cNvPr id="261" name="Google Shape;261;p23"/>
          <p:cNvSpPr/>
          <p:nvPr/>
        </p:nvSpPr>
        <p:spPr>
          <a:xfrm>
            <a:off x="6406200" y="5312600"/>
            <a:ext cx="2313900" cy="705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sz="2400" b="1"/>
              <a:t>Nationally</a:t>
            </a:r>
            <a:endParaRPr sz="2400" b="1"/>
          </a:p>
        </p:txBody>
      </p:sp>
      <p:sp>
        <p:nvSpPr>
          <p:cNvPr id="262" name="Google Shape;262;p23"/>
          <p:cNvSpPr/>
          <p:nvPr/>
        </p:nvSpPr>
        <p:spPr>
          <a:xfrm>
            <a:off x="9398675" y="5312600"/>
            <a:ext cx="2313900" cy="705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sz="2400" b="1"/>
              <a:t>Internationally</a:t>
            </a:r>
            <a:endParaRPr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4"/>
          <p:cNvSpPr txBox="1">
            <a:spLocks noGrp="1"/>
          </p:cNvSpPr>
          <p:nvPr>
            <p:ph type="title"/>
          </p:nvPr>
        </p:nvSpPr>
        <p:spPr>
          <a:xfrm>
            <a:off x="8683561" y="1209684"/>
            <a:ext cx="3022569" cy="1578000"/>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
            </a:r>
            <a:br>
              <a:rPr lang="en-IE" sz="5000" b="0" i="0" u="none" strike="noStrike" cap="none" dirty="0">
                <a:solidFill>
                  <a:schemeClr val="lt1"/>
                </a:solidFill>
                <a:latin typeface="Cabin"/>
                <a:ea typeface="Cabin"/>
                <a:cs typeface="Cabin"/>
                <a:sym typeface="Cabin"/>
              </a:rPr>
            </a:br>
            <a:r>
              <a:rPr lang="en-IE" dirty="0"/>
              <a:t>Research Task</a:t>
            </a:r>
            <a:endParaRPr sz="5000" b="0" i="0" u="none" strike="noStrike" cap="none" dirty="0">
              <a:solidFill>
                <a:schemeClr val="lt1"/>
              </a:solidFill>
              <a:latin typeface="Cabin"/>
              <a:ea typeface="Cabin"/>
              <a:cs typeface="Cabin"/>
              <a:sym typeface="Cabin"/>
            </a:endParaRPr>
          </a:p>
        </p:txBody>
      </p:sp>
      <p:sp>
        <p:nvSpPr>
          <p:cNvPr id="268" name="Google Shape;268;p24"/>
          <p:cNvSpPr txBox="1">
            <a:spLocks noGrp="1"/>
          </p:cNvSpPr>
          <p:nvPr>
            <p:ph type="body" idx="1"/>
          </p:nvPr>
        </p:nvSpPr>
        <p:spPr>
          <a:xfrm>
            <a:off x="8683548" y="3359250"/>
            <a:ext cx="3311400" cy="2252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a:t>Document sustainable development initiatives that are happening locally, nationally and internationally</a:t>
            </a:r>
            <a:r>
              <a:rPr lang="en-IE" sz="2300" b="0" i="0" u="none" strike="noStrike" cap="none">
                <a:solidFill>
                  <a:schemeClr val="lt2"/>
                </a:solidFill>
                <a:latin typeface="Source Sans Pro"/>
                <a:ea typeface="Source Sans Pro"/>
                <a:cs typeface="Source Sans Pro"/>
                <a:sym typeface="Source Sans Pro"/>
              </a:rPr>
              <a:t>.</a:t>
            </a:r>
            <a:endParaRPr sz="2300" b="0" i="0" u="none" strike="noStrike" cap="none">
              <a:solidFill>
                <a:schemeClr val="lt2"/>
              </a:solidFill>
              <a:latin typeface="Source Sans Pro"/>
              <a:ea typeface="Source Sans Pro"/>
              <a:cs typeface="Source Sans Pro"/>
              <a:sym typeface="Source Sans Pro"/>
            </a:endParaRPr>
          </a:p>
        </p:txBody>
      </p:sp>
      <p:sp>
        <p:nvSpPr>
          <p:cNvPr id="269" name="Google Shape;269;p24"/>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11</a:t>
            </a:fld>
            <a:endParaRPr sz="1600" b="1">
              <a:solidFill>
                <a:schemeClr val="lt1"/>
              </a:solidFill>
              <a:latin typeface="Source Sans Pro"/>
              <a:ea typeface="Source Sans Pro"/>
              <a:cs typeface="Source Sans Pro"/>
              <a:sym typeface="Source Sans Pro"/>
            </a:endParaRPr>
          </a:p>
        </p:txBody>
      </p:sp>
      <p:graphicFrame>
        <p:nvGraphicFramePr>
          <p:cNvPr id="270" name="Google Shape;270;p24"/>
          <p:cNvGraphicFramePr/>
          <p:nvPr/>
        </p:nvGraphicFramePr>
        <p:xfrm>
          <a:off x="419101" y="1438275"/>
          <a:ext cx="7724800" cy="4181350"/>
        </p:xfrm>
        <a:graphic>
          <a:graphicData uri="http://schemas.openxmlformats.org/drawingml/2006/table">
            <a:tbl>
              <a:tblPr firstRow="1" bandRow="1">
                <a:gradFill>
                  <a:gsLst>
                    <a:gs pos="0">
                      <a:srgbClr val="9AA5E1"/>
                    </a:gs>
                    <a:gs pos="50000">
                      <a:srgbClr val="8D99D6"/>
                    </a:gs>
                    <a:gs pos="100000">
                      <a:srgbClr val="7887D5"/>
                    </a:gs>
                  </a:gsLst>
                  <a:lin ang="5400000" scaled="0"/>
                </a:gradFill>
                <a:tableStyleId>{B81B97F2-3592-4196-B92F-0704993D3623}</a:tableStyleId>
              </a:tblPr>
              <a:tblGrid>
                <a:gridCol w="1931200"/>
                <a:gridCol w="1931200"/>
                <a:gridCol w="1931200"/>
                <a:gridCol w="1931200"/>
              </a:tblGrid>
              <a:tr h="929225">
                <a:tc>
                  <a:txBody>
                    <a:bodyPr/>
                    <a:lstStyle/>
                    <a:p>
                      <a:pPr marL="0" marR="0" lvl="0" indent="0" algn="l" rtl="0">
                        <a:spcBef>
                          <a:spcPts val="0"/>
                        </a:spcBef>
                        <a:spcAft>
                          <a:spcPts val="0"/>
                        </a:spcAft>
                        <a:buNone/>
                      </a:pPr>
                      <a:r>
                        <a:rPr lang="en-IE" sz="1800" u="none" strike="noStrike" cap="none"/>
                        <a:t>Individual </a:t>
                      </a:r>
                      <a:br>
                        <a:rPr lang="en-IE" sz="1800" u="none" strike="noStrike" cap="none"/>
                      </a:br>
                      <a:r>
                        <a:rPr lang="en-IE" sz="1800" u="none" strike="noStrike" cap="none"/>
                        <a:t>Initiatives </a:t>
                      </a:r>
                      <a:endParaRPr/>
                    </a:p>
                  </a:txBody>
                  <a:tcPr marL="91450" marR="91450" marT="45725" marB="45725"/>
                </a:tc>
                <a:tc>
                  <a:txBody>
                    <a:bodyPr/>
                    <a:lstStyle/>
                    <a:p>
                      <a:pPr marL="0" marR="0" lvl="0" indent="0" algn="l" rtl="0">
                        <a:spcBef>
                          <a:spcPts val="0"/>
                        </a:spcBef>
                        <a:spcAft>
                          <a:spcPts val="0"/>
                        </a:spcAft>
                        <a:buNone/>
                      </a:pPr>
                      <a:r>
                        <a:rPr lang="en-IE" sz="1800"/>
                        <a:t>School/ Community Initiatives</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National </a:t>
                      </a:r>
                      <a:br>
                        <a:rPr lang="en-IE" sz="1800"/>
                      </a:br>
                      <a:r>
                        <a:rPr lang="en-IE" sz="1800"/>
                        <a:t>Initiatives </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International Initiatives </a:t>
                      </a:r>
                      <a:endParaRPr/>
                    </a:p>
                    <a:p>
                      <a:pPr marL="0" marR="0" lvl="0" indent="0" algn="l" rtl="0">
                        <a:spcBef>
                          <a:spcPts val="0"/>
                        </a:spcBef>
                        <a:spcAft>
                          <a:spcPts val="0"/>
                        </a:spcAft>
                        <a:buNone/>
                      </a:pPr>
                      <a:endParaRPr sz="1800"/>
                    </a:p>
                  </a:txBody>
                  <a:tcPr marL="91450" marR="91450" marT="45725" marB="45725"/>
                </a:tc>
              </a:tr>
              <a:tr h="325212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179999" lvl="0" indent="0" rtl="0">
                        <a:lnSpc>
                          <a:spcPct val="70000"/>
                        </a:lnSpc>
                        <a:spcBef>
                          <a:spcPts val="600"/>
                        </a:spcBef>
                        <a:spcAft>
                          <a:spcPts val="0"/>
                        </a:spcAft>
                        <a:buNone/>
                      </a:pPr>
                      <a:endParaRPr sz="1600">
                        <a:solidFill>
                          <a:schemeClr val="lt1"/>
                        </a:solidFill>
                        <a:latin typeface="Source Sans Pro"/>
                        <a:ea typeface="Source Sans Pro"/>
                        <a:cs typeface="Source Sans Pro"/>
                        <a:sym typeface="Source Sans Pro"/>
                      </a:endParaRPr>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5"/>
          <p:cNvSpPr txBox="1">
            <a:spLocks noGrp="1"/>
          </p:cNvSpPr>
          <p:nvPr>
            <p:ph type="title"/>
          </p:nvPr>
        </p:nvSpPr>
        <p:spPr>
          <a:xfrm>
            <a:off x="8683562" y="1209684"/>
            <a:ext cx="3311386" cy="1578000"/>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sz="5000" b="0" i="0" u="none" strike="noStrike" cap="none" dirty="0">
                <a:solidFill>
                  <a:schemeClr val="lt1"/>
                </a:solidFill>
                <a:latin typeface="Cabin"/>
                <a:ea typeface="Cabin"/>
                <a:cs typeface="Cabin"/>
                <a:sym typeface="Cabin"/>
              </a:rPr>
              <a:t/>
            </a:r>
            <a:br>
              <a:rPr lang="en-IE" sz="5000" b="0" i="0" u="none" strike="noStrike" cap="none" dirty="0">
                <a:solidFill>
                  <a:schemeClr val="lt1"/>
                </a:solidFill>
                <a:latin typeface="Cabin"/>
                <a:ea typeface="Cabin"/>
                <a:cs typeface="Cabin"/>
                <a:sym typeface="Cabin"/>
              </a:rPr>
            </a:br>
            <a:r>
              <a:rPr lang="en-IE" dirty="0"/>
              <a:t>Research Guidance</a:t>
            </a:r>
            <a:endParaRPr sz="5000" b="0" i="0" u="none" strike="noStrike" cap="none" dirty="0">
              <a:solidFill>
                <a:schemeClr val="lt1"/>
              </a:solidFill>
              <a:latin typeface="Cabin"/>
              <a:ea typeface="Cabin"/>
              <a:cs typeface="Cabin"/>
              <a:sym typeface="Cabin"/>
            </a:endParaRPr>
          </a:p>
        </p:txBody>
      </p:sp>
      <p:sp>
        <p:nvSpPr>
          <p:cNvPr id="276" name="Google Shape;276;p25"/>
          <p:cNvSpPr txBox="1">
            <a:spLocks noGrp="1"/>
          </p:cNvSpPr>
          <p:nvPr>
            <p:ph type="body" idx="1"/>
          </p:nvPr>
        </p:nvSpPr>
        <p:spPr>
          <a:xfrm>
            <a:off x="8683548" y="3359250"/>
            <a:ext cx="3311400" cy="2252700"/>
          </a:xfrm>
          <a:prstGeom prst="rect">
            <a:avLst/>
          </a:prstGeom>
          <a:noFill/>
          <a:ln>
            <a:noFill/>
          </a:ln>
        </p:spPr>
        <p:txBody>
          <a:bodyPr spcFirstLastPara="1" wrap="square" lIns="0" tIns="45700" rIns="0" bIns="45700" anchor="t" anchorCtr="0">
            <a:noAutofit/>
          </a:bodyPr>
          <a:lstStyle/>
          <a:p>
            <a:pPr marL="0" lvl="0" indent="0" rtl="0">
              <a:spcBef>
                <a:spcPts val="0"/>
              </a:spcBef>
              <a:spcAft>
                <a:spcPts val="0"/>
              </a:spcAft>
              <a:buClr>
                <a:schemeClr val="lt2"/>
              </a:buClr>
              <a:buSzPts val="2300"/>
              <a:buFont typeface="Arial"/>
              <a:buNone/>
            </a:pPr>
            <a:r>
              <a:rPr lang="en-IE"/>
              <a:t>Here are some questions to accelerate students on their research journey.</a:t>
            </a:r>
            <a:endParaRPr sz="2300" b="0" i="0" u="none" strike="noStrike" cap="none">
              <a:solidFill>
                <a:schemeClr val="lt2"/>
              </a:solidFill>
              <a:latin typeface="Source Sans Pro"/>
              <a:ea typeface="Source Sans Pro"/>
              <a:cs typeface="Source Sans Pro"/>
              <a:sym typeface="Source Sans Pro"/>
            </a:endParaRPr>
          </a:p>
        </p:txBody>
      </p:sp>
      <p:sp>
        <p:nvSpPr>
          <p:cNvPr id="277" name="Google Shape;277;p25"/>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12</a:t>
            </a:fld>
            <a:endParaRPr sz="1600" b="1">
              <a:solidFill>
                <a:schemeClr val="lt1"/>
              </a:solidFill>
              <a:latin typeface="Source Sans Pro"/>
              <a:ea typeface="Source Sans Pro"/>
              <a:cs typeface="Source Sans Pro"/>
              <a:sym typeface="Source Sans Pro"/>
            </a:endParaRPr>
          </a:p>
        </p:txBody>
      </p:sp>
      <p:graphicFrame>
        <p:nvGraphicFramePr>
          <p:cNvPr id="278" name="Google Shape;278;p25"/>
          <p:cNvGraphicFramePr/>
          <p:nvPr/>
        </p:nvGraphicFramePr>
        <p:xfrm>
          <a:off x="398326" y="908050"/>
          <a:ext cx="8041300" cy="4263747"/>
        </p:xfrm>
        <a:graphic>
          <a:graphicData uri="http://schemas.openxmlformats.org/drawingml/2006/table">
            <a:tbl>
              <a:tblPr firstRow="1" bandRow="1">
                <a:gradFill>
                  <a:gsLst>
                    <a:gs pos="0">
                      <a:srgbClr val="9AA5E1"/>
                    </a:gs>
                    <a:gs pos="50000">
                      <a:srgbClr val="8D99D6"/>
                    </a:gs>
                    <a:gs pos="100000">
                      <a:srgbClr val="7887D5"/>
                    </a:gs>
                  </a:gsLst>
                  <a:lin ang="5400012" scaled="0"/>
                </a:gradFill>
                <a:tableStyleId>{B81B97F2-3592-4196-B92F-0704993D3623}</a:tableStyleId>
              </a:tblPr>
              <a:tblGrid>
                <a:gridCol w="2010325"/>
                <a:gridCol w="1844300"/>
                <a:gridCol w="1937700"/>
                <a:gridCol w="2248975"/>
              </a:tblGrid>
              <a:tr h="929225">
                <a:tc>
                  <a:txBody>
                    <a:bodyPr/>
                    <a:lstStyle/>
                    <a:p>
                      <a:pPr marL="0" marR="0" lvl="0" indent="0" algn="l" rtl="0">
                        <a:spcBef>
                          <a:spcPts val="0"/>
                        </a:spcBef>
                        <a:spcAft>
                          <a:spcPts val="0"/>
                        </a:spcAft>
                        <a:buNone/>
                      </a:pPr>
                      <a:r>
                        <a:rPr lang="en-IE" sz="1800" u="none" strike="noStrike" cap="none"/>
                        <a:t>Individual </a:t>
                      </a:r>
                      <a:br>
                        <a:rPr lang="en-IE" sz="1800" u="none" strike="noStrike" cap="none"/>
                      </a:br>
                      <a:r>
                        <a:rPr lang="en-IE" sz="1800" u="none" strike="noStrike" cap="none"/>
                        <a:t>Initiatives </a:t>
                      </a:r>
                      <a:endParaRPr/>
                    </a:p>
                  </a:txBody>
                  <a:tcPr marL="91450" marR="91450" marT="45725" marB="45725"/>
                </a:tc>
                <a:tc>
                  <a:txBody>
                    <a:bodyPr/>
                    <a:lstStyle/>
                    <a:p>
                      <a:pPr marL="0" marR="0" lvl="0" indent="0" algn="l" rtl="0">
                        <a:spcBef>
                          <a:spcPts val="0"/>
                        </a:spcBef>
                        <a:spcAft>
                          <a:spcPts val="0"/>
                        </a:spcAft>
                        <a:buNone/>
                      </a:pPr>
                      <a:r>
                        <a:rPr lang="en-IE" sz="1800"/>
                        <a:t>School/ Community Initiatives</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National </a:t>
                      </a:r>
                      <a:br>
                        <a:rPr lang="en-IE" sz="1800"/>
                      </a:br>
                      <a:r>
                        <a:rPr lang="en-IE" sz="1800"/>
                        <a:t>Initiatives </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Source Sans Pro"/>
                        <a:buNone/>
                      </a:pPr>
                      <a:r>
                        <a:rPr lang="en-IE" sz="1800"/>
                        <a:t>International Initiatives </a:t>
                      </a:r>
                      <a:endParaRPr/>
                    </a:p>
                    <a:p>
                      <a:pPr marL="0" marR="0" lvl="0" indent="0" algn="l" rtl="0">
                        <a:spcBef>
                          <a:spcPts val="0"/>
                        </a:spcBef>
                        <a:spcAft>
                          <a:spcPts val="0"/>
                        </a:spcAft>
                        <a:buNone/>
                      </a:pPr>
                      <a:endParaRPr sz="1800"/>
                    </a:p>
                  </a:txBody>
                  <a:tcPr marL="91450" marR="91450" marT="45725" marB="45725"/>
                </a:tc>
              </a:tr>
              <a:tr h="3252125">
                <a:tc>
                  <a:txBody>
                    <a:bodyPr/>
                    <a:lstStyle/>
                    <a:p>
                      <a:pPr marL="179999" lvl="0" indent="-179999" rtl="0">
                        <a:lnSpc>
                          <a:spcPct val="7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See Slide 9</a:t>
                      </a:r>
                      <a:endParaRPr sz="1000"/>
                    </a:p>
                  </a:txBody>
                  <a:tcPr marL="91450" marR="91450" marT="45725" marB="45725"/>
                </a:tc>
                <a:tc>
                  <a:txBody>
                    <a:bodyPr/>
                    <a:lstStyle/>
                    <a:p>
                      <a:pPr marL="179999" lvl="0" indent="-179999" rtl="0">
                        <a:lnSpc>
                          <a:spcPct val="7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Competitions/ projects?</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School posters/signs?</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School recycling or composting?</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Mentoring system with primary schools?</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Ban on plastic cups in canteen?</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School garden</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Green Schools programme</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Carpooling/ students cycling to school?</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Lessons on sustainability</a:t>
                      </a:r>
                      <a:endParaRPr sz="1600">
                        <a:solidFill>
                          <a:schemeClr val="lt1"/>
                        </a:solidFill>
                        <a:latin typeface="Source Sans Pro"/>
                        <a:ea typeface="Source Sans Pro"/>
                        <a:cs typeface="Source Sans Pro"/>
                        <a:sym typeface="Source Sans Pro"/>
                      </a:endParaRPr>
                    </a:p>
                  </a:txBody>
                  <a:tcPr marL="91450" marR="91450" marT="45725" marB="45725"/>
                </a:tc>
                <a:tc>
                  <a:txBody>
                    <a:bodyPr/>
                    <a:lstStyle/>
                    <a:p>
                      <a:pPr marL="179999" lvl="0" indent="-179999" rtl="0">
                        <a:lnSpc>
                          <a:spcPct val="7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What are the  EU 2020 targets for renewables, energy savings and non-ETS emissions?</a:t>
                      </a:r>
                      <a:endParaRPr sz="1600">
                        <a:solidFill>
                          <a:schemeClr val="lt1"/>
                        </a:solidFill>
                        <a:latin typeface="Source Sans Pro"/>
                        <a:ea typeface="Source Sans Pro"/>
                        <a:cs typeface="Source Sans Pro"/>
                        <a:sym typeface="Source Sans Pro"/>
                      </a:endParaRPr>
                    </a:p>
                    <a:p>
                      <a:pPr marL="179999" lvl="0" indent="-101600" rtl="0">
                        <a:lnSpc>
                          <a:spcPct val="70000"/>
                        </a:lnSpc>
                        <a:spcBef>
                          <a:spcPts val="60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 What are the EU 2030 greenhouse gas emission reduction target?</a:t>
                      </a:r>
                      <a:endParaRPr sz="1600">
                        <a:solidFill>
                          <a:schemeClr val="lt1"/>
                        </a:solidFill>
                        <a:latin typeface="Source Sans Pro"/>
                        <a:ea typeface="Source Sans Pro"/>
                        <a:cs typeface="Source Sans Pro"/>
                        <a:sym typeface="Source Sans Pro"/>
                      </a:endParaRPr>
                    </a:p>
                    <a:p>
                      <a:pPr marL="179999" lvl="0" indent="-101600" rtl="0">
                        <a:lnSpc>
                          <a:spcPct val="70000"/>
                        </a:lnSpc>
                        <a:spcBef>
                          <a:spcPts val="60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What is the Fossil Fuel Divestment Bill?</a:t>
                      </a:r>
                      <a:endParaRPr sz="1600">
                        <a:solidFill>
                          <a:schemeClr val="lt1"/>
                        </a:solidFill>
                        <a:latin typeface="Source Sans Pro"/>
                        <a:ea typeface="Source Sans Pro"/>
                        <a:cs typeface="Source Sans Pro"/>
                        <a:sym typeface="Source Sans Pro"/>
                      </a:endParaRPr>
                    </a:p>
                    <a:p>
                      <a:pPr marL="179999" lvl="0" indent="-101600" rtl="0">
                        <a:lnSpc>
                          <a:spcPct val="70000"/>
                        </a:lnSpc>
                        <a:spcBef>
                          <a:spcPts val="60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Campaigns</a:t>
                      </a:r>
                      <a:endParaRPr sz="1600">
                        <a:solidFill>
                          <a:schemeClr val="lt1"/>
                        </a:solidFill>
                        <a:latin typeface="Source Sans Pro"/>
                        <a:ea typeface="Source Sans Pro"/>
                        <a:cs typeface="Source Sans Pro"/>
                        <a:sym typeface="Source Sans Pro"/>
                      </a:endParaRPr>
                    </a:p>
                  </a:txBody>
                  <a:tcPr marL="91450" marR="91450" marT="45725" marB="45725"/>
                </a:tc>
                <a:tc>
                  <a:txBody>
                    <a:bodyPr/>
                    <a:lstStyle/>
                    <a:p>
                      <a:pPr marL="179999" lvl="0" indent="-179999" rtl="0">
                        <a:lnSpc>
                          <a:spcPct val="9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What was the Kyoto Protocol?</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What is the Earth Hour initiative?</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What is the aim of the International Panel on Climate Change (IPCC)?</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What was agreed at the Paris Climate Conference in 2015?</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60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What are the UN Sustainable Development Goals?</a:t>
                      </a:r>
                      <a:endParaRPr sz="1000"/>
                    </a:p>
                  </a:txBody>
                  <a:tcPr marL="91450" marR="91450" marT="45725" marB="457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6"/>
          <p:cNvSpPr txBox="1">
            <a:spLocks noGrp="1"/>
          </p:cNvSpPr>
          <p:nvPr>
            <p:ph type="title"/>
          </p:nvPr>
        </p:nvSpPr>
        <p:spPr>
          <a:xfrm>
            <a:off x="8683548" y="1209675"/>
            <a:ext cx="3179100" cy="1578000"/>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
            </a:r>
            <a:br>
              <a:rPr lang="en-IE" sz="5000" b="0" i="0" u="none" strike="noStrike" cap="none">
                <a:solidFill>
                  <a:schemeClr val="lt1"/>
                </a:solidFill>
                <a:latin typeface="Cabin"/>
                <a:ea typeface="Cabin"/>
                <a:cs typeface="Cabin"/>
                <a:sym typeface="Cabin"/>
              </a:rPr>
            </a:br>
            <a:r>
              <a:rPr lang="en-IE"/>
              <a:t>Teacher Reference</a:t>
            </a:r>
            <a:endParaRPr sz="5000" b="0" i="0" u="none" strike="noStrike" cap="none">
              <a:solidFill>
                <a:schemeClr val="lt1"/>
              </a:solidFill>
              <a:latin typeface="Cabin"/>
              <a:ea typeface="Cabin"/>
              <a:cs typeface="Cabin"/>
              <a:sym typeface="Cabin"/>
            </a:endParaRPr>
          </a:p>
        </p:txBody>
      </p:sp>
      <p:sp>
        <p:nvSpPr>
          <p:cNvPr id="284" name="Google Shape;284;p26"/>
          <p:cNvSpPr txBox="1">
            <a:spLocks noGrp="1"/>
          </p:cNvSpPr>
          <p:nvPr>
            <p:ph type="body" idx="1"/>
          </p:nvPr>
        </p:nvSpPr>
        <p:spPr>
          <a:xfrm>
            <a:off x="8683548" y="3359250"/>
            <a:ext cx="3311400" cy="2252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a:t>Check whether your students are on the right track by referring to this sample guide.</a:t>
            </a:r>
            <a:endParaRPr sz="2300" b="0" i="0" u="none" strike="noStrike" cap="none">
              <a:solidFill>
                <a:schemeClr val="lt2"/>
              </a:solidFill>
              <a:latin typeface="Source Sans Pro"/>
              <a:ea typeface="Source Sans Pro"/>
              <a:cs typeface="Source Sans Pro"/>
              <a:sym typeface="Source Sans Pro"/>
            </a:endParaRPr>
          </a:p>
        </p:txBody>
      </p:sp>
      <p:sp>
        <p:nvSpPr>
          <p:cNvPr id="285" name="Google Shape;285;p26"/>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a:solidFill>
                  <a:schemeClr val="lt1"/>
                </a:solidFill>
                <a:latin typeface="Source Sans Pro"/>
                <a:ea typeface="Source Sans Pro"/>
                <a:cs typeface="Source Sans Pro"/>
                <a:sym typeface="Source Sans Pro"/>
              </a:rPr>
              <a:t>13</a:t>
            </a:fld>
            <a:endParaRPr sz="1600" b="1">
              <a:solidFill>
                <a:schemeClr val="lt1"/>
              </a:solidFill>
              <a:latin typeface="Source Sans Pro"/>
              <a:ea typeface="Source Sans Pro"/>
              <a:cs typeface="Source Sans Pro"/>
              <a:sym typeface="Source Sans Pro"/>
            </a:endParaRPr>
          </a:p>
        </p:txBody>
      </p:sp>
      <p:graphicFrame>
        <p:nvGraphicFramePr>
          <p:cNvPr id="286" name="Google Shape;286;p26"/>
          <p:cNvGraphicFramePr/>
          <p:nvPr/>
        </p:nvGraphicFramePr>
        <p:xfrm>
          <a:off x="210026" y="217400"/>
          <a:ext cx="8353500" cy="6375725"/>
        </p:xfrm>
        <a:graphic>
          <a:graphicData uri="http://schemas.openxmlformats.org/drawingml/2006/table">
            <a:tbl>
              <a:tblPr firstRow="1" bandRow="1">
                <a:gradFill>
                  <a:gsLst>
                    <a:gs pos="0">
                      <a:srgbClr val="9AA5E1"/>
                    </a:gs>
                    <a:gs pos="50000">
                      <a:srgbClr val="8D99D6"/>
                    </a:gs>
                    <a:gs pos="100000">
                      <a:srgbClr val="7887D5"/>
                    </a:gs>
                  </a:gsLst>
                  <a:lin ang="5400012" scaled="0"/>
                </a:gradFill>
                <a:tableStyleId>{B81B97F2-3592-4196-B92F-0704993D3623}</a:tableStyleId>
              </a:tblPr>
              <a:tblGrid>
                <a:gridCol w="1355000"/>
                <a:gridCol w="1737500"/>
                <a:gridCol w="1893375"/>
                <a:gridCol w="3367625"/>
              </a:tblGrid>
              <a:tr h="955200">
                <a:tc>
                  <a:txBody>
                    <a:bodyPr/>
                    <a:lstStyle/>
                    <a:p>
                      <a:pPr marL="0" marR="0" lvl="0" indent="0" algn="ctr" rtl="0">
                        <a:spcBef>
                          <a:spcPts val="0"/>
                        </a:spcBef>
                        <a:spcAft>
                          <a:spcPts val="0"/>
                        </a:spcAft>
                        <a:buNone/>
                      </a:pPr>
                      <a:r>
                        <a:rPr lang="en-IE" sz="1800" u="none" strike="noStrike" cap="none"/>
                        <a:t>Individual </a:t>
                      </a:r>
                      <a:br>
                        <a:rPr lang="en-IE" sz="1800" u="none" strike="noStrike" cap="none"/>
                      </a:br>
                      <a:r>
                        <a:rPr lang="en-IE" sz="1800" u="none" strike="noStrike" cap="none"/>
                        <a:t>Initiatives </a:t>
                      </a:r>
                      <a:endParaRPr/>
                    </a:p>
                  </a:txBody>
                  <a:tcPr marL="91450" marR="91450" marT="45725" marB="45725"/>
                </a:tc>
                <a:tc>
                  <a:txBody>
                    <a:bodyPr/>
                    <a:lstStyle/>
                    <a:p>
                      <a:pPr marL="0" marR="0" lvl="0" indent="0" algn="ctr" rtl="0">
                        <a:spcBef>
                          <a:spcPts val="0"/>
                        </a:spcBef>
                        <a:spcAft>
                          <a:spcPts val="0"/>
                        </a:spcAft>
                        <a:buNone/>
                      </a:pPr>
                      <a:r>
                        <a:rPr lang="en-IE" sz="1800"/>
                        <a:t>School/ Community Initiatives</a:t>
                      </a:r>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Source Sans Pro"/>
                        <a:buNone/>
                      </a:pPr>
                      <a:r>
                        <a:rPr lang="en-IE" sz="1800"/>
                        <a:t>National </a:t>
                      </a:r>
                      <a:br>
                        <a:rPr lang="en-IE" sz="1800"/>
                      </a:br>
                      <a:r>
                        <a:rPr lang="en-IE" sz="1800"/>
                        <a:t>Initiatives </a:t>
                      </a:r>
                      <a:endParaRPr/>
                    </a:p>
                    <a:p>
                      <a:pPr marL="0" marR="0" lvl="0" indent="0" algn="ctr" rtl="0">
                        <a:spcBef>
                          <a:spcPts val="0"/>
                        </a:spcBef>
                        <a:spcAft>
                          <a:spcPts val="0"/>
                        </a:spcAft>
                        <a:buNone/>
                      </a:pPr>
                      <a:endParaRPr sz="180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Source Sans Pro"/>
                        <a:buNone/>
                      </a:pPr>
                      <a:r>
                        <a:rPr lang="en-IE" sz="1800"/>
                        <a:t>International </a:t>
                      </a:r>
                      <a:br>
                        <a:rPr lang="en-IE" sz="1800"/>
                      </a:br>
                      <a:r>
                        <a:rPr lang="en-IE" sz="1800"/>
                        <a:t>Initiatives </a:t>
                      </a:r>
                      <a:endParaRPr/>
                    </a:p>
                    <a:p>
                      <a:pPr marL="0" marR="0" lvl="0" indent="0" algn="ctr" rtl="0">
                        <a:spcBef>
                          <a:spcPts val="0"/>
                        </a:spcBef>
                        <a:spcAft>
                          <a:spcPts val="0"/>
                        </a:spcAft>
                        <a:buNone/>
                      </a:pPr>
                      <a:endParaRPr sz="1800"/>
                    </a:p>
                  </a:txBody>
                  <a:tcPr marL="91450" marR="91450" marT="45725" marB="45725"/>
                </a:tc>
              </a:tr>
              <a:tr h="5420525">
                <a:tc>
                  <a:txBody>
                    <a:bodyPr/>
                    <a:lstStyle/>
                    <a:p>
                      <a:pPr marL="179999" lvl="0" indent="-179999" rtl="0">
                        <a:lnSpc>
                          <a:spcPct val="7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See Slide 9</a:t>
                      </a:r>
                      <a:endParaRPr sz="1000"/>
                    </a:p>
                  </a:txBody>
                  <a:tcPr marL="91450" marR="91450" marT="45725" marB="45725"/>
                </a:tc>
                <a:tc>
                  <a:txBody>
                    <a:bodyPr/>
                    <a:lstStyle/>
                    <a:p>
                      <a:pPr marL="179999" lvl="0" indent="-179999" rtl="0">
                        <a:lnSpc>
                          <a:spcPct val="7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Competitions/ projects?</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School posters/signs?</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School recycling or composting?</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Mentoring system with primary schools?</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Ban on plastic cups in canteen?</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School garden</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Carpooling/ students cycling to school?</a:t>
                      </a:r>
                      <a:endParaRPr sz="1600">
                        <a:solidFill>
                          <a:schemeClr val="lt1"/>
                        </a:solidFill>
                        <a:latin typeface="Source Sans Pro"/>
                        <a:ea typeface="Source Sans Pro"/>
                        <a:cs typeface="Source Sans Pro"/>
                        <a:sym typeface="Source Sans Pro"/>
                      </a:endParaRPr>
                    </a:p>
                    <a:p>
                      <a:pPr marL="179999" lvl="0" indent="-179999" rtl="0">
                        <a:lnSpc>
                          <a:spcPct val="7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Lessons on sustainability</a:t>
                      </a:r>
                      <a:endParaRPr sz="1600">
                        <a:solidFill>
                          <a:schemeClr val="lt1"/>
                        </a:solidFill>
                        <a:latin typeface="Source Sans Pro"/>
                        <a:ea typeface="Source Sans Pro"/>
                        <a:cs typeface="Source Sans Pro"/>
                        <a:sym typeface="Source Sans Pro"/>
                      </a:endParaRPr>
                    </a:p>
                  </a:txBody>
                  <a:tcPr marL="91450" marR="91450" marT="45725" marB="45725"/>
                </a:tc>
                <a:tc>
                  <a:txBody>
                    <a:bodyPr/>
                    <a:lstStyle/>
                    <a:p>
                      <a:pPr marL="179999" lvl="0" indent="-179999" rtl="0">
                        <a:lnSpc>
                          <a:spcPct val="7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16% of all energy being used must be from a renewable energy source.</a:t>
                      </a:r>
                      <a:endParaRPr sz="1600">
                        <a:solidFill>
                          <a:schemeClr val="lt1"/>
                        </a:solidFill>
                        <a:latin typeface="Source Sans Pro"/>
                        <a:ea typeface="Source Sans Pro"/>
                        <a:cs typeface="Source Sans Pro"/>
                        <a:sym typeface="Source Sans Pro"/>
                      </a:endParaRPr>
                    </a:p>
                    <a:p>
                      <a:pPr marL="179999" lvl="0" indent="0" rtl="0">
                        <a:lnSpc>
                          <a:spcPct val="70000"/>
                        </a:lnSpc>
                        <a:spcBef>
                          <a:spcPts val="600"/>
                        </a:spcBef>
                        <a:spcAft>
                          <a:spcPts val="0"/>
                        </a:spcAft>
                        <a:buNone/>
                      </a:pPr>
                      <a:r>
                        <a:rPr lang="en-IE" sz="1600">
                          <a:solidFill>
                            <a:schemeClr val="lt1"/>
                          </a:solidFill>
                          <a:latin typeface="Source Sans Pro"/>
                          <a:ea typeface="Source Sans Pro"/>
                          <a:cs typeface="Source Sans Pro"/>
                          <a:sym typeface="Source Sans Pro"/>
                        </a:rPr>
                        <a:t> 10% of energy used in the transport sector must from a renewable energy source.</a:t>
                      </a:r>
                      <a:endParaRPr sz="1600">
                        <a:solidFill>
                          <a:schemeClr val="lt1"/>
                        </a:solidFill>
                        <a:latin typeface="Source Sans Pro"/>
                        <a:ea typeface="Source Sans Pro"/>
                        <a:cs typeface="Source Sans Pro"/>
                        <a:sym typeface="Source Sans Pro"/>
                      </a:endParaRPr>
                    </a:p>
                    <a:p>
                      <a:pPr marL="179999" lvl="0" indent="-101600" rtl="0">
                        <a:lnSpc>
                          <a:spcPct val="70000"/>
                        </a:lnSpc>
                        <a:spcBef>
                          <a:spcPts val="60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30% reduction in greenhouse gas emissions.</a:t>
                      </a:r>
                      <a:endParaRPr sz="1600">
                        <a:solidFill>
                          <a:schemeClr val="lt1"/>
                        </a:solidFill>
                        <a:latin typeface="Source Sans Pro"/>
                        <a:ea typeface="Source Sans Pro"/>
                        <a:cs typeface="Source Sans Pro"/>
                        <a:sym typeface="Source Sans Pro"/>
                      </a:endParaRPr>
                    </a:p>
                    <a:p>
                      <a:pPr marL="179999" lvl="0" indent="-101600" rtl="0">
                        <a:lnSpc>
                          <a:spcPct val="70000"/>
                        </a:lnSpc>
                        <a:spcBef>
                          <a:spcPts val="60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Divest public money from fossil fuels</a:t>
                      </a:r>
                      <a:endParaRPr sz="1600">
                        <a:solidFill>
                          <a:schemeClr val="lt1"/>
                        </a:solidFill>
                        <a:latin typeface="Source Sans Pro"/>
                        <a:ea typeface="Source Sans Pro"/>
                        <a:cs typeface="Source Sans Pro"/>
                        <a:sym typeface="Source Sans Pro"/>
                      </a:endParaRPr>
                    </a:p>
                  </a:txBody>
                  <a:tcPr marL="91450" marR="91450" marT="45725" marB="45725"/>
                </a:tc>
                <a:tc>
                  <a:txBody>
                    <a:bodyPr/>
                    <a:lstStyle/>
                    <a:p>
                      <a:pPr marL="179999" lvl="0" indent="-179999" rtl="0">
                        <a:lnSpc>
                          <a:spcPct val="9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Agreement between countries to reduce their greenhouse gas emissions. </a:t>
                      </a:r>
                      <a:r>
                        <a:rPr lang="en-IE" sz="1000">
                          <a:solidFill>
                            <a:schemeClr val="lt1"/>
                          </a:solidFill>
                          <a:latin typeface="Source Sans Pro"/>
                          <a:ea typeface="Source Sans Pro"/>
                          <a:cs typeface="Source Sans Pro"/>
                          <a:sym typeface="Source Sans Pro"/>
                        </a:rPr>
                        <a:t>(Japan, 1997 - 2012)</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World Wildlife Fund (WWF) ask people all over the world to switch off their power for 1 hour. </a:t>
                      </a:r>
                      <a:r>
                        <a:rPr lang="en-IE" sz="1000">
                          <a:solidFill>
                            <a:schemeClr val="lt1"/>
                          </a:solidFill>
                          <a:latin typeface="Source Sans Pro"/>
                          <a:ea typeface="Source Sans Pro"/>
                          <a:cs typeface="Source Sans Pro"/>
                          <a:sym typeface="Source Sans Pro"/>
                        </a:rPr>
                        <a:t>(Happens in March)</a:t>
                      </a:r>
                      <a:endParaRPr sz="1000">
                        <a:solidFill>
                          <a:schemeClr val="lt1"/>
                        </a:solidFill>
                        <a:latin typeface="Source Sans Pro"/>
                        <a:ea typeface="Source Sans Pro"/>
                        <a:cs typeface="Source Sans Pro"/>
                        <a:sym typeface="Source Sans Pro"/>
                      </a:endParaRPr>
                    </a:p>
                    <a:p>
                      <a:pPr marL="179999" lvl="0" indent="-179999" rtl="0">
                        <a:lnSpc>
                          <a:spcPct val="90000"/>
                        </a:lnSpc>
                        <a:spcBef>
                          <a:spcPts val="0"/>
                        </a:spcBef>
                        <a:spcAft>
                          <a:spcPts val="0"/>
                        </a:spcAft>
                        <a:buClr>
                          <a:schemeClr val="lt1"/>
                        </a:buClr>
                        <a:buSzPts val="1600"/>
                        <a:buFont typeface="Source Sans Pro"/>
                        <a:buChar char="•"/>
                      </a:pPr>
                      <a:r>
                        <a:rPr lang="en-IE" sz="1600">
                          <a:solidFill>
                            <a:schemeClr val="lt1"/>
                          </a:solidFill>
                          <a:latin typeface="Source Sans Pro"/>
                          <a:ea typeface="Source Sans Pro"/>
                          <a:cs typeface="Source Sans Pro"/>
                          <a:sym typeface="Source Sans Pro"/>
                        </a:rPr>
                        <a:t>An international body for assessing science related to climate change. Provides reliable information to decision makers.</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Governments agreed to set an action plan to keep the increase in global average temperature to well below 2 ℃.  Governments to meet every 5 years to assess and set targets.</a:t>
                      </a:r>
                      <a:endParaRPr sz="1600">
                        <a:solidFill>
                          <a:schemeClr val="lt1"/>
                        </a:solidFill>
                        <a:latin typeface="Source Sans Pro"/>
                        <a:ea typeface="Source Sans Pro"/>
                        <a:cs typeface="Source Sans Pro"/>
                        <a:sym typeface="Source Sans Pro"/>
                      </a:endParaRPr>
                    </a:p>
                    <a:p>
                      <a:pPr marL="179999" lvl="0" indent="-179999" rtl="0">
                        <a:lnSpc>
                          <a:spcPct val="90000"/>
                        </a:lnSpc>
                        <a:spcBef>
                          <a:spcPts val="600"/>
                        </a:spcBef>
                        <a:spcAft>
                          <a:spcPts val="0"/>
                        </a:spcAft>
                        <a:buClr>
                          <a:schemeClr val="lt2"/>
                        </a:buClr>
                        <a:buSzPts val="1600"/>
                        <a:buChar char="•"/>
                      </a:pPr>
                      <a:r>
                        <a:rPr lang="en-IE" sz="1600">
                          <a:solidFill>
                            <a:schemeClr val="lt1"/>
                          </a:solidFill>
                          <a:latin typeface="Source Sans Pro"/>
                          <a:ea typeface="Source Sans Pro"/>
                          <a:cs typeface="Source Sans Pro"/>
                          <a:sym typeface="Source Sans Pro"/>
                        </a:rPr>
                        <a:t>The UN Sustainable Development Goals are a collection of 17 global targets for countries to focus on by 2030. The goals were set by UN.</a:t>
                      </a:r>
                      <a:endParaRPr sz="1000"/>
                    </a:p>
                  </a:txBody>
                  <a:tcPr marL="91450" marR="91450" marT="45725" marB="457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7"/>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rgbClr val="000000"/>
              </a:buClr>
              <a:buFont typeface="Arial"/>
              <a:buNone/>
            </a:pPr>
            <a:fld id="{00000000-1234-1234-1234-123412341234}" type="slidenum">
              <a:rPr lang="en-IE"/>
              <a:t>14</a:t>
            </a:fld>
            <a:endParaRPr/>
          </a:p>
        </p:txBody>
      </p:sp>
      <p:sp>
        <p:nvSpPr>
          <p:cNvPr id="293" name="Google Shape;293;p27"/>
          <p:cNvSpPr txBox="1">
            <a:spLocks noGrp="1"/>
          </p:cNvSpPr>
          <p:nvPr>
            <p:ph type="body" idx="1"/>
          </p:nvPr>
        </p:nvSpPr>
        <p:spPr>
          <a:xfrm>
            <a:off x="1159649" y="2738211"/>
            <a:ext cx="4183500" cy="454500"/>
          </a:xfrm>
          <a:prstGeom prst="rect">
            <a:avLst/>
          </a:prstGeom>
        </p:spPr>
        <p:txBody>
          <a:bodyPr spcFirstLastPara="1" wrap="square" lIns="91425" tIns="45700" rIns="91425" bIns="45700" anchor="t" anchorCtr="0">
            <a:noAutofit/>
          </a:bodyPr>
          <a:lstStyle/>
          <a:p>
            <a:pPr marL="0" lvl="0" indent="0">
              <a:spcBef>
                <a:spcPts val="1000"/>
              </a:spcBef>
              <a:spcAft>
                <a:spcPts val="0"/>
              </a:spcAft>
              <a:buNone/>
            </a:pPr>
            <a:r>
              <a:rPr lang="en-IE"/>
              <a:t>Reports </a:t>
            </a:r>
            <a:endParaRPr/>
          </a:p>
        </p:txBody>
      </p:sp>
      <p:sp>
        <p:nvSpPr>
          <p:cNvPr id="294" name="Google Shape;294;p27"/>
          <p:cNvSpPr txBox="1">
            <a:spLocks noGrp="1"/>
          </p:cNvSpPr>
          <p:nvPr>
            <p:ph type="body" idx="2"/>
          </p:nvPr>
        </p:nvSpPr>
        <p:spPr>
          <a:xfrm>
            <a:off x="838201" y="1835244"/>
            <a:ext cx="10515600" cy="629100"/>
          </a:xfrm>
          <a:prstGeom prst="rect">
            <a:avLst/>
          </a:prstGeom>
        </p:spPr>
        <p:txBody>
          <a:bodyPr spcFirstLastPara="1" wrap="square" lIns="0" tIns="45700" rIns="0" bIns="45700" anchor="t" anchorCtr="0">
            <a:noAutofit/>
          </a:bodyPr>
          <a:lstStyle/>
          <a:p>
            <a:pPr marL="0" lvl="0" indent="0">
              <a:spcBef>
                <a:spcPts val="1000"/>
              </a:spcBef>
              <a:spcAft>
                <a:spcPts val="0"/>
              </a:spcAft>
              <a:buNone/>
            </a:pPr>
            <a:r>
              <a:rPr lang="en-IE"/>
              <a:t>Students could use the following links as a reference to their research on national and international initiatives.</a:t>
            </a:r>
            <a:endParaRPr/>
          </a:p>
        </p:txBody>
      </p:sp>
      <p:sp>
        <p:nvSpPr>
          <p:cNvPr id="295" name="Google Shape;295;p27"/>
          <p:cNvSpPr txBox="1">
            <a:spLocks noGrp="1"/>
          </p:cNvSpPr>
          <p:nvPr>
            <p:ph type="body" idx="3"/>
          </p:nvPr>
        </p:nvSpPr>
        <p:spPr>
          <a:xfrm>
            <a:off x="6627121" y="2738211"/>
            <a:ext cx="4183500" cy="454500"/>
          </a:xfrm>
          <a:prstGeom prst="rect">
            <a:avLst/>
          </a:prstGeom>
        </p:spPr>
        <p:txBody>
          <a:bodyPr spcFirstLastPara="1" wrap="square" lIns="91425" tIns="45700" rIns="91425" bIns="45700" anchor="t" anchorCtr="0">
            <a:noAutofit/>
          </a:bodyPr>
          <a:lstStyle/>
          <a:p>
            <a:pPr marL="0" lvl="0" indent="0">
              <a:spcBef>
                <a:spcPts val="1000"/>
              </a:spcBef>
              <a:spcAft>
                <a:spcPts val="0"/>
              </a:spcAft>
              <a:buNone/>
            </a:pPr>
            <a:r>
              <a:rPr lang="en-IE"/>
              <a:t>World Book Online</a:t>
            </a:r>
            <a:endParaRPr/>
          </a:p>
        </p:txBody>
      </p:sp>
      <p:sp>
        <p:nvSpPr>
          <p:cNvPr id="296" name="Google Shape;296;p27"/>
          <p:cNvSpPr txBox="1">
            <a:spLocks noGrp="1"/>
          </p:cNvSpPr>
          <p:nvPr>
            <p:ph type="body" idx="4"/>
          </p:nvPr>
        </p:nvSpPr>
        <p:spPr>
          <a:xfrm>
            <a:off x="1159650" y="3466550"/>
            <a:ext cx="6075000" cy="2333700"/>
          </a:xfrm>
          <a:prstGeom prst="rect">
            <a:avLst/>
          </a:prstGeom>
        </p:spPr>
        <p:txBody>
          <a:bodyPr spcFirstLastPara="1" wrap="square" lIns="91425" tIns="45700" rIns="91425" bIns="45700" anchor="t" anchorCtr="0">
            <a:noAutofit/>
          </a:bodyPr>
          <a:lstStyle/>
          <a:p>
            <a:pPr marL="179999" lvl="0" indent="-179999" rtl="0">
              <a:spcBef>
                <a:spcPts val="0"/>
              </a:spcBef>
              <a:spcAft>
                <a:spcPts val="0"/>
              </a:spcAft>
              <a:buSzPts val="1600"/>
              <a:buChar char="•"/>
            </a:pPr>
            <a:r>
              <a:rPr lang="en-IE" u="sng">
                <a:hlinkClick r:id="rId3"/>
              </a:rPr>
              <a:t>SEAI – Irelands Energy Targets</a:t>
            </a:r>
            <a:endParaRPr u="sng">
              <a:hlinkClick r:id="rId4"/>
            </a:endParaRPr>
          </a:p>
          <a:p>
            <a:pPr marL="179999" lvl="0" indent="-179999" rtl="0">
              <a:spcBef>
                <a:spcPts val="600"/>
              </a:spcBef>
              <a:spcAft>
                <a:spcPts val="0"/>
              </a:spcAft>
              <a:buSzPts val="1600"/>
              <a:buChar char="•"/>
            </a:pPr>
            <a:r>
              <a:rPr lang="en-IE" u="sng">
                <a:hlinkClick r:id="rId4"/>
              </a:rPr>
              <a:t>Climate Action Network Report</a:t>
            </a:r>
            <a:r>
              <a:rPr lang="en-IE"/>
              <a:t> – Read the Report on Ireland</a:t>
            </a:r>
            <a:endParaRPr/>
          </a:p>
          <a:p>
            <a:pPr marL="179999" lvl="0" indent="-179999" rtl="0">
              <a:spcBef>
                <a:spcPts val="600"/>
              </a:spcBef>
              <a:spcAft>
                <a:spcPts val="0"/>
              </a:spcAft>
              <a:buSzPts val="1600"/>
              <a:buChar char="•"/>
            </a:pPr>
            <a:r>
              <a:rPr lang="en-IE" u="sng">
                <a:hlinkClick r:id="rId5"/>
              </a:rPr>
              <a:t>EPA Report </a:t>
            </a:r>
            <a:r>
              <a:rPr lang="en-IE"/>
              <a:t>– Read the Executive Summary</a:t>
            </a:r>
            <a:endParaRPr/>
          </a:p>
          <a:p>
            <a:pPr marL="179999" lvl="0" indent="-179999" rtl="0">
              <a:spcBef>
                <a:spcPts val="600"/>
              </a:spcBef>
              <a:spcAft>
                <a:spcPts val="0"/>
              </a:spcAft>
              <a:buSzPts val="1600"/>
              <a:buChar char="•"/>
            </a:pPr>
            <a:r>
              <a:rPr lang="en-IE" u="sng">
                <a:hlinkClick r:id="rId6"/>
              </a:rPr>
              <a:t>EirGrid</a:t>
            </a:r>
            <a:endParaRPr/>
          </a:p>
          <a:p>
            <a:pPr marL="179999" lvl="0" indent="-179999" rtl="0">
              <a:spcBef>
                <a:spcPts val="600"/>
              </a:spcBef>
              <a:spcAft>
                <a:spcPts val="0"/>
              </a:spcAft>
              <a:buSzPts val="1600"/>
              <a:buChar char="•"/>
            </a:pPr>
            <a:r>
              <a:rPr lang="en-IE" u="sng">
                <a:hlinkClick r:id="rId7"/>
              </a:rPr>
              <a:t>All Ireland Generation Capacity Report</a:t>
            </a:r>
            <a:endParaRPr/>
          </a:p>
        </p:txBody>
      </p:sp>
      <p:sp>
        <p:nvSpPr>
          <p:cNvPr id="297" name="Google Shape;297;p27"/>
          <p:cNvSpPr txBox="1">
            <a:spLocks noGrp="1"/>
          </p:cNvSpPr>
          <p:nvPr>
            <p:ph type="body" idx="5"/>
          </p:nvPr>
        </p:nvSpPr>
        <p:spPr>
          <a:xfrm>
            <a:off x="6627121" y="3428501"/>
            <a:ext cx="4365600" cy="2333700"/>
          </a:xfrm>
          <a:prstGeom prst="rect">
            <a:avLst/>
          </a:prstGeom>
        </p:spPr>
        <p:txBody>
          <a:bodyPr spcFirstLastPara="1" wrap="square" lIns="91425" tIns="45700" rIns="91425" bIns="45700" anchor="t" anchorCtr="0">
            <a:noAutofit/>
          </a:bodyPr>
          <a:lstStyle/>
          <a:p>
            <a:pPr marL="457200" lvl="0" indent="-330200" rtl="0">
              <a:spcBef>
                <a:spcPts val="600"/>
              </a:spcBef>
              <a:spcAft>
                <a:spcPts val="0"/>
              </a:spcAft>
              <a:buSzPts val="1600"/>
              <a:buChar char="•"/>
            </a:pPr>
            <a:r>
              <a:rPr lang="en-IE" u="sng">
                <a:solidFill>
                  <a:schemeClr val="hlink"/>
                </a:solidFill>
                <a:hlinkClick r:id="rId8"/>
              </a:rPr>
              <a:t>The Kyoto Protocol</a:t>
            </a:r>
            <a:endParaRPr/>
          </a:p>
          <a:p>
            <a:pPr marL="457200" lvl="0" indent="-330200" rtl="0">
              <a:spcBef>
                <a:spcPts val="0"/>
              </a:spcBef>
              <a:spcAft>
                <a:spcPts val="0"/>
              </a:spcAft>
              <a:buSzPts val="1600"/>
              <a:buChar char="•"/>
            </a:pPr>
            <a:r>
              <a:rPr lang="en-IE" u="sng">
                <a:solidFill>
                  <a:schemeClr val="hlink"/>
                </a:solidFill>
                <a:hlinkClick r:id="rId9"/>
              </a:rPr>
              <a:t>World Agreements - Back in Time Article</a:t>
            </a:r>
            <a:endParaRPr/>
          </a:p>
          <a:p>
            <a:pPr marL="457200" lvl="0" indent="-330200" rtl="0">
              <a:spcBef>
                <a:spcPts val="0"/>
              </a:spcBef>
              <a:spcAft>
                <a:spcPts val="0"/>
              </a:spcAft>
              <a:buSzPts val="1600"/>
              <a:buChar char="•"/>
            </a:pPr>
            <a:r>
              <a:rPr lang="en-IE" u="sng">
                <a:solidFill>
                  <a:schemeClr val="hlink"/>
                </a:solidFill>
                <a:hlinkClick r:id="rId10"/>
              </a:rPr>
              <a:t>Paris Agreement</a:t>
            </a:r>
            <a:endParaRPr/>
          </a:p>
          <a:p>
            <a:pPr marL="457200" lvl="0" indent="-330200" rtl="0">
              <a:spcBef>
                <a:spcPts val="0"/>
              </a:spcBef>
              <a:spcAft>
                <a:spcPts val="0"/>
              </a:spcAft>
              <a:buSzPts val="1600"/>
              <a:buChar char="•"/>
            </a:pPr>
            <a:endParaRPr/>
          </a:p>
        </p:txBody>
      </p:sp>
      <p:sp>
        <p:nvSpPr>
          <p:cNvPr id="298" name="Google Shape;298;p27"/>
          <p:cNvSpPr txBox="1">
            <a:spLocks noGrp="1"/>
          </p:cNvSpPr>
          <p:nvPr>
            <p:ph type="title"/>
          </p:nvPr>
        </p:nvSpPr>
        <p:spPr>
          <a:xfrm>
            <a:off x="838200" y="557629"/>
            <a:ext cx="10515600" cy="1325700"/>
          </a:xfrm>
          <a:prstGeom prst="rect">
            <a:avLst/>
          </a:prstGeom>
        </p:spPr>
        <p:txBody>
          <a:bodyPr spcFirstLastPara="1" wrap="square" lIns="0" tIns="45700" rIns="0" bIns="45700" anchor="ctr" anchorCtr="0">
            <a:noAutofit/>
          </a:bodyPr>
          <a:lstStyle/>
          <a:p>
            <a:pPr marL="0" lvl="0" indent="0">
              <a:spcBef>
                <a:spcPts val="0"/>
              </a:spcBef>
              <a:spcAft>
                <a:spcPts val="0"/>
              </a:spcAft>
              <a:buNone/>
            </a:pPr>
            <a:r>
              <a:rPr lang="en-IE"/>
              <a:t>Additional Reading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9"/>
          <p:cNvSpPr txBox="1">
            <a:spLocks noGrp="1"/>
          </p:cNvSpPr>
          <p:nvPr>
            <p:ph type="title"/>
          </p:nvPr>
        </p:nvSpPr>
        <p:spPr>
          <a:xfrm>
            <a:off x="1050856" y="993494"/>
            <a:ext cx="10104124" cy="151735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8000"/>
              <a:buFont typeface="Cabin"/>
              <a:buNone/>
            </a:pPr>
            <a:r>
              <a:rPr lang="en-IE" sz="8000" b="0" i="0" u="none" strike="noStrike" cap="none">
                <a:solidFill>
                  <a:schemeClr val="lt1"/>
                </a:solidFill>
                <a:latin typeface="Cabin"/>
                <a:ea typeface="Cabin"/>
                <a:cs typeface="Cabin"/>
                <a:sym typeface="Cabin"/>
              </a:rPr>
              <a:t>THANK YOU!</a:t>
            </a:r>
            <a:endParaRPr sz="8000" b="0" i="0" u="none" strike="noStrike" cap="none">
              <a:solidFill>
                <a:schemeClr val="lt1"/>
              </a:solidFill>
              <a:latin typeface="Cabin"/>
              <a:ea typeface="Cabin"/>
              <a:cs typeface="Cabin"/>
              <a:sym typeface="Cabin"/>
            </a:endParaRPr>
          </a:p>
        </p:txBody>
      </p:sp>
      <p:sp>
        <p:nvSpPr>
          <p:cNvPr id="316" name="Google Shape;316;p29"/>
          <p:cNvSpPr/>
          <p:nvPr/>
        </p:nvSpPr>
        <p:spPr>
          <a:xfrm>
            <a:off x="933450" y="3581400"/>
            <a:ext cx="2905125" cy="1866999"/>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pic>
        <p:nvPicPr>
          <p:cNvPr id="317" name="Google Shape;317;p29">
            <a:hlinkClick r:id="rId3"/>
          </p:cNvPr>
          <p:cNvPicPr preferRelativeResize="0"/>
          <p:nvPr/>
        </p:nvPicPr>
        <p:blipFill rotWithShape="1">
          <a:blip r:embed="rId4">
            <a:alphaModFix/>
          </a:blip>
          <a:srcRect/>
          <a:stretch/>
        </p:blipFill>
        <p:spPr>
          <a:xfrm>
            <a:off x="1199713" y="4275422"/>
            <a:ext cx="2394048" cy="478247"/>
          </a:xfrm>
          <a:prstGeom prst="rect">
            <a:avLst/>
          </a:prstGeom>
          <a:noFill/>
          <a:ln>
            <a:noFill/>
          </a:ln>
        </p:spPr>
      </p:pic>
      <p:sp>
        <p:nvSpPr>
          <p:cNvPr id="318" name="Google Shape;318;p29"/>
          <p:cNvSpPr/>
          <p:nvPr/>
        </p:nvSpPr>
        <p:spPr>
          <a:xfrm>
            <a:off x="4400550" y="3581399"/>
            <a:ext cx="2905125" cy="1866999"/>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pic>
        <p:nvPicPr>
          <p:cNvPr id="319" name="Google Shape;319;p29">
            <a:hlinkClick r:id="rId5"/>
          </p:cNvPr>
          <p:cNvPicPr preferRelativeResize="0"/>
          <p:nvPr/>
        </p:nvPicPr>
        <p:blipFill rotWithShape="1">
          <a:blip r:embed="rId6">
            <a:alphaModFix/>
          </a:blip>
          <a:srcRect/>
          <a:stretch/>
        </p:blipFill>
        <p:spPr>
          <a:xfrm>
            <a:off x="4537941" y="4275422"/>
            <a:ext cx="2673693" cy="580573"/>
          </a:xfrm>
          <a:prstGeom prst="rect">
            <a:avLst/>
          </a:prstGeom>
          <a:noFill/>
          <a:ln>
            <a:noFill/>
          </a:ln>
        </p:spPr>
      </p:pic>
      <p:sp>
        <p:nvSpPr>
          <p:cNvPr id="320" name="Google Shape;320;p29"/>
          <p:cNvSpPr/>
          <p:nvPr/>
        </p:nvSpPr>
        <p:spPr>
          <a:xfrm>
            <a:off x="8249855" y="3581399"/>
            <a:ext cx="2905125" cy="1866999"/>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321" name="Google Shape;321;p29"/>
          <p:cNvSpPr txBox="1"/>
          <p:nvPr/>
        </p:nvSpPr>
        <p:spPr>
          <a:xfrm>
            <a:off x="8365491" y="3693299"/>
            <a:ext cx="3255009" cy="20313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PPT Template by:</a:t>
            </a:r>
            <a:r>
              <a:rPr lang="en-IE" sz="1800">
                <a:solidFill>
                  <a:srgbClr val="A8FF33"/>
                </a:solidFill>
                <a:latin typeface="Source Sans Pro"/>
                <a:ea typeface="Source Sans Pro"/>
                <a:cs typeface="Source Sans Pro"/>
                <a:sym typeface="Source Sans Pro"/>
              </a:rPr>
              <a:t/>
            </a:r>
            <a:br>
              <a:rPr lang="en-IE" sz="1800">
                <a:solidFill>
                  <a:srgbClr val="A8FF33"/>
                </a:solidFill>
                <a:latin typeface="Source Sans Pro"/>
                <a:ea typeface="Source Sans Pro"/>
                <a:cs typeface="Source Sans Pro"/>
                <a:sym typeface="Source Sans Pro"/>
              </a:rPr>
            </a:br>
            <a:endParaRPr sz="1800">
              <a:solidFill>
                <a:srgbClr val="A8FF33"/>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Alexander Martensson</a:t>
            </a:r>
            <a:endParaRPr sz="1800">
              <a:solidFill>
                <a:srgbClr val="7F7F7F"/>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Email</a:t>
            </a:r>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martensson@example.com</a:t>
            </a:r>
            <a:endParaRPr sz="1800">
              <a:solidFill>
                <a:srgbClr val="7F7F7F"/>
              </a:solidFill>
              <a:latin typeface="Source Sans Pro"/>
              <a:ea typeface="Source Sans Pro"/>
              <a:cs typeface="Source Sans Pro"/>
              <a:sym typeface="Source Sans Pro"/>
            </a:endParaRPr>
          </a:p>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a:p>
            <a:pPr marL="0" marR="0" lvl="0" indent="0" algn="l" rtl="0">
              <a:spcBef>
                <a:spcPts val="0"/>
              </a:spcBef>
              <a:spcAft>
                <a:spcPts val="0"/>
              </a:spcAft>
              <a:buNone/>
            </a:pPr>
            <a:endParaRPr sz="1800">
              <a:solidFill>
                <a:srgbClr val="A8FF33"/>
              </a:solidFill>
              <a:latin typeface="Source Sans Pro"/>
              <a:ea typeface="Source Sans Pro"/>
              <a:cs typeface="Source Sans Pro"/>
              <a:sym typeface="Source Sans Pro"/>
            </a:endParaRPr>
          </a:p>
        </p:txBody>
      </p:sp>
      <p:sp>
        <p:nvSpPr>
          <p:cNvPr id="322" name="Google Shape;322;p29"/>
          <p:cNvSpPr txBox="1"/>
          <p:nvPr/>
        </p:nvSpPr>
        <p:spPr>
          <a:xfrm>
            <a:off x="1067184" y="3741344"/>
            <a:ext cx="229552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Lesson activities by:</a:t>
            </a:r>
            <a:endParaRPr/>
          </a:p>
        </p:txBody>
      </p:sp>
      <p:sp>
        <p:nvSpPr>
          <p:cNvPr id="323" name="Google Shape;323;p29"/>
          <p:cNvSpPr txBox="1"/>
          <p:nvPr/>
        </p:nvSpPr>
        <p:spPr>
          <a:xfrm>
            <a:off x="4536671" y="3742634"/>
            <a:ext cx="276900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Inspired by:</a:t>
            </a:r>
            <a:endParaRPr/>
          </a:p>
        </p:txBody>
      </p:sp>
    </p:spTree>
  </p:cSld>
  <p:clrMapOvr>
    <a:masterClrMapping/>
  </p:clrMapOvr>
</p:sld>
</file>

<file path=ppt/theme/theme1.xml><?xml version="1.0" encoding="utf-8"?>
<a:theme xmlns:a="http://schemas.openxmlformats.org/drawingml/2006/main" name="Office Theme">
  <a:themeElements>
    <a:clrScheme name="Custom 24">
      <a:dk1>
        <a:srgbClr val="000000"/>
      </a:dk1>
      <a:lt1>
        <a:srgbClr val="FFFFFF"/>
      </a:lt1>
      <a:dk2>
        <a:srgbClr val="64AC00"/>
      </a:dk2>
      <a:lt2>
        <a:srgbClr val="CBFF00"/>
      </a:lt2>
      <a:accent1>
        <a:srgbClr val="002E62"/>
      </a:accent1>
      <a:accent2>
        <a:srgbClr val="004CB9"/>
      </a:accent2>
      <a:accent3>
        <a:srgbClr val="005500"/>
      </a:accent3>
      <a:accent4>
        <a:srgbClr val="16B3DC"/>
      </a:accent4>
      <a:accent5>
        <a:srgbClr val="F9DC5C"/>
      </a:accent5>
      <a:accent6>
        <a:srgbClr val="EF626C"/>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1374</Words>
  <Application>Microsoft Office PowerPoint</Application>
  <PresentationFormat>Widescreen</PresentationFormat>
  <Paragraphs>159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Source Sans Pro</vt:lpstr>
      <vt:lpstr>Cabin</vt:lpstr>
      <vt:lpstr>Calibri</vt:lpstr>
      <vt:lpstr>Arial</vt:lpstr>
      <vt:lpstr>Franklin Gothic Book</vt:lpstr>
      <vt:lpstr>Office Theme</vt:lpstr>
      <vt:lpstr>Sustainability</vt:lpstr>
      <vt:lpstr>Learning Intentions:</vt:lpstr>
      <vt:lpstr>What do you think is meant by the term ‘Sustainable’?</vt:lpstr>
      <vt:lpstr>Sustainable Development</vt:lpstr>
      <vt:lpstr>Activity:  Watch the video.   From watching the video, where is home?  Who can help protect home?</vt:lpstr>
      <vt:lpstr>9 Ways to Live Sustainably</vt:lpstr>
      <vt:lpstr>9 ways to Live Sustainably</vt:lpstr>
      <vt:lpstr>Our Home, Our Life …Our Dumping Ground</vt:lpstr>
      <vt:lpstr>PowerPoint Presentation</vt:lpstr>
      <vt:lpstr>Humans worldwide need to unite and work together on Sustainable Development.</vt:lpstr>
      <vt:lpstr> Research Task</vt:lpstr>
      <vt:lpstr> Research Guidance</vt:lpstr>
      <vt:lpstr> Teacher Reference</vt:lpstr>
      <vt:lpstr>Additional Reading</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dc:title>
  <dc:creator>Aoife McDonnell</dc:creator>
  <cp:lastModifiedBy>Aoife McDonnell</cp:lastModifiedBy>
  <cp:revision>1</cp:revision>
  <dcterms:modified xsi:type="dcterms:W3CDTF">2018-07-27T14:01:02Z</dcterms:modified>
</cp:coreProperties>
</file>