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embeddedFontLst>
    <p:embeddedFont>
      <p:font typeface="Comic Sans MS" panose="030F0702030302020204" pitchFamily="66" charset="0"/>
      <p:regular r:id="rId26"/>
      <p:bold r:id="rId27"/>
    </p:embeddedFont>
    <p:embeddedFont>
      <p:font typeface="Franklin Gothic Book" panose="020B0503020102020204" pitchFamily="34" charset="0"/>
      <p:regular r:id="rId28"/>
      <p:italic r:id="rId29"/>
    </p:embeddedFont>
    <p:embeddedFont>
      <p:font typeface="Source Sans Pro" panose="020B0604020202020204" charset="0"/>
      <p:regular r:id="rId30"/>
      <p:bold r:id="rId31"/>
      <p:italic r:id="rId32"/>
      <p:boldItalic r:id="rId33"/>
    </p:embeddedFont>
    <p:embeddedFont>
      <p:font typeface="Cabin"/>
      <p:regular r:id="rId34"/>
      <p:bold r:id="rId35"/>
      <p:italic r:id="rId36"/>
      <p:boldItalic r:id="rId37"/>
    </p:embeddedFont>
    <p:embeddedFont>
      <p:font typeface="Calibri" panose="020F050202020403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500">
          <p15:clr>
            <a:srgbClr val="A4A3A4"/>
          </p15:clr>
        </p15:guide>
        <p15:guide id="3" pos="495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54ED1F-D4A4-4FD6-847B-926C1D52C4F5}">
  <a:tblStyle styleId="{5954ED1F-D4A4-4FD6-847B-926C1D52C4F5}" styleName="Table_0">
    <a:wholeTbl>
      <a:tcTxStyle b="off" i="off">
        <a:font>
          <a:latin typeface="Franklin Gothic Book"/>
          <a:ea typeface="Franklin Gothic Book"/>
          <a:cs typeface="Franklin Gothic Book"/>
        </a:font>
        <a:schemeClr val="dk1"/>
      </a:tcTxStyle>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chemeClr val="accent2"/>
              </a:solidFill>
              <a:prstDash val="solid"/>
              <a:round/>
              <a:headEnd type="none" w="sm" len="sm"/>
              <a:tailEnd type="none" w="sm" len="sm"/>
            </a:ln>
          </a:insideV>
        </a:tcBdr>
        <a:fill>
          <a:solidFill>
            <a:srgbClr val="FFFFFF">
              <a:alpha val="0"/>
            </a:srgbClr>
          </a:solidFill>
        </a:fill>
      </a:tcStyle>
    </a:wholeTbl>
    <a:band1H>
      <a:tcTxStyle/>
      <a:tcStyle>
        <a:tcBdr/>
        <a:fill>
          <a:solidFill>
            <a:schemeClr val="accent2">
              <a:alpha val="40000"/>
            </a:schemeClr>
          </a:solidFill>
        </a:fill>
      </a:tcStyle>
    </a:band1H>
    <a:band2H>
      <a:tcTxStyle/>
      <a:tcStyle>
        <a:tcBdr/>
      </a:tcStyle>
    </a:band2H>
    <a:band1V>
      <a:tcTxStyle/>
      <a:tcStyle>
        <a:tcBdr>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tcBdr>
        <a:fill>
          <a:solidFill>
            <a:schemeClr val="accent2">
              <a:alpha val="40000"/>
            </a:schemeClr>
          </a:solidFill>
        </a:fill>
      </a:tcStyle>
    </a:band1V>
    <a:band2V>
      <a:tcTxStyle/>
      <a:tcStyle>
        <a:tcBdr/>
      </a:tcStyle>
    </a:band2V>
    <a:lastCol>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lastCol>
    <a:firstCol>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firstCol>
    <a:lastRow>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a:tcStyle>
        <a:tcBdr/>
      </a:tcStyle>
    </a:seCell>
    <a:swCell>
      <a:tcTxStyle/>
      <a:tcStyle>
        <a:tcBdr/>
      </a:tcStyle>
    </a:swCell>
    <a:firstRow>
      <a:tcTxStyle b="on" i="off">
        <a:font>
          <a:latin typeface="Franklin Gothic Book"/>
          <a:ea typeface="Franklin Gothic Book"/>
          <a:cs typeface="Franklin Gothic Book"/>
        </a:font>
        <a:schemeClr val="lt1"/>
      </a:tcTxStyle>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l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2"/>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150" y="108"/>
      </p:cViewPr>
      <p:guideLst>
        <p:guide pos="3840"/>
        <p:guide orient="horz" pos="2500"/>
        <p:guide pos="495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816344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1" name="Google Shape;151;p1: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7942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7" name="Google Shape;157;p2: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9318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66" name="Google Shape;166;p3: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6347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4: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200" b="0" i="0" u="none" strike="noStrike" cap="none">
                <a:solidFill>
                  <a:schemeClr val="dk1"/>
                </a:solidFill>
                <a:latin typeface="Calibri"/>
                <a:ea typeface="Calibri"/>
                <a:cs typeface="Calibri"/>
                <a:sym typeface="Calibri"/>
              </a:rPr>
              <a:t>Video Link: https://www.youtube.com/watch?v=7GjLa5kfDfA</a:t>
            </a:r>
            <a:endParaRPr sz="1200" b="0" i="0" u="none" strike="noStrike" cap="none">
              <a:solidFill>
                <a:schemeClr val="dk1"/>
              </a:solidFill>
              <a:latin typeface="Calibri"/>
              <a:ea typeface="Calibri"/>
              <a:cs typeface="Calibri"/>
              <a:sym typeface="Calibri"/>
            </a:endParaRPr>
          </a:p>
        </p:txBody>
      </p:sp>
      <p:sp>
        <p:nvSpPr>
          <p:cNvPr id="179" name="Google Shape;17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E"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4504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89" name="Google Shape;189;p5: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437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99" name="Google Shape;199;p6: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3929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13" name="Google Shape;213;p7: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6437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8: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23" name="Google Shape;223;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E"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70182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38" name="Google Shape;238;p9: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5762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47" name="Google Shape;247;p10: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7494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54" name="Google Shape;254;p11: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8850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64" name="Google Shape;264;p12: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8720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75" name="Google Shape;275;p13: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1024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86" name="Google Shape;286;p14: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5941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97" name="Google Shape;297;p15: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8718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08" name="Google Shape;308;p16: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6359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19" name="Google Shape;319;p17: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9755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30" name="Google Shape;330;p18: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57507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41" name="Google Shape;341;p19: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0008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dbc060645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352" name="Google Shape;352;g3dbc060645_0_0: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7721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60" name="Google Shape;360;p20: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5590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67" name="Google Shape;367;p21: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4482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6" name="Google Shape;376;p22: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5482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2"/>
          <p:cNvSpPr/>
          <p:nvPr/>
        </p:nvSpPr>
        <p:spPr>
          <a:xfrm>
            <a:off x="129540" y="128016"/>
            <a:ext cx="11932920" cy="6601968"/>
          </a:xfrm>
          <a:prstGeom prst="rect">
            <a:avLst/>
          </a:prstGeom>
          <a:blipFill rotWithShape="1">
            <a:blip r:embed="rId2">
              <a:alphaModFix/>
            </a:blip>
            <a:stretch>
              <a:fillRect l="-16" r="-15"/>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17" name="Google Shape;17;p2"/>
          <p:cNvSpPr/>
          <p:nvPr/>
        </p:nvSpPr>
        <p:spPr>
          <a:xfrm>
            <a:off x="129540" y="128016"/>
            <a:ext cx="11932920" cy="6601968"/>
          </a:xfrm>
          <a:prstGeom prst="rect">
            <a:avLst/>
          </a:prstGeom>
          <a:gradFill>
            <a:gsLst>
              <a:gs pos="0">
                <a:srgbClr val="004CB9">
                  <a:alpha val="69803"/>
                </a:srgbClr>
              </a:gs>
              <a:gs pos="100000">
                <a:srgbClr val="005500">
                  <a:alpha val="6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18" name="Google Shape;18;p2"/>
          <p:cNvSpPr txBox="1">
            <a:spLocks noGrp="1"/>
          </p:cNvSpPr>
          <p:nvPr>
            <p:ph type="body" idx="1"/>
          </p:nvPr>
        </p:nvSpPr>
        <p:spPr>
          <a:xfrm>
            <a:off x="3912235" y="1680191"/>
            <a:ext cx="4367531" cy="324417"/>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1"/>
              </a:buClr>
              <a:buSzPts val="2000"/>
              <a:buFont typeface="Arial"/>
              <a:buNone/>
              <a:defRPr sz="2000" b="1" i="0" u="none" strike="noStrike" cap="none">
                <a:solidFill>
                  <a:schemeClr val="lt1"/>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9" name="Google Shape;19;p2"/>
          <p:cNvSpPr txBox="1">
            <a:spLocks noGrp="1"/>
          </p:cNvSpPr>
          <p:nvPr>
            <p:ph type="title"/>
          </p:nvPr>
        </p:nvSpPr>
        <p:spPr>
          <a:xfrm>
            <a:off x="1037021" y="2107415"/>
            <a:ext cx="10117959" cy="2281355"/>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chemeClr val="lt1"/>
              </a:buClr>
              <a:buSzPts val="8000"/>
              <a:buFont typeface="Cabin"/>
              <a:buNone/>
              <a:defRPr sz="8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 name="Google Shape;20;p2"/>
          <p:cNvSpPr txBox="1">
            <a:spLocks noGrp="1"/>
          </p:cNvSpPr>
          <p:nvPr>
            <p:ph type="body" idx="2"/>
          </p:nvPr>
        </p:nvSpPr>
        <p:spPr>
          <a:xfrm>
            <a:off x="3912235" y="1333943"/>
            <a:ext cx="4367531" cy="324417"/>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1" name="Google Shape;21;p2"/>
          <p:cNvSpPr txBox="1">
            <a:spLocks noGrp="1"/>
          </p:cNvSpPr>
          <p:nvPr>
            <p:ph type="body" idx="3"/>
          </p:nvPr>
        </p:nvSpPr>
        <p:spPr>
          <a:xfrm>
            <a:off x="1050857" y="4720037"/>
            <a:ext cx="10090287" cy="1101897"/>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3500"/>
              <a:buFont typeface="Arial"/>
              <a:buNone/>
              <a:defRPr sz="35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2" name="Google Shape;22;p2"/>
          <p:cNvSpPr/>
          <p:nvPr/>
        </p:nvSpPr>
        <p:spPr>
          <a:xfrm>
            <a:off x="4879848" y="4453465"/>
            <a:ext cx="2432304" cy="64008"/>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Section Layout">
  <p:cSld name="Two Section Layout">
    <p:spTree>
      <p:nvGrpSpPr>
        <p:cNvPr id="1" name="Shape 23"/>
        <p:cNvGrpSpPr/>
        <p:nvPr/>
      </p:nvGrpSpPr>
      <p:grpSpPr>
        <a:xfrm>
          <a:off x="0" y="0"/>
          <a:ext cx="0" cy="0"/>
          <a:chOff x="0" y="0"/>
          <a:chExt cx="0" cy="0"/>
        </a:xfrm>
      </p:grpSpPr>
      <p:sp>
        <p:nvSpPr>
          <p:cNvPr id="24" name="Google Shape;24;p3"/>
          <p:cNvSpPr/>
          <p:nvPr/>
        </p:nvSpPr>
        <p:spPr>
          <a:xfrm>
            <a:off x="129540" y="128016"/>
            <a:ext cx="11932920" cy="6601968"/>
          </a:xfrm>
          <a:prstGeom prst="rect">
            <a:avLst/>
          </a:prstGeom>
          <a:blipFill rotWithShape="1">
            <a:blip r:embed="rId2">
              <a:alphaModFix/>
            </a:blip>
            <a:stretch>
              <a:fillRect l="-16" r="-15"/>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25" name="Google Shape;25;p3"/>
          <p:cNvSpPr/>
          <p:nvPr/>
        </p:nvSpPr>
        <p:spPr>
          <a:xfrm>
            <a:off x="129540" y="128016"/>
            <a:ext cx="11932920" cy="6601968"/>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26" name="Google Shape;26;p3"/>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i="0" u="none" strike="noStrike" cap="none">
                <a:solidFill>
                  <a:schemeClr val="lt1"/>
                </a:solidFill>
                <a:latin typeface="Source Sans Pro"/>
                <a:ea typeface="Source Sans Pro"/>
                <a:cs typeface="Source Sans Pro"/>
                <a:sym typeface="Source Sans Pro"/>
              </a:defRPr>
            </a:lvl1pPr>
            <a:lvl2pPr marL="0" marR="0" lvl="1" indent="0" algn="ctr" rtl="0">
              <a:spcBef>
                <a:spcPts val="0"/>
              </a:spcBef>
              <a:buNone/>
              <a:defRPr sz="1600" b="1" i="0" u="none" strike="noStrike" cap="none">
                <a:solidFill>
                  <a:schemeClr val="lt1"/>
                </a:solidFill>
                <a:latin typeface="Source Sans Pro"/>
                <a:ea typeface="Source Sans Pro"/>
                <a:cs typeface="Source Sans Pro"/>
                <a:sym typeface="Source Sans Pro"/>
              </a:defRPr>
            </a:lvl2pPr>
            <a:lvl3pPr marL="0" marR="0" lvl="2" indent="0" algn="ctr" rtl="0">
              <a:spcBef>
                <a:spcPts val="0"/>
              </a:spcBef>
              <a:buNone/>
              <a:defRPr sz="1600" b="1" i="0" u="none" strike="noStrike" cap="none">
                <a:solidFill>
                  <a:schemeClr val="lt1"/>
                </a:solidFill>
                <a:latin typeface="Source Sans Pro"/>
                <a:ea typeface="Source Sans Pro"/>
                <a:cs typeface="Source Sans Pro"/>
                <a:sym typeface="Source Sans Pro"/>
              </a:defRPr>
            </a:lvl3pPr>
            <a:lvl4pPr marL="0" marR="0" lvl="3" indent="0" algn="ctr" rtl="0">
              <a:spcBef>
                <a:spcPts val="0"/>
              </a:spcBef>
              <a:buNone/>
              <a:defRPr sz="1600" b="1" i="0" u="none" strike="noStrike" cap="none">
                <a:solidFill>
                  <a:schemeClr val="lt1"/>
                </a:solidFill>
                <a:latin typeface="Source Sans Pro"/>
                <a:ea typeface="Source Sans Pro"/>
                <a:cs typeface="Source Sans Pro"/>
                <a:sym typeface="Source Sans Pro"/>
              </a:defRPr>
            </a:lvl4pPr>
            <a:lvl5pPr marL="0" marR="0" lvl="4" indent="0" algn="ctr" rtl="0">
              <a:spcBef>
                <a:spcPts val="0"/>
              </a:spcBef>
              <a:buNone/>
              <a:defRPr sz="1600" b="1" i="0" u="none" strike="noStrike" cap="none">
                <a:solidFill>
                  <a:schemeClr val="lt1"/>
                </a:solidFill>
                <a:latin typeface="Source Sans Pro"/>
                <a:ea typeface="Source Sans Pro"/>
                <a:cs typeface="Source Sans Pro"/>
                <a:sym typeface="Source Sans Pro"/>
              </a:defRPr>
            </a:lvl5pPr>
            <a:lvl6pPr marL="0" marR="0" lvl="5" indent="0" algn="ctr" rtl="0">
              <a:spcBef>
                <a:spcPts val="0"/>
              </a:spcBef>
              <a:buNone/>
              <a:defRPr sz="1600" b="1" i="0" u="none" strike="noStrike" cap="none">
                <a:solidFill>
                  <a:schemeClr val="lt1"/>
                </a:solidFill>
                <a:latin typeface="Source Sans Pro"/>
                <a:ea typeface="Source Sans Pro"/>
                <a:cs typeface="Source Sans Pro"/>
                <a:sym typeface="Source Sans Pro"/>
              </a:defRPr>
            </a:lvl6pPr>
            <a:lvl7pPr marL="0" marR="0" lvl="6" indent="0" algn="ctr" rtl="0">
              <a:spcBef>
                <a:spcPts val="0"/>
              </a:spcBef>
              <a:buNone/>
              <a:defRPr sz="1600" b="1" i="0" u="none" strike="noStrike" cap="none">
                <a:solidFill>
                  <a:schemeClr val="lt1"/>
                </a:solidFill>
                <a:latin typeface="Source Sans Pro"/>
                <a:ea typeface="Source Sans Pro"/>
                <a:cs typeface="Source Sans Pro"/>
                <a:sym typeface="Source Sans Pro"/>
              </a:defRPr>
            </a:lvl7pPr>
            <a:lvl8pPr marL="0" marR="0" lvl="7" indent="0" algn="ctr" rtl="0">
              <a:spcBef>
                <a:spcPts val="0"/>
              </a:spcBef>
              <a:buNone/>
              <a:defRPr sz="1600" b="1" i="0" u="none" strike="noStrike" cap="none">
                <a:solidFill>
                  <a:schemeClr val="lt1"/>
                </a:solidFill>
                <a:latin typeface="Source Sans Pro"/>
                <a:ea typeface="Source Sans Pro"/>
                <a:cs typeface="Source Sans Pro"/>
                <a:sym typeface="Source Sans Pro"/>
              </a:defRPr>
            </a:lvl8pPr>
            <a:lvl9pPr marL="0" marR="0" lvl="8" indent="0" algn="ctr" rtl="0">
              <a:spcBef>
                <a:spcPts val="0"/>
              </a:spcBef>
              <a:buNone/>
              <a:defRPr sz="1600" b="1"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27" name="Google Shape;27;p3"/>
          <p:cNvSpPr txBox="1">
            <a:spLocks noGrp="1"/>
          </p:cNvSpPr>
          <p:nvPr>
            <p:ph type="dt" idx="10"/>
          </p:nvPr>
        </p:nvSpPr>
        <p:spPr>
          <a:xfrm>
            <a:off x="8610600" y="6118484"/>
            <a:ext cx="27432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8" name="Google Shape;28;p3"/>
          <p:cNvSpPr txBox="1">
            <a:spLocks noGrp="1"/>
          </p:cNvSpPr>
          <p:nvPr>
            <p:ph type="ftr" idx="11"/>
          </p:nvPr>
        </p:nvSpPr>
        <p:spPr>
          <a:xfrm>
            <a:off x="838200" y="6118484"/>
            <a:ext cx="339876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9" name="Google Shape;29;p3"/>
          <p:cNvSpPr txBox="1">
            <a:spLocks noGrp="1"/>
          </p:cNvSpPr>
          <p:nvPr>
            <p:ph type="body" idx="1"/>
          </p:nvPr>
        </p:nvSpPr>
        <p:spPr>
          <a:xfrm>
            <a:off x="1159649" y="2738211"/>
            <a:ext cx="4183650" cy="454353"/>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9pPr>
          </a:lstStyle>
          <a:p>
            <a:endParaRPr/>
          </a:p>
        </p:txBody>
      </p:sp>
      <p:sp>
        <p:nvSpPr>
          <p:cNvPr id="30" name="Google Shape;30;p3"/>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1" name="Google Shape;31;p3"/>
          <p:cNvSpPr txBox="1">
            <a:spLocks noGrp="1"/>
          </p:cNvSpPr>
          <p:nvPr>
            <p:ph type="body" idx="3"/>
          </p:nvPr>
        </p:nvSpPr>
        <p:spPr>
          <a:xfrm>
            <a:off x="6627121" y="2738211"/>
            <a:ext cx="4183650" cy="454353"/>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9pPr>
          </a:lstStyle>
          <a:p>
            <a:endParaRPr/>
          </a:p>
        </p:txBody>
      </p:sp>
      <p:sp>
        <p:nvSpPr>
          <p:cNvPr id="32" name="Google Shape;32;p3"/>
          <p:cNvSpPr txBox="1">
            <a:spLocks noGrp="1"/>
          </p:cNvSpPr>
          <p:nvPr>
            <p:ph type="body" idx="4"/>
          </p:nvPr>
        </p:nvSpPr>
        <p:spPr>
          <a:xfrm>
            <a:off x="1159649" y="3428501"/>
            <a:ext cx="4365625" cy="2333625"/>
          </a:xfrm>
          <a:prstGeom prst="rect">
            <a:avLst/>
          </a:prstGeom>
          <a:noFill/>
          <a:ln>
            <a:noFill/>
          </a:ln>
        </p:spPr>
        <p:txBody>
          <a:bodyPr spcFirstLastPara="1" wrap="square" lIns="91425"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7F7F7F"/>
              </a:buClr>
              <a:buSzPts val="2400"/>
              <a:buFont typeface="Arial"/>
              <a:buChar char="•"/>
              <a:defRPr sz="2400" b="0" i="0" u="none" strike="noStrike" cap="none">
                <a:solidFill>
                  <a:srgbClr val="7F7F7F"/>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7F7F7F"/>
              </a:buClr>
              <a:buSzPts val="2000"/>
              <a:buFont typeface="Arial"/>
              <a:buChar char="•"/>
              <a:defRPr sz="2000" b="0" i="0" u="none" strike="noStrike" cap="none">
                <a:solidFill>
                  <a:srgbClr val="7F7F7F"/>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3" name="Google Shape;33;p3"/>
          <p:cNvSpPr txBox="1">
            <a:spLocks noGrp="1"/>
          </p:cNvSpPr>
          <p:nvPr>
            <p:ph type="body" idx="5"/>
          </p:nvPr>
        </p:nvSpPr>
        <p:spPr>
          <a:xfrm>
            <a:off x="6627121" y="3428501"/>
            <a:ext cx="4365625" cy="2333625"/>
          </a:xfrm>
          <a:prstGeom prst="rect">
            <a:avLst/>
          </a:prstGeom>
          <a:noFill/>
          <a:ln>
            <a:noFill/>
          </a:ln>
        </p:spPr>
        <p:txBody>
          <a:bodyPr spcFirstLastPara="1" wrap="square" lIns="91425"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7F7F7F"/>
              </a:buClr>
              <a:buSzPts val="2400"/>
              <a:buFont typeface="Arial"/>
              <a:buChar char="•"/>
              <a:defRPr sz="2400" b="0" i="0" u="none" strike="noStrike" cap="none">
                <a:solidFill>
                  <a:srgbClr val="7F7F7F"/>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7F7F7F"/>
              </a:buClr>
              <a:buSzPts val="2000"/>
              <a:buFont typeface="Arial"/>
              <a:buChar char="•"/>
              <a:defRPr sz="2000" b="0" i="0" u="none" strike="noStrike" cap="none">
                <a:solidFill>
                  <a:srgbClr val="7F7F7F"/>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4" name="Google Shape;34;p3"/>
          <p:cNvSpPr txBox="1">
            <a:spLocks noGrp="1"/>
          </p:cNvSpPr>
          <p:nvPr>
            <p:ph type="title"/>
          </p:nvPr>
        </p:nvSpPr>
        <p:spPr>
          <a:xfrm>
            <a:off x="838200" y="557629"/>
            <a:ext cx="10515600" cy="1325563"/>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 name="Google Shape;35;p3"/>
          <p:cNvSpPr/>
          <p:nvPr/>
        </p:nvSpPr>
        <p:spPr>
          <a:xfrm>
            <a:off x="5908548" y="6114045"/>
            <a:ext cx="374904" cy="374904"/>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36" name="Google Shape;36;p3"/>
          <p:cNvSpPr/>
          <p:nvPr/>
        </p:nvSpPr>
        <p:spPr>
          <a:xfrm>
            <a:off x="4111752" y="1667974"/>
            <a:ext cx="3968496" cy="36576"/>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7"/>
        <p:cNvGrpSpPr/>
        <p:nvPr/>
      </p:nvGrpSpPr>
      <p:grpSpPr>
        <a:xfrm>
          <a:off x="0" y="0"/>
          <a:ext cx="0" cy="0"/>
          <a:chOff x="0" y="0"/>
          <a:chExt cx="0" cy="0"/>
        </a:xfrm>
      </p:grpSpPr>
      <p:sp>
        <p:nvSpPr>
          <p:cNvPr id="38" name="Google Shape;38;p4"/>
          <p:cNvSpPr/>
          <p:nvPr/>
        </p:nvSpPr>
        <p:spPr>
          <a:xfrm>
            <a:off x="129540" y="128016"/>
            <a:ext cx="11932920" cy="6601968"/>
          </a:xfrm>
          <a:prstGeom prst="rect">
            <a:avLst/>
          </a:prstGeom>
          <a:blipFill rotWithShape="1">
            <a:blip r:embed="rId2">
              <a:alphaModFix/>
            </a:blip>
            <a:stretch>
              <a:fillRect l="-16" r="-15"/>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39" name="Google Shape;39;p4"/>
          <p:cNvSpPr/>
          <p:nvPr/>
        </p:nvSpPr>
        <p:spPr>
          <a:xfrm>
            <a:off x="129540" y="128016"/>
            <a:ext cx="6858000" cy="6601968"/>
          </a:xfrm>
          <a:prstGeom prst="rect">
            <a:avLst/>
          </a:prstGeom>
          <a:gradFill>
            <a:gsLst>
              <a:gs pos="0">
                <a:srgbClr val="004CB9">
                  <a:alpha val="80000"/>
                </a:srgbClr>
              </a:gs>
              <a:gs pos="100000">
                <a:srgbClr val="005500">
                  <a:alpha val="80000"/>
                </a:srgbClr>
              </a:gs>
            </a:gsLst>
            <a:lin ang="16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40" name="Google Shape;40;p4"/>
          <p:cNvSpPr txBox="1">
            <a:spLocks noGrp="1"/>
          </p:cNvSpPr>
          <p:nvPr>
            <p:ph type="title"/>
          </p:nvPr>
        </p:nvSpPr>
        <p:spPr>
          <a:xfrm>
            <a:off x="841248" y="1169256"/>
            <a:ext cx="5285914" cy="78263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1" name="Google Shape;41;p4"/>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42" name="Google Shape;42;p4"/>
          <p:cNvSpPr txBox="1">
            <a:spLocks noGrp="1"/>
          </p:cNvSpPr>
          <p:nvPr>
            <p:ph type="dt" idx="10"/>
          </p:nvPr>
        </p:nvSpPr>
        <p:spPr>
          <a:xfrm>
            <a:off x="8610600" y="6118484"/>
            <a:ext cx="27432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3" name="Google Shape;43;p4"/>
          <p:cNvSpPr txBox="1">
            <a:spLocks noGrp="1"/>
          </p:cNvSpPr>
          <p:nvPr>
            <p:ph type="ftr" idx="11"/>
          </p:nvPr>
        </p:nvSpPr>
        <p:spPr>
          <a:xfrm>
            <a:off x="838200" y="6118484"/>
            <a:ext cx="339876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4" name="Google Shape;44;p4"/>
          <p:cNvSpPr/>
          <p:nvPr/>
        </p:nvSpPr>
        <p:spPr>
          <a:xfrm>
            <a:off x="5908548" y="6114045"/>
            <a:ext cx="374904" cy="374904"/>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45" name="Google Shape;45;p4"/>
          <p:cNvSpPr txBox="1">
            <a:spLocks noGrp="1"/>
          </p:cNvSpPr>
          <p:nvPr>
            <p:ph type="body" idx="1"/>
          </p:nvPr>
        </p:nvSpPr>
        <p:spPr>
          <a:xfrm>
            <a:off x="841248" y="2136036"/>
            <a:ext cx="5285914" cy="85709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2pPr>
            <a:lvl3pPr marL="1371600" marR="0" lvl="2"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6" name="Google Shape;46;p4"/>
          <p:cNvSpPr/>
          <p:nvPr/>
        </p:nvSpPr>
        <p:spPr>
          <a:xfrm>
            <a:off x="915026" y="1992586"/>
            <a:ext cx="4428000" cy="36576"/>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47" name="Google Shape;47;p4"/>
          <p:cNvSpPr txBox="1">
            <a:spLocks noGrp="1"/>
          </p:cNvSpPr>
          <p:nvPr>
            <p:ph type="body" idx="2"/>
          </p:nvPr>
        </p:nvSpPr>
        <p:spPr>
          <a:xfrm>
            <a:off x="838199" y="3100269"/>
            <a:ext cx="5288963" cy="2588637"/>
          </a:xfrm>
          <a:prstGeom prst="rect">
            <a:avLst/>
          </a:prstGeom>
          <a:noFill/>
          <a:ln>
            <a:noFill/>
          </a:ln>
        </p:spPr>
        <p:txBody>
          <a:bodyPr spcFirstLastPara="1" wrap="square" lIns="0"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edia Layout">
  <p:cSld name="Media Layout">
    <p:spTree>
      <p:nvGrpSpPr>
        <p:cNvPr id="1" name="Shape 48"/>
        <p:cNvGrpSpPr/>
        <p:nvPr/>
      </p:nvGrpSpPr>
      <p:grpSpPr>
        <a:xfrm>
          <a:off x="0" y="0"/>
          <a:ext cx="0" cy="0"/>
          <a:chOff x="0" y="0"/>
          <a:chExt cx="0" cy="0"/>
        </a:xfrm>
      </p:grpSpPr>
      <p:sp>
        <p:nvSpPr>
          <p:cNvPr id="49" name="Google Shape;49;p5"/>
          <p:cNvSpPr/>
          <p:nvPr/>
        </p:nvSpPr>
        <p:spPr>
          <a:xfrm>
            <a:off x="129540" y="128016"/>
            <a:ext cx="11932920" cy="6601968"/>
          </a:xfrm>
          <a:prstGeom prst="rect">
            <a:avLst/>
          </a:prstGeom>
          <a:blipFill rotWithShape="1">
            <a:blip r:embed="rId2">
              <a:alphaModFix/>
            </a:blip>
            <a:stretch>
              <a:fillRect l="-16" r="-15"/>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0" name="Google Shape;50;p5"/>
          <p:cNvSpPr/>
          <p:nvPr/>
        </p:nvSpPr>
        <p:spPr>
          <a:xfrm>
            <a:off x="129540" y="128016"/>
            <a:ext cx="11932920" cy="6601968"/>
          </a:xfrm>
          <a:prstGeom prst="rect">
            <a:avLst/>
          </a:prstGeom>
          <a:gradFill>
            <a:gsLst>
              <a:gs pos="0">
                <a:srgbClr val="004CB9">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1" name="Google Shape;51;p5"/>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52" name="Google Shape;52;p5"/>
          <p:cNvSpPr txBox="1">
            <a:spLocks noGrp="1"/>
          </p:cNvSpPr>
          <p:nvPr>
            <p:ph type="dt" idx="10"/>
          </p:nvPr>
        </p:nvSpPr>
        <p:spPr>
          <a:xfrm>
            <a:off x="8610600" y="6118484"/>
            <a:ext cx="27432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3" name="Google Shape;53;p5"/>
          <p:cNvSpPr txBox="1">
            <a:spLocks noGrp="1"/>
          </p:cNvSpPr>
          <p:nvPr>
            <p:ph type="ftr" idx="11"/>
          </p:nvPr>
        </p:nvSpPr>
        <p:spPr>
          <a:xfrm>
            <a:off x="838200" y="6118484"/>
            <a:ext cx="339876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4" name="Google Shape;54;p5"/>
          <p:cNvSpPr txBox="1">
            <a:spLocks noGrp="1"/>
          </p:cNvSpPr>
          <p:nvPr>
            <p:ph type="title"/>
          </p:nvPr>
        </p:nvSpPr>
        <p:spPr>
          <a:xfrm>
            <a:off x="838200" y="268873"/>
            <a:ext cx="10515600" cy="1325563"/>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5" name="Google Shape;55;p5"/>
          <p:cNvSpPr/>
          <p:nvPr/>
        </p:nvSpPr>
        <p:spPr>
          <a:xfrm>
            <a:off x="5908548" y="6114045"/>
            <a:ext cx="374904" cy="374904"/>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6" name="Google Shape;56;p5"/>
          <p:cNvSpPr>
            <a:spLocks noGrp="1"/>
          </p:cNvSpPr>
          <p:nvPr>
            <p:ph type="media" idx="2"/>
          </p:nvPr>
        </p:nvSpPr>
        <p:spPr>
          <a:xfrm>
            <a:off x="1395984" y="1497770"/>
            <a:ext cx="9400032" cy="4215384"/>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dk2"/>
              </a:buClr>
              <a:buSzPts val="1400"/>
              <a:buFont typeface="Arial"/>
              <a:buNone/>
              <a:defRPr sz="1400" b="0" i="0" u="none" strike="noStrike" cap="none">
                <a:solidFill>
                  <a:schemeClr val="dk2"/>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Layout">
  <p:cSld name="Divider Layout">
    <p:spTree>
      <p:nvGrpSpPr>
        <p:cNvPr id="1" name="Shape 57"/>
        <p:cNvGrpSpPr/>
        <p:nvPr/>
      </p:nvGrpSpPr>
      <p:grpSpPr>
        <a:xfrm>
          <a:off x="0" y="0"/>
          <a:ext cx="0" cy="0"/>
          <a:chOff x="0" y="0"/>
          <a:chExt cx="0" cy="0"/>
        </a:xfrm>
      </p:grpSpPr>
      <p:sp>
        <p:nvSpPr>
          <p:cNvPr id="58" name="Google Shape;58;p6"/>
          <p:cNvSpPr/>
          <p:nvPr/>
        </p:nvSpPr>
        <p:spPr>
          <a:xfrm>
            <a:off x="129540" y="128016"/>
            <a:ext cx="11932920" cy="6601968"/>
          </a:xfrm>
          <a:prstGeom prst="rect">
            <a:avLst/>
          </a:prstGeom>
          <a:blipFill rotWithShape="1">
            <a:blip r:embed="rId2">
              <a:alphaModFix/>
            </a:blip>
            <a:stretch>
              <a:fillRect l="-16" r="-15"/>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9" name="Google Shape;59;p6"/>
          <p:cNvSpPr/>
          <p:nvPr/>
        </p:nvSpPr>
        <p:spPr>
          <a:xfrm>
            <a:off x="129540" y="3410712"/>
            <a:ext cx="11932920" cy="3319272"/>
          </a:xfrm>
          <a:prstGeom prst="rect">
            <a:avLst/>
          </a:prstGeom>
          <a:gradFill>
            <a:gsLst>
              <a:gs pos="0">
                <a:srgbClr val="004CB9">
                  <a:alpha val="80000"/>
                </a:srgbClr>
              </a:gs>
              <a:gs pos="99000">
                <a:srgbClr val="005500">
                  <a:alpha val="80000"/>
                </a:srgbClr>
              </a:gs>
              <a:gs pos="100000">
                <a:srgbClr val="005500">
                  <a:alpha val="80000"/>
                </a:srgbClr>
              </a:gs>
            </a:gsLst>
            <a:lin ang="16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60" name="Google Shape;60;p6"/>
          <p:cNvSpPr txBox="1">
            <a:spLocks noGrp="1"/>
          </p:cNvSpPr>
          <p:nvPr>
            <p:ph type="title"/>
          </p:nvPr>
        </p:nvSpPr>
        <p:spPr>
          <a:xfrm>
            <a:off x="838200" y="3981036"/>
            <a:ext cx="10515600" cy="782638"/>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 name="Google Shape;61;p6"/>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62" name="Google Shape;62;p6"/>
          <p:cNvSpPr txBox="1">
            <a:spLocks noGrp="1"/>
          </p:cNvSpPr>
          <p:nvPr>
            <p:ph type="dt" idx="10"/>
          </p:nvPr>
        </p:nvSpPr>
        <p:spPr>
          <a:xfrm>
            <a:off x="8610600" y="6118484"/>
            <a:ext cx="27432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3" name="Google Shape;63;p6"/>
          <p:cNvSpPr txBox="1">
            <a:spLocks noGrp="1"/>
          </p:cNvSpPr>
          <p:nvPr>
            <p:ph type="ftr" idx="11"/>
          </p:nvPr>
        </p:nvSpPr>
        <p:spPr>
          <a:xfrm>
            <a:off x="838200" y="6118484"/>
            <a:ext cx="339876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4" name="Google Shape;64;p6"/>
          <p:cNvSpPr/>
          <p:nvPr/>
        </p:nvSpPr>
        <p:spPr>
          <a:xfrm>
            <a:off x="5908548" y="6114045"/>
            <a:ext cx="374904" cy="374904"/>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65" name="Google Shape;65;p6"/>
          <p:cNvSpPr txBox="1">
            <a:spLocks noGrp="1"/>
          </p:cNvSpPr>
          <p:nvPr>
            <p:ph type="body" idx="1"/>
          </p:nvPr>
        </p:nvSpPr>
        <p:spPr>
          <a:xfrm>
            <a:off x="838200" y="4947816"/>
            <a:ext cx="10515600" cy="476476"/>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2pPr>
            <a:lvl3pPr marL="1371600" marR="0" lvl="2"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6" name="Google Shape;66;p6"/>
          <p:cNvSpPr/>
          <p:nvPr/>
        </p:nvSpPr>
        <p:spPr>
          <a:xfrm>
            <a:off x="4070604" y="4804366"/>
            <a:ext cx="4050792" cy="36576"/>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Layout">
  <p:cSld name="Table Layout">
    <p:spTree>
      <p:nvGrpSpPr>
        <p:cNvPr id="1" name="Shape 67"/>
        <p:cNvGrpSpPr/>
        <p:nvPr/>
      </p:nvGrpSpPr>
      <p:grpSpPr>
        <a:xfrm>
          <a:off x="0" y="0"/>
          <a:ext cx="0" cy="0"/>
          <a:chOff x="0" y="0"/>
          <a:chExt cx="0" cy="0"/>
        </a:xfrm>
      </p:grpSpPr>
      <p:sp>
        <p:nvSpPr>
          <p:cNvPr id="68" name="Google Shape;68;p7"/>
          <p:cNvSpPr/>
          <p:nvPr/>
        </p:nvSpPr>
        <p:spPr>
          <a:xfrm>
            <a:off x="129540" y="128016"/>
            <a:ext cx="11932920" cy="6601968"/>
          </a:xfrm>
          <a:prstGeom prst="rect">
            <a:avLst/>
          </a:prstGeom>
          <a:blipFill rotWithShape="1">
            <a:blip r:embed="rId2">
              <a:alphaModFix/>
            </a:blip>
            <a:stretch>
              <a:fillRect l="-16" r="-15"/>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69" name="Google Shape;69;p7"/>
          <p:cNvSpPr/>
          <p:nvPr/>
        </p:nvSpPr>
        <p:spPr>
          <a:xfrm>
            <a:off x="129540" y="128016"/>
            <a:ext cx="11932920" cy="6601968"/>
          </a:xfrm>
          <a:prstGeom prst="rect">
            <a:avLst/>
          </a:prstGeom>
          <a:gradFill>
            <a:gsLst>
              <a:gs pos="0">
                <a:srgbClr val="004CB9">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70" name="Google Shape;70;p7"/>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71" name="Google Shape;71;p7"/>
          <p:cNvSpPr txBox="1">
            <a:spLocks noGrp="1"/>
          </p:cNvSpPr>
          <p:nvPr>
            <p:ph type="dt" idx="10"/>
          </p:nvPr>
        </p:nvSpPr>
        <p:spPr>
          <a:xfrm>
            <a:off x="8610600" y="6118484"/>
            <a:ext cx="27432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2" name="Google Shape;72;p7"/>
          <p:cNvSpPr txBox="1">
            <a:spLocks noGrp="1"/>
          </p:cNvSpPr>
          <p:nvPr>
            <p:ph type="ftr" idx="11"/>
          </p:nvPr>
        </p:nvSpPr>
        <p:spPr>
          <a:xfrm>
            <a:off x="838200" y="6118484"/>
            <a:ext cx="339876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3" name="Google Shape;73;p7"/>
          <p:cNvSpPr txBox="1">
            <a:spLocks noGrp="1"/>
          </p:cNvSpPr>
          <p:nvPr>
            <p:ph type="body" idx="1"/>
          </p:nvPr>
        </p:nvSpPr>
        <p:spPr>
          <a:xfrm>
            <a:off x="8683563" y="3359239"/>
            <a:ext cx="2596896" cy="2252574"/>
          </a:xfrm>
          <a:prstGeom prst="rect">
            <a:avLst/>
          </a:prstGeom>
          <a:noFill/>
          <a:ln>
            <a:noFill/>
          </a:ln>
        </p:spPr>
        <p:txBody>
          <a:bodyPr spcFirstLastPara="1" wrap="square" lIns="0" tIns="45700" rIns="0"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4" name="Google Shape;74;p7"/>
          <p:cNvSpPr txBox="1">
            <a:spLocks noGrp="1"/>
          </p:cNvSpPr>
          <p:nvPr>
            <p:ph type="title"/>
          </p:nvPr>
        </p:nvSpPr>
        <p:spPr>
          <a:xfrm>
            <a:off x="8683562" y="1757774"/>
            <a:ext cx="2669859" cy="1325563"/>
          </a:xfrm>
          <a:prstGeom prst="rect">
            <a:avLst/>
          </a:prstGeom>
          <a:noFill/>
          <a:ln>
            <a:noFill/>
          </a:ln>
        </p:spPr>
        <p:txBody>
          <a:bodyPr spcFirstLastPara="1" wrap="square" lIns="0" tIns="45700" rIns="0"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5" name="Google Shape;75;p7"/>
          <p:cNvSpPr/>
          <p:nvPr/>
        </p:nvSpPr>
        <p:spPr>
          <a:xfrm>
            <a:off x="5908548" y="6114045"/>
            <a:ext cx="374904" cy="374904"/>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76" name="Google Shape;76;p7"/>
          <p:cNvSpPr/>
          <p:nvPr/>
        </p:nvSpPr>
        <p:spPr>
          <a:xfrm>
            <a:off x="8683563" y="3191969"/>
            <a:ext cx="1545336" cy="36576"/>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anks Layout">
  <p:cSld name="Thanks Layout">
    <p:spTree>
      <p:nvGrpSpPr>
        <p:cNvPr id="1" name="Shape 77"/>
        <p:cNvGrpSpPr/>
        <p:nvPr/>
      </p:nvGrpSpPr>
      <p:grpSpPr>
        <a:xfrm>
          <a:off x="0" y="0"/>
          <a:ext cx="0" cy="0"/>
          <a:chOff x="0" y="0"/>
          <a:chExt cx="0" cy="0"/>
        </a:xfrm>
      </p:grpSpPr>
      <p:sp>
        <p:nvSpPr>
          <p:cNvPr id="78" name="Google Shape;78;p8"/>
          <p:cNvSpPr/>
          <p:nvPr/>
        </p:nvSpPr>
        <p:spPr>
          <a:xfrm>
            <a:off x="129540" y="128016"/>
            <a:ext cx="11932920" cy="6601968"/>
          </a:xfrm>
          <a:prstGeom prst="rect">
            <a:avLst/>
          </a:prstGeom>
          <a:blipFill rotWithShape="1">
            <a:blip r:embed="rId2">
              <a:alphaModFix/>
            </a:blip>
            <a:stretch>
              <a:fillRect l="-16" r="-15"/>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79" name="Google Shape;79;p8"/>
          <p:cNvSpPr/>
          <p:nvPr/>
        </p:nvSpPr>
        <p:spPr>
          <a:xfrm>
            <a:off x="129540" y="128016"/>
            <a:ext cx="11932920" cy="6601968"/>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80" name="Google Shape;80;p8"/>
          <p:cNvSpPr txBox="1">
            <a:spLocks noGrp="1"/>
          </p:cNvSpPr>
          <p:nvPr>
            <p:ph type="body" idx="1"/>
          </p:nvPr>
        </p:nvSpPr>
        <p:spPr>
          <a:xfrm>
            <a:off x="3912235" y="4222968"/>
            <a:ext cx="4367531" cy="474519"/>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1"/>
              </a:buClr>
              <a:buSzPts val="3500"/>
              <a:buFont typeface="Arial"/>
              <a:buNone/>
              <a:defRPr sz="3500" b="0" i="0" u="none" strike="noStrike" cap="none">
                <a:solidFill>
                  <a:schemeClr val="lt1"/>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1" name="Google Shape;81;p8"/>
          <p:cNvSpPr txBox="1">
            <a:spLocks noGrp="1"/>
          </p:cNvSpPr>
          <p:nvPr>
            <p:ph type="body" idx="2"/>
          </p:nvPr>
        </p:nvSpPr>
        <p:spPr>
          <a:xfrm>
            <a:off x="3912235" y="3927698"/>
            <a:ext cx="4367531" cy="2880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000"/>
              <a:buFont typeface="Arial"/>
              <a:buNone/>
              <a:defRPr sz="20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2" name="Google Shape;82;p8"/>
          <p:cNvSpPr txBox="1">
            <a:spLocks noGrp="1"/>
          </p:cNvSpPr>
          <p:nvPr>
            <p:ph type="body" idx="3"/>
          </p:nvPr>
        </p:nvSpPr>
        <p:spPr>
          <a:xfrm>
            <a:off x="1050857" y="2655074"/>
            <a:ext cx="10090287" cy="606659"/>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3500"/>
              <a:buFont typeface="Arial"/>
              <a:buNone/>
              <a:defRPr sz="35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3" name="Google Shape;83;p8"/>
          <p:cNvSpPr txBox="1">
            <a:spLocks noGrp="1"/>
          </p:cNvSpPr>
          <p:nvPr>
            <p:ph type="body" idx="4"/>
          </p:nvPr>
        </p:nvSpPr>
        <p:spPr>
          <a:xfrm>
            <a:off x="3135722" y="5230723"/>
            <a:ext cx="5920556" cy="474519"/>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1"/>
              </a:buClr>
              <a:buSzPts val="3500"/>
              <a:buFont typeface="Arial"/>
              <a:buNone/>
              <a:defRPr sz="3500" b="0" i="0" u="none" strike="noStrike" cap="none">
                <a:solidFill>
                  <a:schemeClr val="lt1"/>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4" name="Google Shape;84;p8"/>
          <p:cNvSpPr txBox="1">
            <a:spLocks noGrp="1"/>
          </p:cNvSpPr>
          <p:nvPr>
            <p:ph type="body" idx="5"/>
          </p:nvPr>
        </p:nvSpPr>
        <p:spPr>
          <a:xfrm>
            <a:off x="3912235" y="4929014"/>
            <a:ext cx="4367531" cy="2880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000"/>
              <a:buFont typeface="Arial"/>
              <a:buNone/>
              <a:defRPr sz="20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5" name="Google Shape;85;p8"/>
          <p:cNvSpPr txBox="1">
            <a:spLocks noGrp="1"/>
          </p:cNvSpPr>
          <p:nvPr>
            <p:ph type="title"/>
          </p:nvPr>
        </p:nvSpPr>
        <p:spPr>
          <a:xfrm>
            <a:off x="1050856" y="993494"/>
            <a:ext cx="10104124" cy="1517356"/>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chemeClr val="lt1"/>
              </a:buClr>
              <a:buSzPts val="8000"/>
              <a:buFont typeface="Cabin"/>
              <a:buNone/>
              <a:defRPr sz="8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8"/>
          <p:cNvSpPr/>
          <p:nvPr/>
        </p:nvSpPr>
        <p:spPr>
          <a:xfrm>
            <a:off x="3156204" y="2421953"/>
            <a:ext cx="5879592" cy="64008"/>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Slide">
  <p:cSld name="Content Slide">
    <p:spTree>
      <p:nvGrpSpPr>
        <p:cNvPr id="1" name="Shape 87"/>
        <p:cNvGrpSpPr/>
        <p:nvPr/>
      </p:nvGrpSpPr>
      <p:grpSpPr>
        <a:xfrm>
          <a:off x="0" y="0"/>
          <a:ext cx="0" cy="0"/>
          <a:chOff x="0" y="0"/>
          <a:chExt cx="0" cy="0"/>
        </a:xfrm>
      </p:grpSpPr>
      <p:sp>
        <p:nvSpPr>
          <p:cNvPr id="88" name="Google Shape;88;p9"/>
          <p:cNvSpPr/>
          <p:nvPr/>
        </p:nvSpPr>
        <p:spPr>
          <a:xfrm>
            <a:off x="129540" y="128016"/>
            <a:ext cx="11932920" cy="6601968"/>
          </a:xfrm>
          <a:prstGeom prst="rect">
            <a:avLst/>
          </a:prstGeom>
          <a:blipFill rotWithShape="1">
            <a:blip r:embed="rId2">
              <a:alphaModFix/>
            </a:blip>
            <a:stretch>
              <a:fillRect l="-16" r="-15"/>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89" name="Google Shape;89;p9"/>
          <p:cNvSpPr/>
          <p:nvPr/>
        </p:nvSpPr>
        <p:spPr>
          <a:xfrm>
            <a:off x="129540" y="128016"/>
            <a:ext cx="11932920" cy="3319272"/>
          </a:xfrm>
          <a:prstGeom prst="rect">
            <a:avLst/>
          </a:prstGeom>
          <a:gradFill>
            <a:gsLst>
              <a:gs pos="0">
                <a:srgbClr val="004CB9">
                  <a:alpha val="80000"/>
                </a:srgbClr>
              </a:gs>
              <a:gs pos="100000">
                <a:srgbClr val="005500">
                  <a:alpha val="80000"/>
                </a:srgbClr>
              </a:gs>
            </a:gsLst>
            <a:lin ang="16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90" name="Google Shape;90;p9"/>
          <p:cNvSpPr txBox="1">
            <a:spLocks noGrp="1"/>
          </p:cNvSpPr>
          <p:nvPr>
            <p:ph type="title"/>
          </p:nvPr>
        </p:nvSpPr>
        <p:spPr>
          <a:xfrm>
            <a:off x="841248" y="1093460"/>
            <a:ext cx="5320386" cy="78263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1" name="Google Shape;91;p9"/>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92" name="Google Shape;92;p9"/>
          <p:cNvSpPr txBox="1">
            <a:spLocks noGrp="1"/>
          </p:cNvSpPr>
          <p:nvPr>
            <p:ph type="dt" idx="10"/>
          </p:nvPr>
        </p:nvSpPr>
        <p:spPr>
          <a:xfrm>
            <a:off x="8610600" y="6118484"/>
            <a:ext cx="27432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3" name="Google Shape;93;p9"/>
          <p:cNvSpPr txBox="1">
            <a:spLocks noGrp="1"/>
          </p:cNvSpPr>
          <p:nvPr>
            <p:ph type="ftr" idx="11"/>
          </p:nvPr>
        </p:nvSpPr>
        <p:spPr>
          <a:xfrm>
            <a:off x="838200" y="6118484"/>
            <a:ext cx="339876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4" name="Google Shape;94;p9"/>
          <p:cNvSpPr/>
          <p:nvPr/>
        </p:nvSpPr>
        <p:spPr>
          <a:xfrm>
            <a:off x="5908548" y="6114045"/>
            <a:ext cx="374904" cy="374904"/>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95" name="Google Shape;95;p9"/>
          <p:cNvSpPr txBox="1">
            <a:spLocks noGrp="1"/>
          </p:cNvSpPr>
          <p:nvPr>
            <p:ph type="body" idx="1"/>
          </p:nvPr>
        </p:nvSpPr>
        <p:spPr>
          <a:xfrm>
            <a:off x="841248" y="2060240"/>
            <a:ext cx="5320386" cy="882524"/>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2pPr>
            <a:lvl3pPr marL="1371600" marR="0" lvl="2"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6" name="Google Shape;96;p9"/>
          <p:cNvSpPr/>
          <p:nvPr/>
        </p:nvSpPr>
        <p:spPr>
          <a:xfrm>
            <a:off x="914693" y="1916790"/>
            <a:ext cx="4500000" cy="36576"/>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97" name="Google Shape;97;p9"/>
          <p:cNvSpPr txBox="1">
            <a:spLocks noGrp="1"/>
          </p:cNvSpPr>
          <p:nvPr>
            <p:ph type="body" idx="2"/>
          </p:nvPr>
        </p:nvSpPr>
        <p:spPr>
          <a:xfrm>
            <a:off x="6817897" y="1125545"/>
            <a:ext cx="4707842" cy="1849304"/>
          </a:xfrm>
          <a:prstGeom prst="rect">
            <a:avLst/>
          </a:prstGeom>
          <a:noFill/>
          <a:ln>
            <a:noFill/>
          </a:ln>
        </p:spPr>
        <p:txBody>
          <a:bodyPr spcFirstLastPara="1" wrap="square" lIns="91425"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hart Layout">
  <p:cSld name="Chart Layout">
    <p:spTree>
      <p:nvGrpSpPr>
        <p:cNvPr id="1" name="Shape 98"/>
        <p:cNvGrpSpPr/>
        <p:nvPr/>
      </p:nvGrpSpPr>
      <p:grpSpPr>
        <a:xfrm>
          <a:off x="0" y="0"/>
          <a:ext cx="0" cy="0"/>
          <a:chOff x="0" y="0"/>
          <a:chExt cx="0" cy="0"/>
        </a:xfrm>
      </p:grpSpPr>
      <p:sp>
        <p:nvSpPr>
          <p:cNvPr id="99" name="Google Shape;99;p10"/>
          <p:cNvSpPr/>
          <p:nvPr/>
        </p:nvSpPr>
        <p:spPr>
          <a:xfrm>
            <a:off x="129540" y="128016"/>
            <a:ext cx="11932920" cy="6601968"/>
          </a:xfrm>
          <a:prstGeom prst="rect">
            <a:avLst/>
          </a:prstGeom>
          <a:blipFill rotWithShape="1">
            <a:blip r:embed="rId2">
              <a:alphaModFix/>
            </a:blip>
            <a:stretch>
              <a:fillRect l="-16" r="-15"/>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00" name="Google Shape;100;p10"/>
          <p:cNvSpPr/>
          <p:nvPr/>
        </p:nvSpPr>
        <p:spPr>
          <a:xfrm>
            <a:off x="129540" y="128016"/>
            <a:ext cx="11932920" cy="6601968"/>
          </a:xfrm>
          <a:prstGeom prst="rect">
            <a:avLst/>
          </a:prstGeom>
          <a:gradFill>
            <a:gsLst>
              <a:gs pos="0">
                <a:srgbClr val="004CB9">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01" name="Google Shape;101;p10"/>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02" name="Google Shape;102;p10"/>
          <p:cNvSpPr txBox="1">
            <a:spLocks noGrp="1"/>
          </p:cNvSpPr>
          <p:nvPr>
            <p:ph type="dt" idx="10"/>
          </p:nvPr>
        </p:nvSpPr>
        <p:spPr>
          <a:xfrm>
            <a:off x="8610600" y="6118484"/>
            <a:ext cx="27432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03" name="Google Shape;103;p10"/>
          <p:cNvSpPr txBox="1">
            <a:spLocks noGrp="1"/>
          </p:cNvSpPr>
          <p:nvPr>
            <p:ph type="ftr" idx="11"/>
          </p:nvPr>
        </p:nvSpPr>
        <p:spPr>
          <a:xfrm>
            <a:off x="838200" y="6118484"/>
            <a:ext cx="339876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04" name="Google Shape;104;p10"/>
          <p:cNvSpPr txBox="1">
            <a:spLocks noGrp="1"/>
          </p:cNvSpPr>
          <p:nvPr>
            <p:ph type="body" idx="1"/>
          </p:nvPr>
        </p:nvSpPr>
        <p:spPr>
          <a:xfrm>
            <a:off x="841248" y="3359239"/>
            <a:ext cx="4357688" cy="2252574"/>
          </a:xfrm>
          <a:prstGeom prst="rect">
            <a:avLst/>
          </a:prstGeom>
          <a:noFill/>
          <a:ln>
            <a:noFill/>
          </a:ln>
        </p:spPr>
        <p:txBody>
          <a:bodyPr spcFirstLastPara="1" wrap="square" lIns="0" tIns="45700" rIns="0"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05" name="Google Shape;105;p10"/>
          <p:cNvSpPr txBox="1">
            <a:spLocks noGrp="1"/>
          </p:cNvSpPr>
          <p:nvPr>
            <p:ph type="title"/>
          </p:nvPr>
        </p:nvSpPr>
        <p:spPr>
          <a:xfrm>
            <a:off x="841248" y="2081624"/>
            <a:ext cx="4357688" cy="1325563"/>
          </a:xfrm>
          <a:prstGeom prst="rect">
            <a:avLst/>
          </a:prstGeom>
          <a:noFill/>
          <a:ln>
            <a:noFill/>
          </a:ln>
        </p:spPr>
        <p:txBody>
          <a:bodyPr spcFirstLastPara="1" wrap="square" lIns="0" tIns="45700" rIns="0"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6" name="Google Shape;106;p10"/>
          <p:cNvSpPr/>
          <p:nvPr/>
        </p:nvSpPr>
        <p:spPr>
          <a:xfrm>
            <a:off x="5908548" y="6114045"/>
            <a:ext cx="374904" cy="374904"/>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07" name="Google Shape;107;p10"/>
          <p:cNvSpPr/>
          <p:nvPr/>
        </p:nvSpPr>
        <p:spPr>
          <a:xfrm>
            <a:off x="911877" y="3191969"/>
            <a:ext cx="3968496" cy="36576"/>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08" name="Google Shape;108;p10"/>
          <p:cNvSpPr>
            <a:spLocks noGrp="1"/>
          </p:cNvSpPr>
          <p:nvPr>
            <p:ph type="chart" idx="2"/>
          </p:nvPr>
        </p:nvSpPr>
        <p:spPr>
          <a:xfrm>
            <a:off x="6981371" y="1246188"/>
            <a:ext cx="4284663" cy="4365625"/>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rgbClr val="7F7F7F"/>
              </a:buClr>
              <a:buSzPts val="1600"/>
              <a:buFont typeface="Arial"/>
              <a:buNone/>
              <a:defRPr sz="1600" b="0" i="0" u="none" strike="noStrike" cap="none">
                <a:solidFill>
                  <a:srgbClr val="7F7F7F"/>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 and Title Slide">
  <p:cSld name="Image and Title Slide">
    <p:spTree>
      <p:nvGrpSpPr>
        <p:cNvPr id="1" name="Shape 109"/>
        <p:cNvGrpSpPr/>
        <p:nvPr/>
      </p:nvGrpSpPr>
      <p:grpSpPr>
        <a:xfrm>
          <a:off x="0" y="0"/>
          <a:ext cx="0" cy="0"/>
          <a:chOff x="0" y="0"/>
          <a:chExt cx="0" cy="0"/>
        </a:xfrm>
      </p:grpSpPr>
      <p:sp>
        <p:nvSpPr>
          <p:cNvPr id="110" name="Google Shape;110;p11"/>
          <p:cNvSpPr/>
          <p:nvPr/>
        </p:nvSpPr>
        <p:spPr>
          <a:xfrm>
            <a:off x="129540" y="128016"/>
            <a:ext cx="11932920" cy="6601968"/>
          </a:xfrm>
          <a:prstGeom prst="rect">
            <a:avLst/>
          </a:prstGeom>
          <a:blipFill rotWithShape="1">
            <a:blip r:embed="rId2">
              <a:alphaModFix/>
            </a:blip>
            <a:stretch>
              <a:fillRect l="-16" r="-15"/>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11" name="Google Shape;111;p11"/>
          <p:cNvSpPr/>
          <p:nvPr/>
        </p:nvSpPr>
        <p:spPr>
          <a:xfrm>
            <a:off x="129540" y="128016"/>
            <a:ext cx="11932920" cy="2368296"/>
          </a:xfrm>
          <a:prstGeom prst="rect">
            <a:avLst/>
          </a:prstGeom>
          <a:gradFill>
            <a:gsLst>
              <a:gs pos="0">
                <a:srgbClr val="004CB9">
                  <a:alpha val="80000"/>
                </a:srgbClr>
              </a:gs>
              <a:gs pos="100000">
                <a:srgbClr val="005500">
                  <a:alpha val="80000"/>
                </a:srgbClr>
              </a:gs>
            </a:gsLst>
            <a:lin ang="16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12" name="Google Shape;112;p11"/>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13" name="Google Shape;113;p11"/>
          <p:cNvSpPr txBox="1">
            <a:spLocks noGrp="1"/>
          </p:cNvSpPr>
          <p:nvPr>
            <p:ph type="dt" idx="10"/>
          </p:nvPr>
        </p:nvSpPr>
        <p:spPr>
          <a:xfrm>
            <a:off x="8610600" y="6118484"/>
            <a:ext cx="27432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14" name="Google Shape;114;p11"/>
          <p:cNvSpPr txBox="1">
            <a:spLocks noGrp="1"/>
          </p:cNvSpPr>
          <p:nvPr>
            <p:ph type="ftr" idx="11"/>
          </p:nvPr>
        </p:nvSpPr>
        <p:spPr>
          <a:xfrm>
            <a:off x="838200" y="6118484"/>
            <a:ext cx="339876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15" name="Google Shape;115;p11"/>
          <p:cNvSpPr/>
          <p:nvPr/>
        </p:nvSpPr>
        <p:spPr>
          <a:xfrm>
            <a:off x="5908548" y="6114045"/>
            <a:ext cx="374904" cy="374904"/>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16" name="Google Shape;116;p11"/>
          <p:cNvSpPr txBox="1">
            <a:spLocks noGrp="1"/>
          </p:cNvSpPr>
          <p:nvPr>
            <p:ph type="body" idx="1"/>
          </p:nvPr>
        </p:nvSpPr>
        <p:spPr>
          <a:xfrm>
            <a:off x="838201" y="1835244"/>
            <a:ext cx="10515599" cy="629105"/>
          </a:xfrm>
          <a:prstGeom prst="rect">
            <a:avLst/>
          </a:prstGeom>
          <a:noFill/>
          <a:ln>
            <a:noFill/>
          </a:ln>
        </p:spPr>
        <p:txBody>
          <a:bodyPr spcFirstLastPara="1" wrap="square" lIns="0" tIns="45700" rIns="0"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17" name="Google Shape;117;p11"/>
          <p:cNvSpPr txBox="1">
            <a:spLocks noGrp="1"/>
          </p:cNvSpPr>
          <p:nvPr>
            <p:ph type="title"/>
          </p:nvPr>
        </p:nvSpPr>
        <p:spPr>
          <a:xfrm>
            <a:off x="838200" y="557629"/>
            <a:ext cx="10515600" cy="1325563"/>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8" name="Google Shape;118;p11"/>
          <p:cNvSpPr/>
          <p:nvPr/>
        </p:nvSpPr>
        <p:spPr>
          <a:xfrm>
            <a:off x="3759708" y="1667974"/>
            <a:ext cx="4672584" cy="36576"/>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119"/>
        <p:cNvGrpSpPr/>
        <p:nvPr/>
      </p:nvGrpSpPr>
      <p:grpSpPr>
        <a:xfrm>
          <a:off x="0" y="0"/>
          <a:ext cx="0" cy="0"/>
          <a:chOff x="0" y="0"/>
          <a:chExt cx="0" cy="0"/>
        </a:xfrm>
      </p:grpSpPr>
      <p:sp>
        <p:nvSpPr>
          <p:cNvPr id="120" name="Google Shape;120;p12"/>
          <p:cNvSpPr/>
          <p:nvPr/>
        </p:nvSpPr>
        <p:spPr>
          <a:xfrm>
            <a:off x="129540" y="128016"/>
            <a:ext cx="11932920" cy="6601968"/>
          </a:xfrm>
          <a:prstGeom prst="rect">
            <a:avLst/>
          </a:prstGeom>
          <a:blipFill rotWithShape="1">
            <a:blip r:embed="rId2">
              <a:alphaModFix/>
            </a:blip>
            <a:stretch>
              <a:fillRect l="-16" r="-15"/>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21" name="Google Shape;121;p12"/>
          <p:cNvSpPr/>
          <p:nvPr/>
        </p:nvSpPr>
        <p:spPr>
          <a:xfrm>
            <a:off x="129540" y="128016"/>
            <a:ext cx="11932920" cy="6601968"/>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22" name="Google Shape;122;p12"/>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23" name="Google Shape;123;p12"/>
          <p:cNvSpPr txBox="1">
            <a:spLocks noGrp="1"/>
          </p:cNvSpPr>
          <p:nvPr>
            <p:ph type="dt" idx="10"/>
          </p:nvPr>
        </p:nvSpPr>
        <p:spPr>
          <a:xfrm>
            <a:off x="8610600" y="6118484"/>
            <a:ext cx="27432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24" name="Google Shape;124;p12"/>
          <p:cNvSpPr txBox="1">
            <a:spLocks noGrp="1"/>
          </p:cNvSpPr>
          <p:nvPr>
            <p:ph type="ftr" idx="11"/>
          </p:nvPr>
        </p:nvSpPr>
        <p:spPr>
          <a:xfrm>
            <a:off x="838200" y="6118484"/>
            <a:ext cx="339876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25" name="Google Shape;125;p12"/>
          <p:cNvSpPr txBox="1">
            <a:spLocks noGrp="1"/>
          </p:cNvSpPr>
          <p:nvPr>
            <p:ph type="body" idx="1"/>
          </p:nvPr>
        </p:nvSpPr>
        <p:spPr>
          <a:xfrm>
            <a:off x="838201" y="1835244"/>
            <a:ext cx="10515599" cy="629105"/>
          </a:xfrm>
          <a:prstGeom prst="rect">
            <a:avLst/>
          </a:prstGeom>
          <a:noFill/>
          <a:ln>
            <a:noFill/>
          </a:ln>
        </p:spPr>
        <p:txBody>
          <a:bodyPr spcFirstLastPara="1" wrap="square" lIns="0" tIns="45700" rIns="0"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26" name="Google Shape;126;p12"/>
          <p:cNvSpPr txBox="1">
            <a:spLocks noGrp="1"/>
          </p:cNvSpPr>
          <p:nvPr>
            <p:ph type="title"/>
          </p:nvPr>
        </p:nvSpPr>
        <p:spPr>
          <a:xfrm>
            <a:off x="838200" y="557629"/>
            <a:ext cx="10515600" cy="1325563"/>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7" name="Google Shape;127;p12"/>
          <p:cNvSpPr/>
          <p:nvPr/>
        </p:nvSpPr>
        <p:spPr>
          <a:xfrm>
            <a:off x="5908548" y="6114045"/>
            <a:ext cx="374904" cy="374904"/>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28" name="Google Shape;128;p12"/>
          <p:cNvSpPr/>
          <p:nvPr/>
        </p:nvSpPr>
        <p:spPr>
          <a:xfrm>
            <a:off x="4312920" y="1667974"/>
            <a:ext cx="3566160" cy="36576"/>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nual">
  <p:cSld name="Manual">
    <p:spTree>
      <p:nvGrpSpPr>
        <p:cNvPr id="1" name="Shape 129"/>
        <p:cNvGrpSpPr/>
        <p:nvPr/>
      </p:nvGrpSpPr>
      <p:grpSpPr>
        <a:xfrm>
          <a:off x="0" y="0"/>
          <a:ext cx="0" cy="0"/>
          <a:chOff x="0" y="0"/>
          <a:chExt cx="0" cy="0"/>
        </a:xfrm>
      </p:grpSpPr>
      <p:sp>
        <p:nvSpPr>
          <p:cNvPr id="130" name="Google Shape;130;p13"/>
          <p:cNvSpPr/>
          <p:nvPr/>
        </p:nvSpPr>
        <p:spPr>
          <a:xfrm>
            <a:off x="129540" y="128016"/>
            <a:ext cx="11932920" cy="6601968"/>
          </a:xfrm>
          <a:prstGeom prst="rect">
            <a:avLst/>
          </a:prstGeom>
          <a:gradFill>
            <a:gsLst>
              <a:gs pos="0">
                <a:schemeClr val="accent2"/>
              </a:gs>
              <a:gs pos="100000">
                <a:schemeClr val="accent3"/>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31" name="Google Shape;131;p13"/>
          <p:cNvSpPr txBox="1">
            <a:spLocks noGrp="1"/>
          </p:cNvSpPr>
          <p:nvPr>
            <p:ph type="title"/>
          </p:nvPr>
        </p:nvSpPr>
        <p:spPr>
          <a:xfrm>
            <a:off x="838200" y="557629"/>
            <a:ext cx="10515600" cy="1325563"/>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2" name="Google Shape;132;p13"/>
          <p:cNvSpPr/>
          <p:nvPr/>
        </p:nvSpPr>
        <p:spPr>
          <a:xfrm>
            <a:off x="2017776" y="1667974"/>
            <a:ext cx="8156448" cy="36576"/>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33" name="Google Shape;133;p13"/>
          <p:cNvSpPr txBox="1">
            <a:spLocks noGrp="1"/>
          </p:cNvSpPr>
          <p:nvPr>
            <p:ph type="body" idx="1"/>
          </p:nvPr>
        </p:nvSpPr>
        <p:spPr>
          <a:xfrm>
            <a:off x="855578" y="1960171"/>
            <a:ext cx="882686" cy="1092200"/>
          </a:xfrm>
          <a:prstGeom prst="rect">
            <a:avLst/>
          </a:prstGeom>
          <a:noFill/>
          <a:ln>
            <a:noFill/>
          </a:ln>
        </p:spPr>
        <p:txBody>
          <a:bodyPr spcFirstLastPara="1" wrap="square" lIns="0" tIns="0" rIns="0" bIns="0" anchor="t" anchorCtr="0"/>
          <a:lstStyle>
            <a:lvl1pPr marL="457200" marR="0" lvl="0" indent="-228600" algn="l" rtl="0">
              <a:lnSpc>
                <a:spcPct val="90000"/>
              </a:lnSpc>
              <a:spcBef>
                <a:spcPts val="1000"/>
              </a:spcBef>
              <a:spcAft>
                <a:spcPts val="0"/>
              </a:spcAft>
              <a:buClr>
                <a:schemeClr val="lt2"/>
              </a:buClr>
              <a:buSzPts val="8000"/>
              <a:buFont typeface="Arial"/>
              <a:buNone/>
              <a:defRPr sz="8000" b="1" i="0" u="none" strike="noStrike" cap="none">
                <a:solidFill>
                  <a:schemeClr val="lt2"/>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4" name="Google Shape;134;p13"/>
          <p:cNvSpPr txBox="1">
            <a:spLocks noGrp="1"/>
          </p:cNvSpPr>
          <p:nvPr>
            <p:ph type="body" idx="2"/>
          </p:nvPr>
        </p:nvSpPr>
        <p:spPr>
          <a:xfrm>
            <a:off x="1442535" y="1984171"/>
            <a:ext cx="3103110" cy="1032355"/>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6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5" name="Google Shape;135;p13"/>
          <p:cNvSpPr txBox="1">
            <a:spLocks noGrp="1"/>
          </p:cNvSpPr>
          <p:nvPr>
            <p:ph type="body" idx="3"/>
          </p:nvPr>
        </p:nvSpPr>
        <p:spPr>
          <a:xfrm>
            <a:off x="4820642" y="1960171"/>
            <a:ext cx="882686" cy="1092200"/>
          </a:xfrm>
          <a:prstGeom prst="rect">
            <a:avLst/>
          </a:prstGeom>
          <a:noFill/>
          <a:ln>
            <a:noFill/>
          </a:ln>
        </p:spPr>
        <p:txBody>
          <a:bodyPr spcFirstLastPara="1" wrap="square" lIns="0" tIns="0" rIns="0" bIns="0" anchor="t" anchorCtr="0"/>
          <a:lstStyle>
            <a:lvl1pPr marL="457200" marR="0" lvl="0" indent="-228600" algn="l" rtl="0">
              <a:lnSpc>
                <a:spcPct val="90000"/>
              </a:lnSpc>
              <a:spcBef>
                <a:spcPts val="1000"/>
              </a:spcBef>
              <a:spcAft>
                <a:spcPts val="0"/>
              </a:spcAft>
              <a:buClr>
                <a:schemeClr val="lt2"/>
              </a:buClr>
              <a:buSzPts val="8000"/>
              <a:buFont typeface="Arial"/>
              <a:buNone/>
              <a:defRPr sz="8000" b="1" i="0" u="none" strike="noStrike" cap="none">
                <a:solidFill>
                  <a:schemeClr val="lt2"/>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6" name="Google Shape;136;p13"/>
          <p:cNvSpPr txBox="1">
            <a:spLocks noGrp="1"/>
          </p:cNvSpPr>
          <p:nvPr>
            <p:ph type="body" idx="4"/>
          </p:nvPr>
        </p:nvSpPr>
        <p:spPr>
          <a:xfrm>
            <a:off x="5477939" y="1984171"/>
            <a:ext cx="2243918" cy="1032355"/>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6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7" name="Google Shape;137;p13"/>
          <p:cNvSpPr txBox="1">
            <a:spLocks noGrp="1"/>
          </p:cNvSpPr>
          <p:nvPr>
            <p:ph type="body" idx="5"/>
          </p:nvPr>
        </p:nvSpPr>
        <p:spPr>
          <a:xfrm>
            <a:off x="7906755" y="1977950"/>
            <a:ext cx="882686" cy="1092200"/>
          </a:xfrm>
          <a:prstGeom prst="rect">
            <a:avLst/>
          </a:prstGeom>
          <a:noFill/>
          <a:ln>
            <a:noFill/>
          </a:ln>
        </p:spPr>
        <p:txBody>
          <a:bodyPr spcFirstLastPara="1" wrap="square" lIns="0" tIns="0" rIns="0" bIns="0" anchor="t" anchorCtr="0"/>
          <a:lstStyle>
            <a:lvl1pPr marL="457200" marR="0" lvl="0" indent="-228600" algn="l" rtl="0">
              <a:lnSpc>
                <a:spcPct val="90000"/>
              </a:lnSpc>
              <a:spcBef>
                <a:spcPts val="1000"/>
              </a:spcBef>
              <a:spcAft>
                <a:spcPts val="0"/>
              </a:spcAft>
              <a:buClr>
                <a:schemeClr val="lt2"/>
              </a:buClr>
              <a:buSzPts val="8000"/>
              <a:buFont typeface="Arial"/>
              <a:buNone/>
              <a:defRPr sz="8000" b="1" i="0" u="none" strike="noStrike" cap="none">
                <a:solidFill>
                  <a:schemeClr val="lt2"/>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8" name="Google Shape;138;p13"/>
          <p:cNvSpPr txBox="1">
            <a:spLocks noGrp="1"/>
          </p:cNvSpPr>
          <p:nvPr>
            <p:ph type="body" idx="6"/>
          </p:nvPr>
        </p:nvSpPr>
        <p:spPr>
          <a:xfrm>
            <a:off x="8564052" y="2001950"/>
            <a:ext cx="2959116" cy="1032355"/>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6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9" name="Google Shape;139;p13"/>
          <p:cNvSpPr txBox="1">
            <a:spLocks noGrp="1"/>
          </p:cNvSpPr>
          <p:nvPr>
            <p:ph type="body" idx="7"/>
          </p:nvPr>
        </p:nvSpPr>
        <p:spPr>
          <a:xfrm>
            <a:off x="1020059" y="3103993"/>
            <a:ext cx="1698625"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0" name="Google Shape;140;p13"/>
          <p:cNvSpPr txBox="1">
            <a:spLocks noGrp="1"/>
          </p:cNvSpPr>
          <p:nvPr>
            <p:ph type="body" idx="8"/>
          </p:nvPr>
        </p:nvSpPr>
        <p:spPr>
          <a:xfrm>
            <a:off x="2718684" y="3103993"/>
            <a:ext cx="1698625"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1" name="Google Shape;141;p13"/>
          <p:cNvSpPr txBox="1">
            <a:spLocks noGrp="1"/>
          </p:cNvSpPr>
          <p:nvPr>
            <p:ph type="body" idx="9"/>
          </p:nvPr>
        </p:nvSpPr>
        <p:spPr>
          <a:xfrm>
            <a:off x="4794793" y="3103993"/>
            <a:ext cx="2599197"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2" name="Google Shape;142;p13"/>
          <p:cNvSpPr txBox="1">
            <a:spLocks noGrp="1"/>
          </p:cNvSpPr>
          <p:nvPr>
            <p:ph type="body" idx="13"/>
          </p:nvPr>
        </p:nvSpPr>
        <p:spPr>
          <a:xfrm>
            <a:off x="7876955" y="3102450"/>
            <a:ext cx="3726423"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3" name="Google Shape;143;p13"/>
          <p:cNvSpPr txBox="1">
            <a:spLocks noGrp="1"/>
          </p:cNvSpPr>
          <p:nvPr>
            <p:ph type="body" idx="14"/>
          </p:nvPr>
        </p:nvSpPr>
        <p:spPr>
          <a:xfrm>
            <a:off x="1657040" y="5751926"/>
            <a:ext cx="8877920" cy="470478"/>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accent4"/>
              </a:buClr>
              <a:buSzPts val="1600"/>
              <a:buFont typeface="Arial"/>
              <a:buNone/>
              <a:defRPr sz="1600" b="0" i="0" u="none" strike="noStrike" cap="none">
                <a:solidFill>
                  <a:schemeClr val="accent4"/>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4" name="Google Shape;144;p13"/>
          <p:cNvSpPr txBox="1">
            <a:spLocks noGrp="1"/>
          </p:cNvSpPr>
          <p:nvPr>
            <p:ph type="body" idx="15"/>
          </p:nvPr>
        </p:nvSpPr>
        <p:spPr>
          <a:xfrm>
            <a:off x="4794791" y="5070254"/>
            <a:ext cx="2599199"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1600"/>
              <a:buFont typeface="Arial"/>
              <a:buNone/>
              <a:defRPr sz="16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5" name="Google Shape;145;p13"/>
          <p:cNvSpPr txBox="1">
            <a:spLocks noGrp="1"/>
          </p:cNvSpPr>
          <p:nvPr>
            <p:ph type="body" idx="16"/>
          </p:nvPr>
        </p:nvSpPr>
        <p:spPr>
          <a:xfrm>
            <a:off x="7890713" y="5070254"/>
            <a:ext cx="3712665"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1600"/>
              <a:buFont typeface="Arial"/>
              <a:buNone/>
              <a:defRPr sz="16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6" name="Google Shape;146;p13"/>
          <p:cNvSpPr>
            <a:spLocks noGrp="1"/>
          </p:cNvSpPr>
          <p:nvPr>
            <p:ph type="pic" idx="17"/>
          </p:nvPr>
        </p:nvSpPr>
        <p:spPr>
          <a:xfrm>
            <a:off x="1020058" y="3976866"/>
            <a:ext cx="3273552" cy="1618488"/>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7" name="Google Shape;147;p13"/>
          <p:cNvSpPr>
            <a:spLocks noGrp="1"/>
          </p:cNvSpPr>
          <p:nvPr>
            <p:ph type="pic" idx="18"/>
          </p:nvPr>
        </p:nvSpPr>
        <p:spPr>
          <a:xfrm>
            <a:off x="4794792" y="4041034"/>
            <a:ext cx="2599199" cy="896112"/>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8" name="Google Shape;148;p13"/>
          <p:cNvSpPr>
            <a:spLocks noGrp="1"/>
          </p:cNvSpPr>
          <p:nvPr>
            <p:ph type="pic" idx="19"/>
          </p:nvPr>
        </p:nvSpPr>
        <p:spPr>
          <a:xfrm>
            <a:off x="7876955" y="4041034"/>
            <a:ext cx="2599200" cy="896400"/>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i="0" u="none" strike="noStrike" cap="none">
                <a:solidFill>
                  <a:schemeClr val="lt1"/>
                </a:solidFill>
                <a:latin typeface="Source Sans Pro"/>
                <a:ea typeface="Source Sans Pro"/>
                <a:cs typeface="Source Sans Pro"/>
                <a:sym typeface="Source Sans Pro"/>
              </a:defRPr>
            </a:lvl1pPr>
            <a:lvl2pPr marL="0" marR="0" lvl="1" indent="0" algn="ctr" rtl="0">
              <a:spcBef>
                <a:spcPts val="0"/>
              </a:spcBef>
              <a:buNone/>
              <a:defRPr sz="1600" b="1" i="0" u="none" strike="noStrike" cap="none">
                <a:solidFill>
                  <a:schemeClr val="lt1"/>
                </a:solidFill>
                <a:latin typeface="Source Sans Pro"/>
                <a:ea typeface="Source Sans Pro"/>
                <a:cs typeface="Source Sans Pro"/>
                <a:sym typeface="Source Sans Pro"/>
              </a:defRPr>
            </a:lvl2pPr>
            <a:lvl3pPr marL="0" marR="0" lvl="2" indent="0" algn="ctr" rtl="0">
              <a:spcBef>
                <a:spcPts val="0"/>
              </a:spcBef>
              <a:buNone/>
              <a:defRPr sz="1600" b="1" i="0" u="none" strike="noStrike" cap="none">
                <a:solidFill>
                  <a:schemeClr val="lt1"/>
                </a:solidFill>
                <a:latin typeface="Source Sans Pro"/>
                <a:ea typeface="Source Sans Pro"/>
                <a:cs typeface="Source Sans Pro"/>
                <a:sym typeface="Source Sans Pro"/>
              </a:defRPr>
            </a:lvl3pPr>
            <a:lvl4pPr marL="0" marR="0" lvl="3" indent="0" algn="ctr" rtl="0">
              <a:spcBef>
                <a:spcPts val="0"/>
              </a:spcBef>
              <a:buNone/>
              <a:defRPr sz="1600" b="1" i="0" u="none" strike="noStrike" cap="none">
                <a:solidFill>
                  <a:schemeClr val="lt1"/>
                </a:solidFill>
                <a:latin typeface="Source Sans Pro"/>
                <a:ea typeface="Source Sans Pro"/>
                <a:cs typeface="Source Sans Pro"/>
                <a:sym typeface="Source Sans Pro"/>
              </a:defRPr>
            </a:lvl4pPr>
            <a:lvl5pPr marL="0" marR="0" lvl="4" indent="0" algn="ctr" rtl="0">
              <a:spcBef>
                <a:spcPts val="0"/>
              </a:spcBef>
              <a:buNone/>
              <a:defRPr sz="1600" b="1" i="0" u="none" strike="noStrike" cap="none">
                <a:solidFill>
                  <a:schemeClr val="lt1"/>
                </a:solidFill>
                <a:latin typeface="Source Sans Pro"/>
                <a:ea typeface="Source Sans Pro"/>
                <a:cs typeface="Source Sans Pro"/>
                <a:sym typeface="Source Sans Pro"/>
              </a:defRPr>
            </a:lvl5pPr>
            <a:lvl6pPr marL="0" marR="0" lvl="5" indent="0" algn="ctr" rtl="0">
              <a:spcBef>
                <a:spcPts val="0"/>
              </a:spcBef>
              <a:buNone/>
              <a:defRPr sz="1600" b="1" i="0" u="none" strike="noStrike" cap="none">
                <a:solidFill>
                  <a:schemeClr val="lt1"/>
                </a:solidFill>
                <a:latin typeface="Source Sans Pro"/>
                <a:ea typeface="Source Sans Pro"/>
                <a:cs typeface="Source Sans Pro"/>
                <a:sym typeface="Source Sans Pro"/>
              </a:defRPr>
            </a:lvl6pPr>
            <a:lvl7pPr marL="0" marR="0" lvl="6" indent="0" algn="ctr" rtl="0">
              <a:spcBef>
                <a:spcPts val="0"/>
              </a:spcBef>
              <a:buNone/>
              <a:defRPr sz="1600" b="1" i="0" u="none" strike="noStrike" cap="none">
                <a:solidFill>
                  <a:schemeClr val="lt1"/>
                </a:solidFill>
                <a:latin typeface="Source Sans Pro"/>
                <a:ea typeface="Source Sans Pro"/>
                <a:cs typeface="Source Sans Pro"/>
                <a:sym typeface="Source Sans Pro"/>
              </a:defRPr>
            </a:lvl7pPr>
            <a:lvl8pPr marL="0" marR="0" lvl="7" indent="0" algn="ctr" rtl="0">
              <a:spcBef>
                <a:spcPts val="0"/>
              </a:spcBef>
              <a:buNone/>
              <a:defRPr sz="1600" b="1" i="0" u="none" strike="noStrike" cap="none">
                <a:solidFill>
                  <a:schemeClr val="lt1"/>
                </a:solidFill>
                <a:latin typeface="Source Sans Pro"/>
                <a:ea typeface="Source Sans Pro"/>
                <a:cs typeface="Source Sans Pro"/>
                <a:sym typeface="Source Sans Pro"/>
              </a:defRPr>
            </a:lvl8pPr>
            <a:lvl9pPr marL="0" marR="0" lvl="8" indent="0" algn="ctr" rtl="0">
              <a:spcBef>
                <a:spcPts val="0"/>
              </a:spcBef>
              <a:buNone/>
              <a:defRPr sz="1600" b="1"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1" name="Google Shape;11;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2"/>
              </a:buClr>
              <a:buSzPts val="5000"/>
              <a:buFont typeface="Cabin"/>
              <a:buNone/>
              <a:defRPr sz="5000" b="0" i="0" u="none" strike="noStrike" cap="none">
                <a:solidFill>
                  <a:schemeClr val="dk2"/>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838200" y="1825625"/>
            <a:ext cx="10515600" cy="4048274"/>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2"/>
              </a:buClr>
              <a:buSzPts val="2800"/>
              <a:buFont typeface="Arial"/>
              <a:buChar char="•"/>
              <a:defRPr sz="2800" b="0" i="0" u="none" strike="noStrike" cap="none">
                <a:solidFill>
                  <a:schemeClr val="dk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 name="Google Shape;13;p1"/>
          <p:cNvSpPr txBox="1">
            <a:spLocks noGrp="1"/>
          </p:cNvSpPr>
          <p:nvPr>
            <p:ph type="dt" idx="10"/>
          </p:nvPr>
        </p:nvSpPr>
        <p:spPr>
          <a:xfrm>
            <a:off x="8610600" y="6118484"/>
            <a:ext cx="27432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 name="Google Shape;14;p1"/>
          <p:cNvSpPr txBox="1">
            <a:spLocks noGrp="1"/>
          </p:cNvSpPr>
          <p:nvPr>
            <p:ph type="ftr" idx="11"/>
          </p:nvPr>
        </p:nvSpPr>
        <p:spPr>
          <a:xfrm>
            <a:off x="838200" y="6118484"/>
            <a:ext cx="339876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572">
          <p15:clr>
            <a:srgbClr val="F26B43"/>
          </p15:clr>
        </p15:guide>
        <p15:guide id="2" pos="574">
          <p15:clr>
            <a:srgbClr val="F26B43"/>
          </p15:clr>
        </p15:guide>
        <p15:guide id="3" pos="7106">
          <p15:clr>
            <a:srgbClr val="F26B43"/>
          </p15:clr>
        </p15:guide>
        <p15:guide id="4" orient="horz" pos="3748">
          <p15:clr>
            <a:srgbClr val="F26B43"/>
          </p15:clr>
        </p15:guide>
        <p15:guide id="5" pos="4407">
          <p15:clr>
            <a:srgbClr val="F26B43"/>
          </p15:clr>
        </p15:guide>
        <p15:guide id="6" pos="3273">
          <p15:clr>
            <a:srgbClr val="F26B43"/>
          </p15:clr>
        </p15:guide>
        <p15:guide id="7" pos="3840">
          <p15:clr>
            <a:srgbClr val="F26B43"/>
          </p15:clr>
        </p15:guide>
        <p15:guide id="8" orient="horz" pos="2160">
          <p15:clr>
            <a:srgbClr val="F26B43"/>
          </p15:clr>
        </p15:guide>
        <p15:guide id="9" pos="302">
          <p15:clr>
            <a:srgbClr val="F26B43"/>
          </p15:clr>
        </p15:guide>
        <p15:guide id="10" pos="737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overshootday.org/about-earth-overshoot-day/"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data.footprintnetwork.org/#/" TargetMode="External"/><Relationship Id="rId4" Type="http://schemas.openxmlformats.org/officeDocument/2006/relationships/hyperlink" Target="https://www.youtube.com/watch?v=488Ga6PjmL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overshootday.org/newsroom/past-earth-overshoot-days/"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www.esb.ie/our-businesses/generation-energy-trading-new/generation-asset-map#hunters-hill"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developmenteducation.ie/feature/the-energy-debate-renewable-energy-cannot-replace-fossil-fuel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developmenteducation.i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evelopmenteducation.i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developmenteducation.ie/feature/the-energy-debate-renewable-energy-cannot-replace-fossil-fuels/" TargetMode="Externa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hyperlink" Target="https://developmenteducation.i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developmenteducation.ie/feature/the-energy-debate-renewable-energy-cannot-replace-fossil-fuels/" TargetMode="Externa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hyperlink" Target="https://developmenteducation.i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developmenteducation.ie/feature/the-energy-debate-renewable-energy-cannot-replace-fossil-fuels/" TargetMode="Externa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hyperlink" Target="https://developmenteducation.i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developmenteducation.ie/feature/the-energy-debate-renewable-energy-cannot-replace-fossil-fuels/" TargetMode="Externa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hyperlink" Target="https://developmenteducation.i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developmenteducation.ie/feature/the-energy-debate-renewable-energy-cannot-replace-fossil-fuels/" TargetMode="Externa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hyperlink" Target="https://developmenteducation.i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developmenteducation.ie/feature/the-energy-debate-renewable-energy-cannot-replace-fossil-fuels/" TargetMode="Externa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hyperlink" Target="https://developmenteducation.i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developmenteducation.ie/feature/the-energy-debate-renewable-energy-cannot-replace-fossil-fuels/" TargetMode="Externa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hyperlink" Target="https://developmenteducation.i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developmenteducation.ie/feature/the-energy-debate-renewable-energy-cannot-replace-fossil-fuels/" TargetMode="Externa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curriculumonline.ie/getmedia/77681afa-8b44-44e7-8412-d5d9942ede63/Meeting-Current-and-Future-Energy-Needs_4.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www.curriculumonline.ie/getmedia/ed5ccea8-d742-47c7-bc95-a2280e547419/Meeting-Current-and-Future-Energy-Needs_1.pdf" TargetMode="External"/><Relationship Id="rId4" Type="http://schemas.openxmlformats.org/officeDocument/2006/relationships/hyperlink" Target="https://www.curriculumonline.ie/getmedia/cd97acf7-dafb-464e-9dc9-9b01086cc3df/Meeting-Current-and-Future-Energy-Needs_2.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scoilnet.ie/go-to-post-primary/"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hyperlink" Target="https://developmenteducation.ie/" TargetMode="Externa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4"/>
          <p:cNvSpPr txBox="1">
            <a:spLocks noGrp="1"/>
          </p:cNvSpPr>
          <p:nvPr>
            <p:ph type="title"/>
          </p:nvPr>
        </p:nvSpPr>
        <p:spPr>
          <a:xfrm>
            <a:off x="1037021" y="2107415"/>
            <a:ext cx="10117959" cy="228135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8000"/>
              <a:buFont typeface="Cabin"/>
              <a:buNone/>
            </a:pPr>
            <a:r>
              <a:rPr lang="en-IE" sz="8000" b="0" i="0" u="none" strike="noStrike" cap="none">
                <a:solidFill>
                  <a:schemeClr val="lt1"/>
                </a:solidFill>
                <a:latin typeface="Cabin"/>
                <a:ea typeface="Cabin"/>
                <a:cs typeface="Cabin"/>
                <a:sym typeface="Cabin"/>
              </a:rPr>
              <a:t>Energy Sources</a:t>
            </a:r>
            <a:endParaRPr sz="8000" b="0" i="0" u="none" strike="noStrike" cap="none">
              <a:solidFill>
                <a:schemeClr val="lt1"/>
              </a:solidFill>
              <a:latin typeface="Cabin"/>
              <a:ea typeface="Cabin"/>
              <a:cs typeface="Cabin"/>
              <a:sym typeface="Cabin"/>
            </a:endParaRPr>
          </a:p>
        </p:txBody>
      </p:sp>
      <p:sp>
        <p:nvSpPr>
          <p:cNvPr id="154" name="Google Shape;154;p14"/>
          <p:cNvSpPr txBox="1">
            <a:spLocks noGrp="1"/>
          </p:cNvSpPr>
          <p:nvPr>
            <p:ph type="body" idx="3"/>
          </p:nvPr>
        </p:nvSpPr>
        <p:spPr>
          <a:xfrm>
            <a:off x="261257" y="4720037"/>
            <a:ext cx="11560629" cy="1101897"/>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2"/>
              </a:buClr>
              <a:buSzPts val="3500"/>
              <a:buFont typeface="Arial"/>
              <a:buNone/>
            </a:pPr>
            <a:r>
              <a:rPr lang="en-IE" sz="3500" b="0" i="0" u="none" strike="noStrike" cap="none">
                <a:solidFill>
                  <a:schemeClr val="lt2"/>
                </a:solidFill>
                <a:latin typeface="Source Sans Pro"/>
                <a:ea typeface="Source Sans Pro"/>
                <a:cs typeface="Source Sans Pro"/>
                <a:sym typeface="Source Sans Pro"/>
              </a:rPr>
              <a:t>Supply and Demand </a:t>
            </a:r>
            <a:endParaRPr sz="3500" b="0" i="0" u="none" strike="noStrike" cap="none">
              <a:solidFill>
                <a:schemeClr val="lt2"/>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5"/>
          <p:cNvSpPr txBox="1">
            <a:spLocks noGrp="1"/>
          </p:cNvSpPr>
          <p:nvPr>
            <p:ph type="title"/>
          </p:nvPr>
        </p:nvSpPr>
        <p:spPr>
          <a:xfrm>
            <a:off x="838200" y="557629"/>
            <a:ext cx="10515600"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a:solidFill>
                  <a:schemeClr val="lt1"/>
                </a:solidFill>
                <a:latin typeface="Cabin"/>
                <a:ea typeface="Cabin"/>
                <a:cs typeface="Cabin"/>
                <a:sym typeface="Cabin"/>
              </a:rPr>
              <a:t>Learning Intentions:</a:t>
            </a:r>
            <a:endParaRPr sz="5000" b="0" i="0" u="none" strike="noStrike" cap="none">
              <a:solidFill>
                <a:schemeClr val="lt1"/>
              </a:solidFill>
              <a:latin typeface="Cabin"/>
              <a:ea typeface="Cabin"/>
              <a:cs typeface="Cabin"/>
              <a:sym typeface="Cabin"/>
            </a:endParaRPr>
          </a:p>
        </p:txBody>
      </p:sp>
      <p:sp>
        <p:nvSpPr>
          <p:cNvPr id="160" name="Google Shape;160;p15"/>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By the end of this lesson you will be able to:</a:t>
            </a:r>
            <a:endParaRPr sz="2300" b="0" i="0" u="none" strike="noStrike" cap="none">
              <a:solidFill>
                <a:schemeClr val="lt2"/>
              </a:solidFill>
              <a:latin typeface="Source Sans Pro"/>
              <a:ea typeface="Source Sans Pro"/>
              <a:cs typeface="Source Sans Pro"/>
              <a:sym typeface="Source Sans Pro"/>
            </a:endParaRPr>
          </a:p>
        </p:txBody>
      </p:sp>
      <p:sp>
        <p:nvSpPr>
          <p:cNvPr id="161" name="Google Shape;161;p15"/>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2</a:t>
            </a:fld>
            <a:endParaRPr sz="1600" b="1" i="0" u="none" strike="noStrike" cap="none">
              <a:solidFill>
                <a:schemeClr val="lt1"/>
              </a:solidFill>
              <a:latin typeface="Source Sans Pro"/>
              <a:ea typeface="Source Sans Pro"/>
              <a:cs typeface="Source Sans Pro"/>
              <a:sym typeface="Source Sans Pro"/>
            </a:endParaRPr>
          </a:p>
        </p:txBody>
      </p:sp>
      <p:sp>
        <p:nvSpPr>
          <p:cNvPr id="162" name="Google Shape;162;p15"/>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2400"/>
              <a:buFont typeface="Arial"/>
              <a:buNone/>
            </a:pPr>
            <a:endParaRPr sz="2400" b="0" i="0" u="none" strike="noStrike" cap="none">
              <a:solidFill>
                <a:schemeClr val="lt1"/>
              </a:solidFill>
              <a:latin typeface="Source Sans Pro"/>
              <a:ea typeface="Source Sans Pro"/>
              <a:cs typeface="Source Sans Pro"/>
              <a:sym typeface="Source Sans Pro"/>
            </a:endParaRPr>
          </a:p>
          <a:p>
            <a:pPr marL="457200" marR="0" lvl="0" indent="-457200" algn="l" rtl="0">
              <a:lnSpc>
                <a:spcPct val="70000"/>
              </a:lnSpc>
              <a:spcBef>
                <a:spcPts val="1000"/>
              </a:spcBef>
              <a:spcAft>
                <a:spcPts val="0"/>
              </a:spcAft>
              <a:buClr>
                <a:schemeClr val="lt1"/>
              </a:buClr>
              <a:buSzPts val="2400"/>
              <a:buFont typeface="Arial"/>
              <a:buChar char="•"/>
            </a:pPr>
            <a:r>
              <a:rPr lang="en-IE" sz="2400" b="0" i="0" u="none" strike="noStrike" cap="none">
                <a:solidFill>
                  <a:schemeClr val="lt1"/>
                </a:solidFill>
                <a:latin typeface="Source Sans Pro"/>
                <a:ea typeface="Source Sans Pro"/>
                <a:cs typeface="Source Sans Pro"/>
                <a:sym typeface="Source Sans Pro"/>
              </a:rPr>
              <a:t>Discuss the supply and demand trends for the future.</a:t>
            </a:r>
            <a:br>
              <a:rPr lang="en-IE" sz="2400" b="0" i="0" u="none" strike="noStrike" cap="none">
                <a:solidFill>
                  <a:schemeClr val="lt1"/>
                </a:solidFill>
                <a:latin typeface="Source Sans Pro"/>
                <a:ea typeface="Source Sans Pro"/>
                <a:cs typeface="Source Sans Pro"/>
                <a:sym typeface="Source Sans Pro"/>
              </a:rPr>
            </a:br>
            <a:endParaRPr sz="2400" b="0" i="0" u="none" strike="noStrike" cap="none">
              <a:solidFill>
                <a:schemeClr val="lt1"/>
              </a:solidFill>
              <a:latin typeface="Source Sans Pro"/>
              <a:ea typeface="Source Sans Pro"/>
              <a:cs typeface="Source Sans Pro"/>
              <a:sym typeface="Source Sans Pro"/>
            </a:endParaRPr>
          </a:p>
          <a:p>
            <a:pPr marL="457200" marR="0" lvl="0" indent="-457200" algn="l" rtl="0">
              <a:lnSpc>
                <a:spcPct val="70000"/>
              </a:lnSpc>
              <a:spcBef>
                <a:spcPts val="1000"/>
              </a:spcBef>
              <a:spcAft>
                <a:spcPts val="0"/>
              </a:spcAft>
              <a:buClr>
                <a:schemeClr val="lt1"/>
              </a:buClr>
              <a:buSzPts val="2400"/>
              <a:buFont typeface="Arial"/>
              <a:buChar char="•"/>
            </a:pPr>
            <a:r>
              <a:rPr lang="en-IE" sz="2400" b="0" i="0" u="none" strike="noStrike" cap="none">
                <a:solidFill>
                  <a:schemeClr val="lt1"/>
                </a:solidFill>
                <a:latin typeface="Source Sans Pro"/>
                <a:ea typeface="Source Sans Pro"/>
                <a:cs typeface="Source Sans Pro"/>
                <a:sym typeface="Source Sans Pro"/>
              </a:rPr>
              <a:t>Conduct research on the different types of energy sources.</a:t>
            </a:r>
            <a:endParaRPr/>
          </a:p>
          <a:p>
            <a:pPr marL="457200" marR="0" lvl="0" indent="-457200" algn="l" rtl="0">
              <a:lnSpc>
                <a:spcPct val="70000"/>
              </a:lnSpc>
              <a:spcBef>
                <a:spcPts val="1000"/>
              </a:spcBef>
              <a:spcAft>
                <a:spcPts val="0"/>
              </a:spcAft>
              <a:buClr>
                <a:schemeClr val="lt1"/>
              </a:buClr>
              <a:buSzPts val="2300"/>
              <a:buFont typeface="Arial"/>
              <a:buChar char="•"/>
            </a:pPr>
            <a:r>
              <a:rPr lang="en-IE" sz="2300" b="0" i="0" u="none" strike="noStrike" cap="none">
                <a:solidFill>
                  <a:schemeClr val="lt1"/>
                </a:solidFill>
                <a:latin typeface="Source Sans Pro"/>
                <a:ea typeface="Source Sans Pro"/>
                <a:cs typeface="Source Sans Pro"/>
                <a:sym typeface="Source Sans Pro"/>
              </a:rPr>
              <a:t/>
            </a:r>
            <a:br>
              <a:rPr lang="en-IE" sz="2300" b="0" i="0" u="none" strike="noStrike" cap="none">
                <a:solidFill>
                  <a:schemeClr val="lt1"/>
                </a:solidFill>
                <a:latin typeface="Source Sans Pro"/>
                <a:ea typeface="Source Sans Pro"/>
                <a:cs typeface="Source Sans Pro"/>
                <a:sym typeface="Source Sans Pro"/>
              </a:rPr>
            </a:br>
            <a:r>
              <a:rPr lang="en-IE" sz="2300" b="0" i="0" u="none" strike="noStrike" cap="none">
                <a:solidFill>
                  <a:schemeClr val="lt1"/>
                </a:solidFill>
                <a:latin typeface="Source Sans Pro"/>
                <a:ea typeface="Source Sans Pro"/>
                <a:cs typeface="Source Sans Pro"/>
                <a:sym typeface="Source Sans Pro"/>
              </a:rPr>
              <a:t>Debate your informed view on how current and future energy needs on Earth can be met.</a:t>
            </a:r>
            <a:endParaRPr sz="700" b="0" i="0" u="none" strike="noStrike" cap="none">
              <a:solidFill>
                <a:schemeClr val="dk2"/>
              </a:solidFill>
              <a:latin typeface="Source Sans Pro"/>
              <a:ea typeface="Source Sans Pro"/>
              <a:cs typeface="Source Sans Pro"/>
              <a:sym typeface="Source Sans Pro"/>
            </a:endParaRPr>
          </a:p>
          <a:p>
            <a:pPr marL="457200" marR="0" lvl="0" indent="-412750" algn="l" rtl="0">
              <a:lnSpc>
                <a:spcPct val="70000"/>
              </a:lnSpc>
              <a:spcBef>
                <a:spcPts val="1000"/>
              </a:spcBef>
              <a:spcAft>
                <a:spcPts val="0"/>
              </a:spcAft>
              <a:buClr>
                <a:schemeClr val="dk2"/>
              </a:buClr>
              <a:buSzPts val="700"/>
              <a:buFont typeface="Arial"/>
              <a:buNone/>
            </a:pPr>
            <a:endParaRPr sz="700" b="0" i="0" u="none" strike="noStrike" cap="none">
              <a:solidFill>
                <a:schemeClr val="dk2"/>
              </a:solidFill>
              <a:latin typeface="Source Sans Pro"/>
              <a:ea typeface="Source Sans Pro"/>
              <a:cs typeface="Source Sans Pro"/>
              <a:sym typeface="Source Sans Pro"/>
            </a:endParaRPr>
          </a:p>
          <a:p>
            <a:pPr marL="457200" marR="0" lvl="0" indent="-412750" algn="l" rtl="0">
              <a:lnSpc>
                <a:spcPct val="70000"/>
              </a:lnSpc>
              <a:spcBef>
                <a:spcPts val="1000"/>
              </a:spcBef>
              <a:spcAft>
                <a:spcPts val="0"/>
              </a:spcAft>
              <a:buClr>
                <a:schemeClr val="dk2"/>
              </a:buClr>
              <a:buSzPts val="700"/>
              <a:buFont typeface="Arial"/>
              <a:buNone/>
            </a:pPr>
            <a:endParaRPr sz="700" b="0" i="0" u="none" strike="noStrike" cap="none">
              <a:solidFill>
                <a:schemeClr val="dk2"/>
              </a:solidFill>
              <a:latin typeface="Source Sans Pro"/>
              <a:ea typeface="Source Sans Pro"/>
              <a:cs typeface="Source Sans Pro"/>
              <a:sym typeface="Source Sans Pro"/>
            </a:endParaRPr>
          </a:p>
        </p:txBody>
      </p:sp>
      <p:sp>
        <p:nvSpPr>
          <p:cNvPr id="163" name="Google Shape;163;p15"/>
          <p:cNvSpPr txBox="1"/>
          <p:nvPr/>
        </p:nvSpPr>
        <p:spPr>
          <a:xfrm>
            <a:off x="8785185" y="6298943"/>
            <a:ext cx="3240911"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b="0" i="0" u="none" strike="noStrike" cap="none">
                <a:solidFill>
                  <a:srgbClr val="FFFF00"/>
                </a:solidFill>
                <a:latin typeface="Source Sans Pro"/>
                <a:ea typeface="Source Sans Pro"/>
                <a:cs typeface="Source Sans Pro"/>
                <a:sym typeface="Source Sans Pro"/>
              </a:rPr>
              <a:t>Links to LO: 2.6, 1.6</a:t>
            </a:r>
            <a:endParaRPr sz="1800">
              <a:solidFill>
                <a:srgbClr val="FFFF00"/>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6"/>
          <p:cNvSpPr txBox="1">
            <a:spLocks noGrp="1"/>
          </p:cNvSpPr>
          <p:nvPr>
            <p:ph type="title"/>
          </p:nvPr>
        </p:nvSpPr>
        <p:spPr>
          <a:xfrm>
            <a:off x="841248" y="908512"/>
            <a:ext cx="5285914" cy="78263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4500"/>
              <a:buFont typeface="Cabin"/>
              <a:buNone/>
            </a:pPr>
            <a:r>
              <a:rPr lang="en-IE" sz="4500" b="0" i="0" u="none" strike="noStrike" cap="none">
                <a:solidFill>
                  <a:schemeClr val="lt1"/>
                </a:solidFill>
                <a:latin typeface="Cabin"/>
                <a:ea typeface="Cabin"/>
                <a:cs typeface="Cabin"/>
                <a:sym typeface="Cabin"/>
              </a:rPr>
              <a:t>Earth </a:t>
            </a:r>
            <a:br>
              <a:rPr lang="en-IE" sz="4500" b="0" i="0" u="none" strike="noStrike" cap="none">
                <a:solidFill>
                  <a:schemeClr val="lt1"/>
                </a:solidFill>
                <a:latin typeface="Cabin"/>
                <a:ea typeface="Cabin"/>
                <a:cs typeface="Cabin"/>
                <a:sym typeface="Cabin"/>
              </a:rPr>
            </a:br>
            <a:r>
              <a:rPr lang="en-IE" sz="4500" b="0" i="0" u="none" strike="noStrike" cap="none">
                <a:solidFill>
                  <a:schemeClr val="lt1"/>
                </a:solidFill>
                <a:latin typeface="Cabin"/>
                <a:ea typeface="Cabin"/>
                <a:cs typeface="Cabin"/>
                <a:sym typeface="Cabin"/>
              </a:rPr>
              <a:t>Overshoot Day</a:t>
            </a:r>
            <a:endParaRPr sz="4500" b="0" i="0" u="none" strike="noStrike" cap="none">
              <a:solidFill>
                <a:schemeClr val="lt1"/>
              </a:solidFill>
              <a:latin typeface="Cabin"/>
              <a:ea typeface="Cabin"/>
              <a:cs typeface="Cabin"/>
              <a:sym typeface="Cabin"/>
            </a:endParaRPr>
          </a:p>
        </p:txBody>
      </p:sp>
      <p:sp>
        <p:nvSpPr>
          <p:cNvPr id="169" name="Google Shape;169;p16"/>
          <p:cNvSpPr txBox="1">
            <a:spLocks noGrp="1"/>
          </p:cNvSpPr>
          <p:nvPr>
            <p:ph type="body" idx="1"/>
          </p:nvPr>
        </p:nvSpPr>
        <p:spPr>
          <a:xfrm>
            <a:off x="769750" y="2585031"/>
            <a:ext cx="5825771" cy="245911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2"/>
              </a:buClr>
              <a:buSzPts val="3200"/>
              <a:buFont typeface="Arial"/>
              <a:buNone/>
            </a:pPr>
            <a:r>
              <a:rPr lang="en-IE" sz="3200" b="1" i="1" u="none" strike="noStrike" cap="none">
                <a:solidFill>
                  <a:schemeClr val="lt2"/>
                </a:solidFill>
                <a:latin typeface="Source Sans Pro"/>
                <a:ea typeface="Source Sans Pro"/>
                <a:cs typeface="Source Sans Pro"/>
                <a:sym typeface="Source Sans Pro"/>
              </a:rPr>
              <a:t>The day marks the point when humanity’s demand for resources and services in a given year exceeds what Earth can regenerate in that year.</a:t>
            </a:r>
            <a:endParaRPr sz="3200" b="1" i="1" u="none" strike="noStrike" cap="none">
              <a:solidFill>
                <a:schemeClr val="lt2"/>
              </a:solidFill>
              <a:latin typeface="Source Sans Pro"/>
              <a:ea typeface="Source Sans Pro"/>
              <a:cs typeface="Source Sans Pro"/>
              <a:sym typeface="Source Sans Pro"/>
            </a:endParaRPr>
          </a:p>
          <a:p>
            <a:pPr marL="0" marR="0" lvl="0" indent="0" algn="l" rtl="0">
              <a:lnSpc>
                <a:spcPct val="90000"/>
              </a:lnSpc>
              <a:spcBef>
                <a:spcPts val="1000"/>
              </a:spcBef>
              <a:spcAft>
                <a:spcPts val="0"/>
              </a:spcAft>
              <a:buClr>
                <a:schemeClr val="lt2"/>
              </a:buClr>
              <a:buSzPts val="3200"/>
              <a:buFont typeface="Arial"/>
              <a:buNone/>
            </a:pPr>
            <a:endParaRPr sz="3200" b="1" i="1" u="none" strike="noStrike" cap="none">
              <a:solidFill>
                <a:schemeClr val="lt2"/>
              </a:solidFill>
              <a:latin typeface="Source Sans Pro"/>
              <a:ea typeface="Source Sans Pro"/>
              <a:cs typeface="Source Sans Pro"/>
              <a:sym typeface="Source Sans Pro"/>
            </a:endParaRPr>
          </a:p>
        </p:txBody>
      </p:sp>
      <p:sp>
        <p:nvSpPr>
          <p:cNvPr id="170" name="Google Shape;170;p16"/>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3</a:t>
            </a:fld>
            <a:endParaRPr sz="1600" b="1">
              <a:solidFill>
                <a:schemeClr val="lt1"/>
              </a:solidFill>
              <a:latin typeface="Source Sans Pro"/>
              <a:ea typeface="Source Sans Pro"/>
              <a:cs typeface="Source Sans Pro"/>
              <a:sym typeface="Source Sans Pro"/>
            </a:endParaRPr>
          </a:p>
        </p:txBody>
      </p:sp>
      <p:sp>
        <p:nvSpPr>
          <p:cNvPr id="171" name="Google Shape;171;p16"/>
          <p:cNvSpPr txBox="1"/>
          <p:nvPr/>
        </p:nvSpPr>
        <p:spPr>
          <a:xfrm>
            <a:off x="571804" y="6298943"/>
            <a:ext cx="3240911"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3"/>
              </a:rPr>
              <a:t>More Information</a:t>
            </a:r>
            <a:endParaRPr sz="1800">
              <a:solidFill>
                <a:srgbClr val="FFFF00"/>
              </a:solidFill>
              <a:latin typeface="Source Sans Pro"/>
              <a:ea typeface="Source Sans Pro"/>
              <a:cs typeface="Source Sans Pro"/>
              <a:sym typeface="Source Sans Pro"/>
            </a:endParaRPr>
          </a:p>
        </p:txBody>
      </p:sp>
      <p:sp>
        <p:nvSpPr>
          <p:cNvPr id="172" name="Google Shape;172;p16"/>
          <p:cNvSpPr/>
          <p:nvPr/>
        </p:nvSpPr>
        <p:spPr>
          <a:xfrm>
            <a:off x="9582150" y="822841"/>
            <a:ext cx="2352675" cy="1917443"/>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2000">
                <a:solidFill>
                  <a:schemeClr val="dk1"/>
                </a:solidFill>
                <a:latin typeface="Source Sans Pro"/>
                <a:ea typeface="Source Sans Pro"/>
                <a:cs typeface="Source Sans Pro"/>
                <a:sym typeface="Source Sans Pro"/>
              </a:rPr>
              <a:t>What date does Earth Overshoot Day land on this year?</a:t>
            </a:r>
            <a:endParaRPr sz="2000">
              <a:solidFill>
                <a:schemeClr val="dk1"/>
              </a:solidFill>
              <a:latin typeface="Source Sans Pro"/>
              <a:ea typeface="Source Sans Pro"/>
              <a:cs typeface="Source Sans Pro"/>
              <a:sym typeface="Source Sans Pro"/>
            </a:endParaRPr>
          </a:p>
        </p:txBody>
      </p:sp>
      <p:sp>
        <p:nvSpPr>
          <p:cNvPr id="173" name="Google Shape;173;p16"/>
          <p:cNvSpPr txBox="1"/>
          <p:nvPr/>
        </p:nvSpPr>
        <p:spPr>
          <a:xfrm>
            <a:off x="3897834" y="6298943"/>
            <a:ext cx="183832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4"/>
              </a:rPr>
              <a:t>Suggested video</a:t>
            </a:r>
            <a:endParaRPr sz="1800">
              <a:solidFill>
                <a:schemeClr val="dk1"/>
              </a:solidFill>
              <a:latin typeface="Source Sans Pro"/>
              <a:ea typeface="Source Sans Pro"/>
              <a:cs typeface="Source Sans Pro"/>
              <a:sym typeface="Source Sans Pro"/>
            </a:endParaRPr>
          </a:p>
        </p:txBody>
      </p:sp>
      <p:sp>
        <p:nvSpPr>
          <p:cNvPr id="174" name="Google Shape;174;p16"/>
          <p:cNvSpPr/>
          <p:nvPr/>
        </p:nvSpPr>
        <p:spPr>
          <a:xfrm>
            <a:off x="9582150" y="3680341"/>
            <a:ext cx="2352675" cy="1917443"/>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2000">
                <a:solidFill>
                  <a:schemeClr val="dk1"/>
                </a:solidFill>
                <a:latin typeface="Source Sans Pro"/>
                <a:ea typeface="Source Sans Pro"/>
                <a:cs typeface="Source Sans Pro"/>
                <a:sym typeface="Source Sans Pro"/>
              </a:rPr>
              <a:t>Is Irelands biocapacity in a deficient or reserve? </a:t>
            </a:r>
            <a:br>
              <a:rPr lang="en-IE" sz="2000">
                <a:solidFill>
                  <a:schemeClr val="dk1"/>
                </a:solidFill>
                <a:latin typeface="Source Sans Pro"/>
                <a:ea typeface="Source Sans Pro"/>
                <a:cs typeface="Source Sans Pro"/>
                <a:sym typeface="Source Sans Pro"/>
              </a:rPr>
            </a:br>
            <a:r>
              <a:rPr lang="en-IE" sz="1200">
                <a:solidFill>
                  <a:srgbClr val="005DC8"/>
                </a:solidFill>
                <a:latin typeface="Source Sans Pro"/>
                <a:ea typeface="Source Sans Pro"/>
                <a:cs typeface="Source Sans Pro"/>
                <a:sym typeface="Source Sans Pro"/>
              </a:rPr>
              <a:t>Use the Global Footprint Network to check. </a:t>
            </a:r>
            <a:endParaRPr sz="1200">
              <a:solidFill>
                <a:srgbClr val="005DC8"/>
              </a:solidFill>
              <a:latin typeface="Source Sans Pro"/>
              <a:ea typeface="Source Sans Pro"/>
              <a:cs typeface="Source Sans Pro"/>
              <a:sym typeface="Source Sans Pro"/>
            </a:endParaRPr>
          </a:p>
        </p:txBody>
      </p:sp>
      <p:sp>
        <p:nvSpPr>
          <p:cNvPr id="175" name="Google Shape;175;p16">
            <a:hlinkClick r:id="rId5"/>
          </p:cNvPr>
          <p:cNvSpPr/>
          <p:nvPr/>
        </p:nvSpPr>
        <p:spPr>
          <a:xfrm>
            <a:off x="11182350" y="5334000"/>
            <a:ext cx="542925" cy="190500"/>
          </a:xfrm>
          <a:prstGeom prst="rightArrow">
            <a:avLst>
              <a:gd name="adj1" fmla="val 50000"/>
              <a:gd name="adj2" fmla="val 50000"/>
            </a:avLst>
          </a:prstGeom>
          <a:solidFill>
            <a:srgbClr val="007F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7"/>
          <p:cNvSpPr txBox="1">
            <a:spLocks noGrp="1"/>
          </p:cNvSpPr>
          <p:nvPr>
            <p:ph type="title"/>
          </p:nvPr>
        </p:nvSpPr>
        <p:spPr>
          <a:xfrm>
            <a:off x="957469" y="931654"/>
            <a:ext cx="7152861"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rgbClr val="F5CA09"/>
              </a:buClr>
              <a:buSzPts val="4500"/>
              <a:buFont typeface="Cabin"/>
              <a:buNone/>
            </a:pPr>
            <a:r>
              <a:rPr lang="en-IE" sz="4500" b="0" i="0" u="none" strike="noStrike" cap="none">
                <a:solidFill>
                  <a:srgbClr val="F5CA09"/>
                </a:solidFill>
                <a:latin typeface="Cabin"/>
                <a:ea typeface="Cabin"/>
                <a:cs typeface="Cabin"/>
                <a:sym typeface="Cabin"/>
              </a:rPr>
              <a:t>The History of Earth Overshoot Day: </a:t>
            </a:r>
            <a:br>
              <a:rPr lang="en-IE" sz="4500" b="0" i="0" u="none" strike="noStrike" cap="none">
                <a:solidFill>
                  <a:srgbClr val="F5CA09"/>
                </a:solidFill>
                <a:latin typeface="Cabin"/>
                <a:ea typeface="Cabin"/>
                <a:cs typeface="Cabin"/>
                <a:sym typeface="Cabin"/>
              </a:rPr>
            </a:br>
            <a:r>
              <a:rPr lang="en-IE" sz="1979" b="0" i="0" u="none" strike="noStrike" cap="none">
                <a:solidFill>
                  <a:schemeClr val="lt1"/>
                </a:solidFill>
                <a:latin typeface="Cabin"/>
                <a:ea typeface="Cabin"/>
                <a:cs typeface="Cabin"/>
                <a:sym typeface="Cabin"/>
              </a:rPr>
              <a:t>These are the dates of past Earth Overshoot Days, as calculated with the National Footprint Accounts 2018 Edition. </a:t>
            </a:r>
            <a:br>
              <a:rPr lang="en-IE" sz="1979" b="0" i="0" u="none" strike="noStrike" cap="none">
                <a:solidFill>
                  <a:schemeClr val="lt1"/>
                </a:solidFill>
                <a:latin typeface="Cabin"/>
                <a:ea typeface="Cabin"/>
                <a:cs typeface="Cabin"/>
                <a:sym typeface="Cabin"/>
              </a:rPr>
            </a:br>
            <a:r>
              <a:rPr lang="en-IE" sz="1979" b="0" i="0" u="none" strike="noStrike" cap="none">
                <a:solidFill>
                  <a:schemeClr val="accent5"/>
                </a:solidFill>
                <a:latin typeface="Cabin"/>
                <a:ea typeface="Cabin"/>
                <a:cs typeface="Cabin"/>
                <a:sym typeface="Cabin"/>
              </a:rPr>
              <a:t>Based on the data, predict an approximate date for Earth Overshoot Day in 2010, 2020 and 2030.</a:t>
            </a:r>
            <a:endParaRPr sz="1979" b="0" i="0" u="none" strike="noStrike" cap="none">
              <a:solidFill>
                <a:schemeClr val="accent5"/>
              </a:solidFill>
              <a:latin typeface="Cabin"/>
              <a:ea typeface="Cabin"/>
              <a:cs typeface="Cabin"/>
              <a:sym typeface="Cabin"/>
            </a:endParaRPr>
          </a:p>
        </p:txBody>
      </p:sp>
      <p:sp>
        <p:nvSpPr>
          <p:cNvPr id="182" name="Google Shape;182;p17"/>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4</a:t>
            </a:fld>
            <a:endParaRPr sz="1600" b="1">
              <a:solidFill>
                <a:schemeClr val="lt1"/>
              </a:solidFill>
              <a:latin typeface="Source Sans Pro"/>
              <a:ea typeface="Source Sans Pro"/>
              <a:cs typeface="Source Sans Pro"/>
              <a:sym typeface="Source Sans Pro"/>
            </a:endParaRPr>
          </a:p>
        </p:txBody>
      </p:sp>
      <p:sp>
        <p:nvSpPr>
          <p:cNvPr id="183" name="Google Shape;183;p17"/>
          <p:cNvSpPr txBox="1"/>
          <p:nvPr/>
        </p:nvSpPr>
        <p:spPr>
          <a:xfrm>
            <a:off x="571804" y="6298943"/>
            <a:ext cx="3240911"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3"/>
              </a:rPr>
              <a:t>More Information</a:t>
            </a:r>
            <a:endParaRPr sz="1800">
              <a:solidFill>
                <a:srgbClr val="FFFF00"/>
              </a:solidFill>
              <a:latin typeface="Source Sans Pro"/>
              <a:ea typeface="Source Sans Pro"/>
              <a:cs typeface="Source Sans Pro"/>
              <a:sym typeface="Source Sans Pro"/>
            </a:endParaRPr>
          </a:p>
        </p:txBody>
      </p:sp>
      <p:graphicFrame>
        <p:nvGraphicFramePr>
          <p:cNvPr id="184" name="Google Shape;184;p17"/>
          <p:cNvGraphicFramePr/>
          <p:nvPr/>
        </p:nvGraphicFramePr>
        <p:xfrm>
          <a:off x="2737134" y="2993130"/>
          <a:ext cx="5031875" cy="3675150"/>
        </p:xfrm>
        <a:graphic>
          <a:graphicData uri="http://schemas.openxmlformats.org/drawingml/2006/table">
            <a:tbl>
              <a:tblPr firstRow="1" bandRow="1">
                <a:gradFill>
                  <a:gsLst>
                    <a:gs pos="0">
                      <a:srgbClr val="9AA5E1"/>
                    </a:gs>
                    <a:gs pos="50000">
                      <a:srgbClr val="8D99D6"/>
                    </a:gs>
                    <a:gs pos="100000">
                      <a:srgbClr val="7887D5"/>
                    </a:gs>
                  </a:gsLst>
                  <a:lin ang="5400000" scaled="0"/>
                </a:gradFill>
                <a:tableStyleId>{5954ED1F-D4A4-4FD6-847B-926C1D52C4F5}</a:tableStyleId>
              </a:tblPr>
              <a:tblGrid>
                <a:gridCol w="1204375"/>
                <a:gridCol w="3827500"/>
              </a:tblGrid>
              <a:tr h="827375">
                <a:tc>
                  <a:txBody>
                    <a:bodyPr/>
                    <a:lstStyle/>
                    <a:p>
                      <a:pPr marL="0" marR="0" lvl="0" indent="0" algn="l" rtl="0">
                        <a:spcBef>
                          <a:spcPts val="0"/>
                        </a:spcBef>
                        <a:spcAft>
                          <a:spcPts val="0"/>
                        </a:spcAft>
                        <a:buNone/>
                      </a:pPr>
                      <a:r>
                        <a:rPr lang="en-IE" sz="2400" u="none" strike="noStrike" cap="none"/>
                        <a:t>Year</a:t>
                      </a:r>
                      <a:endParaRPr sz="2400"/>
                    </a:p>
                  </a:txBody>
                  <a:tcPr marL="91450" marR="91450" marT="45725" marB="45725"/>
                </a:tc>
                <a:tc>
                  <a:txBody>
                    <a:bodyPr/>
                    <a:lstStyle/>
                    <a:p>
                      <a:pPr marL="0" marR="0" lvl="0" indent="0" algn="l" rtl="0">
                        <a:spcBef>
                          <a:spcPts val="0"/>
                        </a:spcBef>
                        <a:spcAft>
                          <a:spcPts val="0"/>
                        </a:spcAft>
                        <a:buNone/>
                      </a:pPr>
                      <a:r>
                        <a:rPr lang="en-IE" sz="2400"/>
                        <a:t>Date</a:t>
                      </a:r>
                      <a:endParaRPr sz="2400"/>
                    </a:p>
                  </a:txBody>
                  <a:tcPr marL="91450" marR="91450" marT="45725" marB="45725"/>
                </a:tc>
              </a:tr>
              <a:tr h="406825">
                <a:tc>
                  <a:txBody>
                    <a:bodyPr/>
                    <a:lstStyle/>
                    <a:p>
                      <a:pPr marL="0" marR="0" lvl="0" indent="0" algn="l" rtl="0">
                        <a:spcBef>
                          <a:spcPts val="0"/>
                        </a:spcBef>
                        <a:spcAft>
                          <a:spcPts val="0"/>
                        </a:spcAft>
                        <a:buNone/>
                      </a:pPr>
                      <a:r>
                        <a:rPr lang="en-IE" sz="1800"/>
                        <a:t>1970</a:t>
                      </a:r>
                      <a:endParaRPr sz="1800"/>
                    </a:p>
                  </a:txBody>
                  <a:tcPr marL="91450" marR="91450" marT="45725" marB="45725"/>
                </a:tc>
                <a:tc>
                  <a:txBody>
                    <a:bodyPr/>
                    <a:lstStyle/>
                    <a:p>
                      <a:pPr marL="0" marR="0" lvl="0" indent="0" algn="l" rtl="0">
                        <a:spcBef>
                          <a:spcPts val="0"/>
                        </a:spcBef>
                        <a:spcAft>
                          <a:spcPts val="0"/>
                        </a:spcAft>
                        <a:buNone/>
                      </a:pPr>
                      <a:r>
                        <a:rPr lang="en-IE" sz="1800"/>
                        <a:t>December 29</a:t>
                      </a:r>
                      <a:endParaRPr sz="1800"/>
                    </a:p>
                  </a:txBody>
                  <a:tcPr marL="91450" marR="91450" marT="45725" marB="45725"/>
                </a:tc>
              </a:tr>
              <a:tr h="406825">
                <a:tc>
                  <a:txBody>
                    <a:bodyPr/>
                    <a:lstStyle/>
                    <a:p>
                      <a:pPr marL="0" marR="0" lvl="0" indent="0" algn="l" rtl="0">
                        <a:spcBef>
                          <a:spcPts val="0"/>
                        </a:spcBef>
                        <a:spcAft>
                          <a:spcPts val="0"/>
                        </a:spcAft>
                        <a:buNone/>
                      </a:pPr>
                      <a:r>
                        <a:rPr lang="en-IE" sz="1800"/>
                        <a:t>1980</a:t>
                      </a:r>
                      <a:endParaRPr sz="1800"/>
                    </a:p>
                  </a:txBody>
                  <a:tcPr marL="91450" marR="91450" marT="45725" marB="45725"/>
                </a:tc>
                <a:tc>
                  <a:txBody>
                    <a:bodyPr/>
                    <a:lstStyle/>
                    <a:p>
                      <a:pPr marL="0" marR="0" lvl="0" indent="0" algn="l" rtl="0">
                        <a:spcBef>
                          <a:spcPts val="0"/>
                        </a:spcBef>
                        <a:spcAft>
                          <a:spcPts val="0"/>
                        </a:spcAft>
                        <a:buNone/>
                      </a:pPr>
                      <a:r>
                        <a:rPr lang="en-IE" sz="1800"/>
                        <a:t>November 3</a:t>
                      </a:r>
                      <a:endParaRPr sz="1800"/>
                    </a:p>
                  </a:txBody>
                  <a:tcPr marL="91450" marR="91450" marT="45725" marB="45725"/>
                </a:tc>
              </a:tr>
              <a:tr h="406825">
                <a:tc>
                  <a:txBody>
                    <a:bodyPr/>
                    <a:lstStyle/>
                    <a:p>
                      <a:pPr marL="0" marR="0" lvl="0" indent="0" algn="l" rtl="0">
                        <a:spcBef>
                          <a:spcPts val="0"/>
                        </a:spcBef>
                        <a:spcAft>
                          <a:spcPts val="0"/>
                        </a:spcAft>
                        <a:buNone/>
                      </a:pPr>
                      <a:r>
                        <a:rPr lang="en-IE" sz="1800"/>
                        <a:t>1990</a:t>
                      </a:r>
                      <a:endParaRPr sz="1800"/>
                    </a:p>
                  </a:txBody>
                  <a:tcPr marL="91450" marR="91450" marT="45725" marB="45725"/>
                </a:tc>
                <a:tc>
                  <a:txBody>
                    <a:bodyPr/>
                    <a:lstStyle/>
                    <a:p>
                      <a:pPr marL="0" marR="0" lvl="0" indent="0" algn="l" rtl="0">
                        <a:spcBef>
                          <a:spcPts val="0"/>
                        </a:spcBef>
                        <a:spcAft>
                          <a:spcPts val="0"/>
                        </a:spcAft>
                        <a:buNone/>
                      </a:pPr>
                      <a:r>
                        <a:rPr lang="en-IE" sz="1800"/>
                        <a:t>October 11</a:t>
                      </a:r>
                      <a:endParaRPr sz="1800"/>
                    </a:p>
                  </a:txBody>
                  <a:tcPr marL="91450" marR="91450" marT="45725" marB="45725"/>
                </a:tc>
              </a:tr>
              <a:tr h="406825">
                <a:tc>
                  <a:txBody>
                    <a:bodyPr/>
                    <a:lstStyle/>
                    <a:p>
                      <a:pPr marL="0" marR="0" lvl="0" indent="0" algn="l" rtl="0">
                        <a:spcBef>
                          <a:spcPts val="0"/>
                        </a:spcBef>
                        <a:spcAft>
                          <a:spcPts val="0"/>
                        </a:spcAft>
                        <a:buNone/>
                      </a:pPr>
                      <a:r>
                        <a:rPr lang="en-IE" sz="1800"/>
                        <a:t>2000</a:t>
                      </a:r>
                      <a:endParaRPr sz="1800"/>
                    </a:p>
                  </a:txBody>
                  <a:tcPr marL="91450" marR="91450" marT="45725" marB="45725"/>
                </a:tc>
                <a:tc>
                  <a:txBody>
                    <a:bodyPr/>
                    <a:lstStyle/>
                    <a:p>
                      <a:pPr marL="0" marR="0" lvl="0" indent="0" algn="l" rtl="0">
                        <a:spcBef>
                          <a:spcPts val="0"/>
                        </a:spcBef>
                        <a:spcAft>
                          <a:spcPts val="0"/>
                        </a:spcAft>
                        <a:buNone/>
                      </a:pPr>
                      <a:r>
                        <a:rPr lang="en-IE" sz="1800"/>
                        <a:t>September 23</a:t>
                      </a:r>
                      <a:endParaRPr sz="1800"/>
                    </a:p>
                  </a:txBody>
                  <a:tcPr marL="91450" marR="91450" marT="45725" marB="45725"/>
                </a:tc>
              </a:tr>
              <a:tr h="406825">
                <a:tc>
                  <a:txBody>
                    <a:bodyPr/>
                    <a:lstStyle/>
                    <a:p>
                      <a:pPr marL="0" marR="0" lvl="0" indent="0" algn="l" rtl="0">
                        <a:spcBef>
                          <a:spcPts val="0"/>
                        </a:spcBef>
                        <a:spcAft>
                          <a:spcPts val="0"/>
                        </a:spcAft>
                        <a:buNone/>
                      </a:pPr>
                      <a:r>
                        <a:rPr lang="en-IE" sz="1800"/>
                        <a:t>2010</a:t>
                      </a:r>
                      <a:endParaRPr sz="1800"/>
                    </a:p>
                  </a:txBody>
                  <a:tcPr marL="91450" marR="91450" marT="45725" marB="45725"/>
                </a:tc>
                <a:tc>
                  <a:txBody>
                    <a:bodyPr/>
                    <a:lstStyle/>
                    <a:p>
                      <a:pPr marL="0" marR="0" lvl="0" indent="0" algn="l" rtl="0">
                        <a:spcBef>
                          <a:spcPts val="0"/>
                        </a:spcBef>
                        <a:spcAft>
                          <a:spcPts val="0"/>
                        </a:spcAft>
                        <a:buNone/>
                      </a:pPr>
                      <a:r>
                        <a:rPr lang="en-IE" sz="1800"/>
                        <a:t>?</a:t>
                      </a:r>
                      <a:endParaRPr sz="1800"/>
                    </a:p>
                  </a:txBody>
                  <a:tcPr marL="91450" marR="91450" marT="45725" marB="45725"/>
                </a:tc>
              </a:tr>
              <a:tr h="406825">
                <a:tc>
                  <a:txBody>
                    <a:bodyPr/>
                    <a:lstStyle/>
                    <a:p>
                      <a:pPr marL="0" marR="0" lvl="0" indent="0" algn="l" rtl="0">
                        <a:spcBef>
                          <a:spcPts val="0"/>
                        </a:spcBef>
                        <a:spcAft>
                          <a:spcPts val="0"/>
                        </a:spcAft>
                        <a:buNone/>
                      </a:pPr>
                      <a:r>
                        <a:rPr lang="en-IE" sz="1800"/>
                        <a:t>2020</a:t>
                      </a:r>
                      <a:endParaRPr sz="1800"/>
                    </a:p>
                  </a:txBody>
                  <a:tcPr marL="91450" marR="91450" marT="45725" marB="45725"/>
                </a:tc>
                <a:tc>
                  <a:txBody>
                    <a:bodyPr/>
                    <a:lstStyle/>
                    <a:p>
                      <a:pPr marL="0" marR="0" lvl="0" indent="0" algn="l" rtl="0">
                        <a:spcBef>
                          <a:spcPts val="0"/>
                        </a:spcBef>
                        <a:spcAft>
                          <a:spcPts val="0"/>
                        </a:spcAft>
                        <a:buNone/>
                      </a:pPr>
                      <a:r>
                        <a:rPr lang="en-IE" sz="1800"/>
                        <a:t>?</a:t>
                      </a:r>
                      <a:endParaRPr sz="1800"/>
                    </a:p>
                  </a:txBody>
                  <a:tcPr marL="91450" marR="91450" marT="45725" marB="45725"/>
                </a:tc>
              </a:tr>
              <a:tr h="406825">
                <a:tc>
                  <a:txBody>
                    <a:bodyPr/>
                    <a:lstStyle/>
                    <a:p>
                      <a:pPr marL="0" marR="0" lvl="0" indent="0" algn="l" rtl="0">
                        <a:spcBef>
                          <a:spcPts val="0"/>
                        </a:spcBef>
                        <a:spcAft>
                          <a:spcPts val="0"/>
                        </a:spcAft>
                        <a:buNone/>
                      </a:pPr>
                      <a:r>
                        <a:rPr lang="en-IE" sz="1800"/>
                        <a:t>2030</a:t>
                      </a:r>
                      <a:endParaRPr sz="1800"/>
                    </a:p>
                  </a:txBody>
                  <a:tcPr marL="91450" marR="91450" marT="45725" marB="45725"/>
                </a:tc>
                <a:tc>
                  <a:txBody>
                    <a:bodyPr/>
                    <a:lstStyle/>
                    <a:p>
                      <a:pPr marL="0" marR="0" lvl="0" indent="0" algn="l" rtl="0">
                        <a:spcBef>
                          <a:spcPts val="0"/>
                        </a:spcBef>
                        <a:spcAft>
                          <a:spcPts val="0"/>
                        </a:spcAft>
                        <a:buNone/>
                      </a:pPr>
                      <a:r>
                        <a:rPr lang="en-IE" sz="1800"/>
                        <a:t>?</a:t>
                      </a:r>
                      <a:endParaRPr sz="1800"/>
                    </a:p>
                  </a:txBody>
                  <a:tcPr marL="91450" marR="91450" marT="45725" marB="45725"/>
                </a:tc>
              </a:tr>
            </a:tbl>
          </a:graphicData>
        </a:graphic>
      </p:graphicFrame>
      <p:graphicFrame>
        <p:nvGraphicFramePr>
          <p:cNvPr id="185" name="Google Shape;185;p17"/>
          <p:cNvGraphicFramePr/>
          <p:nvPr/>
        </p:nvGraphicFramePr>
        <p:xfrm>
          <a:off x="8697151" y="343400"/>
          <a:ext cx="3220275" cy="5955550"/>
        </p:xfrm>
        <a:graphic>
          <a:graphicData uri="http://schemas.openxmlformats.org/drawingml/2006/table">
            <a:tbl>
              <a:tblPr firstRow="1" bandRow="1">
                <a:noFill/>
                <a:tableStyleId>{5954ED1F-D4A4-4FD6-847B-926C1D52C4F5}</a:tableStyleId>
              </a:tblPr>
              <a:tblGrid>
                <a:gridCol w="934925"/>
                <a:gridCol w="2285350"/>
              </a:tblGrid>
              <a:tr h="313450">
                <a:tc>
                  <a:txBody>
                    <a:bodyPr/>
                    <a:lstStyle/>
                    <a:p>
                      <a:pPr marL="0" marR="0" lvl="0" indent="0" algn="l" rtl="0">
                        <a:spcBef>
                          <a:spcPts val="0"/>
                        </a:spcBef>
                        <a:spcAft>
                          <a:spcPts val="0"/>
                        </a:spcAft>
                        <a:buNone/>
                      </a:pPr>
                      <a:r>
                        <a:rPr lang="en-IE" sz="1400"/>
                        <a:t>Year</a:t>
                      </a:r>
                      <a:endParaRPr sz="1400"/>
                    </a:p>
                  </a:txBody>
                  <a:tcPr marL="91450" marR="91450" marT="45725" marB="45725"/>
                </a:tc>
                <a:tc>
                  <a:txBody>
                    <a:bodyPr/>
                    <a:lstStyle/>
                    <a:p>
                      <a:pPr marL="0" marR="0" lvl="0" indent="0" algn="l" rtl="0">
                        <a:spcBef>
                          <a:spcPts val="0"/>
                        </a:spcBef>
                        <a:spcAft>
                          <a:spcPts val="0"/>
                        </a:spcAft>
                        <a:buNone/>
                      </a:pPr>
                      <a:r>
                        <a:rPr lang="en-IE" sz="1400"/>
                        <a:t>Date</a:t>
                      </a:r>
                      <a:endParaRPr sz="1400"/>
                    </a:p>
                  </a:txBody>
                  <a:tcPr marL="91450" marR="91450" marT="45725" marB="45725"/>
                </a:tc>
              </a:tr>
              <a:tr h="313450">
                <a:tc>
                  <a:txBody>
                    <a:bodyPr/>
                    <a:lstStyle/>
                    <a:p>
                      <a:pPr marL="0" marR="0" lvl="0" indent="0" algn="l" rtl="0">
                        <a:spcBef>
                          <a:spcPts val="0"/>
                        </a:spcBef>
                        <a:spcAft>
                          <a:spcPts val="0"/>
                        </a:spcAft>
                        <a:buNone/>
                      </a:pPr>
                      <a:r>
                        <a:rPr lang="en-IE" sz="1200"/>
                        <a:t>2001</a:t>
                      </a:r>
                      <a:endParaRPr sz="1200"/>
                    </a:p>
                  </a:txBody>
                  <a:tcPr marL="91450" marR="91450" marT="45725" marB="45725">
                    <a:solidFill>
                      <a:srgbClr val="A4C2F4"/>
                    </a:solidFill>
                  </a:tcPr>
                </a:tc>
                <a:tc>
                  <a:txBody>
                    <a:bodyPr/>
                    <a:lstStyle/>
                    <a:p>
                      <a:pPr marL="0" marR="0" lvl="0" indent="0" algn="l" rtl="0">
                        <a:spcBef>
                          <a:spcPts val="0"/>
                        </a:spcBef>
                        <a:spcAft>
                          <a:spcPts val="0"/>
                        </a:spcAft>
                        <a:buNone/>
                      </a:pPr>
                      <a:r>
                        <a:rPr lang="en-IE" sz="1200"/>
                        <a:t>September 22</a:t>
                      </a:r>
                      <a:endParaRPr sz="1200"/>
                    </a:p>
                  </a:txBody>
                  <a:tcPr marL="91450" marR="91450" marT="45725" marB="45725">
                    <a:solidFill>
                      <a:srgbClr val="A4C2F4"/>
                    </a:solidFill>
                  </a:tcPr>
                </a:tc>
              </a:tr>
              <a:tr h="313450">
                <a:tc>
                  <a:txBody>
                    <a:bodyPr/>
                    <a:lstStyle/>
                    <a:p>
                      <a:pPr marL="0" marR="0" lvl="0" indent="0" algn="l" rtl="0">
                        <a:spcBef>
                          <a:spcPts val="0"/>
                        </a:spcBef>
                        <a:spcAft>
                          <a:spcPts val="0"/>
                        </a:spcAft>
                        <a:buNone/>
                      </a:pPr>
                      <a:r>
                        <a:rPr lang="en-IE" sz="1200"/>
                        <a:t>2002</a:t>
                      </a:r>
                      <a:endParaRPr sz="1200"/>
                    </a:p>
                  </a:txBody>
                  <a:tcPr marL="91450" marR="91450" marT="45725" marB="45725">
                    <a:solidFill>
                      <a:srgbClr val="CFE2F3"/>
                    </a:solidFill>
                  </a:tcPr>
                </a:tc>
                <a:tc>
                  <a:txBody>
                    <a:bodyPr/>
                    <a:lstStyle/>
                    <a:p>
                      <a:pPr marL="0" marR="0" lvl="0" indent="0" algn="l" rtl="0">
                        <a:spcBef>
                          <a:spcPts val="0"/>
                        </a:spcBef>
                        <a:spcAft>
                          <a:spcPts val="0"/>
                        </a:spcAft>
                        <a:buNone/>
                      </a:pPr>
                      <a:r>
                        <a:rPr lang="en-IE" sz="1200"/>
                        <a:t>September 19</a:t>
                      </a:r>
                      <a:endParaRPr sz="1200"/>
                    </a:p>
                  </a:txBody>
                  <a:tcPr marL="91450" marR="91450" marT="45725" marB="45725">
                    <a:solidFill>
                      <a:srgbClr val="CFE2F3"/>
                    </a:solidFill>
                  </a:tcPr>
                </a:tc>
              </a:tr>
              <a:tr h="313450">
                <a:tc>
                  <a:txBody>
                    <a:bodyPr/>
                    <a:lstStyle/>
                    <a:p>
                      <a:pPr marL="0" marR="0" lvl="0" indent="0" algn="l" rtl="0">
                        <a:spcBef>
                          <a:spcPts val="0"/>
                        </a:spcBef>
                        <a:spcAft>
                          <a:spcPts val="0"/>
                        </a:spcAft>
                        <a:buNone/>
                      </a:pPr>
                      <a:r>
                        <a:rPr lang="en-IE" sz="1200"/>
                        <a:t>2003</a:t>
                      </a:r>
                      <a:endParaRPr sz="1200"/>
                    </a:p>
                  </a:txBody>
                  <a:tcPr marL="91450" marR="91450" marT="45725" marB="45725">
                    <a:solidFill>
                      <a:srgbClr val="A4C2F4"/>
                    </a:solidFill>
                  </a:tcPr>
                </a:tc>
                <a:tc>
                  <a:txBody>
                    <a:bodyPr/>
                    <a:lstStyle/>
                    <a:p>
                      <a:pPr marL="0" marR="0" lvl="0" indent="0" algn="l" rtl="0">
                        <a:spcBef>
                          <a:spcPts val="0"/>
                        </a:spcBef>
                        <a:spcAft>
                          <a:spcPts val="0"/>
                        </a:spcAft>
                        <a:buNone/>
                      </a:pPr>
                      <a:r>
                        <a:rPr lang="en-IE" sz="1200"/>
                        <a:t>September 9</a:t>
                      </a:r>
                      <a:endParaRPr sz="1200"/>
                    </a:p>
                  </a:txBody>
                  <a:tcPr marL="91450" marR="91450" marT="45725" marB="45725">
                    <a:solidFill>
                      <a:srgbClr val="A4C2F4"/>
                    </a:solidFill>
                  </a:tcPr>
                </a:tc>
              </a:tr>
              <a:tr h="313450">
                <a:tc>
                  <a:txBody>
                    <a:bodyPr/>
                    <a:lstStyle/>
                    <a:p>
                      <a:pPr marL="0" marR="0" lvl="0" indent="0" algn="l" rtl="0">
                        <a:spcBef>
                          <a:spcPts val="0"/>
                        </a:spcBef>
                        <a:spcAft>
                          <a:spcPts val="0"/>
                        </a:spcAft>
                        <a:buNone/>
                      </a:pPr>
                      <a:r>
                        <a:rPr lang="en-IE" sz="1200"/>
                        <a:t>2004</a:t>
                      </a:r>
                      <a:endParaRPr sz="1200"/>
                    </a:p>
                  </a:txBody>
                  <a:tcPr marL="91450" marR="91450" marT="45725" marB="45725">
                    <a:solidFill>
                      <a:srgbClr val="CFE2F3"/>
                    </a:solidFill>
                  </a:tcPr>
                </a:tc>
                <a:tc>
                  <a:txBody>
                    <a:bodyPr/>
                    <a:lstStyle/>
                    <a:p>
                      <a:pPr marL="0" marR="0" lvl="0" indent="0" algn="l" rtl="0">
                        <a:spcBef>
                          <a:spcPts val="0"/>
                        </a:spcBef>
                        <a:spcAft>
                          <a:spcPts val="0"/>
                        </a:spcAft>
                        <a:buNone/>
                      </a:pPr>
                      <a:r>
                        <a:rPr lang="en-IE" sz="1200"/>
                        <a:t>September 1</a:t>
                      </a:r>
                      <a:endParaRPr sz="1200"/>
                    </a:p>
                  </a:txBody>
                  <a:tcPr marL="91450" marR="91450" marT="45725" marB="45725">
                    <a:solidFill>
                      <a:srgbClr val="CFE2F3"/>
                    </a:solidFill>
                  </a:tcPr>
                </a:tc>
              </a:tr>
              <a:tr h="313450">
                <a:tc>
                  <a:txBody>
                    <a:bodyPr/>
                    <a:lstStyle/>
                    <a:p>
                      <a:pPr marL="0" marR="0" lvl="0" indent="0" algn="l" rtl="0">
                        <a:spcBef>
                          <a:spcPts val="0"/>
                        </a:spcBef>
                        <a:spcAft>
                          <a:spcPts val="0"/>
                        </a:spcAft>
                        <a:buNone/>
                      </a:pPr>
                      <a:r>
                        <a:rPr lang="en-IE" sz="1200"/>
                        <a:t>2005</a:t>
                      </a:r>
                      <a:endParaRPr sz="1200"/>
                    </a:p>
                  </a:txBody>
                  <a:tcPr marL="91450" marR="91450" marT="45725" marB="45725">
                    <a:solidFill>
                      <a:srgbClr val="A4C2F4"/>
                    </a:solidFill>
                  </a:tcPr>
                </a:tc>
                <a:tc>
                  <a:txBody>
                    <a:bodyPr/>
                    <a:lstStyle/>
                    <a:p>
                      <a:pPr marL="0" marR="0" lvl="0" indent="0" algn="l" rtl="0">
                        <a:spcBef>
                          <a:spcPts val="0"/>
                        </a:spcBef>
                        <a:spcAft>
                          <a:spcPts val="0"/>
                        </a:spcAft>
                        <a:buNone/>
                      </a:pPr>
                      <a:r>
                        <a:rPr lang="en-IE" sz="1200"/>
                        <a:t>August 26</a:t>
                      </a:r>
                      <a:endParaRPr sz="1200"/>
                    </a:p>
                  </a:txBody>
                  <a:tcPr marL="91450" marR="91450" marT="45725" marB="45725">
                    <a:solidFill>
                      <a:srgbClr val="A4C2F4"/>
                    </a:solidFill>
                  </a:tcPr>
                </a:tc>
              </a:tr>
              <a:tr h="313450">
                <a:tc>
                  <a:txBody>
                    <a:bodyPr/>
                    <a:lstStyle/>
                    <a:p>
                      <a:pPr marL="0" marR="0" lvl="0" indent="0" algn="l" rtl="0">
                        <a:spcBef>
                          <a:spcPts val="0"/>
                        </a:spcBef>
                        <a:spcAft>
                          <a:spcPts val="0"/>
                        </a:spcAft>
                        <a:buNone/>
                      </a:pPr>
                      <a:r>
                        <a:rPr lang="en-IE" sz="1200"/>
                        <a:t>2006</a:t>
                      </a:r>
                      <a:endParaRPr sz="1200"/>
                    </a:p>
                  </a:txBody>
                  <a:tcPr marL="91450" marR="91450" marT="45725" marB="45725">
                    <a:solidFill>
                      <a:srgbClr val="CFE2F3"/>
                    </a:solidFill>
                  </a:tcPr>
                </a:tc>
                <a:tc>
                  <a:txBody>
                    <a:bodyPr/>
                    <a:lstStyle/>
                    <a:p>
                      <a:pPr marL="0" marR="0" lvl="0" indent="0" algn="l" rtl="0">
                        <a:spcBef>
                          <a:spcPts val="0"/>
                        </a:spcBef>
                        <a:spcAft>
                          <a:spcPts val="0"/>
                        </a:spcAft>
                        <a:buNone/>
                      </a:pPr>
                      <a:r>
                        <a:rPr lang="en-IE" sz="1200"/>
                        <a:t>August 20</a:t>
                      </a:r>
                      <a:endParaRPr sz="1200"/>
                    </a:p>
                  </a:txBody>
                  <a:tcPr marL="91450" marR="91450" marT="45725" marB="45725">
                    <a:solidFill>
                      <a:srgbClr val="CFE2F3"/>
                    </a:solidFill>
                  </a:tcPr>
                </a:tc>
              </a:tr>
              <a:tr h="313450">
                <a:tc>
                  <a:txBody>
                    <a:bodyPr/>
                    <a:lstStyle/>
                    <a:p>
                      <a:pPr marL="0" marR="0" lvl="0" indent="0" algn="l" rtl="0">
                        <a:spcBef>
                          <a:spcPts val="0"/>
                        </a:spcBef>
                        <a:spcAft>
                          <a:spcPts val="0"/>
                        </a:spcAft>
                        <a:buNone/>
                      </a:pPr>
                      <a:r>
                        <a:rPr lang="en-IE" sz="1200"/>
                        <a:t>2007</a:t>
                      </a:r>
                      <a:endParaRPr sz="1200"/>
                    </a:p>
                  </a:txBody>
                  <a:tcPr marL="91450" marR="91450" marT="45725" marB="45725">
                    <a:solidFill>
                      <a:srgbClr val="A4C2F4"/>
                    </a:solidFill>
                  </a:tcPr>
                </a:tc>
                <a:tc>
                  <a:txBody>
                    <a:bodyPr/>
                    <a:lstStyle/>
                    <a:p>
                      <a:pPr marL="0" marR="0" lvl="0" indent="0" algn="l" rtl="0">
                        <a:spcBef>
                          <a:spcPts val="0"/>
                        </a:spcBef>
                        <a:spcAft>
                          <a:spcPts val="0"/>
                        </a:spcAft>
                        <a:buNone/>
                      </a:pPr>
                      <a:r>
                        <a:rPr lang="en-IE" sz="1200"/>
                        <a:t>August 14</a:t>
                      </a:r>
                      <a:endParaRPr sz="1200"/>
                    </a:p>
                  </a:txBody>
                  <a:tcPr marL="91450" marR="91450" marT="45725" marB="45725">
                    <a:solidFill>
                      <a:srgbClr val="A4C2F4"/>
                    </a:solidFill>
                  </a:tcPr>
                </a:tc>
              </a:tr>
              <a:tr h="313450">
                <a:tc>
                  <a:txBody>
                    <a:bodyPr/>
                    <a:lstStyle/>
                    <a:p>
                      <a:pPr marL="0" marR="0" lvl="0" indent="0" algn="l" rtl="0">
                        <a:spcBef>
                          <a:spcPts val="0"/>
                        </a:spcBef>
                        <a:spcAft>
                          <a:spcPts val="0"/>
                        </a:spcAft>
                        <a:buNone/>
                      </a:pPr>
                      <a:r>
                        <a:rPr lang="en-IE" sz="1200"/>
                        <a:t>2008</a:t>
                      </a:r>
                      <a:endParaRPr sz="1200"/>
                    </a:p>
                  </a:txBody>
                  <a:tcPr marL="91450" marR="91450" marT="45725" marB="45725">
                    <a:solidFill>
                      <a:srgbClr val="CFE2F3"/>
                    </a:solidFill>
                  </a:tcPr>
                </a:tc>
                <a:tc>
                  <a:txBody>
                    <a:bodyPr/>
                    <a:lstStyle/>
                    <a:p>
                      <a:pPr marL="0" marR="0" lvl="0" indent="0" algn="l" rtl="0">
                        <a:spcBef>
                          <a:spcPts val="0"/>
                        </a:spcBef>
                        <a:spcAft>
                          <a:spcPts val="0"/>
                        </a:spcAft>
                        <a:buNone/>
                      </a:pPr>
                      <a:r>
                        <a:rPr lang="en-IE" sz="1200"/>
                        <a:t>August 15</a:t>
                      </a:r>
                      <a:endParaRPr sz="1200"/>
                    </a:p>
                  </a:txBody>
                  <a:tcPr marL="91450" marR="91450" marT="45725" marB="45725">
                    <a:solidFill>
                      <a:srgbClr val="CFE2F3"/>
                    </a:solidFill>
                  </a:tcPr>
                </a:tc>
              </a:tr>
              <a:tr h="313450">
                <a:tc>
                  <a:txBody>
                    <a:bodyPr/>
                    <a:lstStyle/>
                    <a:p>
                      <a:pPr marL="0" marR="0" lvl="0" indent="0" algn="l" rtl="0">
                        <a:spcBef>
                          <a:spcPts val="0"/>
                        </a:spcBef>
                        <a:spcAft>
                          <a:spcPts val="0"/>
                        </a:spcAft>
                        <a:buNone/>
                      </a:pPr>
                      <a:r>
                        <a:rPr lang="en-IE" sz="1200"/>
                        <a:t>2009</a:t>
                      </a:r>
                      <a:endParaRPr sz="1200"/>
                    </a:p>
                  </a:txBody>
                  <a:tcPr marL="91450" marR="91450" marT="45725" marB="45725">
                    <a:solidFill>
                      <a:srgbClr val="A4C2F4"/>
                    </a:solidFill>
                  </a:tcPr>
                </a:tc>
                <a:tc>
                  <a:txBody>
                    <a:bodyPr/>
                    <a:lstStyle/>
                    <a:p>
                      <a:pPr marL="0" marR="0" lvl="0" indent="0" algn="l" rtl="0">
                        <a:spcBef>
                          <a:spcPts val="0"/>
                        </a:spcBef>
                        <a:spcAft>
                          <a:spcPts val="0"/>
                        </a:spcAft>
                        <a:buNone/>
                      </a:pPr>
                      <a:r>
                        <a:rPr lang="en-IE" sz="1200"/>
                        <a:t>August 19</a:t>
                      </a:r>
                      <a:endParaRPr sz="1200"/>
                    </a:p>
                  </a:txBody>
                  <a:tcPr marL="91450" marR="91450" marT="45725" marB="45725">
                    <a:solidFill>
                      <a:srgbClr val="A4C2F4"/>
                    </a:solidFill>
                  </a:tcPr>
                </a:tc>
              </a:tr>
              <a:tr h="313450">
                <a:tc>
                  <a:txBody>
                    <a:bodyPr/>
                    <a:lstStyle/>
                    <a:p>
                      <a:pPr marL="0" marR="0" lvl="0" indent="0" algn="l" rtl="0">
                        <a:spcBef>
                          <a:spcPts val="0"/>
                        </a:spcBef>
                        <a:spcAft>
                          <a:spcPts val="0"/>
                        </a:spcAft>
                        <a:buNone/>
                      </a:pPr>
                      <a:r>
                        <a:rPr lang="en-IE" sz="1200"/>
                        <a:t>2010</a:t>
                      </a:r>
                      <a:endParaRPr sz="1200"/>
                    </a:p>
                  </a:txBody>
                  <a:tcPr marL="91450" marR="91450" marT="45725" marB="45725">
                    <a:solidFill>
                      <a:srgbClr val="CFE2F3"/>
                    </a:solidFill>
                  </a:tcPr>
                </a:tc>
                <a:tc>
                  <a:txBody>
                    <a:bodyPr/>
                    <a:lstStyle/>
                    <a:p>
                      <a:pPr marL="0" marR="0" lvl="0" indent="0" algn="l" rtl="0">
                        <a:spcBef>
                          <a:spcPts val="0"/>
                        </a:spcBef>
                        <a:spcAft>
                          <a:spcPts val="0"/>
                        </a:spcAft>
                        <a:buNone/>
                      </a:pPr>
                      <a:r>
                        <a:rPr lang="en-IE" sz="1200"/>
                        <a:t>August 8</a:t>
                      </a:r>
                      <a:endParaRPr sz="1200"/>
                    </a:p>
                  </a:txBody>
                  <a:tcPr marL="91450" marR="91450" marT="45725" marB="45725">
                    <a:solidFill>
                      <a:srgbClr val="CFE2F3"/>
                    </a:solidFill>
                  </a:tcPr>
                </a:tc>
              </a:tr>
              <a:tr h="313450">
                <a:tc>
                  <a:txBody>
                    <a:bodyPr/>
                    <a:lstStyle/>
                    <a:p>
                      <a:pPr marL="0" marR="0" lvl="0" indent="0" algn="l" rtl="0">
                        <a:spcBef>
                          <a:spcPts val="0"/>
                        </a:spcBef>
                        <a:spcAft>
                          <a:spcPts val="0"/>
                        </a:spcAft>
                        <a:buNone/>
                      </a:pPr>
                      <a:r>
                        <a:rPr lang="en-IE" sz="1200"/>
                        <a:t>2011</a:t>
                      </a:r>
                      <a:endParaRPr sz="1200"/>
                    </a:p>
                  </a:txBody>
                  <a:tcPr marL="91450" marR="91450" marT="45725" marB="45725">
                    <a:solidFill>
                      <a:srgbClr val="A4C2F4"/>
                    </a:solidFill>
                  </a:tcPr>
                </a:tc>
                <a:tc>
                  <a:txBody>
                    <a:bodyPr/>
                    <a:lstStyle/>
                    <a:p>
                      <a:pPr marL="0" marR="0" lvl="0" indent="0" algn="l" rtl="0">
                        <a:spcBef>
                          <a:spcPts val="0"/>
                        </a:spcBef>
                        <a:spcAft>
                          <a:spcPts val="0"/>
                        </a:spcAft>
                        <a:buNone/>
                      </a:pPr>
                      <a:r>
                        <a:rPr lang="en-IE" sz="1200"/>
                        <a:t>August 4</a:t>
                      </a:r>
                      <a:endParaRPr sz="1200"/>
                    </a:p>
                  </a:txBody>
                  <a:tcPr marL="91450" marR="91450" marT="45725" marB="45725">
                    <a:solidFill>
                      <a:srgbClr val="A4C2F4"/>
                    </a:solidFill>
                  </a:tcPr>
                </a:tc>
              </a:tr>
              <a:tr h="313450">
                <a:tc>
                  <a:txBody>
                    <a:bodyPr/>
                    <a:lstStyle/>
                    <a:p>
                      <a:pPr marL="0" marR="0" lvl="0" indent="0" algn="l" rtl="0">
                        <a:spcBef>
                          <a:spcPts val="0"/>
                        </a:spcBef>
                        <a:spcAft>
                          <a:spcPts val="0"/>
                        </a:spcAft>
                        <a:buNone/>
                      </a:pPr>
                      <a:r>
                        <a:rPr lang="en-IE" sz="1200"/>
                        <a:t>2012</a:t>
                      </a:r>
                      <a:endParaRPr sz="1200"/>
                    </a:p>
                  </a:txBody>
                  <a:tcPr marL="91450" marR="91450" marT="45725" marB="45725">
                    <a:solidFill>
                      <a:srgbClr val="CFE2F3"/>
                    </a:solidFill>
                  </a:tcPr>
                </a:tc>
                <a:tc>
                  <a:txBody>
                    <a:bodyPr/>
                    <a:lstStyle/>
                    <a:p>
                      <a:pPr marL="0" marR="0" lvl="0" indent="0" algn="l" rtl="0">
                        <a:spcBef>
                          <a:spcPts val="0"/>
                        </a:spcBef>
                        <a:spcAft>
                          <a:spcPts val="0"/>
                        </a:spcAft>
                        <a:buNone/>
                      </a:pPr>
                      <a:r>
                        <a:rPr lang="en-IE" sz="1200"/>
                        <a:t>August 4</a:t>
                      </a:r>
                      <a:endParaRPr sz="1200"/>
                    </a:p>
                  </a:txBody>
                  <a:tcPr marL="91450" marR="91450" marT="45725" marB="45725">
                    <a:solidFill>
                      <a:srgbClr val="CFE2F3"/>
                    </a:solidFill>
                  </a:tcPr>
                </a:tc>
              </a:tr>
              <a:tr h="313450">
                <a:tc>
                  <a:txBody>
                    <a:bodyPr/>
                    <a:lstStyle/>
                    <a:p>
                      <a:pPr marL="0" marR="0" lvl="0" indent="0" algn="l" rtl="0">
                        <a:spcBef>
                          <a:spcPts val="0"/>
                        </a:spcBef>
                        <a:spcAft>
                          <a:spcPts val="0"/>
                        </a:spcAft>
                        <a:buNone/>
                      </a:pPr>
                      <a:r>
                        <a:rPr lang="en-IE" sz="1200"/>
                        <a:t>2013</a:t>
                      </a:r>
                      <a:endParaRPr sz="1200"/>
                    </a:p>
                  </a:txBody>
                  <a:tcPr marL="91450" marR="91450" marT="45725" marB="45725">
                    <a:solidFill>
                      <a:srgbClr val="A4C2F4"/>
                    </a:solidFill>
                  </a:tcPr>
                </a:tc>
                <a:tc>
                  <a:txBody>
                    <a:bodyPr/>
                    <a:lstStyle/>
                    <a:p>
                      <a:pPr marL="0" marR="0" lvl="0" indent="0" algn="l" rtl="0">
                        <a:spcBef>
                          <a:spcPts val="0"/>
                        </a:spcBef>
                        <a:spcAft>
                          <a:spcPts val="0"/>
                        </a:spcAft>
                        <a:buNone/>
                      </a:pPr>
                      <a:r>
                        <a:rPr lang="en-IE" sz="1200"/>
                        <a:t>August 4</a:t>
                      </a:r>
                      <a:endParaRPr sz="1200"/>
                    </a:p>
                  </a:txBody>
                  <a:tcPr marL="91450" marR="91450" marT="45725" marB="45725">
                    <a:solidFill>
                      <a:srgbClr val="A4C2F4"/>
                    </a:solidFill>
                  </a:tcPr>
                </a:tc>
              </a:tr>
              <a:tr h="313450">
                <a:tc>
                  <a:txBody>
                    <a:bodyPr/>
                    <a:lstStyle/>
                    <a:p>
                      <a:pPr marL="0" marR="0" lvl="0" indent="0" algn="l" rtl="0">
                        <a:spcBef>
                          <a:spcPts val="0"/>
                        </a:spcBef>
                        <a:spcAft>
                          <a:spcPts val="0"/>
                        </a:spcAft>
                        <a:buNone/>
                      </a:pPr>
                      <a:r>
                        <a:rPr lang="en-IE" sz="1200"/>
                        <a:t>2014</a:t>
                      </a:r>
                      <a:endParaRPr sz="1200"/>
                    </a:p>
                  </a:txBody>
                  <a:tcPr marL="91450" marR="91450" marT="45725" marB="45725">
                    <a:solidFill>
                      <a:srgbClr val="CFE2F3"/>
                    </a:solidFill>
                  </a:tcPr>
                </a:tc>
                <a:tc>
                  <a:txBody>
                    <a:bodyPr/>
                    <a:lstStyle/>
                    <a:p>
                      <a:pPr marL="0" marR="0" lvl="0" indent="0" algn="l" rtl="0">
                        <a:spcBef>
                          <a:spcPts val="0"/>
                        </a:spcBef>
                        <a:spcAft>
                          <a:spcPts val="0"/>
                        </a:spcAft>
                        <a:buNone/>
                      </a:pPr>
                      <a:r>
                        <a:rPr lang="en-IE" sz="1200"/>
                        <a:t>August 5</a:t>
                      </a:r>
                      <a:endParaRPr sz="1200"/>
                    </a:p>
                  </a:txBody>
                  <a:tcPr marL="91450" marR="91450" marT="45725" marB="45725">
                    <a:solidFill>
                      <a:srgbClr val="CFE2F3"/>
                    </a:solidFill>
                  </a:tcPr>
                </a:tc>
              </a:tr>
              <a:tr h="313450">
                <a:tc>
                  <a:txBody>
                    <a:bodyPr/>
                    <a:lstStyle/>
                    <a:p>
                      <a:pPr marL="0" marR="0" lvl="0" indent="0" algn="l" rtl="0">
                        <a:spcBef>
                          <a:spcPts val="0"/>
                        </a:spcBef>
                        <a:spcAft>
                          <a:spcPts val="0"/>
                        </a:spcAft>
                        <a:buNone/>
                      </a:pPr>
                      <a:r>
                        <a:rPr lang="en-IE" sz="1200"/>
                        <a:t>2015</a:t>
                      </a:r>
                      <a:endParaRPr sz="1200"/>
                    </a:p>
                  </a:txBody>
                  <a:tcPr marL="91450" marR="91450" marT="45725" marB="45725">
                    <a:solidFill>
                      <a:srgbClr val="A4C2F4"/>
                    </a:solidFill>
                  </a:tcPr>
                </a:tc>
                <a:tc>
                  <a:txBody>
                    <a:bodyPr/>
                    <a:lstStyle/>
                    <a:p>
                      <a:pPr marL="0" marR="0" lvl="0" indent="0" algn="l" rtl="0">
                        <a:spcBef>
                          <a:spcPts val="0"/>
                        </a:spcBef>
                        <a:spcAft>
                          <a:spcPts val="0"/>
                        </a:spcAft>
                        <a:buNone/>
                      </a:pPr>
                      <a:r>
                        <a:rPr lang="en-IE" sz="1200"/>
                        <a:t>August 6</a:t>
                      </a:r>
                      <a:endParaRPr sz="1200"/>
                    </a:p>
                  </a:txBody>
                  <a:tcPr marL="91450" marR="91450" marT="45725" marB="45725">
                    <a:solidFill>
                      <a:srgbClr val="A4C2F4"/>
                    </a:solidFill>
                  </a:tcPr>
                </a:tc>
              </a:tr>
              <a:tr h="313450">
                <a:tc>
                  <a:txBody>
                    <a:bodyPr/>
                    <a:lstStyle/>
                    <a:p>
                      <a:pPr marL="0" marR="0" lvl="0" indent="0" algn="l" rtl="0">
                        <a:spcBef>
                          <a:spcPts val="0"/>
                        </a:spcBef>
                        <a:spcAft>
                          <a:spcPts val="0"/>
                        </a:spcAft>
                        <a:buNone/>
                      </a:pPr>
                      <a:r>
                        <a:rPr lang="en-IE" sz="1200"/>
                        <a:t>2016</a:t>
                      </a:r>
                      <a:endParaRPr sz="1200"/>
                    </a:p>
                  </a:txBody>
                  <a:tcPr marL="91450" marR="91450" marT="45725" marB="45725">
                    <a:solidFill>
                      <a:srgbClr val="CFE2F3"/>
                    </a:solidFill>
                  </a:tcPr>
                </a:tc>
                <a:tc>
                  <a:txBody>
                    <a:bodyPr/>
                    <a:lstStyle/>
                    <a:p>
                      <a:pPr marL="0" marR="0" lvl="0" indent="0" algn="l" rtl="0">
                        <a:spcBef>
                          <a:spcPts val="0"/>
                        </a:spcBef>
                        <a:spcAft>
                          <a:spcPts val="0"/>
                        </a:spcAft>
                        <a:buNone/>
                      </a:pPr>
                      <a:r>
                        <a:rPr lang="en-IE" sz="1200"/>
                        <a:t>August 5</a:t>
                      </a:r>
                      <a:endParaRPr sz="1200"/>
                    </a:p>
                  </a:txBody>
                  <a:tcPr marL="91450" marR="91450" marT="45725" marB="45725">
                    <a:solidFill>
                      <a:srgbClr val="CFE2F3"/>
                    </a:solidFill>
                  </a:tcPr>
                </a:tc>
              </a:tr>
              <a:tr h="313450">
                <a:tc>
                  <a:txBody>
                    <a:bodyPr/>
                    <a:lstStyle/>
                    <a:p>
                      <a:pPr marL="0" marR="0" lvl="0" indent="0" algn="l" rtl="0">
                        <a:spcBef>
                          <a:spcPts val="0"/>
                        </a:spcBef>
                        <a:spcAft>
                          <a:spcPts val="0"/>
                        </a:spcAft>
                        <a:buNone/>
                      </a:pPr>
                      <a:r>
                        <a:rPr lang="en-IE" sz="1200"/>
                        <a:t>2017</a:t>
                      </a:r>
                      <a:endParaRPr sz="1200"/>
                    </a:p>
                  </a:txBody>
                  <a:tcPr marL="91450" marR="91450" marT="45725" marB="45725">
                    <a:solidFill>
                      <a:srgbClr val="A4C2F4"/>
                    </a:solidFill>
                  </a:tcPr>
                </a:tc>
                <a:tc>
                  <a:txBody>
                    <a:bodyPr/>
                    <a:lstStyle/>
                    <a:p>
                      <a:pPr marL="0" marR="0" lvl="0" indent="0" algn="l" rtl="0">
                        <a:spcBef>
                          <a:spcPts val="0"/>
                        </a:spcBef>
                        <a:spcAft>
                          <a:spcPts val="0"/>
                        </a:spcAft>
                        <a:buNone/>
                      </a:pPr>
                      <a:r>
                        <a:rPr lang="en-IE" sz="1200"/>
                        <a:t>August 3</a:t>
                      </a:r>
                      <a:endParaRPr sz="1200"/>
                    </a:p>
                  </a:txBody>
                  <a:tcPr marL="91450" marR="91450" marT="45725" marB="45725">
                    <a:solidFill>
                      <a:srgbClr val="A4C2F4"/>
                    </a:solidFill>
                  </a:tcPr>
                </a:tc>
              </a:tr>
              <a:tr h="313450">
                <a:tc>
                  <a:txBody>
                    <a:bodyPr/>
                    <a:lstStyle/>
                    <a:p>
                      <a:pPr marL="0" marR="0" lvl="0" indent="0" algn="l" rtl="0">
                        <a:spcBef>
                          <a:spcPts val="0"/>
                        </a:spcBef>
                        <a:spcAft>
                          <a:spcPts val="0"/>
                        </a:spcAft>
                        <a:buNone/>
                      </a:pPr>
                      <a:r>
                        <a:rPr lang="en-IE" sz="1200"/>
                        <a:t>2018</a:t>
                      </a:r>
                      <a:endParaRPr sz="1200"/>
                    </a:p>
                  </a:txBody>
                  <a:tcPr marL="91450" marR="91450" marT="45725" marB="45725">
                    <a:solidFill>
                      <a:srgbClr val="CFE2F3"/>
                    </a:solidFill>
                  </a:tcPr>
                </a:tc>
                <a:tc>
                  <a:txBody>
                    <a:bodyPr/>
                    <a:lstStyle/>
                    <a:p>
                      <a:pPr marL="0" marR="0" lvl="0" indent="0" algn="l" rtl="0">
                        <a:spcBef>
                          <a:spcPts val="0"/>
                        </a:spcBef>
                        <a:spcAft>
                          <a:spcPts val="0"/>
                        </a:spcAft>
                        <a:buNone/>
                      </a:pPr>
                      <a:r>
                        <a:rPr lang="en-IE" sz="1200"/>
                        <a:t>August 1</a:t>
                      </a:r>
                      <a:endParaRPr sz="1200"/>
                    </a:p>
                  </a:txBody>
                  <a:tcPr marL="91450" marR="91450" marT="45725" marB="45725">
                    <a:solidFill>
                      <a:srgbClr val="CFE2F3"/>
                    </a:solidFill>
                  </a:tcPr>
                </a:tc>
              </a:tr>
            </a:tbl>
          </a:graphicData>
        </a:graphic>
      </p:graphicFrame>
      <p:sp>
        <p:nvSpPr>
          <p:cNvPr id="186" name="Google Shape;186;p17"/>
          <p:cNvSpPr/>
          <p:nvPr/>
        </p:nvSpPr>
        <p:spPr>
          <a:xfrm>
            <a:off x="209550" y="3635128"/>
            <a:ext cx="2352675" cy="1917443"/>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2000">
                <a:solidFill>
                  <a:schemeClr val="dk1"/>
                </a:solidFill>
                <a:latin typeface="Source Sans Pro"/>
                <a:ea typeface="Source Sans Pro"/>
                <a:cs typeface="Source Sans Pro"/>
                <a:sym typeface="Source Sans Pro"/>
              </a:rPr>
              <a:t>We’d need the equivalent of 1.7 Earths to support our level of consumption.</a:t>
            </a:r>
            <a:endParaRPr sz="20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8"/>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5</a:t>
            </a:fld>
            <a:endParaRPr sz="1600" b="1">
              <a:solidFill>
                <a:schemeClr val="lt1"/>
              </a:solidFill>
              <a:latin typeface="Source Sans Pro"/>
              <a:ea typeface="Source Sans Pro"/>
              <a:cs typeface="Source Sans Pro"/>
              <a:sym typeface="Source Sans Pro"/>
            </a:endParaRPr>
          </a:p>
        </p:txBody>
      </p:sp>
      <p:sp>
        <p:nvSpPr>
          <p:cNvPr id="192" name="Google Shape;192;p18"/>
          <p:cNvSpPr txBox="1">
            <a:spLocks noGrp="1"/>
          </p:cNvSpPr>
          <p:nvPr>
            <p:ph type="title"/>
          </p:nvPr>
        </p:nvSpPr>
        <p:spPr>
          <a:xfrm>
            <a:off x="457200" y="931654"/>
            <a:ext cx="11277600"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rgbClr val="F5CA09"/>
              </a:buClr>
              <a:buSzPts val="4500"/>
              <a:buFont typeface="Cabin"/>
              <a:buNone/>
            </a:pPr>
            <a:r>
              <a:rPr lang="en-IE" sz="4500" b="0" i="0" u="none" strike="noStrike" cap="none">
                <a:solidFill>
                  <a:srgbClr val="F5CA09"/>
                </a:solidFill>
                <a:latin typeface="Cabin"/>
                <a:ea typeface="Cabin"/>
                <a:cs typeface="Cabin"/>
                <a:sym typeface="Cabin"/>
              </a:rPr>
              <a:t>Scenario Planning Activity: </a:t>
            </a:r>
            <a:br>
              <a:rPr lang="en-IE" sz="4500" b="0" i="0" u="none" strike="noStrike" cap="none">
                <a:solidFill>
                  <a:srgbClr val="F5CA09"/>
                </a:solidFill>
                <a:latin typeface="Cabin"/>
                <a:ea typeface="Cabin"/>
                <a:cs typeface="Cabin"/>
                <a:sym typeface="Cabin"/>
              </a:rPr>
            </a:br>
            <a:r>
              <a:rPr lang="en-IE" sz="1979" b="0" i="0" u="none" strike="noStrike" cap="none">
                <a:solidFill>
                  <a:schemeClr val="lt1"/>
                </a:solidFill>
                <a:latin typeface="Cabin"/>
                <a:ea typeface="Cabin"/>
                <a:cs typeface="Cabin"/>
                <a:sym typeface="Cabin"/>
              </a:rPr>
              <a:t/>
            </a:r>
            <a:br>
              <a:rPr lang="en-IE" sz="1979" b="0" i="0" u="none" strike="noStrike" cap="none">
                <a:solidFill>
                  <a:schemeClr val="lt1"/>
                </a:solidFill>
                <a:latin typeface="Cabin"/>
                <a:ea typeface="Cabin"/>
                <a:cs typeface="Cabin"/>
                <a:sym typeface="Cabin"/>
              </a:rPr>
            </a:br>
            <a:r>
              <a:rPr lang="en-IE" sz="1979" b="0" i="0" u="none" strike="noStrike" cap="none">
                <a:solidFill>
                  <a:schemeClr val="lt1"/>
                </a:solidFill>
                <a:latin typeface="Cabin"/>
                <a:ea typeface="Cabin"/>
                <a:cs typeface="Cabin"/>
                <a:sym typeface="Cabin"/>
              </a:rPr>
              <a:t>There are many uncertainties associated with the future demand for natural resources and the future technologies used to generate electricity. For example, historical data shows that a strong economy may even be linked with higher consumption. Developing scenarios is important as it enables mankind to consider their impact and plan for the future as it unfolds.</a:t>
            </a:r>
            <a:br>
              <a:rPr lang="en-IE" sz="1979" b="0" i="0" u="none" strike="noStrike" cap="none">
                <a:solidFill>
                  <a:schemeClr val="lt1"/>
                </a:solidFill>
                <a:latin typeface="Cabin"/>
                <a:ea typeface="Cabin"/>
                <a:cs typeface="Cabin"/>
                <a:sym typeface="Cabin"/>
              </a:rPr>
            </a:br>
            <a:r>
              <a:rPr lang="en-IE" sz="1979" b="0" i="0" u="none" strike="noStrike" cap="none">
                <a:solidFill>
                  <a:schemeClr val="accent5"/>
                </a:solidFill>
                <a:latin typeface="Cabin"/>
                <a:ea typeface="Cabin"/>
                <a:cs typeface="Cabin"/>
                <a:sym typeface="Cabin"/>
              </a:rPr>
              <a:t>In this activity, you must brainstorm reasons for an increase in future demand and reasons for a decrease in future demand on natural resources.</a:t>
            </a:r>
            <a:endParaRPr sz="1979" b="0" i="0" u="none" strike="noStrike" cap="none">
              <a:solidFill>
                <a:schemeClr val="accent5"/>
              </a:solidFill>
              <a:latin typeface="Cabin"/>
              <a:ea typeface="Cabin"/>
              <a:cs typeface="Cabin"/>
              <a:sym typeface="Cabin"/>
            </a:endParaRPr>
          </a:p>
        </p:txBody>
      </p:sp>
      <p:sp>
        <p:nvSpPr>
          <p:cNvPr id="193" name="Google Shape;193;p18"/>
          <p:cNvSpPr/>
          <p:nvPr/>
        </p:nvSpPr>
        <p:spPr>
          <a:xfrm>
            <a:off x="981075" y="3219450"/>
            <a:ext cx="4515000" cy="29943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94" name="Google Shape;194;p18"/>
          <p:cNvSpPr/>
          <p:nvPr/>
        </p:nvSpPr>
        <p:spPr>
          <a:xfrm>
            <a:off x="6370721" y="3219450"/>
            <a:ext cx="4515000" cy="29943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95" name="Google Shape;195;p18"/>
          <p:cNvSpPr txBox="1"/>
          <p:nvPr/>
        </p:nvSpPr>
        <p:spPr>
          <a:xfrm>
            <a:off x="1371600" y="3446954"/>
            <a:ext cx="41244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1"/>
                </a:solidFill>
                <a:latin typeface="Source Sans Pro"/>
                <a:ea typeface="Source Sans Pro"/>
                <a:cs typeface="Source Sans Pro"/>
                <a:sym typeface="Source Sans Pro"/>
              </a:rPr>
              <a:t>Reasons for future demands to increase…</a:t>
            </a:r>
            <a:endParaRPr sz="1800">
              <a:solidFill>
                <a:schemeClr val="dk1"/>
              </a:solidFill>
              <a:latin typeface="Source Sans Pro"/>
              <a:ea typeface="Source Sans Pro"/>
              <a:cs typeface="Source Sans Pro"/>
              <a:sym typeface="Source Sans Pro"/>
            </a:endParaRPr>
          </a:p>
        </p:txBody>
      </p:sp>
      <p:sp>
        <p:nvSpPr>
          <p:cNvPr id="196" name="Google Shape;196;p18"/>
          <p:cNvSpPr txBox="1"/>
          <p:nvPr/>
        </p:nvSpPr>
        <p:spPr>
          <a:xfrm>
            <a:off x="6972300" y="3475529"/>
            <a:ext cx="41244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1"/>
                </a:solidFill>
                <a:latin typeface="Source Sans Pro"/>
                <a:ea typeface="Source Sans Pro"/>
                <a:cs typeface="Source Sans Pro"/>
                <a:sym typeface="Source Sans Pro"/>
              </a:rPr>
              <a:t>Reasons for future demands to decrease…</a:t>
            </a:r>
            <a:endParaRPr sz="18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9"/>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6</a:t>
            </a:fld>
            <a:endParaRPr sz="1600" b="1">
              <a:solidFill>
                <a:schemeClr val="lt1"/>
              </a:solidFill>
              <a:latin typeface="Source Sans Pro"/>
              <a:ea typeface="Source Sans Pro"/>
              <a:cs typeface="Source Sans Pro"/>
              <a:sym typeface="Source Sans Pro"/>
            </a:endParaRPr>
          </a:p>
        </p:txBody>
      </p:sp>
      <p:sp>
        <p:nvSpPr>
          <p:cNvPr id="202" name="Google Shape;202;p19"/>
          <p:cNvSpPr txBox="1">
            <a:spLocks noGrp="1"/>
          </p:cNvSpPr>
          <p:nvPr>
            <p:ph type="title"/>
          </p:nvPr>
        </p:nvSpPr>
        <p:spPr>
          <a:xfrm>
            <a:off x="457200" y="479995"/>
            <a:ext cx="11277600"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rgbClr val="F5CA09"/>
              </a:buClr>
              <a:buSzPts val="4500"/>
              <a:buFont typeface="Cabin"/>
              <a:buNone/>
            </a:pPr>
            <a:r>
              <a:rPr lang="en-IE" sz="4500" b="0" i="0" u="none" strike="noStrike" cap="none">
                <a:solidFill>
                  <a:srgbClr val="F5CA09"/>
                </a:solidFill>
                <a:latin typeface="Cabin"/>
                <a:ea typeface="Cabin"/>
                <a:cs typeface="Cabin"/>
                <a:sym typeface="Cabin"/>
              </a:rPr>
              <a:t>Scenario Planning Activity: Sample Reasons </a:t>
            </a:r>
            <a:br>
              <a:rPr lang="en-IE" sz="4500" b="0" i="0" u="none" strike="noStrike" cap="none">
                <a:solidFill>
                  <a:srgbClr val="F5CA09"/>
                </a:solidFill>
                <a:latin typeface="Cabin"/>
                <a:ea typeface="Cabin"/>
                <a:cs typeface="Cabin"/>
                <a:sym typeface="Cabin"/>
              </a:rPr>
            </a:br>
            <a:r>
              <a:rPr lang="en-IE" sz="1979" b="0" i="0" u="none" strike="noStrike" cap="none">
                <a:solidFill>
                  <a:schemeClr val="lt1"/>
                </a:solidFill>
                <a:latin typeface="Cabin"/>
                <a:ea typeface="Cabin"/>
                <a:cs typeface="Cabin"/>
                <a:sym typeface="Cabin"/>
              </a:rPr>
              <a:t/>
            </a:r>
            <a:br>
              <a:rPr lang="en-IE" sz="1979" b="0" i="0" u="none" strike="noStrike" cap="none">
                <a:solidFill>
                  <a:schemeClr val="lt1"/>
                </a:solidFill>
                <a:latin typeface="Cabin"/>
                <a:ea typeface="Cabin"/>
                <a:cs typeface="Cabin"/>
                <a:sym typeface="Cabin"/>
              </a:rPr>
            </a:br>
            <a:r>
              <a:rPr lang="en-IE" sz="1979" b="0" i="0" u="none" strike="noStrike" cap="none">
                <a:solidFill>
                  <a:schemeClr val="accent5"/>
                </a:solidFill>
                <a:latin typeface="Cabin"/>
                <a:ea typeface="Cabin"/>
                <a:cs typeface="Cabin"/>
                <a:sym typeface="Cabin"/>
              </a:rPr>
              <a:t>In this activity, you must brainstorm reasons for an increase in future demand and reasons for a decrease in future demand on natural resources in Ireland.</a:t>
            </a:r>
            <a:br>
              <a:rPr lang="en-IE" sz="1979" b="0" i="0" u="none" strike="noStrike" cap="none">
                <a:solidFill>
                  <a:schemeClr val="accent5"/>
                </a:solidFill>
                <a:latin typeface="Cabin"/>
                <a:ea typeface="Cabin"/>
                <a:cs typeface="Cabin"/>
                <a:sym typeface="Cabin"/>
              </a:rPr>
            </a:br>
            <a:endParaRPr sz="1979" b="0" i="0" u="none" strike="noStrike" cap="none">
              <a:solidFill>
                <a:schemeClr val="accent5"/>
              </a:solidFill>
              <a:latin typeface="Cabin"/>
              <a:ea typeface="Cabin"/>
              <a:cs typeface="Cabin"/>
              <a:sym typeface="Cabin"/>
            </a:endParaRPr>
          </a:p>
        </p:txBody>
      </p:sp>
      <p:sp>
        <p:nvSpPr>
          <p:cNvPr id="203" name="Google Shape;203;p19"/>
          <p:cNvSpPr/>
          <p:nvPr/>
        </p:nvSpPr>
        <p:spPr>
          <a:xfrm>
            <a:off x="697706" y="2088443"/>
            <a:ext cx="4515000" cy="29943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204" name="Google Shape;204;p19"/>
          <p:cNvSpPr/>
          <p:nvPr/>
        </p:nvSpPr>
        <p:spPr>
          <a:xfrm>
            <a:off x="6581775" y="2088443"/>
            <a:ext cx="4515000" cy="29943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205" name="Google Shape;205;p19"/>
          <p:cNvSpPr txBox="1"/>
          <p:nvPr/>
        </p:nvSpPr>
        <p:spPr>
          <a:xfrm>
            <a:off x="1166812" y="2191687"/>
            <a:ext cx="41244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b="1">
                <a:solidFill>
                  <a:schemeClr val="dk1"/>
                </a:solidFill>
                <a:latin typeface="Source Sans Pro"/>
                <a:ea typeface="Source Sans Pro"/>
                <a:cs typeface="Source Sans Pro"/>
                <a:sym typeface="Source Sans Pro"/>
              </a:rPr>
              <a:t>Reasons for future demands to increase…</a:t>
            </a:r>
            <a:endParaRPr sz="1800" b="1">
              <a:solidFill>
                <a:schemeClr val="dk1"/>
              </a:solidFill>
              <a:latin typeface="Source Sans Pro"/>
              <a:ea typeface="Source Sans Pro"/>
              <a:cs typeface="Source Sans Pro"/>
              <a:sym typeface="Source Sans Pro"/>
            </a:endParaRPr>
          </a:p>
        </p:txBody>
      </p:sp>
      <p:sp>
        <p:nvSpPr>
          <p:cNvPr id="206" name="Google Shape;206;p19"/>
          <p:cNvSpPr txBox="1"/>
          <p:nvPr/>
        </p:nvSpPr>
        <p:spPr>
          <a:xfrm>
            <a:off x="6972300" y="2163346"/>
            <a:ext cx="41244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b="1">
                <a:solidFill>
                  <a:schemeClr val="dk1"/>
                </a:solidFill>
                <a:latin typeface="Source Sans Pro"/>
                <a:ea typeface="Source Sans Pro"/>
                <a:cs typeface="Source Sans Pro"/>
                <a:sym typeface="Source Sans Pro"/>
              </a:rPr>
              <a:t>Reasons for future demands to decrease…</a:t>
            </a:r>
            <a:endParaRPr sz="1800" b="1">
              <a:solidFill>
                <a:schemeClr val="dk1"/>
              </a:solidFill>
              <a:latin typeface="Source Sans Pro"/>
              <a:ea typeface="Source Sans Pro"/>
              <a:cs typeface="Source Sans Pro"/>
              <a:sym typeface="Source Sans Pro"/>
            </a:endParaRPr>
          </a:p>
        </p:txBody>
      </p:sp>
      <p:sp>
        <p:nvSpPr>
          <p:cNvPr id="207" name="Google Shape;207;p19"/>
          <p:cNvSpPr txBox="1"/>
          <p:nvPr/>
        </p:nvSpPr>
        <p:spPr>
          <a:xfrm>
            <a:off x="1166812" y="2884441"/>
            <a:ext cx="3714900" cy="230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Population growth</a:t>
            </a:r>
            <a:endParaRPr/>
          </a:p>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Colder weather conditions</a:t>
            </a:r>
            <a:endParaRPr/>
          </a:p>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More data centres</a:t>
            </a:r>
            <a:endParaRPr/>
          </a:p>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Increase in smart devices</a:t>
            </a:r>
            <a:endParaRPr/>
          </a:p>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Electrification of transport and heat.</a:t>
            </a:r>
            <a:endParaRPr/>
          </a:p>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Economic development</a:t>
            </a:r>
            <a:endParaRPr/>
          </a:p>
          <a:p>
            <a:pPr marL="342900" marR="0" lvl="0" indent="-228600" algn="l" rtl="0">
              <a:spcBef>
                <a:spcPts val="0"/>
              </a:spcBef>
              <a:spcAft>
                <a:spcPts val="0"/>
              </a:spcAft>
              <a:buClr>
                <a:schemeClr val="dk1"/>
              </a:buClr>
              <a:buSzPts val="1800"/>
              <a:buFont typeface="Cabin"/>
              <a:buNone/>
            </a:pPr>
            <a:endParaRPr sz="1800">
              <a:solidFill>
                <a:schemeClr val="dk1"/>
              </a:solidFill>
              <a:latin typeface="Source Sans Pro"/>
              <a:ea typeface="Source Sans Pro"/>
              <a:cs typeface="Source Sans Pro"/>
              <a:sym typeface="Source Sans Pro"/>
            </a:endParaRPr>
          </a:p>
        </p:txBody>
      </p:sp>
      <p:sp>
        <p:nvSpPr>
          <p:cNvPr id="208" name="Google Shape;208;p19"/>
          <p:cNvSpPr txBox="1"/>
          <p:nvPr/>
        </p:nvSpPr>
        <p:spPr>
          <a:xfrm>
            <a:off x="6981825" y="2720053"/>
            <a:ext cx="3714900" cy="230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Population decline</a:t>
            </a:r>
            <a:endParaRPr/>
          </a:p>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Warmer weather conditions</a:t>
            </a:r>
            <a:endParaRPr/>
          </a:p>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Breakthrough in server technology</a:t>
            </a:r>
            <a:endParaRPr/>
          </a:p>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Advancement in renewable and low carbon technologies.</a:t>
            </a:r>
            <a:endParaRPr/>
          </a:p>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New policies and targets</a:t>
            </a:r>
            <a:endParaRPr/>
          </a:p>
          <a:p>
            <a:pPr marL="342900" marR="0" lvl="0" indent="-342900" algn="l" rtl="0">
              <a:spcBef>
                <a:spcPts val="0"/>
              </a:spcBef>
              <a:spcAft>
                <a:spcPts val="0"/>
              </a:spcAft>
              <a:buClr>
                <a:schemeClr val="dk1"/>
              </a:buClr>
              <a:buSzPts val="1800"/>
              <a:buFont typeface="Cabin"/>
              <a:buAutoNum type="arabicPeriod"/>
            </a:pPr>
            <a:r>
              <a:rPr lang="en-IE" sz="1800">
                <a:solidFill>
                  <a:schemeClr val="dk1"/>
                </a:solidFill>
                <a:latin typeface="Source Sans Pro"/>
                <a:ea typeface="Source Sans Pro"/>
                <a:cs typeface="Source Sans Pro"/>
                <a:sym typeface="Source Sans Pro"/>
              </a:rPr>
              <a:t>Incentives or fines.</a:t>
            </a:r>
            <a:endParaRPr sz="1800">
              <a:solidFill>
                <a:schemeClr val="dk1"/>
              </a:solidFill>
              <a:latin typeface="Source Sans Pro"/>
              <a:ea typeface="Source Sans Pro"/>
              <a:cs typeface="Source Sans Pro"/>
              <a:sym typeface="Source Sans Pro"/>
            </a:endParaRPr>
          </a:p>
        </p:txBody>
      </p:sp>
      <p:sp>
        <p:nvSpPr>
          <p:cNvPr id="209" name="Google Shape;209;p19"/>
          <p:cNvSpPr txBox="1"/>
          <p:nvPr/>
        </p:nvSpPr>
        <p:spPr>
          <a:xfrm>
            <a:off x="697706" y="5317145"/>
            <a:ext cx="10134600"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IE" sz="1800" b="1" i="1">
                <a:solidFill>
                  <a:schemeClr val="lt1"/>
                </a:solidFill>
                <a:latin typeface="Source Sans Pro"/>
                <a:ea typeface="Source Sans Pro"/>
                <a:cs typeface="Source Sans Pro"/>
                <a:sym typeface="Source Sans Pro"/>
              </a:rPr>
              <a:t>‘Our scenarios see the total electricity demand increasing by between 22% and 53% by 2030 compared to today’ </a:t>
            </a:r>
            <a:r>
              <a:rPr lang="en-IE" sz="1800" b="1">
                <a:solidFill>
                  <a:schemeClr val="lt1"/>
                </a:solidFill>
                <a:latin typeface="Source Sans Pro"/>
                <a:ea typeface="Source Sans Pro"/>
                <a:cs typeface="Source Sans Pro"/>
                <a:sym typeface="Source Sans Pro"/>
              </a:rPr>
              <a:t>EirGrid, 2017, Tomorrow’s Energy Scenarios 2017</a:t>
            </a:r>
            <a:endParaRPr sz="1800" b="1">
              <a:solidFill>
                <a:schemeClr val="lt1"/>
              </a:solidFill>
              <a:latin typeface="Source Sans Pro"/>
              <a:ea typeface="Source Sans Pro"/>
              <a:cs typeface="Source Sans Pro"/>
              <a:sym typeface="Source Sans Pro"/>
            </a:endParaRPr>
          </a:p>
        </p:txBody>
      </p:sp>
      <p:sp>
        <p:nvSpPr>
          <p:cNvPr id="210" name="Google Shape;210;p19"/>
          <p:cNvSpPr/>
          <p:nvPr/>
        </p:nvSpPr>
        <p:spPr>
          <a:xfrm rot="-1644075">
            <a:off x="-129367" y="2632527"/>
            <a:ext cx="12511864" cy="156961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IE" sz="9600" b="1" cap="none">
                <a:solidFill>
                  <a:srgbClr val="7DB1FF"/>
                </a:solidFill>
                <a:latin typeface="Source Sans Pro"/>
                <a:ea typeface="Source Sans Pro"/>
                <a:cs typeface="Source Sans Pro"/>
                <a:sym typeface="Source Sans Pro"/>
              </a:rPr>
              <a:t>Sample</a:t>
            </a:r>
            <a:endParaRPr sz="9600" b="1" cap="none">
              <a:solidFill>
                <a:srgbClr val="7DB1FF"/>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0"/>
          <p:cNvSpPr txBox="1">
            <a:spLocks noGrp="1"/>
          </p:cNvSpPr>
          <p:nvPr>
            <p:ph type="title"/>
          </p:nvPr>
        </p:nvSpPr>
        <p:spPr>
          <a:xfrm>
            <a:off x="838200" y="3633796"/>
            <a:ext cx="10515600" cy="78263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500"/>
              <a:buFont typeface="Cabin"/>
              <a:buNone/>
            </a:pPr>
            <a:r>
              <a:rPr lang="en-IE" sz="4500" b="0" i="0" u="none" strike="noStrike" cap="none">
                <a:solidFill>
                  <a:schemeClr val="lt1"/>
                </a:solidFill>
                <a:latin typeface="Cabin"/>
                <a:ea typeface="Cabin"/>
                <a:cs typeface="Cabin"/>
                <a:sym typeface="Cabin"/>
              </a:rPr>
              <a:t>Where does our electrical energy </a:t>
            </a:r>
            <a:br>
              <a:rPr lang="en-IE" sz="4500" b="0" i="0" u="none" strike="noStrike" cap="none">
                <a:solidFill>
                  <a:schemeClr val="lt1"/>
                </a:solidFill>
                <a:latin typeface="Cabin"/>
                <a:ea typeface="Cabin"/>
                <a:cs typeface="Cabin"/>
                <a:sym typeface="Cabin"/>
              </a:rPr>
            </a:br>
            <a:r>
              <a:rPr lang="en-IE" sz="4500" b="0" i="0" u="none" strike="noStrike" cap="none">
                <a:solidFill>
                  <a:schemeClr val="lt1"/>
                </a:solidFill>
                <a:latin typeface="Cabin"/>
                <a:ea typeface="Cabin"/>
                <a:cs typeface="Cabin"/>
                <a:sym typeface="Cabin"/>
              </a:rPr>
              <a:t>come from?</a:t>
            </a:r>
            <a:endParaRPr sz="4500" b="0" i="0" u="none" strike="noStrike" cap="none">
              <a:solidFill>
                <a:schemeClr val="lt1"/>
              </a:solidFill>
              <a:latin typeface="Cabin"/>
              <a:ea typeface="Cabin"/>
              <a:cs typeface="Cabin"/>
              <a:sym typeface="Cabin"/>
            </a:endParaRPr>
          </a:p>
        </p:txBody>
      </p:sp>
      <p:sp>
        <p:nvSpPr>
          <p:cNvPr id="216" name="Google Shape;216;p20"/>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7</a:t>
            </a:fld>
            <a:endParaRPr sz="1600" b="1">
              <a:solidFill>
                <a:schemeClr val="lt1"/>
              </a:solidFill>
              <a:latin typeface="Source Sans Pro"/>
              <a:ea typeface="Source Sans Pro"/>
              <a:cs typeface="Source Sans Pro"/>
              <a:sym typeface="Source Sans Pro"/>
            </a:endParaRPr>
          </a:p>
        </p:txBody>
      </p:sp>
      <p:pic>
        <p:nvPicPr>
          <p:cNvPr id="217" name="Google Shape;217;p20"/>
          <p:cNvPicPr preferRelativeResize="0"/>
          <p:nvPr/>
        </p:nvPicPr>
        <p:blipFill rotWithShape="1">
          <a:blip r:embed="rId3">
            <a:alphaModFix/>
          </a:blip>
          <a:srcRect r="322" b="3288"/>
          <a:stretch/>
        </p:blipFill>
        <p:spPr>
          <a:xfrm>
            <a:off x="58653" y="114300"/>
            <a:ext cx="11990471" cy="6648450"/>
          </a:xfrm>
          <a:prstGeom prst="rect">
            <a:avLst/>
          </a:prstGeom>
          <a:noFill/>
          <a:ln>
            <a:noFill/>
          </a:ln>
        </p:spPr>
      </p:pic>
      <p:sp>
        <p:nvSpPr>
          <p:cNvPr id="218" name="Google Shape;218;p20"/>
          <p:cNvSpPr txBox="1"/>
          <p:nvPr/>
        </p:nvSpPr>
        <p:spPr>
          <a:xfrm>
            <a:off x="838200" y="1608814"/>
            <a:ext cx="10515600" cy="782638"/>
          </a:xfrm>
          <a:prstGeom prst="rect">
            <a:avLst/>
          </a:prstGeom>
          <a:noFill/>
          <a:ln>
            <a:noFill/>
          </a:ln>
        </p:spPr>
        <p:txBody>
          <a:bodyPr spcFirstLastPara="1" wrap="square" lIns="91425" tIns="45700" rIns="91425" bIns="45700" anchor="ctr" anchorCtr="0">
            <a:noAutofit/>
          </a:bodyPr>
          <a:lstStyle/>
          <a:p>
            <a:pPr marL="0" marR="0" lvl="0" indent="0" algn="ctr" rtl="0">
              <a:lnSpc>
                <a:spcPct val="70000"/>
              </a:lnSpc>
              <a:spcBef>
                <a:spcPts val="0"/>
              </a:spcBef>
              <a:spcAft>
                <a:spcPts val="0"/>
              </a:spcAft>
              <a:buClr>
                <a:schemeClr val="lt1"/>
              </a:buClr>
              <a:buSzPts val="3000"/>
              <a:buFont typeface="Cabin"/>
              <a:buNone/>
            </a:pPr>
            <a:r>
              <a:rPr lang="en-IE" sz="3000" b="0">
                <a:solidFill>
                  <a:schemeClr val="lt1"/>
                </a:solidFill>
                <a:latin typeface="Cabin"/>
                <a:ea typeface="Cabin"/>
                <a:cs typeface="Cabin"/>
                <a:sym typeface="Cabin"/>
              </a:rPr>
              <a:t>Where does Ireland </a:t>
            </a:r>
            <a:br>
              <a:rPr lang="en-IE" sz="3000" b="0">
                <a:solidFill>
                  <a:schemeClr val="lt1"/>
                </a:solidFill>
                <a:latin typeface="Cabin"/>
                <a:ea typeface="Cabin"/>
                <a:cs typeface="Cabin"/>
                <a:sym typeface="Cabin"/>
              </a:rPr>
            </a:br>
            <a:r>
              <a:rPr lang="en-IE" sz="3000" b="0">
                <a:solidFill>
                  <a:schemeClr val="lt1"/>
                </a:solidFill>
                <a:latin typeface="Cabin"/>
                <a:ea typeface="Cabin"/>
                <a:cs typeface="Cabin"/>
                <a:sym typeface="Cabin"/>
              </a:rPr>
              <a:t>get its energy from?</a:t>
            </a:r>
            <a:endParaRPr sz="3000" b="0">
              <a:solidFill>
                <a:schemeClr val="lt1"/>
              </a:solidFill>
              <a:latin typeface="Cabin"/>
              <a:ea typeface="Cabin"/>
              <a:cs typeface="Cabin"/>
              <a:sym typeface="Cabin"/>
            </a:endParaRPr>
          </a:p>
        </p:txBody>
      </p:sp>
      <p:sp>
        <p:nvSpPr>
          <p:cNvPr id="219" name="Google Shape;219;p20">
            <a:hlinkClick r:id="rId4"/>
          </p:cNvPr>
          <p:cNvSpPr/>
          <p:nvPr/>
        </p:nvSpPr>
        <p:spPr>
          <a:xfrm>
            <a:off x="339640" y="5625824"/>
            <a:ext cx="3470359" cy="985320"/>
          </a:xfrm>
          <a:prstGeom prst="rightArrow">
            <a:avLst>
              <a:gd name="adj1" fmla="val 50000"/>
              <a:gd name="adj2" fmla="val 50000"/>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IE" sz="1800">
                <a:solidFill>
                  <a:schemeClr val="dk1"/>
                </a:solidFill>
                <a:latin typeface="Source Sans Pro"/>
                <a:ea typeface="Source Sans Pro"/>
                <a:cs typeface="Source Sans Pro"/>
                <a:sym typeface="Source Sans Pro"/>
              </a:rPr>
              <a:t>Visit the ESB Interactive Map</a:t>
            </a:r>
            <a:endParaRPr sz="18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1"/>
          <p:cNvSpPr txBox="1">
            <a:spLocks noGrp="1"/>
          </p:cNvSpPr>
          <p:nvPr>
            <p:ph type="title"/>
          </p:nvPr>
        </p:nvSpPr>
        <p:spPr>
          <a:xfrm>
            <a:off x="838200" y="557629"/>
            <a:ext cx="10515600"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a:solidFill>
                  <a:schemeClr val="lt1"/>
                </a:solidFill>
                <a:latin typeface="Cabin"/>
                <a:ea typeface="Cabin"/>
                <a:cs typeface="Cabin"/>
                <a:sym typeface="Cabin"/>
              </a:rPr>
              <a:t>Sources of Energy</a:t>
            </a:r>
            <a:endParaRPr sz="5000" b="0" i="0" u="none" strike="noStrike" cap="none">
              <a:solidFill>
                <a:schemeClr val="lt1"/>
              </a:solidFill>
              <a:latin typeface="Cabin"/>
              <a:ea typeface="Cabin"/>
              <a:cs typeface="Cabin"/>
              <a:sym typeface="Cabin"/>
            </a:endParaRPr>
          </a:p>
        </p:txBody>
      </p:sp>
      <p:sp>
        <p:nvSpPr>
          <p:cNvPr id="226" name="Google Shape;226;p21"/>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There are many different types of energy such as light, heat, sound, electric, chemical, kinetic, potential and nuclear. The source of these energies can vary. We can group the sources of these energies into two categories as follows; renewable and non-renewable sources of energy.</a:t>
            </a:r>
            <a:endParaRPr/>
          </a:p>
        </p:txBody>
      </p:sp>
      <p:sp>
        <p:nvSpPr>
          <p:cNvPr id="227" name="Google Shape;227;p21"/>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8</a:t>
            </a:fld>
            <a:endParaRPr sz="1600" b="1">
              <a:solidFill>
                <a:schemeClr val="lt1"/>
              </a:solidFill>
              <a:latin typeface="Source Sans Pro"/>
              <a:ea typeface="Source Sans Pro"/>
              <a:cs typeface="Source Sans Pro"/>
              <a:sym typeface="Source Sans Pro"/>
            </a:endParaRPr>
          </a:p>
        </p:txBody>
      </p:sp>
      <p:sp>
        <p:nvSpPr>
          <p:cNvPr id="228" name="Google Shape;228;p21"/>
          <p:cNvSpPr/>
          <p:nvPr/>
        </p:nvSpPr>
        <p:spPr>
          <a:xfrm>
            <a:off x="1495425" y="3371850"/>
            <a:ext cx="3962400" cy="29718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229" name="Google Shape;229;p21"/>
          <p:cNvSpPr/>
          <p:nvPr/>
        </p:nvSpPr>
        <p:spPr>
          <a:xfrm>
            <a:off x="6734175" y="3329246"/>
            <a:ext cx="3962400" cy="29718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230" name="Google Shape;230;p21"/>
          <p:cNvSpPr txBox="1"/>
          <p:nvPr/>
        </p:nvSpPr>
        <p:spPr>
          <a:xfrm>
            <a:off x="1677152" y="3667125"/>
            <a:ext cx="39624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b="1">
                <a:solidFill>
                  <a:schemeClr val="dk1"/>
                </a:solidFill>
                <a:latin typeface="Source Sans Pro"/>
                <a:ea typeface="Source Sans Pro"/>
                <a:cs typeface="Source Sans Pro"/>
                <a:sym typeface="Source Sans Pro"/>
              </a:rPr>
              <a:t>Non – Renewable Source of Energy</a:t>
            </a:r>
            <a:endParaRPr sz="1800" b="1">
              <a:solidFill>
                <a:schemeClr val="dk1"/>
              </a:solidFill>
              <a:latin typeface="Source Sans Pro"/>
              <a:ea typeface="Source Sans Pro"/>
              <a:cs typeface="Source Sans Pro"/>
              <a:sym typeface="Source Sans Pro"/>
            </a:endParaRPr>
          </a:p>
        </p:txBody>
      </p:sp>
      <p:sp>
        <p:nvSpPr>
          <p:cNvPr id="231" name="Google Shape;231;p21"/>
          <p:cNvSpPr txBox="1"/>
          <p:nvPr/>
        </p:nvSpPr>
        <p:spPr>
          <a:xfrm>
            <a:off x="6811127" y="3667125"/>
            <a:ext cx="3962400" cy="36933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IE" sz="1800" b="1">
                <a:solidFill>
                  <a:schemeClr val="dk1"/>
                </a:solidFill>
                <a:latin typeface="Source Sans Pro"/>
                <a:ea typeface="Source Sans Pro"/>
                <a:cs typeface="Source Sans Pro"/>
                <a:sym typeface="Source Sans Pro"/>
              </a:rPr>
              <a:t>Renewable Source of Energy</a:t>
            </a:r>
            <a:endParaRPr sz="1800" b="1">
              <a:solidFill>
                <a:schemeClr val="dk1"/>
              </a:solidFill>
              <a:latin typeface="Source Sans Pro"/>
              <a:ea typeface="Source Sans Pro"/>
              <a:cs typeface="Source Sans Pro"/>
              <a:sym typeface="Source Sans Pro"/>
            </a:endParaRPr>
          </a:p>
        </p:txBody>
      </p:sp>
      <p:sp>
        <p:nvSpPr>
          <p:cNvPr id="232" name="Google Shape;232;p21"/>
          <p:cNvSpPr txBox="1"/>
          <p:nvPr/>
        </p:nvSpPr>
        <p:spPr>
          <a:xfrm>
            <a:off x="1672013" y="4297627"/>
            <a:ext cx="3609223"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1"/>
                </a:solidFill>
                <a:latin typeface="Source Sans Pro"/>
                <a:ea typeface="Source Sans Pro"/>
                <a:cs typeface="Source Sans Pro"/>
                <a:sym typeface="Source Sans Pro"/>
              </a:rPr>
              <a:t>Non-renewable sources are limited and will run out</a:t>
            </a:r>
            <a:endParaRPr sz="1800">
              <a:solidFill>
                <a:schemeClr val="dk1"/>
              </a:solidFill>
              <a:latin typeface="Source Sans Pro"/>
              <a:ea typeface="Source Sans Pro"/>
              <a:cs typeface="Source Sans Pro"/>
              <a:sym typeface="Source Sans Pro"/>
            </a:endParaRPr>
          </a:p>
        </p:txBody>
      </p:sp>
      <p:sp>
        <p:nvSpPr>
          <p:cNvPr id="233" name="Google Shape;233;p21"/>
          <p:cNvSpPr txBox="1"/>
          <p:nvPr/>
        </p:nvSpPr>
        <p:spPr>
          <a:xfrm>
            <a:off x="6987715" y="4297627"/>
            <a:ext cx="3609223"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1"/>
                </a:solidFill>
                <a:latin typeface="Source Sans Pro"/>
                <a:ea typeface="Source Sans Pro"/>
                <a:cs typeface="Source Sans Pro"/>
                <a:sym typeface="Source Sans Pro"/>
              </a:rPr>
              <a:t>Renewable sources of energy are those that will not run out in the short term.</a:t>
            </a:r>
            <a:endParaRPr sz="1800">
              <a:solidFill>
                <a:schemeClr val="dk1"/>
              </a:solidFill>
              <a:latin typeface="Source Sans Pro"/>
              <a:ea typeface="Source Sans Pro"/>
              <a:cs typeface="Source Sans Pro"/>
              <a:sym typeface="Source Sans Pro"/>
            </a:endParaRPr>
          </a:p>
        </p:txBody>
      </p:sp>
      <p:sp>
        <p:nvSpPr>
          <p:cNvPr id="234" name="Google Shape;234;p21"/>
          <p:cNvSpPr txBox="1"/>
          <p:nvPr/>
        </p:nvSpPr>
        <p:spPr>
          <a:xfrm>
            <a:off x="1672013" y="5220957"/>
            <a:ext cx="3481012"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b="1">
                <a:solidFill>
                  <a:schemeClr val="dk1"/>
                </a:solidFill>
                <a:latin typeface="Source Sans Pro"/>
                <a:ea typeface="Source Sans Pro"/>
                <a:cs typeface="Source Sans Pro"/>
                <a:sym typeface="Source Sans Pro"/>
              </a:rPr>
              <a:t>Examples include coal, oil, gas and peat.</a:t>
            </a:r>
            <a:endParaRPr sz="1800" b="1">
              <a:solidFill>
                <a:schemeClr val="dk1"/>
              </a:solidFill>
              <a:latin typeface="Source Sans Pro"/>
              <a:ea typeface="Source Sans Pro"/>
              <a:cs typeface="Source Sans Pro"/>
              <a:sym typeface="Source Sans Pro"/>
            </a:endParaRPr>
          </a:p>
        </p:txBody>
      </p:sp>
      <p:sp>
        <p:nvSpPr>
          <p:cNvPr id="235" name="Google Shape;235;p21"/>
          <p:cNvSpPr txBox="1"/>
          <p:nvPr/>
        </p:nvSpPr>
        <p:spPr>
          <a:xfrm>
            <a:off x="6974869" y="5239233"/>
            <a:ext cx="3481012"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b="1">
                <a:solidFill>
                  <a:schemeClr val="dk1"/>
                </a:solidFill>
                <a:latin typeface="Source Sans Pro"/>
                <a:ea typeface="Source Sans Pro"/>
                <a:cs typeface="Source Sans Pro"/>
                <a:sym typeface="Source Sans Pro"/>
              </a:rPr>
              <a:t>Examples include wind, solar, hydroelectric, tidal, wave,  biomass, Geothermal</a:t>
            </a:r>
            <a:endParaRPr sz="1800" b="1">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2"/>
          <p:cNvSpPr txBox="1">
            <a:spLocks noGrp="1"/>
          </p:cNvSpPr>
          <p:nvPr>
            <p:ph type="title"/>
          </p:nvPr>
        </p:nvSpPr>
        <p:spPr>
          <a:xfrm>
            <a:off x="8683562" y="1505434"/>
            <a:ext cx="2669859" cy="1577904"/>
          </a:xfrm>
          <a:prstGeom prst="rect">
            <a:avLst/>
          </a:prstGeom>
          <a:noFill/>
          <a:ln>
            <a:noFill/>
          </a:ln>
        </p:spPr>
        <p:txBody>
          <a:bodyPr spcFirstLastPara="1" wrap="square" lIns="0" tIns="45700" rIns="0" bIns="45700" anchor="ctr" anchorCtr="0">
            <a:noAutofit/>
          </a:bodyPr>
          <a:lstStyle/>
          <a:p>
            <a:pPr marL="0" marR="0" lvl="0" indent="0" algn="l" rtl="0">
              <a:lnSpc>
                <a:spcPct val="90000"/>
              </a:lnSpc>
              <a:spcBef>
                <a:spcPts val="0"/>
              </a:spcBef>
              <a:spcAft>
                <a:spcPts val="0"/>
              </a:spcAft>
              <a:buClr>
                <a:schemeClr val="lt1"/>
              </a:buClr>
              <a:buSzPts val="5000"/>
              <a:buFont typeface="Cabin"/>
              <a:buNone/>
            </a:pPr>
            <a:r>
              <a:rPr lang="en-IE" sz="5000" b="0" i="0" u="none" strike="noStrike" cap="none">
                <a:solidFill>
                  <a:schemeClr val="lt1"/>
                </a:solidFill>
                <a:latin typeface="Cabin"/>
                <a:ea typeface="Cabin"/>
                <a:cs typeface="Cabin"/>
                <a:sym typeface="Cabin"/>
              </a:rPr>
              <a:t>Research</a:t>
            </a:r>
            <a:br>
              <a:rPr lang="en-IE" sz="5000" b="0" i="0" u="none" strike="noStrike" cap="none">
                <a:solidFill>
                  <a:schemeClr val="lt1"/>
                </a:solidFill>
                <a:latin typeface="Cabin"/>
                <a:ea typeface="Cabin"/>
                <a:cs typeface="Cabin"/>
                <a:sym typeface="Cabin"/>
              </a:rPr>
            </a:br>
            <a:r>
              <a:rPr lang="en-IE" sz="5000" b="0" i="0" u="none" strike="noStrike" cap="none">
                <a:solidFill>
                  <a:schemeClr val="lt1"/>
                </a:solidFill>
                <a:latin typeface="Cabin"/>
                <a:ea typeface="Cabin"/>
                <a:cs typeface="Cabin"/>
                <a:sym typeface="Cabin"/>
              </a:rPr>
              <a:t> Task</a:t>
            </a:r>
            <a:endParaRPr sz="5000" b="0" i="0" u="none" strike="noStrike" cap="none">
              <a:solidFill>
                <a:schemeClr val="lt1"/>
              </a:solidFill>
              <a:latin typeface="Cabin"/>
              <a:ea typeface="Cabin"/>
              <a:cs typeface="Cabin"/>
              <a:sym typeface="Cabin"/>
            </a:endParaRPr>
          </a:p>
        </p:txBody>
      </p:sp>
      <p:sp>
        <p:nvSpPr>
          <p:cNvPr id="241" name="Google Shape;241;p22"/>
          <p:cNvSpPr txBox="1">
            <a:spLocks noGrp="1"/>
          </p:cNvSpPr>
          <p:nvPr>
            <p:ph type="body" idx="1"/>
          </p:nvPr>
        </p:nvSpPr>
        <p:spPr>
          <a:xfrm>
            <a:off x="8683562" y="3359239"/>
            <a:ext cx="2850711" cy="2252574"/>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Complete research on the different sources of energy by completing the table.</a:t>
            </a:r>
            <a:endParaRPr sz="2300" b="0" i="0" u="none" strike="noStrike" cap="none">
              <a:solidFill>
                <a:schemeClr val="lt2"/>
              </a:solidFill>
              <a:latin typeface="Source Sans Pro"/>
              <a:ea typeface="Source Sans Pro"/>
              <a:cs typeface="Source Sans Pro"/>
              <a:sym typeface="Source Sans Pro"/>
            </a:endParaRPr>
          </a:p>
        </p:txBody>
      </p:sp>
      <p:sp>
        <p:nvSpPr>
          <p:cNvPr id="242" name="Google Shape;242;p22"/>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9</a:t>
            </a:fld>
            <a:endParaRPr sz="1600" b="1">
              <a:solidFill>
                <a:schemeClr val="lt1"/>
              </a:solidFill>
              <a:latin typeface="Source Sans Pro"/>
              <a:ea typeface="Source Sans Pro"/>
              <a:cs typeface="Source Sans Pro"/>
              <a:sym typeface="Source Sans Pro"/>
            </a:endParaRPr>
          </a:p>
        </p:txBody>
      </p:sp>
      <p:graphicFrame>
        <p:nvGraphicFramePr>
          <p:cNvPr id="243" name="Google Shape;243;p22"/>
          <p:cNvGraphicFramePr/>
          <p:nvPr/>
        </p:nvGraphicFramePr>
        <p:xfrm>
          <a:off x="235026" y="422037"/>
          <a:ext cx="8175700" cy="5462800"/>
        </p:xfrm>
        <a:graphic>
          <a:graphicData uri="http://schemas.openxmlformats.org/drawingml/2006/table">
            <a:tbl>
              <a:tblPr firstRow="1" bandRow="1">
                <a:noFill/>
                <a:tableStyleId>{5954ED1F-D4A4-4FD6-847B-926C1D52C4F5}</a:tableStyleId>
              </a:tblPr>
              <a:tblGrid>
                <a:gridCol w="2043925"/>
                <a:gridCol w="2043925"/>
                <a:gridCol w="2043925"/>
                <a:gridCol w="2043925"/>
              </a:tblGrid>
              <a:tr h="1407450">
                <a:tc>
                  <a:txBody>
                    <a:bodyPr/>
                    <a:lstStyle/>
                    <a:p>
                      <a:pPr marL="0" marR="0" lvl="0" indent="0" algn="l" rtl="0">
                        <a:spcBef>
                          <a:spcPts val="0"/>
                        </a:spcBef>
                        <a:spcAft>
                          <a:spcPts val="0"/>
                        </a:spcAft>
                        <a:buNone/>
                      </a:pPr>
                      <a:r>
                        <a:rPr lang="en-IE" sz="1800"/>
                        <a:t>Energy Source</a:t>
                      </a:r>
                      <a:endParaRPr sz="1800"/>
                    </a:p>
                  </a:txBody>
                  <a:tcPr marL="91450" marR="91450" marT="45725" marB="45725"/>
                </a:tc>
                <a:tc>
                  <a:txBody>
                    <a:bodyPr/>
                    <a:lstStyle/>
                    <a:p>
                      <a:pPr marL="0" marR="0" lvl="0" indent="0" algn="l" rtl="0">
                        <a:spcBef>
                          <a:spcPts val="0"/>
                        </a:spcBef>
                        <a:spcAft>
                          <a:spcPts val="0"/>
                        </a:spcAft>
                        <a:buNone/>
                      </a:pPr>
                      <a:r>
                        <a:rPr lang="en-IE" sz="1800"/>
                        <a:t>Is it sustainable? (Will it get used up or is it renewable)</a:t>
                      </a:r>
                      <a:endParaRPr sz="180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Source Sans Pro"/>
                        <a:buNone/>
                      </a:pPr>
                      <a:r>
                        <a:rPr lang="en-IE" sz="1800"/>
                        <a:t>It’s advantages</a:t>
                      </a:r>
                      <a:endParaRPr/>
                    </a:p>
                    <a:p>
                      <a:pPr marL="0" marR="0" lvl="0" indent="0" algn="l" rtl="0">
                        <a:lnSpc>
                          <a:spcPct val="100000"/>
                        </a:lnSpc>
                        <a:spcBef>
                          <a:spcPts val="0"/>
                        </a:spcBef>
                        <a:spcAft>
                          <a:spcPts val="0"/>
                        </a:spcAft>
                        <a:buClr>
                          <a:schemeClr val="dk1"/>
                        </a:buClr>
                        <a:buSzPts val="1800"/>
                        <a:buFont typeface="Source Sans Pro"/>
                        <a:buNone/>
                      </a:pPr>
                      <a:r>
                        <a:rPr lang="en-IE" sz="1800"/>
                        <a:t>(Easy to build, no pollution, etc..)</a:t>
                      </a:r>
                      <a:endParaRPr/>
                    </a:p>
                    <a:p>
                      <a:pPr marL="0" marR="0" lvl="0" indent="0" algn="l" rtl="0">
                        <a:spcBef>
                          <a:spcPts val="0"/>
                        </a:spcBef>
                        <a:spcAft>
                          <a:spcPts val="0"/>
                        </a:spcAft>
                        <a:buNone/>
                      </a:pPr>
                      <a:endParaRPr sz="180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Source Sans Pro"/>
                        <a:buNone/>
                      </a:pPr>
                      <a:r>
                        <a:rPr lang="en-IE" sz="1800"/>
                        <a:t>It’s problems</a:t>
                      </a:r>
                      <a:endParaRPr/>
                    </a:p>
                    <a:p>
                      <a:pPr marL="0" marR="0" lvl="0" indent="0" algn="l" rtl="0">
                        <a:lnSpc>
                          <a:spcPct val="100000"/>
                        </a:lnSpc>
                        <a:spcBef>
                          <a:spcPts val="0"/>
                        </a:spcBef>
                        <a:spcAft>
                          <a:spcPts val="0"/>
                        </a:spcAft>
                        <a:buClr>
                          <a:schemeClr val="dk1"/>
                        </a:buClr>
                        <a:buSzPts val="1800"/>
                        <a:buFont typeface="Source Sans Pro"/>
                        <a:buNone/>
                      </a:pPr>
                      <a:r>
                        <a:rPr lang="en-IE" sz="1800"/>
                        <a:t>(Too dangerous, Too expensive)</a:t>
                      </a:r>
                      <a:endParaRPr sz="1800"/>
                    </a:p>
                  </a:txBody>
                  <a:tcPr marL="91450" marR="91450" marT="45725" marB="45725"/>
                </a:tc>
              </a:tr>
              <a:tr h="405400">
                <a:tc>
                  <a:txBody>
                    <a:bodyPr/>
                    <a:lstStyle/>
                    <a:p>
                      <a:pPr marL="0" marR="0" lvl="0" indent="0" algn="l" rtl="0">
                        <a:spcBef>
                          <a:spcPts val="0"/>
                        </a:spcBef>
                        <a:spcAft>
                          <a:spcPts val="0"/>
                        </a:spcAft>
                        <a:buNone/>
                      </a:pPr>
                      <a:r>
                        <a:rPr lang="en-IE" sz="1800"/>
                        <a:t>Fossil fuels</a:t>
                      </a: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r>
              <a:tr h="434125">
                <a:tc>
                  <a:txBody>
                    <a:bodyPr/>
                    <a:lstStyle/>
                    <a:p>
                      <a:pPr marL="0" marR="0" lvl="0" indent="0" algn="l" rtl="0">
                        <a:spcBef>
                          <a:spcPts val="0"/>
                        </a:spcBef>
                        <a:spcAft>
                          <a:spcPts val="0"/>
                        </a:spcAft>
                        <a:buNone/>
                      </a:pPr>
                      <a:r>
                        <a:rPr lang="en-IE" sz="1800"/>
                        <a:t>Solar</a:t>
                      </a: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r>
              <a:tr h="425950">
                <a:tc>
                  <a:txBody>
                    <a:bodyPr/>
                    <a:lstStyle/>
                    <a:p>
                      <a:pPr marL="0" marR="0" lvl="0" indent="0" algn="l" rtl="0">
                        <a:spcBef>
                          <a:spcPts val="0"/>
                        </a:spcBef>
                        <a:spcAft>
                          <a:spcPts val="0"/>
                        </a:spcAft>
                        <a:buNone/>
                      </a:pPr>
                      <a:r>
                        <a:rPr lang="en-IE" sz="1800"/>
                        <a:t>Hydroelectric</a:t>
                      </a: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r>
              <a:tr h="384975">
                <a:tc>
                  <a:txBody>
                    <a:bodyPr/>
                    <a:lstStyle/>
                    <a:p>
                      <a:pPr marL="0" marR="0" lvl="0" indent="0" algn="l" rtl="0">
                        <a:spcBef>
                          <a:spcPts val="0"/>
                        </a:spcBef>
                        <a:spcAft>
                          <a:spcPts val="0"/>
                        </a:spcAft>
                        <a:buNone/>
                      </a:pPr>
                      <a:r>
                        <a:rPr lang="en-IE" sz="1800"/>
                        <a:t>Biomass</a:t>
                      </a: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r>
              <a:tr h="384975">
                <a:tc>
                  <a:txBody>
                    <a:bodyPr/>
                    <a:lstStyle/>
                    <a:p>
                      <a:pPr marL="0" marR="0" lvl="0" indent="0" algn="l" rtl="0">
                        <a:spcBef>
                          <a:spcPts val="0"/>
                        </a:spcBef>
                        <a:spcAft>
                          <a:spcPts val="0"/>
                        </a:spcAft>
                        <a:buNone/>
                      </a:pPr>
                      <a:r>
                        <a:rPr lang="en-IE" sz="1800"/>
                        <a:t>Geothermal</a:t>
                      </a: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r>
              <a:tr h="393175">
                <a:tc>
                  <a:txBody>
                    <a:bodyPr/>
                    <a:lstStyle/>
                    <a:p>
                      <a:pPr marL="0" marR="0" lvl="0" indent="0" algn="l" rtl="0">
                        <a:spcBef>
                          <a:spcPts val="0"/>
                        </a:spcBef>
                        <a:spcAft>
                          <a:spcPts val="0"/>
                        </a:spcAft>
                        <a:buNone/>
                      </a:pPr>
                      <a:r>
                        <a:rPr lang="en-IE" sz="1800"/>
                        <a:t>Nuclear</a:t>
                      </a: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r>
              <a:tr h="542250">
                <a:tc>
                  <a:txBody>
                    <a:bodyPr/>
                    <a:lstStyle/>
                    <a:p>
                      <a:pPr marL="0" marR="0" lvl="0" indent="0" algn="l" rtl="0">
                        <a:spcBef>
                          <a:spcPts val="0"/>
                        </a:spcBef>
                        <a:spcAft>
                          <a:spcPts val="0"/>
                        </a:spcAft>
                        <a:buNone/>
                      </a:pPr>
                      <a:r>
                        <a:rPr lang="en-IE" sz="1800"/>
                        <a:t>Wind</a:t>
                      </a: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r>
              <a:tr h="542250">
                <a:tc>
                  <a:txBody>
                    <a:bodyPr/>
                    <a:lstStyle/>
                    <a:p>
                      <a:pPr marL="0" marR="0" lvl="0" indent="0" algn="l" rtl="0">
                        <a:spcBef>
                          <a:spcPts val="0"/>
                        </a:spcBef>
                        <a:spcAft>
                          <a:spcPts val="0"/>
                        </a:spcAft>
                        <a:buNone/>
                      </a:pPr>
                      <a:r>
                        <a:rPr lang="en-IE" sz="1800"/>
                        <a:t>Wave</a:t>
                      </a: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r>
              <a:tr h="542250">
                <a:tc>
                  <a:txBody>
                    <a:bodyPr/>
                    <a:lstStyle/>
                    <a:p>
                      <a:pPr marL="0" marR="0" lvl="0" indent="0" algn="l" rtl="0">
                        <a:spcBef>
                          <a:spcPts val="0"/>
                        </a:spcBef>
                        <a:spcAft>
                          <a:spcPts val="0"/>
                        </a:spcAft>
                        <a:buNone/>
                      </a:pPr>
                      <a:r>
                        <a:rPr lang="en-IE" sz="1800"/>
                        <a:t>Tidal</a:t>
                      </a: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r>
            </a:tbl>
          </a:graphicData>
        </a:graphic>
      </p:graphicFrame>
      <p:sp>
        <p:nvSpPr>
          <p:cNvPr id="244" name="Google Shape;244;p22"/>
          <p:cNvSpPr/>
          <p:nvPr/>
        </p:nvSpPr>
        <p:spPr>
          <a:xfrm>
            <a:off x="9086472" y="5018216"/>
            <a:ext cx="2362578" cy="1465393"/>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2000">
                <a:solidFill>
                  <a:schemeClr val="dk1"/>
                </a:solidFill>
                <a:latin typeface="Source Sans Pro"/>
                <a:ea typeface="Source Sans Pro"/>
                <a:cs typeface="Source Sans Pro"/>
                <a:sym typeface="Source Sans Pro"/>
              </a:rPr>
              <a:t>How reliable do you think your source of information are?</a:t>
            </a:r>
            <a:endParaRPr sz="1200">
              <a:solidFill>
                <a:srgbClr val="005DC8"/>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44"/>
                                        </p:tgtEl>
                                        <p:attrNameLst>
                                          <p:attrName>style.visibility</p:attrName>
                                        </p:attrNameLst>
                                      </p:cBhvr>
                                      <p:to>
                                        <p:strVal val="visible"/>
                                      </p:to>
                                    </p:set>
                                    <p:animEffect transition="in" filter="fade">
                                      <p:cBhvr>
                                        <p:cTn id="11" dur="10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3"/>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10</a:t>
            </a:fld>
            <a:endParaRPr sz="1600" b="1">
              <a:solidFill>
                <a:schemeClr val="lt1"/>
              </a:solidFill>
              <a:latin typeface="Source Sans Pro"/>
              <a:ea typeface="Source Sans Pro"/>
              <a:cs typeface="Source Sans Pro"/>
              <a:sym typeface="Source Sans Pro"/>
            </a:endParaRPr>
          </a:p>
        </p:txBody>
      </p:sp>
      <p:graphicFrame>
        <p:nvGraphicFramePr>
          <p:cNvPr id="250" name="Google Shape;250;p23"/>
          <p:cNvGraphicFramePr/>
          <p:nvPr/>
        </p:nvGraphicFramePr>
        <p:xfrm>
          <a:off x="123823" y="164496"/>
          <a:ext cx="11957550" cy="6474575"/>
        </p:xfrm>
        <a:graphic>
          <a:graphicData uri="http://schemas.openxmlformats.org/drawingml/2006/table">
            <a:tbl>
              <a:tblPr firstRow="1" bandRow="1">
                <a:noFill/>
                <a:tableStyleId>{5954ED1F-D4A4-4FD6-847B-926C1D52C4F5}</a:tableStyleId>
              </a:tblPr>
              <a:tblGrid>
                <a:gridCol w="2979475"/>
                <a:gridCol w="2092600"/>
                <a:gridCol w="3658825"/>
                <a:gridCol w="3226650"/>
              </a:tblGrid>
              <a:tr h="1229550">
                <a:tc>
                  <a:txBody>
                    <a:bodyPr/>
                    <a:lstStyle/>
                    <a:p>
                      <a:pPr marL="0" marR="0" lvl="0" indent="0" algn="l" rtl="0">
                        <a:spcBef>
                          <a:spcPts val="0"/>
                        </a:spcBef>
                        <a:spcAft>
                          <a:spcPts val="0"/>
                        </a:spcAft>
                        <a:buNone/>
                      </a:pPr>
                      <a:r>
                        <a:rPr lang="en-IE" sz="1800"/>
                        <a:t>Energy Source</a:t>
                      </a:r>
                      <a:endParaRPr sz="1800"/>
                    </a:p>
                  </a:txBody>
                  <a:tcPr marL="91450" marR="91450" marT="45725" marB="45725"/>
                </a:tc>
                <a:tc>
                  <a:txBody>
                    <a:bodyPr/>
                    <a:lstStyle/>
                    <a:p>
                      <a:pPr marL="0" marR="0" lvl="0" indent="0" algn="l" rtl="0">
                        <a:spcBef>
                          <a:spcPts val="0"/>
                        </a:spcBef>
                        <a:spcAft>
                          <a:spcPts val="0"/>
                        </a:spcAft>
                        <a:buNone/>
                      </a:pPr>
                      <a:r>
                        <a:rPr lang="en-IE" sz="1800"/>
                        <a:t>Is it sustainable? (Will it get used up or is it renewable)</a:t>
                      </a:r>
                      <a:endParaRPr sz="180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Source Sans Pro"/>
                        <a:buNone/>
                      </a:pPr>
                      <a:r>
                        <a:rPr lang="en-IE" sz="1800"/>
                        <a:t>It’s advantages</a:t>
                      </a:r>
                      <a:endParaRPr/>
                    </a:p>
                    <a:p>
                      <a:pPr marL="0" marR="0" lvl="0" indent="0" algn="l" rtl="0">
                        <a:lnSpc>
                          <a:spcPct val="100000"/>
                        </a:lnSpc>
                        <a:spcBef>
                          <a:spcPts val="0"/>
                        </a:spcBef>
                        <a:spcAft>
                          <a:spcPts val="0"/>
                        </a:spcAft>
                        <a:buClr>
                          <a:schemeClr val="dk1"/>
                        </a:buClr>
                        <a:buSzPts val="1800"/>
                        <a:buFont typeface="Source Sans Pro"/>
                        <a:buNone/>
                      </a:pPr>
                      <a:r>
                        <a:rPr lang="en-IE" sz="1800"/>
                        <a:t>(Easy to build, no pollution, etc..)</a:t>
                      </a:r>
                      <a:endParaRPr/>
                    </a:p>
                    <a:p>
                      <a:pPr marL="0" marR="0" lvl="0" indent="0" algn="l" rtl="0">
                        <a:spcBef>
                          <a:spcPts val="0"/>
                        </a:spcBef>
                        <a:spcAft>
                          <a:spcPts val="0"/>
                        </a:spcAft>
                        <a:buNone/>
                      </a:pPr>
                      <a:endParaRPr sz="180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Source Sans Pro"/>
                        <a:buNone/>
                      </a:pPr>
                      <a:r>
                        <a:rPr lang="en-IE" sz="1800"/>
                        <a:t>It’s problems</a:t>
                      </a:r>
                      <a:endParaRPr/>
                    </a:p>
                    <a:p>
                      <a:pPr marL="0" marR="0" lvl="0" indent="0" algn="l" rtl="0">
                        <a:lnSpc>
                          <a:spcPct val="100000"/>
                        </a:lnSpc>
                        <a:spcBef>
                          <a:spcPts val="0"/>
                        </a:spcBef>
                        <a:spcAft>
                          <a:spcPts val="0"/>
                        </a:spcAft>
                        <a:buClr>
                          <a:schemeClr val="dk1"/>
                        </a:buClr>
                        <a:buSzPts val="1800"/>
                        <a:buFont typeface="Source Sans Pro"/>
                        <a:buNone/>
                      </a:pPr>
                      <a:r>
                        <a:rPr lang="en-IE" sz="1800"/>
                        <a:t>(Too dangerous, Too expensive)</a:t>
                      </a:r>
                      <a:endParaRPr sz="1800"/>
                    </a:p>
                  </a:txBody>
                  <a:tcPr marL="91450" marR="91450" marT="45725" marB="45725"/>
                </a:tc>
              </a:tr>
              <a:tr h="559175">
                <a:tc>
                  <a:txBody>
                    <a:bodyPr/>
                    <a:lstStyle/>
                    <a:p>
                      <a:pPr marL="0" marR="0" lvl="0" indent="0" algn="l" rtl="0">
                        <a:spcBef>
                          <a:spcPts val="0"/>
                        </a:spcBef>
                        <a:spcAft>
                          <a:spcPts val="0"/>
                        </a:spcAft>
                        <a:buNone/>
                      </a:pPr>
                      <a:r>
                        <a:rPr lang="en-IE" sz="1800"/>
                        <a:t>Fossil fuels</a:t>
                      </a: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r>
                        <a:rPr lang="en-IE" sz="1000"/>
                        <a:t>Fossil fuels can be transported easily.</a:t>
                      </a:r>
                      <a:br>
                        <a:rPr lang="en-IE" sz="1000"/>
                      </a:br>
                      <a:r>
                        <a:rPr lang="en-IE" sz="1000"/>
                        <a:t>Fossil fuels are currently accessible.</a:t>
                      </a:r>
                      <a:br>
                        <a:rPr lang="en-IE" sz="1000"/>
                      </a:br>
                      <a:r>
                        <a:rPr lang="en-IE" sz="1000"/>
                        <a:t>Fossil fuels have a high energy density.</a:t>
                      </a:r>
                      <a:endParaRPr sz="1000"/>
                    </a:p>
                  </a:txBody>
                  <a:tcPr marL="91450" marR="91450" marT="45725" marB="45725">
                    <a:solidFill>
                      <a:srgbClr val="A4C2F4"/>
                    </a:solidFill>
                  </a:tcPr>
                </a:tc>
                <a:tc>
                  <a:txBody>
                    <a:bodyPr/>
                    <a:lstStyle/>
                    <a:p>
                      <a:pPr marL="0" marR="0" lvl="0" indent="0" algn="l" rtl="0">
                        <a:spcBef>
                          <a:spcPts val="0"/>
                        </a:spcBef>
                        <a:spcAft>
                          <a:spcPts val="0"/>
                        </a:spcAft>
                        <a:buNone/>
                      </a:pPr>
                      <a:r>
                        <a:rPr lang="en-IE" sz="1000"/>
                        <a:t>Produces acid rain and greenhouse gases</a:t>
                      </a:r>
                      <a:endParaRPr/>
                    </a:p>
                    <a:p>
                      <a:pPr marL="0" marR="0" lvl="0" indent="0" algn="l" rtl="0">
                        <a:spcBef>
                          <a:spcPts val="0"/>
                        </a:spcBef>
                        <a:spcAft>
                          <a:spcPts val="0"/>
                        </a:spcAft>
                        <a:buNone/>
                      </a:pPr>
                      <a:endParaRPr sz="1000"/>
                    </a:p>
                  </a:txBody>
                  <a:tcPr marL="91450" marR="91450" marT="45725" marB="45725">
                    <a:solidFill>
                      <a:srgbClr val="A4C2F4"/>
                    </a:solidFill>
                  </a:tcPr>
                </a:tc>
              </a:tr>
              <a:tr h="589000">
                <a:tc>
                  <a:txBody>
                    <a:bodyPr/>
                    <a:lstStyle/>
                    <a:p>
                      <a:pPr marL="0" marR="0" lvl="0" indent="0" algn="l" rtl="0">
                        <a:spcBef>
                          <a:spcPts val="0"/>
                        </a:spcBef>
                        <a:spcAft>
                          <a:spcPts val="0"/>
                        </a:spcAft>
                        <a:buNone/>
                      </a:pPr>
                      <a:r>
                        <a:rPr lang="en-IE" sz="1800"/>
                        <a:t>Solar</a:t>
                      </a: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lvl="0" indent="0" rtl="0">
                        <a:spcBef>
                          <a:spcPts val="0"/>
                        </a:spcBef>
                        <a:spcAft>
                          <a:spcPts val="0"/>
                        </a:spcAft>
                        <a:buClr>
                          <a:schemeClr val="dk1"/>
                        </a:buClr>
                        <a:buFont typeface="Arial"/>
                        <a:buNone/>
                      </a:pPr>
                      <a:r>
                        <a:rPr lang="en-IE" sz="1000"/>
                        <a:t>No harmful polluting gases are produced. </a:t>
                      </a:r>
                      <a:endParaRPr/>
                    </a:p>
                    <a:p>
                      <a:pPr marL="0" marR="0" lvl="0" indent="0" algn="l" rtl="0">
                        <a:spcBef>
                          <a:spcPts val="0"/>
                        </a:spcBef>
                        <a:spcAft>
                          <a:spcPts val="0"/>
                        </a:spcAft>
                        <a:buNone/>
                      </a:pPr>
                      <a:r>
                        <a:rPr lang="en-IE" sz="1000"/>
                        <a:t>Large scale solar photovoltaic is becoming more economically viable due to decreasing capital costs</a:t>
                      </a:r>
                      <a:endParaRPr sz="1000"/>
                    </a:p>
                  </a:txBody>
                  <a:tcPr marL="91450" marR="91450" marT="45725" marB="45725">
                    <a:solidFill>
                      <a:srgbClr val="6D9EEB"/>
                    </a:solidFill>
                  </a:tcPr>
                </a:tc>
                <a:tc>
                  <a:txBody>
                    <a:bodyPr/>
                    <a:lstStyle/>
                    <a:p>
                      <a:pPr marL="0" marR="0" lvl="0" indent="0" algn="l" rtl="0">
                        <a:spcBef>
                          <a:spcPts val="0"/>
                        </a:spcBef>
                        <a:spcAft>
                          <a:spcPts val="0"/>
                        </a:spcAft>
                        <a:buNone/>
                      </a:pPr>
                      <a:r>
                        <a:rPr lang="en-IE" sz="1000"/>
                        <a:t>Household solar photovoltaic are still very expensive.</a:t>
                      </a:r>
                      <a:br>
                        <a:rPr lang="en-IE" sz="1000"/>
                      </a:br>
                      <a:r>
                        <a:rPr lang="en-IE" sz="1000"/>
                        <a:t>Need to locate in an area of high sunlight exposure.</a:t>
                      </a:r>
                      <a:endParaRPr sz="1000"/>
                    </a:p>
                  </a:txBody>
                  <a:tcPr marL="91450" marR="91450" marT="45725" marB="45725">
                    <a:solidFill>
                      <a:srgbClr val="6D9EEB"/>
                    </a:solidFill>
                  </a:tcPr>
                </a:tc>
              </a:tr>
              <a:tr h="449900">
                <a:tc>
                  <a:txBody>
                    <a:bodyPr/>
                    <a:lstStyle/>
                    <a:p>
                      <a:pPr marL="0" marR="0" lvl="0" indent="0" algn="l" rtl="0">
                        <a:spcBef>
                          <a:spcPts val="0"/>
                        </a:spcBef>
                        <a:spcAft>
                          <a:spcPts val="0"/>
                        </a:spcAft>
                        <a:buNone/>
                      </a:pPr>
                      <a:r>
                        <a:rPr lang="en-IE" sz="1800"/>
                        <a:t>Hydroelectric</a:t>
                      </a: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lvl="0" indent="0" rtl="0">
                        <a:spcBef>
                          <a:spcPts val="0"/>
                        </a:spcBef>
                        <a:spcAft>
                          <a:spcPts val="0"/>
                        </a:spcAft>
                        <a:buClr>
                          <a:schemeClr val="dk1"/>
                        </a:buClr>
                        <a:buFont typeface="Arial"/>
                        <a:buNone/>
                      </a:pPr>
                      <a:r>
                        <a:rPr lang="en-IE" sz="1000"/>
                        <a:t>No harmful polluting gases are produced. </a:t>
                      </a:r>
                      <a:endParaRPr/>
                    </a:p>
                    <a:p>
                      <a:pPr marL="0" marR="0" lvl="0" indent="0" algn="l" rtl="0">
                        <a:spcBef>
                          <a:spcPts val="0"/>
                        </a:spcBef>
                        <a:spcAft>
                          <a:spcPts val="0"/>
                        </a:spcAft>
                        <a:buNone/>
                      </a:pPr>
                      <a:r>
                        <a:rPr lang="en-IE" sz="1000"/>
                        <a:t>Cost effective way to produce </a:t>
                      </a:r>
                      <a:endParaRPr sz="1000"/>
                    </a:p>
                  </a:txBody>
                  <a:tcPr marL="91450" marR="91450" marT="45725" marB="45725">
                    <a:solidFill>
                      <a:srgbClr val="A4C2F4"/>
                    </a:solidFill>
                  </a:tcPr>
                </a:tc>
                <a:tc>
                  <a:txBody>
                    <a:bodyPr/>
                    <a:lstStyle/>
                    <a:p>
                      <a:pPr marL="0" marR="0" lvl="0" indent="0" algn="l" rtl="0">
                        <a:spcBef>
                          <a:spcPts val="0"/>
                        </a:spcBef>
                        <a:spcAft>
                          <a:spcPts val="0"/>
                        </a:spcAft>
                        <a:buNone/>
                      </a:pPr>
                      <a:r>
                        <a:rPr lang="en-IE" sz="1000"/>
                        <a:t>Building dams can cause flooding in valleys.</a:t>
                      </a:r>
                      <a:endParaRPr sz="1000"/>
                    </a:p>
                  </a:txBody>
                  <a:tcPr marL="91450" marR="91450" marT="45725" marB="45725">
                    <a:solidFill>
                      <a:srgbClr val="A4C2F4"/>
                    </a:solidFill>
                  </a:tcPr>
                </a:tc>
              </a:tr>
              <a:tr h="687325">
                <a:tc>
                  <a:txBody>
                    <a:bodyPr/>
                    <a:lstStyle/>
                    <a:p>
                      <a:pPr marL="0" marR="0" lvl="0" indent="0" algn="l" rtl="0">
                        <a:spcBef>
                          <a:spcPts val="0"/>
                        </a:spcBef>
                        <a:spcAft>
                          <a:spcPts val="0"/>
                        </a:spcAft>
                        <a:buNone/>
                      </a:pPr>
                      <a:r>
                        <a:rPr lang="en-IE" sz="1800"/>
                        <a:t>Biomass</a:t>
                      </a: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r>
                        <a:rPr lang="en-IE" sz="1000"/>
                        <a:t>Reduces need for fossil fuels.</a:t>
                      </a:r>
                      <a:br>
                        <a:rPr lang="en-IE" sz="1000"/>
                      </a:br>
                      <a:r>
                        <a:rPr lang="en-IE" sz="1000"/>
                        <a:t>It’s carbon neutral.</a:t>
                      </a:r>
                      <a:br>
                        <a:rPr lang="en-IE" sz="1000"/>
                      </a:br>
                      <a:r>
                        <a:rPr lang="en-IE" sz="1000"/>
                        <a:t>Biofuels can be transported and stored, and allow for heat and power generation on demand, </a:t>
                      </a:r>
                      <a:endParaRPr sz="1000"/>
                    </a:p>
                  </a:txBody>
                  <a:tcPr marL="91450" marR="91450" marT="45725" marB="45725">
                    <a:solidFill>
                      <a:srgbClr val="6D9EEB"/>
                    </a:solidFill>
                  </a:tcPr>
                </a:tc>
                <a:tc>
                  <a:txBody>
                    <a:bodyPr/>
                    <a:lstStyle/>
                    <a:p>
                      <a:pPr marL="0" marR="0" lvl="0" indent="0" algn="l" rtl="0">
                        <a:spcBef>
                          <a:spcPts val="0"/>
                        </a:spcBef>
                        <a:spcAft>
                          <a:spcPts val="0"/>
                        </a:spcAft>
                        <a:buNone/>
                      </a:pPr>
                      <a:r>
                        <a:rPr lang="en-IE" sz="1000" b="0" i="0">
                          <a:solidFill>
                            <a:schemeClr val="dk1"/>
                          </a:solidFill>
                          <a:latin typeface="Source Sans Pro"/>
                          <a:ea typeface="Source Sans Pro"/>
                          <a:cs typeface="Source Sans Pro"/>
                          <a:sym typeface="Source Sans Pro"/>
                        </a:rPr>
                        <a:t>Burning Biomass releases greenhouse gases.</a:t>
                      </a:r>
                      <a:br>
                        <a:rPr lang="en-IE" sz="1000" b="0" i="0">
                          <a:solidFill>
                            <a:schemeClr val="dk1"/>
                          </a:solidFill>
                          <a:latin typeface="Source Sans Pro"/>
                          <a:ea typeface="Source Sans Pro"/>
                          <a:cs typeface="Source Sans Pro"/>
                          <a:sym typeface="Source Sans Pro"/>
                        </a:rPr>
                      </a:br>
                      <a:r>
                        <a:rPr lang="en-IE" sz="1000" b="0" i="0">
                          <a:solidFill>
                            <a:schemeClr val="dk1"/>
                          </a:solidFill>
                          <a:latin typeface="Source Sans Pro"/>
                          <a:ea typeface="Source Sans Pro"/>
                          <a:cs typeface="Source Sans Pro"/>
                          <a:sym typeface="Source Sans Pro"/>
                        </a:rPr>
                        <a:t>Uncontrolled biomass production could result in deforestation. </a:t>
                      </a:r>
                      <a:br>
                        <a:rPr lang="en-IE" sz="1000" b="0" i="0">
                          <a:solidFill>
                            <a:schemeClr val="dk1"/>
                          </a:solidFill>
                          <a:latin typeface="Source Sans Pro"/>
                          <a:ea typeface="Source Sans Pro"/>
                          <a:cs typeface="Source Sans Pro"/>
                          <a:sym typeface="Source Sans Pro"/>
                        </a:rPr>
                      </a:br>
                      <a:r>
                        <a:rPr lang="en-IE" sz="1000" b="0" i="0">
                          <a:solidFill>
                            <a:schemeClr val="dk1"/>
                          </a:solidFill>
                          <a:latin typeface="Source Sans Pro"/>
                          <a:ea typeface="Source Sans Pro"/>
                          <a:cs typeface="Source Sans Pro"/>
                          <a:sym typeface="Source Sans Pro"/>
                        </a:rPr>
                        <a:t>Land is needed to plant energy crops.</a:t>
                      </a:r>
                      <a:endParaRPr sz="1000"/>
                    </a:p>
                  </a:txBody>
                  <a:tcPr marL="91450" marR="91450" marT="45725" marB="45725">
                    <a:solidFill>
                      <a:srgbClr val="6D9EEB"/>
                    </a:solidFill>
                  </a:tcPr>
                </a:tc>
              </a:tr>
              <a:tr h="559175">
                <a:tc>
                  <a:txBody>
                    <a:bodyPr/>
                    <a:lstStyle/>
                    <a:p>
                      <a:pPr marL="0" marR="0" lvl="0" indent="0" algn="l" rtl="0">
                        <a:spcBef>
                          <a:spcPts val="0"/>
                        </a:spcBef>
                        <a:spcAft>
                          <a:spcPts val="0"/>
                        </a:spcAft>
                        <a:buNone/>
                      </a:pPr>
                      <a:r>
                        <a:rPr lang="en-IE" sz="1800"/>
                        <a:t>Geothermal</a:t>
                      </a: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r>
                        <a:rPr lang="en-IE" sz="1000"/>
                        <a:t>Renewable energy – Uses the heat beneath the ground to heat water. The earth’s internal heat is available around the world</a:t>
                      </a:r>
                      <a:endParaRPr sz="1000"/>
                    </a:p>
                  </a:txBody>
                  <a:tcPr marL="91450" marR="91450" marT="45725" marB="45725">
                    <a:solidFill>
                      <a:srgbClr val="A4C2F4"/>
                    </a:solidFill>
                  </a:tcPr>
                </a:tc>
                <a:tc>
                  <a:txBody>
                    <a:bodyPr/>
                    <a:lstStyle/>
                    <a:p>
                      <a:pPr marL="0" marR="0" lvl="0" indent="0" algn="l" rtl="0">
                        <a:spcBef>
                          <a:spcPts val="0"/>
                        </a:spcBef>
                        <a:spcAft>
                          <a:spcPts val="0"/>
                        </a:spcAft>
                        <a:buNone/>
                      </a:pPr>
                      <a:r>
                        <a:rPr lang="en-IE" sz="1000"/>
                        <a:t>Construction of geothermal power plants can affect the stability of land.</a:t>
                      </a:r>
                      <a:br>
                        <a:rPr lang="en-IE" sz="1000"/>
                      </a:br>
                      <a:r>
                        <a:rPr lang="en-IE" sz="1000"/>
                        <a:t>Electricity is still needed to operate heat pumps.</a:t>
                      </a:r>
                      <a:endParaRPr sz="1000"/>
                    </a:p>
                  </a:txBody>
                  <a:tcPr marL="91450" marR="91450" marT="45725" marB="45725">
                    <a:solidFill>
                      <a:srgbClr val="A4C2F4"/>
                    </a:solidFill>
                  </a:tcPr>
                </a:tc>
              </a:tr>
              <a:tr h="559175">
                <a:tc>
                  <a:txBody>
                    <a:bodyPr/>
                    <a:lstStyle/>
                    <a:p>
                      <a:pPr marL="0" marR="0" lvl="0" indent="0" algn="l" rtl="0">
                        <a:spcBef>
                          <a:spcPts val="0"/>
                        </a:spcBef>
                        <a:spcAft>
                          <a:spcPts val="0"/>
                        </a:spcAft>
                        <a:buNone/>
                      </a:pPr>
                      <a:r>
                        <a:rPr lang="en-IE" sz="1800"/>
                        <a:t>Nuclear</a:t>
                      </a: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r>
                        <a:rPr lang="en-IE" sz="1000"/>
                        <a:t>Less uranium is needed to produce the same amount of energy as coal or oil.</a:t>
                      </a:r>
                      <a:endParaRPr sz="1000"/>
                    </a:p>
                  </a:txBody>
                  <a:tcPr marL="91450" marR="91450" marT="45725" marB="45725">
                    <a:solidFill>
                      <a:srgbClr val="6D9EEB"/>
                    </a:solidFill>
                  </a:tcPr>
                </a:tc>
                <a:tc>
                  <a:txBody>
                    <a:bodyPr/>
                    <a:lstStyle/>
                    <a:p>
                      <a:pPr marL="0" marR="0" lvl="0" indent="0" algn="l" rtl="0">
                        <a:spcBef>
                          <a:spcPts val="0"/>
                        </a:spcBef>
                        <a:spcAft>
                          <a:spcPts val="0"/>
                        </a:spcAft>
                        <a:buNone/>
                      </a:pPr>
                      <a:r>
                        <a:rPr lang="en-IE" sz="1000"/>
                        <a:t>Uranium is an unstable element. Precautions must be taken when mining, transporting and storing it.</a:t>
                      </a:r>
                      <a:br>
                        <a:rPr lang="en-IE" sz="1000"/>
                      </a:br>
                      <a:r>
                        <a:rPr lang="en-IE" sz="1000"/>
                        <a:t>Expensive to decommission a nuclear power plant.</a:t>
                      </a:r>
                      <a:endParaRPr sz="1000"/>
                    </a:p>
                  </a:txBody>
                  <a:tcPr marL="91450" marR="91450" marT="45725" marB="45725">
                    <a:solidFill>
                      <a:srgbClr val="6D9EEB"/>
                    </a:solidFill>
                  </a:tcPr>
                </a:tc>
              </a:tr>
              <a:tr h="735675">
                <a:tc>
                  <a:txBody>
                    <a:bodyPr/>
                    <a:lstStyle/>
                    <a:p>
                      <a:pPr marL="0" marR="0" lvl="0" indent="0" algn="l" rtl="0">
                        <a:spcBef>
                          <a:spcPts val="0"/>
                        </a:spcBef>
                        <a:spcAft>
                          <a:spcPts val="0"/>
                        </a:spcAft>
                        <a:buNone/>
                      </a:pPr>
                      <a:r>
                        <a:rPr lang="en-IE" sz="1800"/>
                        <a:t>Wind</a:t>
                      </a: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r>
                        <a:rPr lang="en-IE" sz="1000"/>
                        <a:t>No harmful polluting gases are produced. </a:t>
                      </a:r>
                      <a:endParaRPr sz="1000"/>
                    </a:p>
                    <a:p>
                      <a:pPr marL="0" marR="0" lvl="0" indent="0" algn="l" rtl="0">
                        <a:spcBef>
                          <a:spcPts val="0"/>
                        </a:spcBef>
                        <a:spcAft>
                          <a:spcPts val="0"/>
                        </a:spcAft>
                        <a:buNone/>
                      </a:pPr>
                      <a:r>
                        <a:rPr lang="en-IE" sz="1000"/>
                        <a:t>Livestock can still be grazed on wind farms.</a:t>
                      </a:r>
                      <a:endParaRPr sz="1000"/>
                    </a:p>
                    <a:p>
                      <a:pPr marL="0" marR="0" lvl="0" indent="0" algn="l" rtl="0">
                        <a:spcBef>
                          <a:spcPts val="0"/>
                        </a:spcBef>
                        <a:spcAft>
                          <a:spcPts val="0"/>
                        </a:spcAft>
                        <a:buNone/>
                      </a:pPr>
                      <a:r>
                        <a:rPr lang="en-IE" sz="1000"/>
                        <a:t>Local communities around wind farms could derive income/benefits  from the renewable energy.</a:t>
                      </a:r>
                      <a:endParaRPr sz="1000"/>
                    </a:p>
                    <a:p>
                      <a:pPr marL="0" marR="0" lvl="0" indent="0" algn="l" rtl="0">
                        <a:spcBef>
                          <a:spcPts val="0"/>
                        </a:spcBef>
                        <a:spcAft>
                          <a:spcPts val="0"/>
                        </a:spcAft>
                        <a:buNone/>
                      </a:pPr>
                      <a:r>
                        <a:rPr lang="en-IE" sz="1000"/>
                        <a:t>Migratory and local bird population patterns could be assessed prior to construction to avoid birds being killed. (Job creation)</a:t>
                      </a:r>
                      <a:endParaRPr sz="1000"/>
                    </a:p>
                  </a:txBody>
                  <a:tcPr marL="91450" marR="91450" marT="45725" marB="45725">
                    <a:solidFill>
                      <a:srgbClr val="A4C2F4"/>
                    </a:solidFill>
                  </a:tcPr>
                </a:tc>
                <a:tc>
                  <a:txBody>
                    <a:bodyPr/>
                    <a:lstStyle/>
                    <a:p>
                      <a:pPr marL="0" marR="0" lvl="0" indent="0" algn="l" rtl="0">
                        <a:spcBef>
                          <a:spcPts val="0"/>
                        </a:spcBef>
                        <a:spcAft>
                          <a:spcPts val="0"/>
                        </a:spcAft>
                        <a:buNone/>
                      </a:pPr>
                      <a:r>
                        <a:rPr lang="en-IE" sz="1000"/>
                        <a:t>Offshore wind energy is more costly than onshore wind energy. Wind farms kill birds and bats.</a:t>
                      </a:r>
                      <a:br>
                        <a:rPr lang="en-IE" sz="1000"/>
                      </a:br>
                      <a:r>
                        <a:rPr lang="en-IE" sz="1000"/>
                        <a:t>Wind farms are noisy and may spoil the view for people living near them</a:t>
                      </a:r>
                      <a:endParaRPr sz="1000"/>
                    </a:p>
                  </a:txBody>
                  <a:tcPr marL="91450" marR="91450" marT="45725" marB="45725">
                    <a:solidFill>
                      <a:srgbClr val="A4C2F4"/>
                    </a:solidFill>
                  </a:tcPr>
                </a:tc>
              </a:tr>
              <a:tr h="399300">
                <a:tc>
                  <a:txBody>
                    <a:bodyPr/>
                    <a:lstStyle/>
                    <a:p>
                      <a:pPr marL="0" marR="0" lvl="0" indent="0" algn="l" rtl="0">
                        <a:spcBef>
                          <a:spcPts val="0"/>
                        </a:spcBef>
                        <a:spcAft>
                          <a:spcPts val="0"/>
                        </a:spcAft>
                        <a:buNone/>
                      </a:pPr>
                      <a:r>
                        <a:rPr lang="en-IE" sz="1800"/>
                        <a:t>Wave</a:t>
                      </a: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r>
                        <a:rPr lang="en-IE" sz="1000"/>
                        <a:t>No harmful by-products such as gas, waste, and pollution</a:t>
                      </a:r>
                      <a:endParaRPr sz="1000"/>
                    </a:p>
                  </a:txBody>
                  <a:tcPr marL="91450" marR="91450" marT="45725" marB="45725">
                    <a:solidFill>
                      <a:srgbClr val="6D9EEB"/>
                    </a:solidFill>
                  </a:tcPr>
                </a:tc>
                <a:tc>
                  <a:txBody>
                    <a:bodyPr/>
                    <a:lstStyle/>
                    <a:p>
                      <a:pPr marL="0" marR="0" lvl="0" indent="0" algn="l" rtl="0">
                        <a:lnSpc>
                          <a:spcPct val="100000"/>
                        </a:lnSpc>
                        <a:spcBef>
                          <a:spcPts val="0"/>
                        </a:spcBef>
                        <a:spcAft>
                          <a:spcPts val="0"/>
                        </a:spcAft>
                        <a:buClr>
                          <a:schemeClr val="dk1"/>
                        </a:buClr>
                        <a:buSzPts val="1000"/>
                        <a:buFont typeface="Source Sans Pro"/>
                        <a:buNone/>
                      </a:pPr>
                      <a:r>
                        <a:rPr lang="en-IE" sz="1000"/>
                        <a:t>Technology for wave energy is still in infancy and very expensive</a:t>
                      </a:r>
                      <a:endParaRPr sz="1000"/>
                    </a:p>
                  </a:txBody>
                  <a:tcPr marL="91450" marR="91450" marT="45725" marB="45725">
                    <a:solidFill>
                      <a:srgbClr val="6D9EEB"/>
                    </a:solidFill>
                  </a:tcPr>
                </a:tc>
              </a:tr>
              <a:tr h="422400">
                <a:tc>
                  <a:txBody>
                    <a:bodyPr/>
                    <a:lstStyle/>
                    <a:p>
                      <a:pPr marL="0" marR="0" lvl="0" indent="0" algn="l" rtl="0">
                        <a:spcBef>
                          <a:spcPts val="0"/>
                        </a:spcBef>
                        <a:spcAft>
                          <a:spcPts val="0"/>
                        </a:spcAft>
                        <a:buNone/>
                      </a:pPr>
                      <a:r>
                        <a:rPr lang="en-IE" sz="1800"/>
                        <a:t>Tidal</a:t>
                      </a: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lnSpc>
                          <a:spcPct val="100000"/>
                        </a:lnSpc>
                        <a:spcBef>
                          <a:spcPts val="0"/>
                        </a:spcBef>
                        <a:spcAft>
                          <a:spcPts val="0"/>
                        </a:spcAft>
                        <a:buClr>
                          <a:schemeClr val="dk1"/>
                        </a:buClr>
                        <a:buSzPts val="1000"/>
                        <a:buFont typeface="Source Sans Pro"/>
                        <a:buNone/>
                      </a:pPr>
                      <a:r>
                        <a:rPr lang="en-IE" sz="1000"/>
                        <a:t>Tidal currents are predictable.</a:t>
                      </a:r>
                      <a:br>
                        <a:rPr lang="en-IE" sz="1000"/>
                      </a:br>
                      <a:r>
                        <a:rPr lang="en-IE" sz="1000"/>
                        <a:t>No harmful by-products such as gas, waste, and pollution</a:t>
                      </a:r>
                      <a:endParaRPr sz="1000"/>
                    </a:p>
                  </a:txBody>
                  <a:tcPr marL="91450" marR="91450" marT="45725" marB="45725">
                    <a:solidFill>
                      <a:srgbClr val="A4C2F4"/>
                    </a:solidFill>
                  </a:tcPr>
                </a:tc>
                <a:tc>
                  <a:txBody>
                    <a:bodyPr/>
                    <a:lstStyle/>
                    <a:p>
                      <a:pPr marL="0" marR="0" lvl="0" indent="0" algn="l" rtl="0">
                        <a:lnSpc>
                          <a:spcPct val="100000"/>
                        </a:lnSpc>
                        <a:spcBef>
                          <a:spcPts val="0"/>
                        </a:spcBef>
                        <a:spcAft>
                          <a:spcPts val="0"/>
                        </a:spcAft>
                        <a:buClr>
                          <a:schemeClr val="dk1"/>
                        </a:buClr>
                        <a:buSzPts val="1000"/>
                        <a:buFont typeface="Source Sans Pro"/>
                        <a:buNone/>
                      </a:pPr>
                      <a:r>
                        <a:rPr lang="en-IE" sz="1000"/>
                        <a:t>Technology for tidal energy is still in infancy and very expensive</a:t>
                      </a:r>
                      <a:endParaRPr sz="1000"/>
                    </a:p>
                  </a:txBody>
                  <a:tcPr marL="91450" marR="91450" marT="45725" marB="45725">
                    <a:solidFill>
                      <a:srgbClr val="A4C2F4"/>
                    </a:solidFill>
                  </a:tcPr>
                </a:tc>
              </a:tr>
            </a:tbl>
          </a:graphicData>
        </a:graphic>
      </p:graphicFrame>
      <p:sp>
        <p:nvSpPr>
          <p:cNvPr id="251" name="Google Shape;251;p23"/>
          <p:cNvSpPr/>
          <p:nvPr/>
        </p:nvSpPr>
        <p:spPr>
          <a:xfrm rot="-1644075">
            <a:off x="466883" y="2791052"/>
            <a:ext cx="12511864" cy="156961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IE" sz="9600" b="1" cap="none">
                <a:solidFill>
                  <a:srgbClr val="7DB1FF"/>
                </a:solidFill>
                <a:latin typeface="Source Sans Pro"/>
                <a:ea typeface="Source Sans Pro"/>
                <a:cs typeface="Source Sans Pro"/>
                <a:sym typeface="Source Sans Pro"/>
              </a:rPr>
              <a:t>Sample</a:t>
            </a:r>
            <a:endParaRPr sz="9600" b="1" cap="none">
              <a:solidFill>
                <a:srgbClr val="7DB1FF"/>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4"/>
          <p:cNvSpPr txBox="1">
            <a:spLocks noGrp="1"/>
          </p:cNvSpPr>
          <p:nvPr>
            <p:ph type="title"/>
          </p:nvPr>
        </p:nvSpPr>
        <p:spPr>
          <a:xfrm>
            <a:off x="762000" y="259205"/>
            <a:ext cx="10989397"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dirty="0">
                <a:solidFill>
                  <a:schemeClr val="lt1"/>
                </a:solidFill>
                <a:latin typeface="Cabin"/>
                <a:ea typeface="Cabin"/>
                <a:cs typeface="Cabin"/>
                <a:sym typeface="Cabin"/>
              </a:rPr>
              <a:t>Debating Scenarios: </a:t>
            </a:r>
            <a:r>
              <a:rPr lang="en-IE" sz="3100" b="0" i="0" u="none" strike="noStrike" cap="none" dirty="0">
                <a:solidFill>
                  <a:schemeClr val="accent5"/>
                </a:solidFill>
                <a:latin typeface="Cabin"/>
                <a:ea typeface="Cabin"/>
                <a:cs typeface="Cabin"/>
                <a:sym typeface="Cabin"/>
              </a:rPr>
              <a:t>Think – Pair – Share Activity</a:t>
            </a:r>
            <a:endParaRPr sz="3100" b="0" i="0" u="none" strike="noStrike" cap="none" dirty="0">
              <a:solidFill>
                <a:schemeClr val="accent5"/>
              </a:solidFill>
              <a:latin typeface="Cabin"/>
              <a:ea typeface="Cabin"/>
              <a:cs typeface="Cabin"/>
              <a:sym typeface="Cabin"/>
            </a:endParaRPr>
          </a:p>
        </p:txBody>
      </p:sp>
      <p:sp>
        <p:nvSpPr>
          <p:cNvPr id="257" name="Google Shape;257;p24"/>
          <p:cNvSpPr txBox="1">
            <a:spLocks noGrp="1"/>
          </p:cNvSpPr>
          <p:nvPr>
            <p:ph type="body" idx="2"/>
          </p:nvPr>
        </p:nvSpPr>
        <p:spPr>
          <a:xfrm>
            <a:off x="728662" y="1759652"/>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Students should stand in a line in the middle of the room.</a:t>
            </a:r>
            <a:endParaRPr/>
          </a:p>
          <a:p>
            <a:pPr marL="0" marR="0" lvl="0" indent="0" algn="ctr" rtl="0">
              <a:lnSpc>
                <a:spcPct val="90000"/>
              </a:lnSpc>
              <a:spcBef>
                <a:spcPts val="100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Draw students attention to the ‘Agree’ side of the classroom and the ‘Disagree’ side of the classroom.</a:t>
            </a:r>
            <a:endParaRPr/>
          </a:p>
          <a:p>
            <a:pPr marL="0" marR="0" lvl="0" indent="0" algn="ctr" rtl="0">
              <a:lnSpc>
                <a:spcPct val="90000"/>
              </a:lnSpc>
              <a:spcBef>
                <a:spcPts val="100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If students ‘Agree’ with a statement, they must move to the agree side.</a:t>
            </a:r>
            <a:br>
              <a:rPr lang="en-IE" sz="2300" b="0" i="0" u="none" strike="noStrike" cap="none">
                <a:solidFill>
                  <a:schemeClr val="lt2"/>
                </a:solidFill>
                <a:latin typeface="Source Sans Pro"/>
                <a:ea typeface="Source Sans Pro"/>
                <a:cs typeface="Source Sans Pro"/>
                <a:sym typeface="Source Sans Pro"/>
              </a:rPr>
            </a:br>
            <a:r>
              <a:rPr lang="en-IE" sz="2300" b="0" i="0" u="none" strike="noStrike" cap="none">
                <a:solidFill>
                  <a:schemeClr val="lt2"/>
                </a:solidFill>
                <a:latin typeface="Source Sans Pro"/>
                <a:ea typeface="Source Sans Pro"/>
                <a:cs typeface="Source Sans Pro"/>
                <a:sym typeface="Source Sans Pro"/>
              </a:rPr>
              <a:t>If students ‘Disagree’ with a statement, they must move to the disagree side of the classroom.</a:t>
            </a:r>
            <a:endParaRPr/>
          </a:p>
          <a:p>
            <a:pPr marL="0" marR="0" lvl="0" indent="0" algn="ctr" rtl="0">
              <a:lnSpc>
                <a:spcPct val="90000"/>
              </a:lnSpc>
              <a:spcBef>
                <a:spcPts val="100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If students are ‘undecided’, they must stay in the middle of the room.</a:t>
            </a:r>
            <a:br>
              <a:rPr lang="en-IE" sz="2300" b="0" i="0" u="none" strike="noStrike" cap="none">
                <a:solidFill>
                  <a:schemeClr val="lt2"/>
                </a:solidFill>
                <a:latin typeface="Source Sans Pro"/>
                <a:ea typeface="Source Sans Pro"/>
                <a:cs typeface="Source Sans Pro"/>
                <a:sym typeface="Source Sans Pro"/>
              </a:rPr>
            </a:br>
            <a:r>
              <a:rPr lang="en-IE" sz="2300" b="0" i="0" u="none" strike="noStrike" cap="none">
                <a:solidFill>
                  <a:schemeClr val="lt2"/>
                </a:solidFill>
                <a:latin typeface="Source Sans Pro"/>
                <a:ea typeface="Source Sans Pro"/>
                <a:cs typeface="Source Sans Pro"/>
                <a:sym typeface="Source Sans Pro"/>
              </a:rPr>
              <a:t>Students must be ready to give an informed view to their decision.</a:t>
            </a:r>
            <a:endParaRPr/>
          </a:p>
          <a:p>
            <a:pPr marL="0" marR="0" lvl="0" indent="0" algn="ctr" rtl="0">
              <a:lnSpc>
                <a:spcPct val="90000"/>
              </a:lnSpc>
              <a:spcBef>
                <a:spcPts val="100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Other students can move from ‘agree’ to ‘disagree’ if they are convinced to do so.</a:t>
            </a:r>
            <a:endParaRPr sz="2300" b="0" i="0" u="none" strike="noStrike" cap="none">
              <a:solidFill>
                <a:schemeClr val="lt2"/>
              </a:solidFill>
              <a:latin typeface="Source Sans Pro"/>
              <a:ea typeface="Source Sans Pro"/>
              <a:cs typeface="Source Sans Pro"/>
              <a:sym typeface="Source Sans Pro"/>
            </a:endParaRPr>
          </a:p>
        </p:txBody>
      </p:sp>
      <p:sp>
        <p:nvSpPr>
          <p:cNvPr id="258" name="Google Shape;258;p24"/>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11</a:t>
            </a:fld>
            <a:endParaRPr sz="1600" b="1">
              <a:solidFill>
                <a:schemeClr val="lt1"/>
              </a:solidFill>
              <a:latin typeface="Source Sans Pro"/>
              <a:ea typeface="Source Sans Pro"/>
              <a:cs typeface="Source Sans Pro"/>
              <a:sym typeface="Source Sans Pro"/>
            </a:endParaRPr>
          </a:p>
        </p:txBody>
      </p:sp>
      <p:sp>
        <p:nvSpPr>
          <p:cNvPr id="259" name="Google Shape;259;p24"/>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8880"/>
              <a:buFont typeface="Arial"/>
              <a:buNone/>
            </a:pPr>
            <a:endParaRPr sz="8880" b="0" i="0" u="none" strike="noStrike" cap="none">
              <a:solidFill>
                <a:schemeClr val="lt1"/>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p:txBody>
      </p:sp>
      <p:sp>
        <p:nvSpPr>
          <p:cNvPr id="260" name="Google Shape;260;p24"/>
          <p:cNvSpPr/>
          <p:nvPr/>
        </p:nvSpPr>
        <p:spPr>
          <a:xfrm>
            <a:off x="728662" y="5594609"/>
            <a:ext cx="10734675" cy="514350"/>
          </a:xfrm>
          <a:prstGeom prst="rect">
            <a:avLst/>
          </a:prstGeom>
          <a:solidFill>
            <a:srgbClr val="007F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IE" sz="1800">
                <a:solidFill>
                  <a:schemeClr val="lt1"/>
                </a:solidFill>
                <a:latin typeface="Source Sans Pro"/>
                <a:ea typeface="Source Sans Pro"/>
                <a:cs typeface="Source Sans Pro"/>
                <a:sym typeface="Source Sans Pro"/>
              </a:rPr>
              <a:t>Note: Statements for the Debate have been provided by </a:t>
            </a:r>
            <a:r>
              <a:rPr lang="en-IE" sz="1800" u="sng">
                <a:solidFill>
                  <a:schemeClr val="hlink"/>
                </a:solidFill>
                <a:latin typeface="Source Sans Pro"/>
                <a:ea typeface="Source Sans Pro"/>
                <a:cs typeface="Source Sans Pro"/>
                <a:sym typeface="Source Sans Pro"/>
                <a:hlinkClick r:id="rId3"/>
              </a:rPr>
              <a:t>DevelopmentEducation.ie</a:t>
            </a:r>
            <a:r>
              <a:rPr lang="en-IE" sz="1800">
                <a:solidFill>
                  <a:schemeClr val="dk1"/>
                </a:solidFill>
                <a:latin typeface="Source Sans Pro"/>
                <a:ea typeface="Source Sans Pro"/>
                <a:cs typeface="Source Sans Pro"/>
                <a:sym typeface="Source Sans Pro"/>
              </a:rPr>
              <a:t>. </a:t>
            </a:r>
            <a:r>
              <a:rPr lang="en-IE" sz="1800" u="sng">
                <a:solidFill>
                  <a:schemeClr val="hlink"/>
                </a:solidFill>
                <a:latin typeface="Source Sans Pro"/>
                <a:ea typeface="Source Sans Pro"/>
                <a:cs typeface="Source Sans Pro"/>
                <a:sym typeface="Source Sans Pro"/>
                <a:hlinkClick r:id="rId3"/>
              </a:rPr>
              <a:t>Access viewpoints here.</a:t>
            </a:r>
            <a:endParaRPr sz="1800">
              <a:solidFill>
                <a:schemeClr val="dk1"/>
              </a:solidFill>
              <a:latin typeface="Source Sans Pro"/>
              <a:ea typeface="Source Sans Pro"/>
              <a:cs typeface="Source Sans Pro"/>
              <a:sym typeface="Source Sans Pro"/>
            </a:endParaRPr>
          </a:p>
        </p:txBody>
      </p:sp>
      <p:pic>
        <p:nvPicPr>
          <p:cNvPr id="261" name="Google Shape;261;p24">
            <a:hlinkClick r:id="rId4"/>
          </p:cNvPr>
          <p:cNvPicPr preferRelativeResize="0"/>
          <p:nvPr/>
        </p:nvPicPr>
        <p:blipFill rotWithShape="1">
          <a:blip r:embed="rId5">
            <a:alphaModFix/>
          </a:blip>
          <a:srcRect/>
          <a:stretch/>
        </p:blipFill>
        <p:spPr>
          <a:xfrm>
            <a:off x="8789644" y="6118484"/>
            <a:ext cx="2673693" cy="580573"/>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25"/>
          <p:cNvSpPr txBox="1">
            <a:spLocks noGrp="1"/>
          </p:cNvSpPr>
          <p:nvPr>
            <p:ph type="title"/>
          </p:nvPr>
        </p:nvSpPr>
        <p:spPr>
          <a:xfrm>
            <a:off x="838199" y="557629"/>
            <a:ext cx="10958465"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dirty="0">
                <a:solidFill>
                  <a:schemeClr val="lt1"/>
                </a:solidFill>
                <a:latin typeface="Cabin"/>
                <a:ea typeface="Cabin"/>
                <a:cs typeface="Cabin"/>
                <a:sym typeface="Cabin"/>
              </a:rPr>
              <a:t>Debating Scenarios: </a:t>
            </a:r>
            <a:r>
              <a:rPr lang="en-IE" sz="3100" b="0" i="0" u="none" strike="noStrike" cap="none" dirty="0">
                <a:solidFill>
                  <a:schemeClr val="accent5"/>
                </a:solidFill>
                <a:latin typeface="Cabin"/>
                <a:ea typeface="Cabin"/>
                <a:cs typeface="Cabin"/>
                <a:sym typeface="Cabin"/>
              </a:rPr>
              <a:t>Think – Pair – Share Activity</a:t>
            </a:r>
            <a:endParaRPr sz="3100" b="0" i="0" u="none" strike="noStrike" cap="none" dirty="0">
              <a:solidFill>
                <a:schemeClr val="accent5"/>
              </a:solidFill>
              <a:latin typeface="Cabin"/>
              <a:ea typeface="Cabin"/>
              <a:cs typeface="Cabin"/>
              <a:sym typeface="Cabin"/>
            </a:endParaRPr>
          </a:p>
        </p:txBody>
      </p:sp>
      <p:sp>
        <p:nvSpPr>
          <p:cNvPr id="267" name="Google Shape;267;p25"/>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Show whether you agree or disagree with each statement. </a:t>
            </a:r>
            <a:br>
              <a:rPr lang="en-IE" sz="2300" b="0" i="0" u="none" strike="noStrike" cap="none">
                <a:solidFill>
                  <a:schemeClr val="lt2"/>
                </a:solidFill>
                <a:latin typeface="Source Sans Pro"/>
                <a:ea typeface="Source Sans Pro"/>
                <a:cs typeface="Source Sans Pro"/>
                <a:sym typeface="Source Sans Pro"/>
              </a:rPr>
            </a:br>
            <a:r>
              <a:rPr lang="en-IE" sz="2300" b="0" i="0" u="none" strike="noStrike" cap="none">
                <a:solidFill>
                  <a:schemeClr val="lt2"/>
                </a:solidFill>
                <a:latin typeface="Source Sans Pro"/>
                <a:ea typeface="Source Sans Pro"/>
                <a:cs typeface="Source Sans Pro"/>
                <a:sym typeface="Source Sans Pro"/>
              </a:rPr>
              <a:t>Be ready to give an informed explanation to your decision.</a:t>
            </a:r>
            <a:endParaRPr sz="2300" b="0" i="0" u="none" strike="noStrike" cap="none">
              <a:solidFill>
                <a:schemeClr val="lt2"/>
              </a:solidFill>
              <a:latin typeface="Source Sans Pro"/>
              <a:ea typeface="Source Sans Pro"/>
              <a:cs typeface="Source Sans Pro"/>
              <a:sym typeface="Source Sans Pro"/>
            </a:endParaRPr>
          </a:p>
        </p:txBody>
      </p:sp>
      <p:sp>
        <p:nvSpPr>
          <p:cNvPr id="268" name="Google Shape;268;p25"/>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12</a:t>
            </a:fld>
            <a:endParaRPr sz="1600" b="1">
              <a:solidFill>
                <a:schemeClr val="lt1"/>
              </a:solidFill>
              <a:latin typeface="Source Sans Pro"/>
              <a:ea typeface="Source Sans Pro"/>
              <a:cs typeface="Source Sans Pro"/>
              <a:sym typeface="Source Sans Pro"/>
            </a:endParaRPr>
          </a:p>
        </p:txBody>
      </p:sp>
      <p:sp>
        <p:nvSpPr>
          <p:cNvPr id="269" name="Google Shape;269;p25"/>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8880"/>
              <a:buFont typeface="Arial"/>
              <a:buNone/>
            </a:pPr>
            <a:endParaRPr sz="8880" b="0" i="0" u="none" strike="noStrike" cap="none">
              <a:solidFill>
                <a:schemeClr val="lt1"/>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p:txBody>
      </p:sp>
      <p:sp>
        <p:nvSpPr>
          <p:cNvPr id="270" name="Google Shape;270;p25"/>
          <p:cNvSpPr/>
          <p:nvPr/>
        </p:nvSpPr>
        <p:spPr>
          <a:xfrm>
            <a:off x="1328737" y="2866934"/>
            <a:ext cx="9682163" cy="2448016"/>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000">
                <a:solidFill>
                  <a:schemeClr val="dk1"/>
                </a:solidFill>
                <a:latin typeface="Comic Sans MS"/>
                <a:ea typeface="Comic Sans MS"/>
                <a:cs typeface="Comic Sans MS"/>
                <a:sym typeface="Comic Sans MS"/>
              </a:rPr>
              <a:t>Switching to renewable energy is not as simple as it is being made out to be. </a:t>
            </a:r>
            <a:br>
              <a:rPr lang="en-IE" sz="3000">
                <a:solidFill>
                  <a:schemeClr val="dk1"/>
                </a:solidFill>
                <a:latin typeface="Comic Sans MS"/>
                <a:ea typeface="Comic Sans MS"/>
                <a:cs typeface="Comic Sans MS"/>
                <a:sym typeface="Comic Sans MS"/>
              </a:rPr>
            </a:br>
            <a:r>
              <a:rPr lang="en-IE" sz="3000">
                <a:solidFill>
                  <a:schemeClr val="dk1"/>
                </a:solidFill>
                <a:latin typeface="Comic Sans MS"/>
                <a:ea typeface="Comic Sans MS"/>
                <a:cs typeface="Comic Sans MS"/>
                <a:sym typeface="Comic Sans MS"/>
              </a:rPr>
              <a:t>Quite the opposite.</a:t>
            </a:r>
            <a:endParaRPr sz="3000">
              <a:solidFill>
                <a:schemeClr val="dk1"/>
              </a:solidFill>
              <a:latin typeface="Comic Sans MS"/>
              <a:ea typeface="Comic Sans MS"/>
              <a:cs typeface="Comic Sans MS"/>
              <a:sym typeface="Comic Sans MS"/>
            </a:endParaRPr>
          </a:p>
        </p:txBody>
      </p:sp>
      <p:pic>
        <p:nvPicPr>
          <p:cNvPr id="271" name="Google Shape;271;p25">
            <a:hlinkClick r:id="rId3"/>
          </p:cNvPr>
          <p:cNvPicPr preferRelativeResize="0"/>
          <p:nvPr/>
        </p:nvPicPr>
        <p:blipFill rotWithShape="1">
          <a:blip r:embed="rId4">
            <a:alphaModFix/>
          </a:blip>
          <a:srcRect/>
          <a:stretch/>
        </p:blipFill>
        <p:spPr>
          <a:xfrm>
            <a:off x="8564578" y="4637554"/>
            <a:ext cx="2190356" cy="459767"/>
          </a:xfrm>
          <a:prstGeom prst="rect">
            <a:avLst/>
          </a:prstGeom>
          <a:noFill/>
          <a:ln>
            <a:noFill/>
          </a:ln>
        </p:spPr>
      </p:pic>
      <p:sp>
        <p:nvSpPr>
          <p:cNvPr id="272" name="Google Shape;272;p25"/>
          <p:cNvSpPr txBox="1"/>
          <p:nvPr/>
        </p:nvSpPr>
        <p:spPr>
          <a:xfrm>
            <a:off x="8081241" y="6191250"/>
            <a:ext cx="318683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5"/>
              </a:rPr>
              <a:t>Read the following viewpoint </a:t>
            </a:r>
            <a:endParaRPr sz="18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6"/>
          <p:cNvSpPr txBox="1">
            <a:spLocks noGrp="1"/>
          </p:cNvSpPr>
          <p:nvPr>
            <p:ph type="title"/>
          </p:nvPr>
        </p:nvSpPr>
        <p:spPr>
          <a:xfrm>
            <a:off x="838200" y="557629"/>
            <a:ext cx="10940358"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dirty="0">
                <a:solidFill>
                  <a:schemeClr val="lt1"/>
                </a:solidFill>
                <a:latin typeface="Cabin"/>
                <a:ea typeface="Cabin"/>
                <a:cs typeface="Cabin"/>
                <a:sym typeface="Cabin"/>
              </a:rPr>
              <a:t>Debating Scenarios: </a:t>
            </a:r>
            <a:r>
              <a:rPr lang="en-IE" sz="3100" b="0" i="0" u="none" strike="noStrike" cap="none" dirty="0">
                <a:solidFill>
                  <a:schemeClr val="accent5"/>
                </a:solidFill>
                <a:latin typeface="Cabin"/>
                <a:ea typeface="Cabin"/>
                <a:cs typeface="Cabin"/>
                <a:sym typeface="Cabin"/>
              </a:rPr>
              <a:t>Think – Pair – Share Activity</a:t>
            </a:r>
            <a:endParaRPr sz="3100" b="0" i="0" u="none" strike="noStrike" cap="none" dirty="0">
              <a:solidFill>
                <a:schemeClr val="accent5"/>
              </a:solidFill>
              <a:latin typeface="Cabin"/>
              <a:ea typeface="Cabin"/>
              <a:cs typeface="Cabin"/>
              <a:sym typeface="Cabin"/>
            </a:endParaRPr>
          </a:p>
        </p:txBody>
      </p:sp>
      <p:sp>
        <p:nvSpPr>
          <p:cNvPr id="278" name="Google Shape;278;p26"/>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Show whether you agree or disagree with each statement. </a:t>
            </a:r>
            <a:br>
              <a:rPr lang="en-IE" sz="2300" b="0" i="0" u="none" strike="noStrike" cap="none">
                <a:solidFill>
                  <a:schemeClr val="lt2"/>
                </a:solidFill>
                <a:latin typeface="Source Sans Pro"/>
                <a:ea typeface="Source Sans Pro"/>
                <a:cs typeface="Source Sans Pro"/>
                <a:sym typeface="Source Sans Pro"/>
              </a:rPr>
            </a:br>
            <a:r>
              <a:rPr lang="en-IE" sz="2300" b="0" i="0" u="none" strike="noStrike" cap="none">
                <a:solidFill>
                  <a:schemeClr val="lt2"/>
                </a:solidFill>
                <a:latin typeface="Source Sans Pro"/>
                <a:ea typeface="Source Sans Pro"/>
                <a:cs typeface="Source Sans Pro"/>
                <a:sym typeface="Source Sans Pro"/>
              </a:rPr>
              <a:t>Be ready to give an informed explanation to your decision.</a:t>
            </a:r>
            <a:endParaRPr sz="2300" b="0" i="0" u="none" strike="noStrike" cap="none">
              <a:solidFill>
                <a:schemeClr val="lt2"/>
              </a:solidFill>
              <a:latin typeface="Source Sans Pro"/>
              <a:ea typeface="Source Sans Pro"/>
              <a:cs typeface="Source Sans Pro"/>
              <a:sym typeface="Source Sans Pro"/>
            </a:endParaRPr>
          </a:p>
        </p:txBody>
      </p:sp>
      <p:sp>
        <p:nvSpPr>
          <p:cNvPr id="279" name="Google Shape;279;p26"/>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13</a:t>
            </a:fld>
            <a:endParaRPr sz="1600" b="1">
              <a:solidFill>
                <a:schemeClr val="lt1"/>
              </a:solidFill>
              <a:latin typeface="Source Sans Pro"/>
              <a:ea typeface="Source Sans Pro"/>
              <a:cs typeface="Source Sans Pro"/>
              <a:sym typeface="Source Sans Pro"/>
            </a:endParaRPr>
          </a:p>
        </p:txBody>
      </p:sp>
      <p:sp>
        <p:nvSpPr>
          <p:cNvPr id="280" name="Google Shape;280;p26"/>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8880"/>
              <a:buFont typeface="Arial"/>
              <a:buNone/>
            </a:pPr>
            <a:endParaRPr sz="8880" b="0" i="0" u="none" strike="noStrike" cap="none">
              <a:solidFill>
                <a:schemeClr val="lt1"/>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p:txBody>
      </p:sp>
      <p:sp>
        <p:nvSpPr>
          <p:cNvPr id="281" name="Google Shape;281;p26"/>
          <p:cNvSpPr/>
          <p:nvPr/>
        </p:nvSpPr>
        <p:spPr>
          <a:xfrm>
            <a:off x="1328737" y="2866934"/>
            <a:ext cx="9682163" cy="2448016"/>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000">
                <a:solidFill>
                  <a:schemeClr val="dk1"/>
                </a:solidFill>
                <a:latin typeface="Comic Sans MS"/>
                <a:ea typeface="Comic Sans MS"/>
                <a:cs typeface="Comic Sans MS"/>
                <a:sym typeface="Comic Sans MS"/>
              </a:rPr>
              <a:t>Leaving fossil fuels in the ground is good for everyone.</a:t>
            </a:r>
            <a:endParaRPr sz="3000">
              <a:solidFill>
                <a:schemeClr val="dk1"/>
              </a:solidFill>
              <a:latin typeface="Comic Sans MS"/>
              <a:ea typeface="Comic Sans MS"/>
              <a:cs typeface="Comic Sans MS"/>
              <a:sym typeface="Comic Sans MS"/>
            </a:endParaRPr>
          </a:p>
        </p:txBody>
      </p:sp>
      <p:pic>
        <p:nvPicPr>
          <p:cNvPr id="282" name="Google Shape;282;p26">
            <a:hlinkClick r:id="rId3"/>
          </p:cNvPr>
          <p:cNvPicPr preferRelativeResize="0"/>
          <p:nvPr/>
        </p:nvPicPr>
        <p:blipFill rotWithShape="1">
          <a:blip r:embed="rId4">
            <a:alphaModFix/>
          </a:blip>
          <a:srcRect/>
          <a:stretch/>
        </p:blipFill>
        <p:spPr>
          <a:xfrm>
            <a:off x="8537418" y="4637554"/>
            <a:ext cx="2074641" cy="475616"/>
          </a:xfrm>
          <a:prstGeom prst="rect">
            <a:avLst/>
          </a:prstGeom>
          <a:noFill/>
          <a:ln>
            <a:noFill/>
          </a:ln>
        </p:spPr>
      </p:pic>
      <p:sp>
        <p:nvSpPr>
          <p:cNvPr id="283" name="Google Shape;283;p26"/>
          <p:cNvSpPr txBox="1"/>
          <p:nvPr/>
        </p:nvSpPr>
        <p:spPr>
          <a:xfrm>
            <a:off x="8081241" y="6191250"/>
            <a:ext cx="318683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5"/>
              </a:rPr>
              <a:t>Read the following viewpoint </a:t>
            </a:r>
            <a:endParaRPr sz="18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7"/>
          <p:cNvSpPr txBox="1">
            <a:spLocks noGrp="1"/>
          </p:cNvSpPr>
          <p:nvPr>
            <p:ph type="title"/>
          </p:nvPr>
        </p:nvSpPr>
        <p:spPr>
          <a:xfrm>
            <a:off x="838200" y="557629"/>
            <a:ext cx="11021840"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dirty="0">
                <a:solidFill>
                  <a:schemeClr val="lt1"/>
                </a:solidFill>
                <a:latin typeface="Cabin"/>
                <a:ea typeface="Cabin"/>
                <a:cs typeface="Cabin"/>
                <a:sym typeface="Cabin"/>
              </a:rPr>
              <a:t>Debating Scenarios: </a:t>
            </a:r>
            <a:r>
              <a:rPr lang="en-IE" sz="3100" b="0" i="0" u="none" strike="noStrike" cap="none" dirty="0">
                <a:solidFill>
                  <a:schemeClr val="accent5"/>
                </a:solidFill>
                <a:latin typeface="Cabin"/>
                <a:ea typeface="Cabin"/>
                <a:cs typeface="Cabin"/>
                <a:sym typeface="Cabin"/>
              </a:rPr>
              <a:t>Think – Pair – Share Activity</a:t>
            </a:r>
            <a:endParaRPr sz="3100" b="0" i="0" u="none" strike="noStrike" cap="none" dirty="0">
              <a:solidFill>
                <a:schemeClr val="accent5"/>
              </a:solidFill>
              <a:latin typeface="Cabin"/>
              <a:ea typeface="Cabin"/>
              <a:cs typeface="Cabin"/>
              <a:sym typeface="Cabin"/>
            </a:endParaRPr>
          </a:p>
        </p:txBody>
      </p:sp>
      <p:sp>
        <p:nvSpPr>
          <p:cNvPr id="289" name="Google Shape;289;p27"/>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Show whether you agree or disagree with each statement. </a:t>
            </a:r>
            <a:br>
              <a:rPr lang="en-IE" sz="2300" b="0" i="0" u="none" strike="noStrike" cap="none">
                <a:solidFill>
                  <a:schemeClr val="lt2"/>
                </a:solidFill>
                <a:latin typeface="Source Sans Pro"/>
                <a:ea typeface="Source Sans Pro"/>
                <a:cs typeface="Source Sans Pro"/>
                <a:sym typeface="Source Sans Pro"/>
              </a:rPr>
            </a:br>
            <a:r>
              <a:rPr lang="en-IE" sz="2300" b="0" i="0" u="none" strike="noStrike" cap="none">
                <a:solidFill>
                  <a:schemeClr val="lt2"/>
                </a:solidFill>
                <a:latin typeface="Source Sans Pro"/>
                <a:ea typeface="Source Sans Pro"/>
                <a:cs typeface="Source Sans Pro"/>
                <a:sym typeface="Source Sans Pro"/>
              </a:rPr>
              <a:t>Be ready to give an informed explanation to your decision.</a:t>
            </a:r>
            <a:endParaRPr sz="2300" b="0" i="0" u="none" strike="noStrike" cap="none">
              <a:solidFill>
                <a:schemeClr val="lt2"/>
              </a:solidFill>
              <a:latin typeface="Source Sans Pro"/>
              <a:ea typeface="Source Sans Pro"/>
              <a:cs typeface="Source Sans Pro"/>
              <a:sym typeface="Source Sans Pro"/>
            </a:endParaRPr>
          </a:p>
        </p:txBody>
      </p:sp>
      <p:sp>
        <p:nvSpPr>
          <p:cNvPr id="290" name="Google Shape;290;p27"/>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14</a:t>
            </a:fld>
            <a:endParaRPr sz="1600" b="1">
              <a:solidFill>
                <a:schemeClr val="lt1"/>
              </a:solidFill>
              <a:latin typeface="Source Sans Pro"/>
              <a:ea typeface="Source Sans Pro"/>
              <a:cs typeface="Source Sans Pro"/>
              <a:sym typeface="Source Sans Pro"/>
            </a:endParaRPr>
          </a:p>
        </p:txBody>
      </p:sp>
      <p:sp>
        <p:nvSpPr>
          <p:cNvPr id="291" name="Google Shape;291;p27"/>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8880"/>
              <a:buFont typeface="Arial"/>
              <a:buNone/>
            </a:pPr>
            <a:endParaRPr sz="8880" b="0" i="0" u="none" strike="noStrike" cap="none">
              <a:solidFill>
                <a:schemeClr val="lt1"/>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p:txBody>
      </p:sp>
      <p:sp>
        <p:nvSpPr>
          <p:cNvPr id="292" name="Google Shape;292;p27"/>
          <p:cNvSpPr/>
          <p:nvPr/>
        </p:nvSpPr>
        <p:spPr>
          <a:xfrm>
            <a:off x="1328737" y="2866934"/>
            <a:ext cx="9682163" cy="2448016"/>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000">
                <a:solidFill>
                  <a:schemeClr val="dk1"/>
                </a:solidFill>
                <a:latin typeface="Comic Sans MS"/>
                <a:ea typeface="Comic Sans MS"/>
                <a:cs typeface="Comic Sans MS"/>
                <a:sym typeface="Comic Sans MS"/>
              </a:rPr>
              <a:t>Renewables cannot provide the required amount of energy to supply demand.</a:t>
            </a:r>
            <a:endParaRPr sz="3000">
              <a:solidFill>
                <a:schemeClr val="dk1"/>
              </a:solidFill>
              <a:latin typeface="Comic Sans MS"/>
              <a:ea typeface="Comic Sans MS"/>
              <a:cs typeface="Comic Sans MS"/>
              <a:sym typeface="Comic Sans MS"/>
            </a:endParaRPr>
          </a:p>
        </p:txBody>
      </p:sp>
      <p:pic>
        <p:nvPicPr>
          <p:cNvPr id="293" name="Google Shape;293;p27">
            <a:hlinkClick r:id="rId3"/>
          </p:cNvPr>
          <p:cNvPicPr preferRelativeResize="0"/>
          <p:nvPr/>
        </p:nvPicPr>
        <p:blipFill rotWithShape="1">
          <a:blip r:embed="rId4">
            <a:alphaModFix/>
          </a:blip>
          <a:srcRect/>
          <a:stretch/>
        </p:blipFill>
        <p:spPr>
          <a:xfrm>
            <a:off x="8618899" y="4753069"/>
            <a:ext cx="2136035" cy="399988"/>
          </a:xfrm>
          <a:prstGeom prst="rect">
            <a:avLst/>
          </a:prstGeom>
          <a:noFill/>
          <a:ln>
            <a:noFill/>
          </a:ln>
        </p:spPr>
      </p:pic>
      <p:sp>
        <p:nvSpPr>
          <p:cNvPr id="294" name="Google Shape;294;p27"/>
          <p:cNvSpPr txBox="1"/>
          <p:nvPr/>
        </p:nvSpPr>
        <p:spPr>
          <a:xfrm>
            <a:off x="8081241" y="6191250"/>
            <a:ext cx="318683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5"/>
              </a:rPr>
              <a:t>Read the following viewpoint </a:t>
            </a:r>
            <a:endParaRPr sz="18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8"/>
          <p:cNvSpPr txBox="1">
            <a:spLocks noGrp="1"/>
          </p:cNvSpPr>
          <p:nvPr>
            <p:ph type="title"/>
          </p:nvPr>
        </p:nvSpPr>
        <p:spPr>
          <a:xfrm>
            <a:off x="838200" y="557629"/>
            <a:ext cx="11085214"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dirty="0">
                <a:solidFill>
                  <a:schemeClr val="lt1"/>
                </a:solidFill>
                <a:latin typeface="Cabin"/>
                <a:ea typeface="Cabin"/>
                <a:cs typeface="Cabin"/>
                <a:sym typeface="Cabin"/>
              </a:rPr>
              <a:t>Debating Scenarios: </a:t>
            </a:r>
            <a:r>
              <a:rPr lang="en-IE" sz="3100" b="0" i="0" u="none" strike="noStrike" cap="none" dirty="0">
                <a:solidFill>
                  <a:schemeClr val="accent5"/>
                </a:solidFill>
                <a:latin typeface="Cabin"/>
                <a:ea typeface="Cabin"/>
                <a:cs typeface="Cabin"/>
                <a:sym typeface="Cabin"/>
              </a:rPr>
              <a:t>Think – Pair – Share Activity</a:t>
            </a:r>
            <a:endParaRPr sz="3100" b="0" i="0" u="none" strike="noStrike" cap="none" dirty="0">
              <a:solidFill>
                <a:schemeClr val="accent5"/>
              </a:solidFill>
              <a:latin typeface="Cabin"/>
              <a:ea typeface="Cabin"/>
              <a:cs typeface="Cabin"/>
              <a:sym typeface="Cabin"/>
            </a:endParaRPr>
          </a:p>
        </p:txBody>
      </p:sp>
      <p:sp>
        <p:nvSpPr>
          <p:cNvPr id="300" name="Google Shape;300;p28"/>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Show whether you agree or disagree with each statement. </a:t>
            </a:r>
            <a:br>
              <a:rPr lang="en-IE" sz="2300" b="0" i="0" u="none" strike="noStrike" cap="none">
                <a:solidFill>
                  <a:schemeClr val="lt2"/>
                </a:solidFill>
                <a:latin typeface="Source Sans Pro"/>
                <a:ea typeface="Source Sans Pro"/>
                <a:cs typeface="Source Sans Pro"/>
                <a:sym typeface="Source Sans Pro"/>
              </a:rPr>
            </a:br>
            <a:r>
              <a:rPr lang="en-IE" sz="2300" b="0" i="0" u="none" strike="noStrike" cap="none">
                <a:solidFill>
                  <a:schemeClr val="lt2"/>
                </a:solidFill>
                <a:latin typeface="Source Sans Pro"/>
                <a:ea typeface="Source Sans Pro"/>
                <a:cs typeface="Source Sans Pro"/>
                <a:sym typeface="Source Sans Pro"/>
              </a:rPr>
              <a:t>Be ready to give an informed explanation to your decision.</a:t>
            </a:r>
            <a:endParaRPr sz="2300" b="0" i="0" u="none" strike="noStrike" cap="none">
              <a:solidFill>
                <a:schemeClr val="lt2"/>
              </a:solidFill>
              <a:latin typeface="Source Sans Pro"/>
              <a:ea typeface="Source Sans Pro"/>
              <a:cs typeface="Source Sans Pro"/>
              <a:sym typeface="Source Sans Pro"/>
            </a:endParaRPr>
          </a:p>
        </p:txBody>
      </p:sp>
      <p:sp>
        <p:nvSpPr>
          <p:cNvPr id="301" name="Google Shape;301;p28"/>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15</a:t>
            </a:fld>
            <a:endParaRPr sz="1600" b="1">
              <a:solidFill>
                <a:schemeClr val="lt1"/>
              </a:solidFill>
              <a:latin typeface="Source Sans Pro"/>
              <a:ea typeface="Source Sans Pro"/>
              <a:cs typeface="Source Sans Pro"/>
              <a:sym typeface="Source Sans Pro"/>
            </a:endParaRPr>
          </a:p>
        </p:txBody>
      </p:sp>
      <p:sp>
        <p:nvSpPr>
          <p:cNvPr id="302" name="Google Shape;302;p28"/>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8880"/>
              <a:buFont typeface="Arial"/>
              <a:buNone/>
            </a:pPr>
            <a:endParaRPr sz="8880" b="0" i="0" u="none" strike="noStrike" cap="none">
              <a:solidFill>
                <a:schemeClr val="lt1"/>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p:txBody>
      </p:sp>
      <p:sp>
        <p:nvSpPr>
          <p:cNvPr id="303" name="Google Shape;303;p28"/>
          <p:cNvSpPr/>
          <p:nvPr/>
        </p:nvSpPr>
        <p:spPr>
          <a:xfrm>
            <a:off x="1328737" y="2866934"/>
            <a:ext cx="9682163" cy="2448016"/>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000">
                <a:solidFill>
                  <a:schemeClr val="dk1"/>
                </a:solidFill>
                <a:latin typeface="Comic Sans MS"/>
                <a:ea typeface="Comic Sans MS"/>
                <a:cs typeface="Comic Sans MS"/>
                <a:sym typeface="Comic Sans MS"/>
              </a:rPr>
              <a:t>Renewable energy can meet energy needs in a safe and reliable way.</a:t>
            </a:r>
            <a:endParaRPr sz="3000">
              <a:solidFill>
                <a:schemeClr val="dk1"/>
              </a:solidFill>
              <a:latin typeface="Comic Sans MS"/>
              <a:ea typeface="Comic Sans MS"/>
              <a:cs typeface="Comic Sans MS"/>
              <a:sym typeface="Comic Sans MS"/>
            </a:endParaRPr>
          </a:p>
        </p:txBody>
      </p:sp>
      <p:pic>
        <p:nvPicPr>
          <p:cNvPr id="304" name="Google Shape;304;p28">
            <a:hlinkClick r:id="rId3"/>
          </p:cNvPr>
          <p:cNvPicPr preferRelativeResize="0"/>
          <p:nvPr/>
        </p:nvPicPr>
        <p:blipFill rotWithShape="1">
          <a:blip r:embed="rId4">
            <a:alphaModFix/>
          </a:blip>
          <a:srcRect/>
          <a:stretch/>
        </p:blipFill>
        <p:spPr>
          <a:xfrm>
            <a:off x="8772808" y="4780230"/>
            <a:ext cx="1982126" cy="372827"/>
          </a:xfrm>
          <a:prstGeom prst="rect">
            <a:avLst/>
          </a:prstGeom>
          <a:noFill/>
          <a:ln>
            <a:noFill/>
          </a:ln>
        </p:spPr>
      </p:pic>
      <p:sp>
        <p:nvSpPr>
          <p:cNvPr id="305" name="Google Shape;305;p28"/>
          <p:cNvSpPr txBox="1"/>
          <p:nvPr/>
        </p:nvSpPr>
        <p:spPr>
          <a:xfrm>
            <a:off x="8081241" y="6191250"/>
            <a:ext cx="318683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5"/>
              </a:rPr>
              <a:t>Read the following viewpoint </a:t>
            </a:r>
            <a:endParaRPr sz="18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29"/>
          <p:cNvSpPr txBox="1">
            <a:spLocks noGrp="1"/>
          </p:cNvSpPr>
          <p:nvPr>
            <p:ph type="title"/>
          </p:nvPr>
        </p:nvSpPr>
        <p:spPr>
          <a:xfrm>
            <a:off x="838199" y="557629"/>
            <a:ext cx="11094267"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dirty="0">
                <a:solidFill>
                  <a:schemeClr val="lt1"/>
                </a:solidFill>
                <a:latin typeface="Cabin"/>
                <a:ea typeface="Cabin"/>
                <a:cs typeface="Cabin"/>
                <a:sym typeface="Cabin"/>
              </a:rPr>
              <a:t>Debating Scenarios: </a:t>
            </a:r>
            <a:r>
              <a:rPr lang="en-IE" sz="3100" b="0" i="0" u="none" strike="noStrike" cap="none" dirty="0">
                <a:solidFill>
                  <a:schemeClr val="accent5"/>
                </a:solidFill>
                <a:latin typeface="Cabin"/>
                <a:ea typeface="Cabin"/>
                <a:cs typeface="Cabin"/>
                <a:sym typeface="Cabin"/>
              </a:rPr>
              <a:t>Think – Pair – Share Activity</a:t>
            </a:r>
            <a:endParaRPr sz="3100" b="0" i="0" u="none" strike="noStrike" cap="none" dirty="0">
              <a:solidFill>
                <a:schemeClr val="accent5"/>
              </a:solidFill>
              <a:latin typeface="Cabin"/>
              <a:ea typeface="Cabin"/>
              <a:cs typeface="Cabin"/>
              <a:sym typeface="Cabin"/>
            </a:endParaRPr>
          </a:p>
        </p:txBody>
      </p:sp>
      <p:sp>
        <p:nvSpPr>
          <p:cNvPr id="311" name="Google Shape;311;p29"/>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Show whether you agree or disagree with each statement. </a:t>
            </a:r>
            <a:br>
              <a:rPr lang="en-IE" sz="2300" b="0" i="0" u="none" strike="noStrike" cap="none">
                <a:solidFill>
                  <a:schemeClr val="lt2"/>
                </a:solidFill>
                <a:latin typeface="Source Sans Pro"/>
                <a:ea typeface="Source Sans Pro"/>
                <a:cs typeface="Source Sans Pro"/>
                <a:sym typeface="Source Sans Pro"/>
              </a:rPr>
            </a:br>
            <a:r>
              <a:rPr lang="en-IE" sz="2300" b="0" i="0" u="none" strike="noStrike" cap="none">
                <a:solidFill>
                  <a:schemeClr val="lt2"/>
                </a:solidFill>
                <a:latin typeface="Source Sans Pro"/>
                <a:ea typeface="Source Sans Pro"/>
                <a:cs typeface="Source Sans Pro"/>
                <a:sym typeface="Source Sans Pro"/>
              </a:rPr>
              <a:t>Be ready to give an informed explanation to your decision.</a:t>
            </a:r>
            <a:endParaRPr sz="2300" b="0" i="0" u="none" strike="noStrike" cap="none">
              <a:solidFill>
                <a:schemeClr val="lt2"/>
              </a:solidFill>
              <a:latin typeface="Source Sans Pro"/>
              <a:ea typeface="Source Sans Pro"/>
              <a:cs typeface="Source Sans Pro"/>
              <a:sym typeface="Source Sans Pro"/>
            </a:endParaRPr>
          </a:p>
        </p:txBody>
      </p:sp>
      <p:sp>
        <p:nvSpPr>
          <p:cNvPr id="312" name="Google Shape;312;p29"/>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16</a:t>
            </a:fld>
            <a:endParaRPr sz="1600" b="1">
              <a:solidFill>
                <a:schemeClr val="lt1"/>
              </a:solidFill>
              <a:latin typeface="Source Sans Pro"/>
              <a:ea typeface="Source Sans Pro"/>
              <a:cs typeface="Source Sans Pro"/>
              <a:sym typeface="Source Sans Pro"/>
            </a:endParaRPr>
          </a:p>
        </p:txBody>
      </p:sp>
      <p:sp>
        <p:nvSpPr>
          <p:cNvPr id="313" name="Google Shape;313;p29"/>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8880"/>
              <a:buFont typeface="Arial"/>
              <a:buNone/>
            </a:pPr>
            <a:endParaRPr sz="8880" b="0" i="0" u="none" strike="noStrike" cap="none">
              <a:solidFill>
                <a:schemeClr val="lt1"/>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p:txBody>
      </p:sp>
      <p:sp>
        <p:nvSpPr>
          <p:cNvPr id="314" name="Google Shape;314;p29"/>
          <p:cNvSpPr/>
          <p:nvPr/>
        </p:nvSpPr>
        <p:spPr>
          <a:xfrm>
            <a:off x="1328737" y="2866934"/>
            <a:ext cx="9682163" cy="2448016"/>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000">
                <a:solidFill>
                  <a:schemeClr val="dk1"/>
                </a:solidFill>
                <a:latin typeface="Comic Sans MS"/>
                <a:ea typeface="Comic Sans MS"/>
                <a:cs typeface="Comic Sans MS"/>
                <a:sym typeface="Comic Sans MS"/>
              </a:rPr>
              <a:t>Renewable energy is not cost effective.</a:t>
            </a:r>
            <a:endParaRPr sz="3000">
              <a:solidFill>
                <a:schemeClr val="dk1"/>
              </a:solidFill>
              <a:latin typeface="Comic Sans MS"/>
              <a:ea typeface="Comic Sans MS"/>
              <a:cs typeface="Comic Sans MS"/>
              <a:sym typeface="Comic Sans MS"/>
            </a:endParaRPr>
          </a:p>
        </p:txBody>
      </p:sp>
      <p:pic>
        <p:nvPicPr>
          <p:cNvPr id="315" name="Google Shape;315;p29">
            <a:hlinkClick r:id="rId3"/>
          </p:cNvPr>
          <p:cNvPicPr preferRelativeResize="0"/>
          <p:nvPr/>
        </p:nvPicPr>
        <p:blipFill rotWithShape="1">
          <a:blip r:embed="rId4">
            <a:alphaModFix/>
          </a:blip>
          <a:srcRect/>
          <a:stretch/>
        </p:blipFill>
        <p:spPr>
          <a:xfrm>
            <a:off x="8781861" y="4753069"/>
            <a:ext cx="1973073" cy="399988"/>
          </a:xfrm>
          <a:prstGeom prst="rect">
            <a:avLst/>
          </a:prstGeom>
          <a:noFill/>
          <a:ln>
            <a:noFill/>
          </a:ln>
        </p:spPr>
      </p:pic>
      <p:sp>
        <p:nvSpPr>
          <p:cNvPr id="316" name="Google Shape;316;p29"/>
          <p:cNvSpPr txBox="1"/>
          <p:nvPr/>
        </p:nvSpPr>
        <p:spPr>
          <a:xfrm>
            <a:off x="8081241" y="6191250"/>
            <a:ext cx="318683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5"/>
              </a:rPr>
              <a:t>Read the following viewpoint </a:t>
            </a:r>
            <a:endParaRPr sz="18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0"/>
          <p:cNvSpPr txBox="1">
            <a:spLocks noGrp="1"/>
          </p:cNvSpPr>
          <p:nvPr>
            <p:ph type="title"/>
          </p:nvPr>
        </p:nvSpPr>
        <p:spPr>
          <a:xfrm>
            <a:off x="838199" y="557629"/>
            <a:ext cx="11030893"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dirty="0">
                <a:solidFill>
                  <a:schemeClr val="lt1"/>
                </a:solidFill>
                <a:latin typeface="Cabin"/>
                <a:ea typeface="Cabin"/>
                <a:cs typeface="Cabin"/>
                <a:sym typeface="Cabin"/>
              </a:rPr>
              <a:t>Debating Scenarios: </a:t>
            </a:r>
            <a:r>
              <a:rPr lang="en-IE" sz="3100" b="0" i="0" u="none" strike="noStrike" cap="none" dirty="0">
                <a:solidFill>
                  <a:schemeClr val="accent5"/>
                </a:solidFill>
                <a:latin typeface="Cabin"/>
                <a:ea typeface="Cabin"/>
                <a:cs typeface="Cabin"/>
                <a:sym typeface="Cabin"/>
              </a:rPr>
              <a:t>Think – Pair – Share Activity</a:t>
            </a:r>
            <a:endParaRPr sz="3100" b="0" i="0" u="none" strike="noStrike" cap="none" dirty="0">
              <a:solidFill>
                <a:schemeClr val="accent5"/>
              </a:solidFill>
              <a:latin typeface="Cabin"/>
              <a:ea typeface="Cabin"/>
              <a:cs typeface="Cabin"/>
              <a:sym typeface="Cabin"/>
            </a:endParaRPr>
          </a:p>
        </p:txBody>
      </p:sp>
      <p:sp>
        <p:nvSpPr>
          <p:cNvPr id="322" name="Google Shape;322;p30"/>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Show whether you agree or disagree with each statement. </a:t>
            </a:r>
            <a:br>
              <a:rPr lang="en-IE" sz="2300" b="0" i="0" u="none" strike="noStrike" cap="none">
                <a:solidFill>
                  <a:schemeClr val="lt2"/>
                </a:solidFill>
                <a:latin typeface="Source Sans Pro"/>
                <a:ea typeface="Source Sans Pro"/>
                <a:cs typeface="Source Sans Pro"/>
                <a:sym typeface="Source Sans Pro"/>
              </a:rPr>
            </a:br>
            <a:r>
              <a:rPr lang="en-IE" sz="2300" b="0" i="0" u="none" strike="noStrike" cap="none">
                <a:solidFill>
                  <a:schemeClr val="lt2"/>
                </a:solidFill>
                <a:latin typeface="Source Sans Pro"/>
                <a:ea typeface="Source Sans Pro"/>
                <a:cs typeface="Source Sans Pro"/>
                <a:sym typeface="Source Sans Pro"/>
              </a:rPr>
              <a:t>Be ready to give an informed explanation to your decision.</a:t>
            </a:r>
            <a:endParaRPr sz="2300" b="0" i="0" u="none" strike="noStrike" cap="none">
              <a:solidFill>
                <a:schemeClr val="lt2"/>
              </a:solidFill>
              <a:latin typeface="Source Sans Pro"/>
              <a:ea typeface="Source Sans Pro"/>
              <a:cs typeface="Source Sans Pro"/>
              <a:sym typeface="Source Sans Pro"/>
            </a:endParaRPr>
          </a:p>
        </p:txBody>
      </p:sp>
      <p:sp>
        <p:nvSpPr>
          <p:cNvPr id="323" name="Google Shape;323;p30"/>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17</a:t>
            </a:fld>
            <a:endParaRPr sz="1600" b="1">
              <a:solidFill>
                <a:schemeClr val="lt1"/>
              </a:solidFill>
              <a:latin typeface="Source Sans Pro"/>
              <a:ea typeface="Source Sans Pro"/>
              <a:cs typeface="Source Sans Pro"/>
              <a:sym typeface="Source Sans Pro"/>
            </a:endParaRPr>
          </a:p>
        </p:txBody>
      </p:sp>
      <p:sp>
        <p:nvSpPr>
          <p:cNvPr id="324" name="Google Shape;324;p30"/>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8880"/>
              <a:buFont typeface="Arial"/>
              <a:buNone/>
            </a:pPr>
            <a:endParaRPr sz="8880" b="0" i="0" u="none" strike="noStrike" cap="none">
              <a:solidFill>
                <a:schemeClr val="lt1"/>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p:txBody>
      </p:sp>
      <p:sp>
        <p:nvSpPr>
          <p:cNvPr id="325" name="Google Shape;325;p30"/>
          <p:cNvSpPr/>
          <p:nvPr/>
        </p:nvSpPr>
        <p:spPr>
          <a:xfrm>
            <a:off x="1328737" y="2866934"/>
            <a:ext cx="9682163" cy="2448016"/>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000">
                <a:solidFill>
                  <a:schemeClr val="dk1"/>
                </a:solidFill>
                <a:latin typeface="Comic Sans MS"/>
                <a:ea typeface="Comic Sans MS"/>
                <a:cs typeface="Comic Sans MS"/>
                <a:sym typeface="Comic Sans MS"/>
              </a:rPr>
              <a:t>Fossil fuel energy costs do not factor in all the ‘hidden’ costs.</a:t>
            </a:r>
            <a:endParaRPr sz="3000">
              <a:solidFill>
                <a:schemeClr val="dk1"/>
              </a:solidFill>
              <a:latin typeface="Comic Sans MS"/>
              <a:ea typeface="Comic Sans MS"/>
              <a:cs typeface="Comic Sans MS"/>
              <a:sym typeface="Comic Sans MS"/>
            </a:endParaRPr>
          </a:p>
        </p:txBody>
      </p:sp>
      <p:pic>
        <p:nvPicPr>
          <p:cNvPr id="326" name="Google Shape;326;p30">
            <a:hlinkClick r:id="rId3"/>
          </p:cNvPr>
          <p:cNvPicPr preferRelativeResize="0"/>
          <p:nvPr/>
        </p:nvPicPr>
        <p:blipFill rotWithShape="1">
          <a:blip r:embed="rId4">
            <a:alphaModFix/>
          </a:blip>
          <a:srcRect/>
          <a:stretch/>
        </p:blipFill>
        <p:spPr>
          <a:xfrm>
            <a:off x="8474044" y="4734962"/>
            <a:ext cx="2280890" cy="418095"/>
          </a:xfrm>
          <a:prstGeom prst="rect">
            <a:avLst/>
          </a:prstGeom>
          <a:noFill/>
          <a:ln>
            <a:noFill/>
          </a:ln>
        </p:spPr>
      </p:pic>
      <p:sp>
        <p:nvSpPr>
          <p:cNvPr id="327" name="Google Shape;327;p30"/>
          <p:cNvSpPr txBox="1"/>
          <p:nvPr/>
        </p:nvSpPr>
        <p:spPr>
          <a:xfrm>
            <a:off x="8081241" y="6191250"/>
            <a:ext cx="318683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5"/>
              </a:rPr>
              <a:t>Read the following viewpoint </a:t>
            </a:r>
            <a:endParaRPr sz="18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1"/>
          <p:cNvSpPr txBox="1">
            <a:spLocks noGrp="1"/>
          </p:cNvSpPr>
          <p:nvPr>
            <p:ph type="title"/>
          </p:nvPr>
        </p:nvSpPr>
        <p:spPr>
          <a:xfrm>
            <a:off x="838199" y="557629"/>
            <a:ext cx="11003733"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dirty="0">
                <a:solidFill>
                  <a:schemeClr val="lt1"/>
                </a:solidFill>
                <a:latin typeface="Cabin"/>
                <a:ea typeface="Cabin"/>
                <a:cs typeface="Cabin"/>
                <a:sym typeface="Cabin"/>
              </a:rPr>
              <a:t>Debating Scenarios: </a:t>
            </a:r>
            <a:r>
              <a:rPr lang="en-IE" sz="3100" b="0" i="0" u="none" strike="noStrike" cap="none" dirty="0">
                <a:solidFill>
                  <a:schemeClr val="accent5"/>
                </a:solidFill>
                <a:latin typeface="Cabin"/>
                <a:ea typeface="Cabin"/>
                <a:cs typeface="Cabin"/>
                <a:sym typeface="Cabin"/>
              </a:rPr>
              <a:t>Think – Pair – Share Activity</a:t>
            </a:r>
            <a:endParaRPr sz="3100" b="0" i="0" u="none" strike="noStrike" cap="none" dirty="0">
              <a:solidFill>
                <a:schemeClr val="accent5"/>
              </a:solidFill>
              <a:latin typeface="Cabin"/>
              <a:ea typeface="Cabin"/>
              <a:cs typeface="Cabin"/>
              <a:sym typeface="Cabin"/>
            </a:endParaRPr>
          </a:p>
        </p:txBody>
      </p:sp>
      <p:sp>
        <p:nvSpPr>
          <p:cNvPr id="333" name="Google Shape;333;p31"/>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Show whether you agree or disagree with each statement. </a:t>
            </a:r>
            <a:br>
              <a:rPr lang="en-IE" sz="2300" b="0" i="0" u="none" strike="noStrike" cap="none">
                <a:solidFill>
                  <a:schemeClr val="lt2"/>
                </a:solidFill>
                <a:latin typeface="Source Sans Pro"/>
                <a:ea typeface="Source Sans Pro"/>
                <a:cs typeface="Source Sans Pro"/>
                <a:sym typeface="Source Sans Pro"/>
              </a:rPr>
            </a:br>
            <a:r>
              <a:rPr lang="en-IE" sz="2300" b="0" i="0" u="none" strike="noStrike" cap="none">
                <a:solidFill>
                  <a:schemeClr val="lt2"/>
                </a:solidFill>
                <a:latin typeface="Source Sans Pro"/>
                <a:ea typeface="Source Sans Pro"/>
                <a:cs typeface="Source Sans Pro"/>
                <a:sym typeface="Source Sans Pro"/>
              </a:rPr>
              <a:t>Be ready to give an informed explanation to your decision.</a:t>
            </a:r>
            <a:endParaRPr sz="2300" b="0" i="0" u="none" strike="noStrike" cap="none">
              <a:solidFill>
                <a:schemeClr val="lt2"/>
              </a:solidFill>
              <a:latin typeface="Source Sans Pro"/>
              <a:ea typeface="Source Sans Pro"/>
              <a:cs typeface="Source Sans Pro"/>
              <a:sym typeface="Source Sans Pro"/>
            </a:endParaRPr>
          </a:p>
        </p:txBody>
      </p:sp>
      <p:sp>
        <p:nvSpPr>
          <p:cNvPr id="334" name="Google Shape;334;p31"/>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18</a:t>
            </a:fld>
            <a:endParaRPr sz="1600" b="1">
              <a:solidFill>
                <a:schemeClr val="lt1"/>
              </a:solidFill>
              <a:latin typeface="Source Sans Pro"/>
              <a:ea typeface="Source Sans Pro"/>
              <a:cs typeface="Source Sans Pro"/>
              <a:sym typeface="Source Sans Pro"/>
            </a:endParaRPr>
          </a:p>
        </p:txBody>
      </p:sp>
      <p:sp>
        <p:nvSpPr>
          <p:cNvPr id="335" name="Google Shape;335;p31"/>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8880"/>
              <a:buFont typeface="Arial"/>
              <a:buNone/>
            </a:pPr>
            <a:endParaRPr sz="8880" b="0" i="0" u="none" strike="noStrike" cap="none">
              <a:solidFill>
                <a:schemeClr val="lt1"/>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p:txBody>
      </p:sp>
      <p:sp>
        <p:nvSpPr>
          <p:cNvPr id="336" name="Google Shape;336;p31"/>
          <p:cNvSpPr/>
          <p:nvPr/>
        </p:nvSpPr>
        <p:spPr>
          <a:xfrm>
            <a:off x="1328737" y="2866934"/>
            <a:ext cx="9682163" cy="2448016"/>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000">
                <a:solidFill>
                  <a:schemeClr val="dk1"/>
                </a:solidFill>
                <a:latin typeface="Comic Sans MS"/>
                <a:ea typeface="Comic Sans MS"/>
                <a:cs typeface="Comic Sans MS"/>
                <a:sym typeface="Comic Sans MS"/>
              </a:rPr>
              <a:t>Renewable energy utilises too much land, meaning problems in scalability and storage.</a:t>
            </a:r>
            <a:endParaRPr sz="3000">
              <a:solidFill>
                <a:schemeClr val="dk1"/>
              </a:solidFill>
              <a:latin typeface="Comic Sans MS"/>
              <a:ea typeface="Comic Sans MS"/>
              <a:cs typeface="Comic Sans MS"/>
              <a:sym typeface="Comic Sans MS"/>
            </a:endParaRPr>
          </a:p>
        </p:txBody>
      </p:sp>
      <p:pic>
        <p:nvPicPr>
          <p:cNvPr id="337" name="Google Shape;337;p31">
            <a:hlinkClick r:id="rId3"/>
          </p:cNvPr>
          <p:cNvPicPr preferRelativeResize="0"/>
          <p:nvPr/>
        </p:nvPicPr>
        <p:blipFill rotWithShape="1">
          <a:blip r:embed="rId4">
            <a:alphaModFix/>
          </a:blip>
          <a:srcRect/>
          <a:stretch/>
        </p:blipFill>
        <p:spPr>
          <a:xfrm>
            <a:off x="8926717" y="4762124"/>
            <a:ext cx="1828217" cy="390934"/>
          </a:xfrm>
          <a:prstGeom prst="rect">
            <a:avLst/>
          </a:prstGeom>
          <a:noFill/>
          <a:ln>
            <a:noFill/>
          </a:ln>
        </p:spPr>
      </p:pic>
      <p:sp>
        <p:nvSpPr>
          <p:cNvPr id="338" name="Google Shape;338;p31"/>
          <p:cNvSpPr txBox="1"/>
          <p:nvPr/>
        </p:nvSpPr>
        <p:spPr>
          <a:xfrm>
            <a:off x="8081241" y="6191250"/>
            <a:ext cx="318683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5"/>
              </a:rPr>
              <a:t>Read the following viewpoint </a:t>
            </a:r>
            <a:endParaRPr sz="18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32"/>
          <p:cNvSpPr txBox="1">
            <a:spLocks noGrp="1"/>
          </p:cNvSpPr>
          <p:nvPr>
            <p:ph type="title"/>
          </p:nvPr>
        </p:nvSpPr>
        <p:spPr>
          <a:xfrm>
            <a:off x="838199" y="557629"/>
            <a:ext cx="10967519"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dirty="0">
                <a:solidFill>
                  <a:schemeClr val="lt1"/>
                </a:solidFill>
                <a:latin typeface="Cabin"/>
                <a:ea typeface="Cabin"/>
                <a:cs typeface="Cabin"/>
                <a:sym typeface="Cabin"/>
              </a:rPr>
              <a:t>Debating Scenarios: </a:t>
            </a:r>
            <a:r>
              <a:rPr lang="en-IE" sz="3100" b="0" i="0" u="none" strike="noStrike" cap="none" dirty="0">
                <a:solidFill>
                  <a:schemeClr val="accent5"/>
                </a:solidFill>
                <a:latin typeface="Cabin"/>
                <a:ea typeface="Cabin"/>
                <a:cs typeface="Cabin"/>
                <a:sym typeface="Cabin"/>
              </a:rPr>
              <a:t>Think – Pair – Share Activity</a:t>
            </a:r>
            <a:endParaRPr sz="3100" b="0" i="0" u="none" strike="noStrike" cap="none" dirty="0">
              <a:solidFill>
                <a:schemeClr val="accent5"/>
              </a:solidFill>
              <a:latin typeface="Cabin"/>
              <a:ea typeface="Cabin"/>
              <a:cs typeface="Cabin"/>
              <a:sym typeface="Cabin"/>
            </a:endParaRPr>
          </a:p>
        </p:txBody>
      </p:sp>
      <p:sp>
        <p:nvSpPr>
          <p:cNvPr id="344" name="Google Shape;344;p32"/>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Show whether you agree or disagree with each statement. </a:t>
            </a:r>
            <a:br>
              <a:rPr lang="en-IE" sz="2300" b="0" i="0" u="none" strike="noStrike" cap="none">
                <a:solidFill>
                  <a:schemeClr val="lt2"/>
                </a:solidFill>
                <a:latin typeface="Source Sans Pro"/>
                <a:ea typeface="Source Sans Pro"/>
                <a:cs typeface="Source Sans Pro"/>
                <a:sym typeface="Source Sans Pro"/>
              </a:rPr>
            </a:br>
            <a:r>
              <a:rPr lang="en-IE" sz="2300" b="0" i="0" u="none" strike="noStrike" cap="none">
                <a:solidFill>
                  <a:schemeClr val="lt2"/>
                </a:solidFill>
                <a:latin typeface="Source Sans Pro"/>
                <a:ea typeface="Source Sans Pro"/>
                <a:cs typeface="Source Sans Pro"/>
                <a:sym typeface="Source Sans Pro"/>
              </a:rPr>
              <a:t>Be ready to give an informed explanation to your decision.</a:t>
            </a:r>
            <a:endParaRPr sz="2300" b="0" i="0" u="none" strike="noStrike" cap="none">
              <a:solidFill>
                <a:schemeClr val="lt2"/>
              </a:solidFill>
              <a:latin typeface="Source Sans Pro"/>
              <a:ea typeface="Source Sans Pro"/>
              <a:cs typeface="Source Sans Pro"/>
              <a:sym typeface="Source Sans Pro"/>
            </a:endParaRPr>
          </a:p>
        </p:txBody>
      </p:sp>
      <p:sp>
        <p:nvSpPr>
          <p:cNvPr id="345" name="Google Shape;345;p32"/>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19</a:t>
            </a:fld>
            <a:endParaRPr sz="1600" b="1">
              <a:solidFill>
                <a:schemeClr val="lt1"/>
              </a:solidFill>
              <a:latin typeface="Source Sans Pro"/>
              <a:ea typeface="Source Sans Pro"/>
              <a:cs typeface="Source Sans Pro"/>
              <a:sym typeface="Source Sans Pro"/>
            </a:endParaRPr>
          </a:p>
        </p:txBody>
      </p:sp>
      <p:sp>
        <p:nvSpPr>
          <p:cNvPr id="346" name="Google Shape;346;p32"/>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8880"/>
              <a:buFont typeface="Arial"/>
              <a:buNone/>
            </a:pPr>
            <a:endParaRPr sz="8880" b="0" i="0" u="none" strike="noStrike" cap="none">
              <a:solidFill>
                <a:schemeClr val="lt1"/>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a:p>
            <a:pPr marL="457200" marR="0" lvl="0" indent="-292735" algn="l" rtl="0">
              <a:lnSpc>
                <a:spcPct val="70000"/>
              </a:lnSpc>
              <a:spcBef>
                <a:spcPts val="1000"/>
              </a:spcBef>
              <a:spcAft>
                <a:spcPts val="0"/>
              </a:spcAft>
              <a:buClr>
                <a:schemeClr val="dk2"/>
              </a:buClr>
              <a:buSzPts val="2590"/>
              <a:buFont typeface="Arial"/>
              <a:buNone/>
            </a:pPr>
            <a:endParaRPr sz="2590" b="0" i="0" u="none" strike="noStrike" cap="none">
              <a:solidFill>
                <a:schemeClr val="dk2"/>
              </a:solidFill>
              <a:latin typeface="Source Sans Pro"/>
              <a:ea typeface="Source Sans Pro"/>
              <a:cs typeface="Source Sans Pro"/>
              <a:sym typeface="Source Sans Pro"/>
            </a:endParaRPr>
          </a:p>
        </p:txBody>
      </p:sp>
      <p:sp>
        <p:nvSpPr>
          <p:cNvPr id="347" name="Google Shape;347;p32"/>
          <p:cNvSpPr/>
          <p:nvPr/>
        </p:nvSpPr>
        <p:spPr>
          <a:xfrm>
            <a:off x="1328737" y="2866934"/>
            <a:ext cx="9682163" cy="2448016"/>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000" dirty="0">
                <a:solidFill>
                  <a:schemeClr val="dk1"/>
                </a:solidFill>
                <a:latin typeface="Comic Sans MS"/>
                <a:ea typeface="Comic Sans MS"/>
                <a:cs typeface="Comic Sans MS"/>
                <a:sym typeface="Comic Sans MS"/>
              </a:rPr>
              <a:t>Many renewable technologies are scalable, and perceived problems regarding land, noise and animal welfare can be overcome.</a:t>
            </a:r>
            <a:endParaRPr sz="3000" dirty="0">
              <a:solidFill>
                <a:schemeClr val="dk1"/>
              </a:solidFill>
              <a:latin typeface="Comic Sans MS"/>
              <a:ea typeface="Comic Sans MS"/>
              <a:cs typeface="Comic Sans MS"/>
              <a:sym typeface="Comic Sans MS"/>
            </a:endParaRPr>
          </a:p>
        </p:txBody>
      </p:sp>
      <p:pic>
        <p:nvPicPr>
          <p:cNvPr id="348" name="Google Shape;348;p32">
            <a:hlinkClick r:id="rId3"/>
          </p:cNvPr>
          <p:cNvPicPr preferRelativeResize="0"/>
          <p:nvPr/>
        </p:nvPicPr>
        <p:blipFill rotWithShape="1">
          <a:blip r:embed="rId4">
            <a:alphaModFix/>
          </a:blip>
          <a:srcRect/>
          <a:stretch/>
        </p:blipFill>
        <p:spPr>
          <a:xfrm>
            <a:off x="8682273" y="4816444"/>
            <a:ext cx="1918752" cy="402267"/>
          </a:xfrm>
          <a:prstGeom prst="rect">
            <a:avLst/>
          </a:prstGeom>
          <a:noFill/>
          <a:ln>
            <a:noFill/>
          </a:ln>
        </p:spPr>
      </p:pic>
      <p:sp>
        <p:nvSpPr>
          <p:cNvPr id="349" name="Google Shape;349;p32"/>
          <p:cNvSpPr txBox="1"/>
          <p:nvPr/>
        </p:nvSpPr>
        <p:spPr>
          <a:xfrm>
            <a:off x="8081241" y="6191250"/>
            <a:ext cx="318683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5"/>
              </a:rPr>
              <a:t>Read the following viewpoint </a:t>
            </a:r>
            <a:endParaRPr sz="1800">
              <a:solidFill>
                <a:schemeClr val="dk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33"/>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20</a:t>
            </a:fld>
            <a:endParaRPr sz="1600" b="1">
              <a:solidFill>
                <a:schemeClr val="lt1"/>
              </a:solidFill>
              <a:latin typeface="Source Sans Pro"/>
              <a:ea typeface="Source Sans Pro"/>
              <a:cs typeface="Source Sans Pro"/>
              <a:sym typeface="Source Sans Pro"/>
            </a:endParaRPr>
          </a:p>
        </p:txBody>
      </p:sp>
      <p:sp>
        <p:nvSpPr>
          <p:cNvPr id="355" name="Google Shape;355;p33"/>
          <p:cNvSpPr txBox="1">
            <a:spLocks noGrp="1"/>
          </p:cNvSpPr>
          <p:nvPr>
            <p:ph type="body" idx="2"/>
          </p:nvPr>
        </p:nvSpPr>
        <p:spPr>
          <a:xfrm>
            <a:off x="838200" y="990738"/>
            <a:ext cx="10515600" cy="629100"/>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1800"/>
              <a:buFont typeface="Arial"/>
              <a:buNone/>
            </a:pPr>
            <a:r>
              <a:rPr lang="en-IE" sz="1800" b="0" i="0" u="none" strike="noStrike" cap="none">
                <a:solidFill>
                  <a:schemeClr val="lt2"/>
                </a:solidFill>
                <a:latin typeface="Source Sans Pro"/>
                <a:ea typeface="Source Sans Pro"/>
                <a:cs typeface="Source Sans Pro"/>
                <a:sym typeface="Source Sans Pro"/>
              </a:rPr>
              <a:t>Document your findings using the following template</a:t>
            </a:r>
            <a:r>
              <a:rPr lang="en-IE" sz="2300" b="0" i="0" u="none" strike="noStrike" cap="none">
                <a:solidFill>
                  <a:schemeClr val="lt2"/>
                </a:solidFill>
                <a:latin typeface="Source Sans Pro"/>
                <a:ea typeface="Source Sans Pro"/>
                <a:cs typeface="Source Sans Pro"/>
                <a:sym typeface="Source Sans Pro"/>
              </a:rPr>
              <a:t>.</a:t>
            </a:r>
            <a:endParaRPr sz="2300" b="0" i="0" u="none" strike="noStrike" cap="none">
              <a:solidFill>
                <a:schemeClr val="lt2"/>
              </a:solidFill>
              <a:latin typeface="Source Sans Pro"/>
              <a:ea typeface="Source Sans Pro"/>
              <a:cs typeface="Source Sans Pro"/>
              <a:sym typeface="Source Sans Pro"/>
            </a:endParaRPr>
          </a:p>
        </p:txBody>
      </p:sp>
      <p:sp>
        <p:nvSpPr>
          <p:cNvPr id="356" name="Google Shape;356;p33"/>
          <p:cNvSpPr txBox="1">
            <a:spLocks noGrp="1"/>
          </p:cNvSpPr>
          <p:nvPr>
            <p:ph type="title"/>
          </p:nvPr>
        </p:nvSpPr>
        <p:spPr>
          <a:xfrm>
            <a:off x="923925" y="0"/>
            <a:ext cx="10515600" cy="1325700"/>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a:solidFill>
                  <a:schemeClr val="lt1"/>
                </a:solidFill>
                <a:latin typeface="Cabin"/>
                <a:ea typeface="Cabin"/>
                <a:cs typeface="Cabin"/>
                <a:sym typeface="Cabin"/>
              </a:rPr>
              <a:t>Debating Scenario Summary</a:t>
            </a:r>
            <a:endParaRPr sz="5000" b="0" i="0" u="none" strike="noStrike" cap="none">
              <a:solidFill>
                <a:schemeClr val="lt1"/>
              </a:solidFill>
              <a:latin typeface="Cabin"/>
              <a:ea typeface="Cabin"/>
              <a:cs typeface="Cabin"/>
              <a:sym typeface="Cabin"/>
            </a:endParaRPr>
          </a:p>
        </p:txBody>
      </p:sp>
      <p:graphicFrame>
        <p:nvGraphicFramePr>
          <p:cNvPr id="357" name="Google Shape;357;p33"/>
          <p:cNvGraphicFramePr/>
          <p:nvPr/>
        </p:nvGraphicFramePr>
        <p:xfrm>
          <a:off x="135498" y="1572104"/>
          <a:ext cx="11931425" cy="5009770"/>
        </p:xfrm>
        <a:graphic>
          <a:graphicData uri="http://schemas.openxmlformats.org/drawingml/2006/table">
            <a:tbl>
              <a:tblPr firstRow="1" bandRow="1">
                <a:noFill/>
                <a:tableStyleId>{5954ED1F-D4A4-4FD6-847B-926C1D52C4F5}</a:tableStyleId>
              </a:tblPr>
              <a:tblGrid>
                <a:gridCol w="5225950"/>
                <a:gridCol w="3214750"/>
                <a:gridCol w="3490725"/>
              </a:tblGrid>
              <a:tr h="714475">
                <a:tc>
                  <a:txBody>
                    <a:bodyPr/>
                    <a:lstStyle/>
                    <a:p>
                      <a:pPr marL="0" marR="0" lvl="0" indent="0" algn="ctr" rtl="0">
                        <a:spcBef>
                          <a:spcPts val="0"/>
                        </a:spcBef>
                        <a:spcAft>
                          <a:spcPts val="0"/>
                        </a:spcAft>
                        <a:buNone/>
                      </a:pPr>
                      <a:r>
                        <a:rPr lang="en-IE"/>
                        <a:t>Debating Statement</a:t>
                      </a:r>
                      <a:endParaRPr/>
                    </a:p>
                  </a:txBody>
                  <a:tcPr marL="91450" marR="91450" marT="45725" marB="45725"/>
                </a:tc>
                <a:tc>
                  <a:txBody>
                    <a:bodyPr/>
                    <a:lstStyle/>
                    <a:p>
                      <a:pPr marL="0" marR="0" lvl="0" indent="0" algn="ctr" rtl="0">
                        <a:spcBef>
                          <a:spcPts val="0"/>
                        </a:spcBef>
                        <a:spcAft>
                          <a:spcPts val="0"/>
                        </a:spcAft>
                        <a:buNone/>
                      </a:pPr>
                      <a:r>
                        <a:rPr lang="en-IE"/>
                        <a:t>Findings from </a:t>
                      </a:r>
                      <a:br>
                        <a:rPr lang="en-IE"/>
                      </a:br>
                      <a:r>
                        <a:rPr lang="en-IE"/>
                        <a:t>your Class Debate</a:t>
                      </a:r>
                      <a:endParaRPr/>
                    </a:p>
                  </a:txBody>
                  <a:tcPr marL="91450" marR="91450" marT="45725" marB="45725"/>
                </a:tc>
                <a:tc>
                  <a:txBody>
                    <a:bodyPr/>
                    <a:lstStyle/>
                    <a:p>
                      <a:pPr marL="0" marR="0" lvl="0" indent="0" algn="ctr" rtl="0">
                        <a:spcBef>
                          <a:spcPts val="0"/>
                        </a:spcBef>
                        <a:spcAft>
                          <a:spcPts val="0"/>
                        </a:spcAft>
                        <a:buNone/>
                      </a:pPr>
                      <a:r>
                        <a:rPr lang="en-IE"/>
                        <a:t>Findings from the DevelopmentEducation Article</a:t>
                      </a:r>
                      <a:endParaRPr/>
                    </a:p>
                  </a:txBody>
                  <a:tcPr marL="91450" marR="91450" marT="45725" marB="45725"/>
                </a:tc>
              </a:tr>
              <a:tr h="599725">
                <a:tc>
                  <a:txBody>
                    <a:bodyPr/>
                    <a:lstStyle/>
                    <a:p>
                      <a:pPr marL="0" marR="0" lvl="0" indent="0" algn="l" rtl="0">
                        <a:spcBef>
                          <a:spcPts val="0"/>
                        </a:spcBef>
                        <a:spcAft>
                          <a:spcPts val="0"/>
                        </a:spcAft>
                        <a:buNone/>
                      </a:pPr>
                      <a:r>
                        <a:rPr lang="en-IE" sz="1000"/>
                        <a:t>1. Switching to renewable energy is not as simple as it is being made out to be. </a:t>
                      </a:r>
                      <a:br>
                        <a:rPr lang="en-IE" sz="1000"/>
                      </a:br>
                      <a:r>
                        <a:rPr lang="en-IE" sz="1000"/>
                        <a:t>Quite the opposite.</a:t>
                      </a:r>
                      <a:endParaRPr/>
                    </a:p>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171450" marR="0" lvl="0" indent="0" algn="l" rtl="0">
                        <a:spcBef>
                          <a:spcPts val="0"/>
                        </a:spcBef>
                        <a:spcAft>
                          <a:spcPts val="0"/>
                        </a:spcAft>
                        <a:buNone/>
                      </a:pPr>
                      <a:endParaRPr/>
                    </a:p>
                  </a:txBody>
                  <a:tcPr marL="91450" marR="91450" marT="45725" marB="45725">
                    <a:solidFill>
                      <a:srgbClr val="A4C2F4"/>
                    </a:solidFill>
                  </a:tcPr>
                </a:tc>
              </a:tr>
              <a:tr h="469350">
                <a:tc>
                  <a:txBody>
                    <a:bodyPr/>
                    <a:lstStyle/>
                    <a:p>
                      <a:pPr marL="0" marR="0" lvl="0" indent="0" algn="l" rtl="0">
                        <a:spcBef>
                          <a:spcPts val="0"/>
                        </a:spcBef>
                        <a:spcAft>
                          <a:spcPts val="0"/>
                        </a:spcAft>
                        <a:buNone/>
                      </a:pPr>
                      <a:r>
                        <a:rPr lang="en-IE" sz="1000"/>
                        <a:t>2. Leaving fossil fuels in the ground is good for everyone.</a:t>
                      </a:r>
                      <a:endParaRPr/>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lvl="0" indent="0" rtl="0">
                        <a:spcBef>
                          <a:spcPts val="0"/>
                        </a:spcBef>
                        <a:spcAft>
                          <a:spcPts val="0"/>
                        </a:spcAft>
                        <a:buNone/>
                      </a:pPr>
                      <a:endParaRPr/>
                    </a:p>
                  </a:txBody>
                  <a:tcPr marL="91450" marR="91450" marT="45725" marB="45725">
                    <a:solidFill>
                      <a:srgbClr val="6D9EEB"/>
                    </a:solidFill>
                  </a:tcPr>
                </a:tc>
              </a:tr>
              <a:tr h="599725">
                <a:tc>
                  <a:txBody>
                    <a:bodyPr/>
                    <a:lstStyle/>
                    <a:p>
                      <a:pPr marL="0" marR="0" lvl="0" indent="0" algn="l" rtl="0">
                        <a:spcBef>
                          <a:spcPts val="0"/>
                        </a:spcBef>
                        <a:spcAft>
                          <a:spcPts val="0"/>
                        </a:spcAft>
                        <a:buNone/>
                      </a:pPr>
                      <a:r>
                        <a:rPr lang="en-IE" sz="1000"/>
                        <a:t>3. Renewables cannot provide the required amount of energy to supply demand.</a:t>
                      </a:r>
                      <a:endParaRPr/>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lvl="0" indent="0" rtl="0">
                        <a:spcBef>
                          <a:spcPts val="0"/>
                        </a:spcBef>
                        <a:spcAft>
                          <a:spcPts val="0"/>
                        </a:spcAft>
                        <a:buNone/>
                      </a:pPr>
                      <a:endParaRPr/>
                    </a:p>
                  </a:txBody>
                  <a:tcPr marL="91450" marR="91450" marT="45725" marB="45725">
                    <a:solidFill>
                      <a:srgbClr val="A4C2F4"/>
                    </a:solidFill>
                  </a:tcPr>
                </a:tc>
              </a:tr>
              <a:tr h="990825">
                <a:tc>
                  <a:txBody>
                    <a:bodyPr/>
                    <a:lstStyle/>
                    <a:p>
                      <a:pPr marL="0" marR="0" lvl="0" indent="0" algn="l" rtl="0">
                        <a:lnSpc>
                          <a:spcPct val="100000"/>
                        </a:lnSpc>
                        <a:spcBef>
                          <a:spcPts val="0"/>
                        </a:spcBef>
                        <a:spcAft>
                          <a:spcPts val="0"/>
                        </a:spcAft>
                        <a:buClr>
                          <a:schemeClr val="dk1"/>
                        </a:buClr>
                        <a:buSzPts val="1000"/>
                        <a:buFont typeface="Comic Sans MS"/>
                        <a:buNone/>
                      </a:pPr>
                      <a:r>
                        <a:rPr lang="en-IE" sz="1000">
                          <a:latin typeface="Comic Sans MS"/>
                          <a:ea typeface="Comic Sans MS"/>
                          <a:cs typeface="Comic Sans MS"/>
                          <a:sym typeface="Comic Sans MS"/>
                        </a:rPr>
                        <a:t>4. Renewable energy can meet energy needs in a safe and reliable way.</a:t>
                      </a:r>
                      <a:endParaRPr/>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lvl="0" indent="0" rtl="0">
                        <a:spcBef>
                          <a:spcPts val="0"/>
                        </a:spcBef>
                        <a:spcAft>
                          <a:spcPts val="0"/>
                        </a:spcAft>
                        <a:buNone/>
                      </a:pPr>
                      <a:endParaRPr/>
                    </a:p>
                  </a:txBody>
                  <a:tcPr marL="91450" marR="91450" marT="45725" marB="45725">
                    <a:solidFill>
                      <a:srgbClr val="6D9EEB"/>
                    </a:solidFill>
                  </a:tcPr>
                </a:tc>
              </a:tr>
              <a:tr h="389525">
                <a:tc>
                  <a:txBody>
                    <a:bodyPr/>
                    <a:lstStyle/>
                    <a:p>
                      <a:pPr marL="0" marR="0" lvl="0" indent="0" algn="l" rtl="0">
                        <a:spcBef>
                          <a:spcPts val="0"/>
                        </a:spcBef>
                        <a:spcAft>
                          <a:spcPts val="0"/>
                        </a:spcAft>
                        <a:buNone/>
                      </a:pPr>
                      <a:r>
                        <a:rPr lang="en-IE" sz="1000"/>
                        <a:t>5. Renewable energy is not cost effective.</a:t>
                      </a:r>
                      <a:endParaRPr sz="1000"/>
                    </a:p>
                  </a:txBody>
                  <a:tcPr marL="91450" marR="91450" marT="45725" marB="45725">
                    <a:solidFill>
                      <a:srgbClr val="A4C2F4"/>
                    </a:solidFill>
                  </a:tcPr>
                </a:tc>
                <a:tc>
                  <a:txBody>
                    <a:bodyPr/>
                    <a:lstStyle/>
                    <a:p>
                      <a:pPr marL="0" marR="0" lvl="0" indent="0" algn="l" rtl="0">
                        <a:spcBef>
                          <a:spcPts val="0"/>
                        </a:spcBef>
                        <a:spcAft>
                          <a:spcPts val="0"/>
                        </a:spcAft>
                        <a:buNone/>
                      </a:pPr>
                      <a:endParaRPr sz="1000"/>
                    </a:p>
                  </a:txBody>
                  <a:tcPr marL="91450" marR="91450" marT="45725" marB="45725">
                    <a:solidFill>
                      <a:srgbClr val="A4C2F4"/>
                    </a:solidFill>
                  </a:tcPr>
                </a:tc>
                <a:tc>
                  <a:txBody>
                    <a:bodyPr/>
                    <a:lstStyle/>
                    <a:p>
                      <a:pPr marL="457200" marR="0" lvl="0" indent="0" rtl="0">
                        <a:spcBef>
                          <a:spcPts val="0"/>
                        </a:spcBef>
                        <a:spcAft>
                          <a:spcPts val="0"/>
                        </a:spcAft>
                        <a:buNone/>
                      </a:pPr>
                      <a:endParaRPr sz="1000"/>
                    </a:p>
                  </a:txBody>
                  <a:tcPr marL="91450" marR="91450" marT="45725" marB="45725">
                    <a:solidFill>
                      <a:srgbClr val="A4C2F4"/>
                    </a:solidFill>
                  </a:tcPr>
                </a:tc>
              </a:tr>
              <a:tr h="389525">
                <a:tc>
                  <a:txBody>
                    <a:bodyPr/>
                    <a:lstStyle/>
                    <a:p>
                      <a:pPr marL="0" marR="0" lvl="0" indent="0" algn="l" rtl="0">
                        <a:spcBef>
                          <a:spcPts val="0"/>
                        </a:spcBef>
                        <a:spcAft>
                          <a:spcPts val="0"/>
                        </a:spcAft>
                        <a:buNone/>
                      </a:pPr>
                      <a:r>
                        <a:rPr lang="en-IE" sz="1000"/>
                        <a:t>6. Fossil fuel energy costs do not factor in all the ‘hidden’ costs.</a:t>
                      </a:r>
                      <a:endParaRPr/>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000"/>
                    </a:p>
                  </a:txBody>
                  <a:tcPr marL="91450" marR="91450" marT="45725" marB="45725">
                    <a:solidFill>
                      <a:srgbClr val="6D9EEB"/>
                    </a:solidFill>
                  </a:tcPr>
                </a:tc>
              </a:tr>
              <a:tr h="389525">
                <a:tc>
                  <a:txBody>
                    <a:bodyPr/>
                    <a:lstStyle/>
                    <a:p>
                      <a:pPr marL="0" marR="0" lvl="0" indent="0" algn="l" rtl="0">
                        <a:spcBef>
                          <a:spcPts val="0"/>
                        </a:spcBef>
                        <a:spcAft>
                          <a:spcPts val="0"/>
                        </a:spcAft>
                        <a:buNone/>
                      </a:pPr>
                      <a:r>
                        <a:rPr lang="en-IE" sz="1000"/>
                        <a:t>7. Renewable energy utilises too much land, meaning problems in scalability and storage.</a:t>
                      </a:r>
                      <a:endParaRPr/>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000"/>
                    </a:p>
                  </a:txBody>
                  <a:tcPr marL="91450" marR="91450" marT="45725" marB="45725">
                    <a:solidFill>
                      <a:srgbClr val="A4C2F4"/>
                    </a:solidFill>
                  </a:tcPr>
                </a:tc>
              </a:tr>
              <a:tr h="389525">
                <a:tc>
                  <a:txBody>
                    <a:bodyPr/>
                    <a:lstStyle/>
                    <a:p>
                      <a:pPr marL="0" marR="0" lvl="0" indent="0" algn="l" rtl="0">
                        <a:spcBef>
                          <a:spcPts val="0"/>
                        </a:spcBef>
                        <a:spcAft>
                          <a:spcPts val="0"/>
                        </a:spcAft>
                        <a:buNone/>
                      </a:pPr>
                      <a:r>
                        <a:rPr lang="en-IE" sz="1000"/>
                        <a:t>8. Many renewable technologies are scalable, and perceived problems regarding land, noise and animal welfare can be overcome.</a:t>
                      </a:r>
                      <a:endParaRPr/>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0" marR="0" lvl="0" indent="0" algn="l" rtl="0">
                        <a:spcBef>
                          <a:spcPts val="0"/>
                        </a:spcBef>
                        <a:spcAft>
                          <a:spcPts val="0"/>
                        </a:spcAft>
                        <a:buNone/>
                      </a:pPr>
                      <a:endParaRPr sz="1000"/>
                    </a:p>
                  </a:txBody>
                  <a:tcPr marL="91450" marR="91450" marT="45725" marB="45725">
                    <a:solidFill>
                      <a:srgbClr val="6D9EEB"/>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4"/>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21</a:t>
            </a:fld>
            <a:endParaRPr sz="1600" b="1">
              <a:solidFill>
                <a:schemeClr val="lt1"/>
              </a:solidFill>
              <a:latin typeface="Source Sans Pro"/>
              <a:ea typeface="Source Sans Pro"/>
              <a:cs typeface="Source Sans Pro"/>
              <a:sym typeface="Source Sans Pro"/>
            </a:endParaRPr>
          </a:p>
        </p:txBody>
      </p:sp>
      <p:graphicFrame>
        <p:nvGraphicFramePr>
          <p:cNvPr id="363" name="Google Shape;363;p34"/>
          <p:cNvGraphicFramePr/>
          <p:nvPr/>
        </p:nvGraphicFramePr>
        <p:xfrm>
          <a:off x="14698" y="10004"/>
          <a:ext cx="12192000" cy="6846925"/>
        </p:xfrm>
        <a:graphic>
          <a:graphicData uri="http://schemas.openxmlformats.org/drawingml/2006/table">
            <a:tbl>
              <a:tblPr firstRow="1" bandRow="1">
                <a:noFill/>
                <a:tableStyleId>{5954ED1F-D4A4-4FD6-847B-926C1D52C4F5}</a:tableStyleId>
              </a:tblPr>
              <a:tblGrid>
                <a:gridCol w="5340075"/>
                <a:gridCol w="1543150"/>
                <a:gridCol w="5308775"/>
              </a:tblGrid>
              <a:tr h="543200">
                <a:tc>
                  <a:txBody>
                    <a:bodyPr/>
                    <a:lstStyle/>
                    <a:p>
                      <a:pPr marL="0" marR="0" lvl="0" indent="0" algn="ctr" rtl="0">
                        <a:spcBef>
                          <a:spcPts val="0"/>
                        </a:spcBef>
                        <a:spcAft>
                          <a:spcPts val="0"/>
                        </a:spcAft>
                        <a:buNone/>
                      </a:pPr>
                      <a:endParaRPr sz="1200"/>
                    </a:p>
                    <a:p>
                      <a:pPr marL="0" marR="0" lvl="0" indent="0" algn="ctr" rtl="0">
                        <a:spcBef>
                          <a:spcPts val="0"/>
                        </a:spcBef>
                        <a:spcAft>
                          <a:spcPts val="0"/>
                        </a:spcAft>
                        <a:buNone/>
                      </a:pPr>
                      <a:r>
                        <a:rPr lang="en-IE" sz="1200"/>
                        <a:t>Debating Statement</a:t>
                      </a:r>
                      <a:endParaRPr sz="1200"/>
                    </a:p>
                  </a:txBody>
                  <a:tcPr marL="91450" marR="91450" marT="45725" marB="45725"/>
                </a:tc>
                <a:tc>
                  <a:txBody>
                    <a:bodyPr/>
                    <a:lstStyle/>
                    <a:p>
                      <a:pPr marL="0" marR="0" lvl="0" indent="0" algn="ctr" rtl="0">
                        <a:spcBef>
                          <a:spcPts val="0"/>
                        </a:spcBef>
                        <a:spcAft>
                          <a:spcPts val="0"/>
                        </a:spcAft>
                        <a:buNone/>
                      </a:pPr>
                      <a:r>
                        <a:rPr lang="en-IE" sz="1200"/>
                        <a:t>Findings from your Class Debate</a:t>
                      </a:r>
                      <a:endParaRPr sz="1200"/>
                    </a:p>
                  </a:txBody>
                  <a:tcPr marL="91450" marR="91450" marT="45725" marB="45725"/>
                </a:tc>
                <a:tc>
                  <a:txBody>
                    <a:bodyPr/>
                    <a:lstStyle/>
                    <a:p>
                      <a:pPr marL="0" marR="0" lvl="0" indent="0" algn="ctr" rtl="0">
                        <a:spcBef>
                          <a:spcPts val="0"/>
                        </a:spcBef>
                        <a:spcAft>
                          <a:spcPts val="0"/>
                        </a:spcAft>
                        <a:buNone/>
                      </a:pPr>
                      <a:r>
                        <a:rPr lang="en-IE" sz="1200"/>
                        <a:t>Findings from the DevelopmentEducation Article</a:t>
                      </a:r>
                      <a:endParaRPr sz="1200"/>
                    </a:p>
                  </a:txBody>
                  <a:tcPr marL="91450" marR="91450" marT="45725" marB="45725"/>
                </a:tc>
              </a:tr>
              <a:tr h="533725">
                <a:tc>
                  <a:txBody>
                    <a:bodyPr/>
                    <a:lstStyle/>
                    <a:p>
                      <a:pPr marL="0" marR="0" lvl="0" indent="0" algn="l" rtl="0">
                        <a:spcBef>
                          <a:spcPts val="0"/>
                        </a:spcBef>
                        <a:spcAft>
                          <a:spcPts val="0"/>
                        </a:spcAft>
                        <a:buNone/>
                      </a:pPr>
                      <a:r>
                        <a:rPr lang="en-IE" sz="1000"/>
                        <a:t>1. Switching to renewable energy is not as simple as it is being made out to be. </a:t>
                      </a:r>
                      <a:br>
                        <a:rPr lang="en-IE" sz="1000"/>
                      </a:br>
                      <a:r>
                        <a:rPr lang="en-IE" sz="1000"/>
                        <a:t>Quite the opposite.</a:t>
                      </a:r>
                      <a:endParaRPr sz="1800"/>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171450" marR="0" lvl="0" indent="-171450" algn="l" rtl="0">
                        <a:spcBef>
                          <a:spcPts val="0"/>
                        </a:spcBef>
                        <a:spcAft>
                          <a:spcPts val="0"/>
                        </a:spcAft>
                        <a:buClr>
                          <a:schemeClr val="dk1"/>
                        </a:buClr>
                        <a:buSzPts val="1000"/>
                        <a:buFont typeface="Arial"/>
                        <a:buChar char="•"/>
                      </a:pPr>
                      <a:r>
                        <a:rPr lang="en-IE" sz="1000"/>
                        <a:t>Capturing renewable resources can be expensive and many are intermittent.</a:t>
                      </a:r>
                      <a:endParaRPr/>
                    </a:p>
                    <a:p>
                      <a:pPr marL="171450" marR="0" lvl="0" indent="-171450" algn="l" rtl="0">
                        <a:spcBef>
                          <a:spcPts val="0"/>
                        </a:spcBef>
                        <a:spcAft>
                          <a:spcPts val="0"/>
                        </a:spcAft>
                        <a:buClr>
                          <a:schemeClr val="dk1"/>
                        </a:buClr>
                        <a:buSzPts val="1000"/>
                        <a:buFont typeface="Arial"/>
                        <a:buChar char="•"/>
                      </a:pPr>
                      <a:r>
                        <a:rPr lang="en-IE" sz="1000"/>
                        <a:t>It takes time and money to change distribution and consumption</a:t>
                      </a:r>
                      <a:endParaRPr/>
                    </a:p>
                    <a:p>
                      <a:pPr marL="171450" marR="0" lvl="0" indent="-171450" algn="l" rtl="0">
                        <a:spcBef>
                          <a:spcPts val="0"/>
                        </a:spcBef>
                        <a:spcAft>
                          <a:spcPts val="0"/>
                        </a:spcAft>
                        <a:buClr>
                          <a:schemeClr val="dk1"/>
                        </a:buClr>
                        <a:buSzPts val="1000"/>
                        <a:buFont typeface="Arial"/>
                        <a:buChar char="•"/>
                      </a:pPr>
                      <a:r>
                        <a:rPr lang="en-IE" sz="1000"/>
                        <a:t>Bringing new renewable technologies to the market can be costly and inconvenient.</a:t>
                      </a:r>
                      <a:endParaRPr/>
                    </a:p>
                  </a:txBody>
                  <a:tcPr marL="91450" marR="91450" marT="45725" marB="45725">
                    <a:solidFill>
                      <a:srgbClr val="A4C2F4"/>
                    </a:solidFill>
                  </a:tcPr>
                </a:tc>
              </a:tr>
              <a:tr h="529500">
                <a:tc>
                  <a:txBody>
                    <a:bodyPr/>
                    <a:lstStyle/>
                    <a:p>
                      <a:pPr marL="0" marR="0" lvl="0" indent="0" algn="l" rtl="0">
                        <a:spcBef>
                          <a:spcPts val="0"/>
                        </a:spcBef>
                        <a:spcAft>
                          <a:spcPts val="0"/>
                        </a:spcAft>
                        <a:buNone/>
                      </a:pPr>
                      <a:r>
                        <a:rPr lang="en-IE" sz="1000"/>
                        <a:t>2. Leaving fossil fuels in the ground is good for everyone.</a:t>
                      </a:r>
                      <a:endParaRPr/>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171450" marR="0" lvl="0" indent="-171450" algn="l" rtl="0">
                        <a:spcBef>
                          <a:spcPts val="0"/>
                        </a:spcBef>
                        <a:spcAft>
                          <a:spcPts val="0"/>
                        </a:spcAft>
                        <a:buClr>
                          <a:schemeClr val="dk1"/>
                        </a:buClr>
                        <a:buSzPts val="1000"/>
                        <a:buFont typeface="Arial"/>
                        <a:buChar char="•"/>
                      </a:pPr>
                      <a:r>
                        <a:rPr lang="en-IE" sz="1000"/>
                        <a:t>Is leaving fossil fuels in the ground enough? Is man destroying the Earth? We are currently on track of a temperature rise of 5 degrees. Is leaving fossil fuels in the ground enough to protect Earth?</a:t>
                      </a:r>
                      <a:endParaRPr/>
                    </a:p>
                  </a:txBody>
                  <a:tcPr marL="91450" marR="91450" marT="45725" marB="45725">
                    <a:solidFill>
                      <a:srgbClr val="6D9EEB"/>
                    </a:solidFill>
                  </a:tcPr>
                </a:tc>
              </a:tr>
              <a:tr h="727750">
                <a:tc>
                  <a:txBody>
                    <a:bodyPr/>
                    <a:lstStyle/>
                    <a:p>
                      <a:pPr marL="0" marR="0" lvl="0" indent="0" algn="l" rtl="0">
                        <a:spcBef>
                          <a:spcPts val="0"/>
                        </a:spcBef>
                        <a:spcAft>
                          <a:spcPts val="0"/>
                        </a:spcAft>
                        <a:buNone/>
                      </a:pPr>
                      <a:r>
                        <a:rPr lang="en-IE" sz="1000"/>
                        <a:t>3. Renewables cannot provide the required amount of energy to supply demand.</a:t>
                      </a:r>
                      <a:endParaRPr/>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171450" marR="0" lvl="0" indent="-171450" algn="l" rtl="0">
                        <a:spcBef>
                          <a:spcPts val="0"/>
                        </a:spcBef>
                        <a:spcAft>
                          <a:spcPts val="0"/>
                        </a:spcAft>
                        <a:buClr>
                          <a:schemeClr val="dk1"/>
                        </a:buClr>
                        <a:buSzPts val="1000"/>
                        <a:buFont typeface="Arial"/>
                        <a:buChar char="•"/>
                      </a:pPr>
                      <a:r>
                        <a:rPr lang="en-IE" sz="1000"/>
                        <a:t>Solar and wind are weather dependent and thus unpredictable and unreliable. Energy storage is required to supplement and meet demand.</a:t>
                      </a:r>
                      <a:endParaRPr/>
                    </a:p>
                    <a:p>
                      <a:pPr marL="171450" marR="0" lvl="0" indent="-171450" algn="l" rtl="0">
                        <a:spcBef>
                          <a:spcPts val="0"/>
                        </a:spcBef>
                        <a:spcAft>
                          <a:spcPts val="0"/>
                        </a:spcAft>
                        <a:buClr>
                          <a:schemeClr val="dk1"/>
                        </a:buClr>
                        <a:buSzPts val="1000"/>
                        <a:buFont typeface="Arial"/>
                        <a:buChar char="•"/>
                      </a:pPr>
                      <a:r>
                        <a:rPr lang="en-IE" sz="1000"/>
                        <a:t>Full dependence on renewable energy can only be done if we move lifestyles and systems. (We would need to change the ‘present’ energy demand.)</a:t>
                      </a:r>
                      <a:endParaRPr sz="1000"/>
                    </a:p>
                  </a:txBody>
                  <a:tcPr marL="91450" marR="91450" marT="45725" marB="45725">
                    <a:solidFill>
                      <a:srgbClr val="A4C2F4"/>
                    </a:solidFill>
                  </a:tcPr>
                </a:tc>
              </a:tr>
              <a:tr h="1064875">
                <a:tc>
                  <a:txBody>
                    <a:bodyPr/>
                    <a:lstStyle/>
                    <a:p>
                      <a:pPr marL="0" marR="0" lvl="0" indent="0" algn="l" rtl="0">
                        <a:lnSpc>
                          <a:spcPct val="100000"/>
                        </a:lnSpc>
                        <a:spcBef>
                          <a:spcPts val="0"/>
                        </a:spcBef>
                        <a:spcAft>
                          <a:spcPts val="0"/>
                        </a:spcAft>
                        <a:buClr>
                          <a:schemeClr val="dk1"/>
                        </a:buClr>
                        <a:buSzPts val="1000"/>
                        <a:buFont typeface="Comic Sans MS"/>
                        <a:buNone/>
                      </a:pPr>
                      <a:r>
                        <a:rPr lang="en-IE" sz="1000">
                          <a:latin typeface="Comic Sans MS"/>
                          <a:ea typeface="Comic Sans MS"/>
                          <a:cs typeface="Comic Sans MS"/>
                          <a:sym typeface="Comic Sans MS"/>
                        </a:rPr>
                        <a:t>4. Renewable energy can meet energy needs in a safe and reliable way.</a:t>
                      </a:r>
                      <a:endParaRPr/>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171450" marR="0" lvl="0" indent="-171450" algn="l" rtl="0">
                        <a:spcBef>
                          <a:spcPts val="0"/>
                        </a:spcBef>
                        <a:spcAft>
                          <a:spcPts val="0"/>
                        </a:spcAft>
                        <a:buClr>
                          <a:schemeClr val="dk1"/>
                        </a:buClr>
                        <a:buSzPts val="1000"/>
                        <a:buFont typeface="Arial"/>
                        <a:buChar char="•"/>
                      </a:pPr>
                      <a:r>
                        <a:rPr lang="en-IE" sz="1000"/>
                        <a:t>The focus should be on using a mix of renewable sources rather than over-relying on one renewable technology.  </a:t>
                      </a:r>
                      <a:endParaRPr/>
                    </a:p>
                    <a:p>
                      <a:pPr marL="171450" marR="0" lvl="0" indent="-171450" algn="l" rtl="0">
                        <a:spcBef>
                          <a:spcPts val="0"/>
                        </a:spcBef>
                        <a:spcAft>
                          <a:spcPts val="0"/>
                        </a:spcAft>
                        <a:buClr>
                          <a:schemeClr val="dk1"/>
                        </a:buClr>
                        <a:buSzPts val="1000"/>
                        <a:buFont typeface="Arial"/>
                        <a:buChar char="•"/>
                      </a:pPr>
                      <a:r>
                        <a:rPr lang="en-IE" sz="1000"/>
                        <a:t>Continued research will keep reducing the cost associated with renewable energy as seen by current trends.</a:t>
                      </a:r>
                      <a:endParaRPr sz="1000"/>
                    </a:p>
                    <a:p>
                      <a:pPr marL="171450" marR="0" lvl="0" indent="-171450" algn="l" rtl="0">
                        <a:spcBef>
                          <a:spcPts val="0"/>
                        </a:spcBef>
                        <a:spcAft>
                          <a:spcPts val="0"/>
                        </a:spcAft>
                        <a:buClr>
                          <a:schemeClr val="dk1"/>
                        </a:buClr>
                        <a:buSzPts val="1000"/>
                        <a:buFont typeface="Arial"/>
                        <a:buChar char="•"/>
                      </a:pPr>
                      <a:r>
                        <a:rPr lang="en-IE" sz="1000"/>
                        <a:t>Countries are setting targets and economies are investing in renewable energy.</a:t>
                      </a:r>
                      <a:endParaRPr/>
                    </a:p>
                    <a:p>
                      <a:pPr marL="171450" marR="0" lvl="0" indent="-171450" algn="l" rtl="0">
                        <a:spcBef>
                          <a:spcPts val="0"/>
                        </a:spcBef>
                        <a:spcAft>
                          <a:spcPts val="0"/>
                        </a:spcAft>
                        <a:buClr>
                          <a:schemeClr val="dk1"/>
                        </a:buClr>
                        <a:buSzPts val="1000"/>
                        <a:buFont typeface="Arial"/>
                        <a:buChar char="•"/>
                      </a:pPr>
                      <a:r>
                        <a:rPr lang="en-IE" sz="1000"/>
                        <a:t>Developing smarter grids and better storage options would support this statement.</a:t>
                      </a:r>
                      <a:endParaRPr/>
                    </a:p>
                  </a:txBody>
                  <a:tcPr marL="91450" marR="91450" marT="45725" marB="45725">
                    <a:solidFill>
                      <a:srgbClr val="6D9EEB"/>
                    </a:solidFill>
                  </a:tcPr>
                </a:tc>
              </a:tr>
              <a:tr h="678150">
                <a:tc>
                  <a:txBody>
                    <a:bodyPr/>
                    <a:lstStyle/>
                    <a:p>
                      <a:pPr marL="0" marR="0" lvl="0" indent="0" algn="l" rtl="0">
                        <a:spcBef>
                          <a:spcPts val="0"/>
                        </a:spcBef>
                        <a:spcAft>
                          <a:spcPts val="0"/>
                        </a:spcAft>
                        <a:buNone/>
                      </a:pPr>
                      <a:r>
                        <a:rPr lang="en-IE" sz="1000"/>
                        <a:t>5. Renewable energy is not cost effective.</a:t>
                      </a:r>
                      <a:endParaRPr sz="1000"/>
                    </a:p>
                  </a:txBody>
                  <a:tcPr marL="91450" marR="91450" marT="45725" marB="45725">
                    <a:solidFill>
                      <a:srgbClr val="A4C2F4"/>
                    </a:solidFill>
                  </a:tcPr>
                </a:tc>
                <a:tc>
                  <a:txBody>
                    <a:bodyPr/>
                    <a:lstStyle/>
                    <a:p>
                      <a:pPr marL="0" marR="0" lvl="0" indent="0" algn="l" rtl="0">
                        <a:spcBef>
                          <a:spcPts val="0"/>
                        </a:spcBef>
                        <a:spcAft>
                          <a:spcPts val="0"/>
                        </a:spcAft>
                        <a:buNone/>
                      </a:pPr>
                      <a:endParaRPr sz="1000"/>
                    </a:p>
                  </a:txBody>
                  <a:tcPr marL="91450" marR="91450" marT="45725" marB="45725">
                    <a:solidFill>
                      <a:srgbClr val="A4C2F4"/>
                    </a:solidFill>
                  </a:tcPr>
                </a:tc>
                <a:tc>
                  <a:txBody>
                    <a:bodyPr/>
                    <a:lstStyle/>
                    <a:p>
                      <a:pPr marL="171450" lvl="0" indent="-171450" rtl="0">
                        <a:spcBef>
                          <a:spcPts val="0"/>
                        </a:spcBef>
                        <a:spcAft>
                          <a:spcPts val="0"/>
                        </a:spcAft>
                        <a:buClr>
                          <a:schemeClr val="dk1"/>
                        </a:buClr>
                        <a:buSzPts val="1000"/>
                        <a:buChar char="•"/>
                      </a:pPr>
                      <a:r>
                        <a:rPr lang="en-IE" sz="1000"/>
                        <a:t>How many solar plants or wind farms are needed to produce the same amount of electricity over time as a similar sized coal fired plant?</a:t>
                      </a:r>
                      <a:endParaRPr sz="1000"/>
                    </a:p>
                    <a:p>
                      <a:pPr marL="171450" lvl="0" indent="-171450" rtl="0">
                        <a:spcBef>
                          <a:spcPts val="0"/>
                        </a:spcBef>
                        <a:spcAft>
                          <a:spcPts val="0"/>
                        </a:spcAft>
                        <a:buClr>
                          <a:schemeClr val="dk1"/>
                        </a:buClr>
                        <a:buSzPts val="1000"/>
                        <a:buChar char="•"/>
                      </a:pPr>
                      <a:r>
                        <a:rPr lang="en-IE" sz="1000"/>
                        <a:t>Renewable energy has the issue of intermittency. Can it meet demand?</a:t>
                      </a:r>
                      <a:endParaRPr sz="1000"/>
                    </a:p>
                    <a:p>
                      <a:pPr marL="171450" lvl="0" indent="-171450" rtl="0">
                        <a:spcBef>
                          <a:spcPts val="0"/>
                        </a:spcBef>
                        <a:spcAft>
                          <a:spcPts val="0"/>
                        </a:spcAft>
                        <a:buClr>
                          <a:schemeClr val="dk1"/>
                        </a:buClr>
                        <a:buSzPts val="1000"/>
                        <a:buChar char="•"/>
                      </a:pPr>
                      <a:r>
                        <a:rPr lang="en-IE" sz="1000"/>
                        <a:t>Is renewable energy more expensive in terms of capital cost and operating cost?</a:t>
                      </a:r>
                      <a:endParaRPr sz="1000"/>
                    </a:p>
                    <a:p>
                      <a:pPr marL="171450" lvl="0" indent="-171450" rtl="0">
                        <a:spcBef>
                          <a:spcPts val="0"/>
                        </a:spcBef>
                        <a:spcAft>
                          <a:spcPts val="0"/>
                        </a:spcAft>
                        <a:buClr>
                          <a:schemeClr val="dk1"/>
                        </a:buClr>
                        <a:buSzPts val="1000"/>
                        <a:buChar char="•"/>
                      </a:pPr>
                      <a:r>
                        <a:rPr lang="en-IE" sz="1000"/>
                        <a:t>Renewable energies are not cost effective without heavy government subsidies.</a:t>
                      </a:r>
                      <a:endParaRPr sz="1000"/>
                    </a:p>
                  </a:txBody>
                  <a:tcPr marL="91450" marR="91450" marT="45725" marB="45725">
                    <a:solidFill>
                      <a:srgbClr val="A4C2F4"/>
                    </a:solidFill>
                  </a:tcPr>
                </a:tc>
              </a:tr>
              <a:tr h="481475">
                <a:tc>
                  <a:txBody>
                    <a:bodyPr/>
                    <a:lstStyle/>
                    <a:p>
                      <a:pPr marL="0" marR="0" lvl="0" indent="0" algn="l" rtl="0">
                        <a:spcBef>
                          <a:spcPts val="0"/>
                        </a:spcBef>
                        <a:spcAft>
                          <a:spcPts val="0"/>
                        </a:spcAft>
                        <a:buNone/>
                      </a:pPr>
                      <a:r>
                        <a:rPr lang="en-IE" sz="1000"/>
                        <a:t>6. Fossil fuel energy costs do not factor in all the ‘hidden’ costs.</a:t>
                      </a:r>
                      <a:endParaRPr/>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171450" lvl="0" indent="-171450" rtl="0">
                        <a:spcBef>
                          <a:spcPts val="0"/>
                        </a:spcBef>
                        <a:spcAft>
                          <a:spcPts val="0"/>
                        </a:spcAft>
                        <a:buClr>
                          <a:schemeClr val="dk1"/>
                        </a:buClr>
                        <a:buSzPts val="1000"/>
                        <a:buChar char="•"/>
                      </a:pPr>
                      <a:r>
                        <a:rPr lang="en-IE" sz="1000"/>
                        <a:t>Environmental cost - Climate change is causing droughts that drive up food prices.</a:t>
                      </a:r>
                      <a:endParaRPr sz="1000"/>
                    </a:p>
                    <a:p>
                      <a:pPr marL="171450" lvl="0" indent="-171450" rtl="0">
                        <a:spcBef>
                          <a:spcPts val="0"/>
                        </a:spcBef>
                        <a:spcAft>
                          <a:spcPts val="0"/>
                        </a:spcAft>
                        <a:buClr>
                          <a:schemeClr val="dk1"/>
                        </a:buClr>
                        <a:buSzPts val="1000"/>
                        <a:buChar char="•"/>
                      </a:pPr>
                      <a:r>
                        <a:rPr lang="en-IE" sz="1000"/>
                        <a:t>Ireland imports a lot of fossil fuels. What if international prices for fossil fuels rise?</a:t>
                      </a:r>
                      <a:endParaRPr sz="1000"/>
                    </a:p>
                    <a:p>
                      <a:pPr marL="171450" lvl="0" indent="-171450" rtl="0">
                        <a:spcBef>
                          <a:spcPts val="0"/>
                        </a:spcBef>
                        <a:spcAft>
                          <a:spcPts val="0"/>
                        </a:spcAft>
                        <a:buClr>
                          <a:schemeClr val="dk1"/>
                        </a:buClr>
                        <a:buSzPts val="1000"/>
                        <a:buChar char="•"/>
                      </a:pPr>
                      <a:r>
                        <a:rPr lang="en-IE" sz="1000"/>
                        <a:t>Ireland will need to pay fines if they cannot meet the EU 2020/2030/2050 targets. </a:t>
                      </a:r>
                      <a:endParaRPr sz="1000"/>
                    </a:p>
                  </a:txBody>
                  <a:tcPr marL="91450" marR="91450" marT="45725" marB="45725">
                    <a:solidFill>
                      <a:srgbClr val="6D9EEB"/>
                    </a:solidFill>
                  </a:tcPr>
                </a:tc>
              </a:tr>
              <a:tr h="481475">
                <a:tc>
                  <a:txBody>
                    <a:bodyPr/>
                    <a:lstStyle/>
                    <a:p>
                      <a:pPr marL="0" marR="0" lvl="0" indent="0" algn="l" rtl="0">
                        <a:spcBef>
                          <a:spcPts val="0"/>
                        </a:spcBef>
                        <a:spcAft>
                          <a:spcPts val="0"/>
                        </a:spcAft>
                        <a:buNone/>
                      </a:pPr>
                      <a:r>
                        <a:rPr lang="en-IE" sz="1000"/>
                        <a:t>7. Renewable energy utilises too much land, meaning problems in scalability and storage.</a:t>
                      </a:r>
                      <a:endParaRPr/>
                    </a:p>
                  </a:txBody>
                  <a:tcPr marL="91450" marR="91450" marT="45725" marB="45725">
                    <a:solidFill>
                      <a:srgbClr val="A4C2F4"/>
                    </a:solidFill>
                  </a:tcPr>
                </a:tc>
                <a:tc>
                  <a:txBody>
                    <a:bodyPr/>
                    <a:lstStyle/>
                    <a:p>
                      <a:pPr marL="0" marR="0" lvl="0" indent="0" algn="l" rtl="0">
                        <a:spcBef>
                          <a:spcPts val="0"/>
                        </a:spcBef>
                        <a:spcAft>
                          <a:spcPts val="0"/>
                        </a:spcAft>
                        <a:buNone/>
                      </a:pPr>
                      <a:endParaRPr sz="1800"/>
                    </a:p>
                  </a:txBody>
                  <a:tcPr marL="91450" marR="91450" marT="45725" marB="45725">
                    <a:solidFill>
                      <a:srgbClr val="A4C2F4"/>
                    </a:solidFill>
                  </a:tcPr>
                </a:tc>
                <a:tc>
                  <a:txBody>
                    <a:bodyPr/>
                    <a:lstStyle/>
                    <a:p>
                      <a:pPr marL="171450" lvl="0" indent="-171450" rtl="0">
                        <a:spcBef>
                          <a:spcPts val="0"/>
                        </a:spcBef>
                        <a:spcAft>
                          <a:spcPts val="0"/>
                        </a:spcAft>
                        <a:buClr>
                          <a:schemeClr val="dk1"/>
                        </a:buClr>
                        <a:buSzPts val="1000"/>
                        <a:buChar char="•"/>
                      </a:pPr>
                      <a:r>
                        <a:rPr lang="en-IE" sz="1000"/>
                        <a:t>How many solar plants or wind farms are needed to produce the same amount of electricity over time as a similar sized coal fired plant? Land is needed for this.</a:t>
                      </a:r>
                      <a:endParaRPr sz="1000"/>
                    </a:p>
                    <a:p>
                      <a:pPr marL="171450" lvl="0" indent="-171450" rtl="0">
                        <a:spcBef>
                          <a:spcPts val="0"/>
                        </a:spcBef>
                        <a:spcAft>
                          <a:spcPts val="0"/>
                        </a:spcAft>
                        <a:buClr>
                          <a:schemeClr val="dk1"/>
                        </a:buClr>
                        <a:buSzPts val="1000"/>
                        <a:buChar char="•"/>
                      </a:pPr>
                      <a:r>
                        <a:rPr lang="en-IE" sz="1000"/>
                        <a:t>No cost effective form of energy storage currently exists.</a:t>
                      </a:r>
                      <a:endParaRPr sz="1000"/>
                    </a:p>
                    <a:p>
                      <a:pPr marL="171450" lvl="0" indent="-171450" rtl="0">
                        <a:spcBef>
                          <a:spcPts val="0"/>
                        </a:spcBef>
                        <a:spcAft>
                          <a:spcPts val="0"/>
                        </a:spcAft>
                        <a:buClr>
                          <a:schemeClr val="dk1"/>
                        </a:buClr>
                        <a:buSzPts val="1000"/>
                        <a:buChar char="•"/>
                      </a:pPr>
                      <a:r>
                        <a:rPr lang="en-IE" sz="1000"/>
                        <a:t>Large scale solar PV farms would be located in favourable regions. This will involve long distance transmission and disturbance on land.</a:t>
                      </a:r>
                      <a:endParaRPr sz="1000"/>
                    </a:p>
                  </a:txBody>
                  <a:tcPr marL="91450" marR="91450" marT="45725" marB="45725">
                    <a:solidFill>
                      <a:srgbClr val="A4C2F4"/>
                    </a:solidFill>
                  </a:tcPr>
                </a:tc>
              </a:tr>
              <a:tr h="489750">
                <a:tc>
                  <a:txBody>
                    <a:bodyPr/>
                    <a:lstStyle/>
                    <a:p>
                      <a:pPr marL="0" marR="0" lvl="0" indent="0" algn="l" rtl="0">
                        <a:spcBef>
                          <a:spcPts val="0"/>
                        </a:spcBef>
                        <a:spcAft>
                          <a:spcPts val="0"/>
                        </a:spcAft>
                        <a:buNone/>
                      </a:pPr>
                      <a:r>
                        <a:rPr lang="en-IE" sz="1000"/>
                        <a:t>8. Many renewable technologies are scalable, and perceived problems regarding land, noise and animal welfare can be overcome.</a:t>
                      </a:r>
                      <a:endParaRPr/>
                    </a:p>
                  </a:txBody>
                  <a:tcPr marL="91450" marR="91450" marT="45725" marB="45725">
                    <a:solidFill>
                      <a:srgbClr val="6D9EEB"/>
                    </a:solidFill>
                  </a:tcPr>
                </a:tc>
                <a:tc>
                  <a:txBody>
                    <a:bodyPr/>
                    <a:lstStyle/>
                    <a:p>
                      <a:pPr marL="0" marR="0" lvl="0" indent="0" algn="l" rtl="0">
                        <a:spcBef>
                          <a:spcPts val="0"/>
                        </a:spcBef>
                        <a:spcAft>
                          <a:spcPts val="0"/>
                        </a:spcAft>
                        <a:buNone/>
                      </a:pPr>
                      <a:endParaRPr sz="1800"/>
                    </a:p>
                  </a:txBody>
                  <a:tcPr marL="91450" marR="91450" marT="45725" marB="45725">
                    <a:solidFill>
                      <a:srgbClr val="6D9EEB"/>
                    </a:solidFill>
                  </a:tcPr>
                </a:tc>
                <a:tc>
                  <a:txBody>
                    <a:bodyPr/>
                    <a:lstStyle/>
                    <a:p>
                      <a:pPr marL="171450" lvl="0" indent="-171450" rtl="0">
                        <a:spcBef>
                          <a:spcPts val="0"/>
                        </a:spcBef>
                        <a:spcAft>
                          <a:spcPts val="0"/>
                        </a:spcAft>
                        <a:buClr>
                          <a:schemeClr val="dk1"/>
                        </a:buClr>
                        <a:buSzPts val="1000"/>
                        <a:buChar char="•"/>
                      </a:pPr>
                      <a:r>
                        <a:rPr lang="en-IE" sz="1000"/>
                        <a:t>All the scalability problems are surmountable but there is a need for a more sustainable energy system with demand-side management.</a:t>
                      </a:r>
                      <a:endParaRPr sz="1000"/>
                    </a:p>
                    <a:p>
                      <a:pPr marL="171450" lvl="0" indent="-171450" rtl="0">
                        <a:spcBef>
                          <a:spcPts val="0"/>
                        </a:spcBef>
                        <a:spcAft>
                          <a:spcPts val="0"/>
                        </a:spcAft>
                        <a:buClr>
                          <a:schemeClr val="dk1"/>
                        </a:buClr>
                        <a:buSzPts val="1000"/>
                        <a:buChar char="•"/>
                      </a:pPr>
                      <a:r>
                        <a:rPr lang="en-IE" sz="1000"/>
                        <a:t>Land - Livestock can graze on land used for renewable energy. </a:t>
                      </a:r>
                      <a:endParaRPr sz="1000"/>
                    </a:p>
                    <a:p>
                      <a:pPr marL="171450" lvl="0" indent="-171450" rtl="0">
                        <a:spcBef>
                          <a:spcPts val="0"/>
                        </a:spcBef>
                        <a:spcAft>
                          <a:spcPts val="0"/>
                        </a:spcAft>
                        <a:buClr>
                          <a:schemeClr val="dk1"/>
                        </a:buClr>
                        <a:buSzPts val="1000"/>
                        <a:buChar char="•"/>
                      </a:pPr>
                      <a:r>
                        <a:rPr lang="en-IE" sz="1000"/>
                        <a:t>Noise - More complaints from aesthetics. Noise complaints could reduce if local communities derived income from the renewable energy source.</a:t>
                      </a:r>
                      <a:endParaRPr sz="1000"/>
                    </a:p>
                    <a:p>
                      <a:pPr marL="171450" lvl="0" indent="-171450" rtl="0">
                        <a:spcBef>
                          <a:spcPts val="0"/>
                        </a:spcBef>
                        <a:spcAft>
                          <a:spcPts val="0"/>
                        </a:spcAft>
                        <a:buClr>
                          <a:schemeClr val="dk1"/>
                        </a:buClr>
                        <a:buSzPts val="1000"/>
                        <a:buChar char="•"/>
                      </a:pPr>
                      <a:r>
                        <a:rPr lang="en-IE" sz="1000"/>
                        <a:t>Animal welfare - Migratory and local bird population patterns could be assessed before construction to avoid wildlife deaths from wind farms.</a:t>
                      </a:r>
                      <a:endParaRPr sz="1000"/>
                    </a:p>
                  </a:txBody>
                  <a:tcPr marL="91450" marR="91450" marT="45725" marB="45725">
                    <a:solidFill>
                      <a:srgbClr val="6D9EEB"/>
                    </a:solidFill>
                  </a:tcPr>
                </a:tc>
              </a:tr>
            </a:tbl>
          </a:graphicData>
        </a:graphic>
      </p:graphicFrame>
      <p:sp>
        <p:nvSpPr>
          <p:cNvPr id="364" name="Google Shape;364;p34"/>
          <p:cNvSpPr/>
          <p:nvPr/>
        </p:nvSpPr>
        <p:spPr>
          <a:xfrm rot="-1644075">
            <a:off x="-1368167" y="2801052"/>
            <a:ext cx="12511864" cy="156961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IE" sz="9600" b="1" cap="none">
                <a:solidFill>
                  <a:srgbClr val="7DB1FF"/>
                </a:solidFill>
                <a:latin typeface="Source Sans Pro"/>
                <a:ea typeface="Source Sans Pro"/>
                <a:cs typeface="Source Sans Pro"/>
                <a:sym typeface="Source Sans Pro"/>
              </a:rPr>
              <a:t>Sample</a:t>
            </a:r>
            <a:endParaRPr sz="9600" b="1" cap="none">
              <a:solidFill>
                <a:srgbClr val="7DB1FF"/>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5"/>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22</a:t>
            </a:fld>
            <a:endParaRPr sz="1600" b="1">
              <a:solidFill>
                <a:schemeClr val="lt1"/>
              </a:solidFill>
              <a:latin typeface="Source Sans Pro"/>
              <a:ea typeface="Source Sans Pro"/>
              <a:cs typeface="Source Sans Pro"/>
              <a:sym typeface="Source Sans Pro"/>
            </a:endParaRPr>
          </a:p>
        </p:txBody>
      </p:sp>
      <p:sp>
        <p:nvSpPr>
          <p:cNvPr id="370" name="Google Shape;370;p35"/>
          <p:cNvSpPr txBox="1">
            <a:spLocks noGrp="1"/>
          </p:cNvSpPr>
          <p:nvPr>
            <p:ph type="body" idx="2"/>
          </p:nvPr>
        </p:nvSpPr>
        <p:spPr>
          <a:xfrm>
            <a:off x="838200" y="2071761"/>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Examine the following sample projects on </a:t>
            </a:r>
            <a:br>
              <a:rPr lang="en-IE" sz="2300" b="0" i="0" u="none" strike="noStrike" cap="none">
                <a:solidFill>
                  <a:schemeClr val="lt2"/>
                </a:solidFill>
                <a:latin typeface="Source Sans Pro"/>
                <a:ea typeface="Source Sans Pro"/>
                <a:cs typeface="Source Sans Pro"/>
                <a:sym typeface="Source Sans Pro"/>
              </a:rPr>
            </a:br>
            <a:r>
              <a:rPr lang="en-IE" sz="2300" b="1" i="0" u="none" strike="noStrike" cap="none">
                <a:solidFill>
                  <a:schemeClr val="lt2"/>
                </a:solidFill>
                <a:latin typeface="Source Sans Pro"/>
                <a:ea typeface="Source Sans Pro"/>
                <a:cs typeface="Source Sans Pro"/>
                <a:sym typeface="Source Sans Pro"/>
              </a:rPr>
              <a:t>‘Meeting Current and Future Energy Needs’. </a:t>
            </a:r>
            <a:r>
              <a:rPr lang="en-IE" sz="2300" b="0" i="0" u="none" strike="noStrike" cap="none">
                <a:solidFill>
                  <a:schemeClr val="lt2"/>
                </a:solidFill>
                <a:latin typeface="Source Sans Pro"/>
                <a:ea typeface="Source Sans Pro"/>
                <a:cs typeface="Source Sans Pro"/>
                <a:sym typeface="Source Sans Pro"/>
              </a:rPr>
              <a:t/>
            </a:r>
            <a:br>
              <a:rPr lang="en-IE" sz="2300" b="0" i="0" u="none" strike="noStrike" cap="none">
                <a:solidFill>
                  <a:schemeClr val="lt2"/>
                </a:solidFill>
                <a:latin typeface="Source Sans Pro"/>
                <a:ea typeface="Source Sans Pro"/>
                <a:cs typeface="Source Sans Pro"/>
                <a:sym typeface="Source Sans Pro"/>
              </a:rPr>
            </a:br>
            <a:endParaRPr sz="2300" b="0" i="0" u="none" strike="noStrike" cap="none">
              <a:solidFill>
                <a:schemeClr val="lt2"/>
              </a:solidFill>
              <a:latin typeface="Source Sans Pro"/>
              <a:ea typeface="Source Sans Pro"/>
              <a:cs typeface="Source Sans Pro"/>
              <a:sym typeface="Source Sans Pro"/>
            </a:endParaRPr>
          </a:p>
        </p:txBody>
      </p:sp>
      <p:sp>
        <p:nvSpPr>
          <p:cNvPr id="371" name="Google Shape;371;p35"/>
          <p:cNvSpPr txBox="1">
            <a:spLocks noGrp="1"/>
          </p:cNvSpPr>
          <p:nvPr>
            <p:ph type="title"/>
          </p:nvPr>
        </p:nvSpPr>
        <p:spPr>
          <a:xfrm>
            <a:off x="838200" y="557629"/>
            <a:ext cx="10515600"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a:solidFill>
                  <a:schemeClr val="lt1"/>
                </a:solidFill>
                <a:latin typeface="Cabin"/>
                <a:ea typeface="Cabin"/>
                <a:cs typeface="Cabin"/>
                <a:sym typeface="Cabin"/>
              </a:rPr>
              <a:t>Homework</a:t>
            </a:r>
            <a:endParaRPr sz="5000" b="0" i="0" u="none" strike="noStrike" cap="none">
              <a:solidFill>
                <a:schemeClr val="lt1"/>
              </a:solidFill>
              <a:latin typeface="Cabin"/>
              <a:ea typeface="Cabin"/>
              <a:cs typeface="Cabin"/>
              <a:sym typeface="Cabin"/>
            </a:endParaRPr>
          </a:p>
        </p:txBody>
      </p:sp>
      <p:sp>
        <p:nvSpPr>
          <p:cNvPr id="372" name="Google Shape;372;p35"/>
          <p:cNvSpPr txBox="1">
            <a:spLocks noGrp="1"/>
          </p:cNvSpPr>
          <p:nvPr>
            <p:ph type="body" idx="2"/>
          </p:nvPr>
        </p:nvSpPr>
        <p:spPr>
          <a:xfrm>
            <a:off x="1038225" y="2962895"/>
            <a:ext cx="10515599" cy="1694830"/>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sng" strike="noStrike" cap="none">
                <a:solidFill>
                  <a:schemeClr val="hlink"/>
                </a:solidFill>
                <a:latin typeface="Source Sans Pro"/>
                <a:ea typeface="Source Sans Pro"/>
                <a:cs typeface="Source Sans Pro"/>
                <a:sym typeface="Source Sans Pro"/>
                <a:hlinkClick r:id="rId3"/>
              </a:rPr>
              <a:t>Project One – Above Expectation</a:t>
            </a:r>
            <a:endParaRPr sz="2300" b="0" i="0" u="none" strike="noStrike" cap="none">
              <a:solidFill>
                <a:schemeClr val="lt2"/>
              </a:solidFill>
              <a:latin typeface="Source Sans Pro"/>
              <a:ea typeface="Source Sans Pro"/>
              <a:cs typeface="Source Sans Pro"/>
              <a:sym typeface="Source Sans Pro"/>
            </a:endParaRPr>
          </a:p>
          <a:p>
            <a:pPr marL="0" marR="0" lvl="0" indent="0" algn="ctr" rtl="0">
              <a:lnSpc>
                <a:spcPct val="90000"/>
              </a:lnSpc>
              <a:spcBef>
                <a:spcPts val="1000"/>
              </a:spcBef>
              <a:spcAft>
                <a:spcPts val="0"/>
              </a:spcAft>
              <a:buClr>
                <a:schemeClr val="lt2"/>
              </a:buClr>
              <a:buSzPts val="2300"/>
              <a:buFont typeface="Arial"/>
              <a:buNone/>
            </a:pPr>
            <a:r>
              <a:rPr lang="en-IE" sz="2300" b="0" i="0" u="sng" strike="noStrike" cap="none">
                <a:solidFill>
                  <a:schemeClr val="hlink"/>
                </a:solidFill>
                <a:latin typeface="Source Sans Pro"/>
                <a:ea typeface="Source Sans Pro"/>
                <a:cs typeface="Source Sans Pro"/>
                <a:sym typeface="Source Sans Pro"/>
                <a:hlinkClick r:id="rId4"/>
              </a:rPr>
              <a:t>Project Two – In Line With Expectation</a:t>
            </a:r>
            <a:endParaRPr sz="2300" b="0" i="0" u="none" strike="noStrike" cap="none">
              <a:solidFill>
                <a:schemeClr val="lt2"/>
              </a:solidFill>
              <a:latin typeface="Source Sans Pro"/>
              <a:ea typeface="Source Sans Pro"/>
              <a:cs typeface="Source Sans Pro"/>
              <a:sym typeface="Source Sans Pro"/>
            </a:endParaRPr>
          </a:p>
          <a:p>
            <a:pPr marL="0" marR="0" lvl="0" indent="0" algn="ctr" rtl="0">
              <a:lnSpc>
                <a:spcPct val="90000"/>
              </a:lnSpc>
              <a:spcBef>
                <a:spcPts val="1000"/>
              </a:spcBef>
              <a:spcAft>
                <a:spcPts val="0"/>
              </a:spcAft>
              <a:buClr>
                <a:schemeClr val="lt2"/>
              </a:buClr>
              <a:buSzPts val="2300"/>
              <a:buFont typeface="Arial"/>
              <a:buNone/>
            </a:pPr>
            <a:r>
              <a:rPr lang="en-IE" sz="2300" b="0" i="0" u="sng" strike="noStrike" cap="none">
                <a:solidFill>
                  <a:schemeClr val="hlink"/>
                </a:solidFill>
                <a:latin typeface="Source Sans Pro"/>
                <a:ea typeface="Source Sans Pro"/>
                <a:cs typeface="Source Sans Pro"/>
                <a:sym typeface="Source Sans Pro"/>
                <a:hlinkClick r:id="rId5"/>
              </a:rPr>
              <a:t>Project Three – In Line With Expectation</a:t>
            </a:r>
            <a:endParaRPr sz="2300" b="0" i="0" u="none" strike="noStrike" cap="none">
              <a:solidFill>
                <a:schemeClr val="lt2"/>
              </a:solidFill>
              <a:latin typeface="Source Sans Pro"/>
              <a:ea typeface="Source Sans Pro"/>
              <a:cs typeface="Source Sans Pro"/>
              <a:sym typeface="Source Sans Pro"/>
            </a:endParaRPr>
          </a:p>
        </p:txBody>
      </p:sp>
      <p:sp>
        <p:nvSpPr>
          <p:cNvPr id="373" name="Google Shape;373;p35"/>
          <p:cNvSpPr txBox="1">
            <a:spLocks noGrp="1"/>
          </p:cNvSpPr>
          <p:nvPr>
            <p:ph type="body" idx="2"/>
          </p:nvPr>
        </p:nvSpPr>
        <p:spPr>
          <a:xfrm>
            <a:off x="466726" y="4657725"/>
            <a:ext cx="11087098"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1" i="0" u="none" strike="noStrike" cap="none">
                <a:solidFill>
                  <a:schemeClr val="lt2"/>
                </a:solidFill>
                <a:latin typeface="Source Sans Pro"/>
                <a:ea typeface="Source Sans Pro"/>
                <a:cs typeface="Source Sans Pro"/>
                <a:sym typeface="Source Sans Pro"/>
              </a:rPr>
              <a:t>Task: </a:t>
            </a:r>
            <a:r>
              <a:rPr lang="en-IE" sz="2300" b="0" i="0" u="none" strike="noStrike" cap="none">
                <a:solidFill>
                  <a:schemeClr val="lt2"/>
                </a:solidFill>
                <a:latin typeface="Source Sans Pro"/>
                <a:ea typeface="Source Sans Pro"/>
                <a:cs typeface="Source Sans Pro"/>
                <a:sym typeface="Source Sans Pro"/>
              </a:rPr>
              <a:t>For each project, record five ‘What Went Well’ and five ‘Even Better If’ comments. </a:t>
            </a:r>
            <a:endParaRPr sz="2300" b="0" i="0" u="none" strike="noStrike" cap="none">
              <a:solidFill>
                <a:schemeClr val="lt2"/>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36"/>
          <p:cNvSpPr txBox="1">
            <a:spLocks noGrp="1"/>
          </p:cNvSpPr>
          <p:nvPr>
            <p:ph type="title"/>
          </p:nvPr>
        </p:nvSpPr>
        <p:spPr>
          <a:xfrm>
            <a:off x="1050856" y="993494"/>
            <a:ext cx="10104124" cy="151735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8000"/>
              <a:buFont typeface="Cabin"/>
              <a:buNone/>
            </a:pPr>
            <a:r>
              <a:rPr lang="en-IE" sz="8000" b="0" i="0" u="none" strike="noStrike" cap="none">
                <a:solidFill>
                  <a:schemeClr val="lt1"/>
                </a:solidFill>
                <a:latin typeface="Cabin"/>
                <a:ea typeface="Cabin"/>
                <a:cs typeface="Cabin"/>
                <a:sym typeface="Cabin"/>
              </a:rPr>
              <a:t>THANK YOU!</a:t>
            </a:r>
            <a:endParaRPr sz="8000" b="0" i="0" u="none" strike="noStrike" cap="none">
              <a:solidFill>
                <a:schemeClr val="lt1"/>
              </a:solidFill>
              <a:latin typeface="Cabin"/>
              <a:ea typeface="Cabin"/>
              <a:cs typeface="Cabin"/>
              <a:sym typeface="Cabin"/>
            </a:endParaRPr>
          </a:p>
        </p:txBody>
      </p:sp>
      <p:sp>
        <p:nvSpPr>
          <p:cNvPr id="379" name="Google Shape;379;p36"/>
          <p:cNvSpPr/>
          <p:nvPr/>
        </p:nvSpPr>
        <p:spPr>
          <a:xfrm>
            <a:off x="933450" y="3581400"/>
            <a:ext cx="2905125" cy="1866999"/>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pic>
        <p:nvPicPr>
          <p:cNvPr id="380" name="Google Shape;380;p36">
            <a:hlinkClick r:id="rId3"/>
          </p:cNvPr>
          <p:cNvPicPr preferRelativeResize="0"/>
          <p:nvPr/>
        </p:nvPicPr>
        <p:blipFill rotWithShape="1">
          <a:blip r:embed="rId4">
            <a:alphaModFix/>
          </a:blip>
          <a:srcRect/>
          <a:stretch/>
        </p:blipFill>
        <p:spPr>
          <a:xfrm>
            <a:off x="1199713" y="4275422"/>
            <a:ext cx="2394048" cy="478247"/>
          </a:xfrm>
          <a:prstGeom prst="rect">
            <a:avLst/>
          </a:prstGeom>
          <a:noFill/>
          <a:ln>
            <a:noFill/>
          </a:ln>
        </p:spPr>
      </p:pic>
      <p:sp>
        <p:nvSpPr>
          <p:cNvPr id="381" name="Google Shape;381;p36"/>
          <p:cNvSpPr/>
          <p:nvPr/>
        </p:nvSpPr>
        <p:spPr>
          <a:xfrm>
            <a:off x="4400550" y="3581399"/>
            <a:ext cx="2905125" cy="1866999"/>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pic>
        <p:nvPicPr>
          <p:cNvPr id="382" name="Google Shape;382;p36">
            <a:hlinkClick r:id="rId5"/>
          </p:cNvPr>
          <p:cNvPicPr preferRelativeResize="0"/>
          <p:nvPr/>
        </p:nvPicPr>
        <p:blipFill rotWithShape="1">
          <a:blip r:embed="rId6">
            <a:alphaModFix/>
          </a:blip>
          <a:srcRect/>
          <a:stretch/>
        </p:blipFill>
        <p:spPr>
          <a:xfrm>
            <a:off x="4537941" y="4275422"/>
            <a:ext cx="2673693" cy="580573"/>
          </a:xfrm>
          <a:prstGeom prst="rect">
            <a:avLst/>
          </a:prstGeom>
          <a:noFill/>
          <a:ln>
            <a:noFill/>
          </a:ln>
        </p:spPr>
      </p:pic>
      <p:sp>
        <p:nvSpPr>
          <p:cNvPr id="383" name="Google Shape;383;p36"/>
          <p:cNvSpPr/>
          <p:nvPr/>
        </p:nvSpPr>
        <p:spPr>
          <a:xfrm>
            <a:off x="8249855" y="3581399"/>
            <a:ext cx="2905125" cy="1866999"/>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384" name="Google Shape;384;p36"/>
          <p:cNvSpPr txBox="1"/>
          <p:nvPr/>
        </p:nvSpPr>
        <p:spPr>
          <a:xfrm>
            <a:off x="8365491" y="3693299"/>
            <a:ext cx="3255009" cy="20313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2"/>
                </a:solidFill>
                <a:latin typeface="Source Sans Pro"/>
                <a:ea typeface="Source Sans Pro"/>
                <a:cs typeface="Source Sans Pro"/>
                <a:sym typeface="Source Sans Pro"/>
              </a:rPr>
              <a:t>PPT Template by:</a:t>
            </a:r>
            <a:r>
              <a:rPr lang="en-IE" sz="1800">
                <a:solidFill>
                  <a:srgbClr val="A8FF33"/>
                </a:solidFill>
                <a:latin typeface="Source Sans Pro"/>
                <a:ea typeface="Source Sans Pro"/>
                <a:cs typeface="Source Sans Pro"/>
                <a:sym typeface="Source Sans Pro"/>
              </a:rPr>
              <a:t/>
            </a:r>
            <a:br>
              <a:rPr lang="en-IE" sz="1800">
                <a:solidFill>
                  <a:srgbClr val="A8FF33"/>
                </a:solidFill>
                <a:latin typeface="Source Sans Pro"/>
                <a:ea typeface="Source Sans Pro"/>
                <a:cs typeface="Source Sans Pro"/>
                <a:sym typeface="Source Sans Pro"/>
              </a:rPr>
            </a:br>
            <a:endParaRPr sz="1800">
              <a:solidFill>
                <a:srgbClr val="A8FF33"/>
              </a:solidFill>
              <a:latin typeface="Source Sans Pro"/>
              <a:ea typeface="Source Sans Pro"/>
              <a:cs typeface="Source Sans Pro"/>
              <a:sym typeface="Source Sans Pro"/>
            </a:endParaRPr>
          </a:p>
          <a:p>
            <a:pPr marL="0" marR="0" lvl="0" indent="0" algn="l" rtl="0">
              <a:spcBef>
                <a:spcPts val="0"/>
              </a:spcBef>
              <a:spcAft>
                <a:spcPts val="0"/>
              </a:spcAft>
              <a:buNone/>
            </a:pPr>
            <a:r>
              <a:rPr lang="en-IE" sz="1800">
                <a:solidFill>
                  <a:srgbClr val="7F7F7F"/>
                </a:solidFill>
                <a:latin typeface="Source Sans Pro"/>
                <a:ea typeface="Source Sans Pro"/>
                <a:cs typeface="Source Sans Pro"/>
                <a:sym typeface="Source Sans Pro"/>
              </a:rPr>
              <a:t>Alexander Martensson</a:t>
            </a:r>
            <a:endParaRPr sz="1800">
              <a:solidFill>
                <a:srgbClr val="7F7F7F"/>
              </a:solidFill>
              <a:latin typeface="Source Sans Pro"/>
              <a:ea typeface="Source Sans Pro"/>
              <a:cs typeface="Source Sans Pro"/>
              <a:sym typeface="Source Sans Pro"/>
            </a:endParaRPr>
          </a:p>
          <a:p>
            <a:pPr marL="0" marR="0" lvl="0" indent="0" algn="l" rtl="0">
              <a:spcBef>
                <a:spcPts val="0"/>
              </a:spcBef>
              <a:spcAft>
                <a:spcPts val="0"/>
              </a:spcAft>
              <a:buNone/>
            </a:pPr>
            <a:r>
              <a:rPr lang="en-IE" sz="1800">
                <a:solidFill>
                  <a:srgbClr val="7F7F7F"/>
                </a:solidFill>
                <a:latin typeface="Source Sans Pro"/>
                <a:ea typeface="Source Sans Pro"/>
                <a:cs typeface="Source Sans Pro"/>
                <a:sym typeface="Source Sans Pro"/>
              </a:rPr>
              <a:t>Email</a:t>
            </a:r>
            <a:endParaRPr/>
          </a:p>
          <a:p>
            <a:pPr marL="0" marR="0" lvl="0" indent="0" algn="l" rtl="0">
              <a:spcBef>
                <a:spcPts val="0"/>
              </a:spcBef>
              <a:spcAft>
                <a:spcPts val="0"/>
              </a:spcAft>
              <a:buNone/>
            </a:pPr>
            <a:r>
              <a:rPr lang="en-IE" sz="1800">
                <a:solidFill>
                  <a:srgbClr val="7F7F7F"/>
                </a:solidFill>
                <a:latin typeface="Source Sans Pro"/>
                <a:ea typeface="Source Sans Pro"/>
                <a:cs typeface="Source Sans Pro"/>
                <a:sym typeface="Source Sans Pro"/>
              </a:rPr>
              <a:t>martensson@example.com</a:t>
            </a:r>
            <a:endParaRPr sz="1800">
              <a:solidFill>
                <a:srgbClr val="7F7F7F"/>
              </a:solidFill>
              <a:latin typeface="Source Sans Pro"/>
              <a:ea typeface="Source Sans Pro"/>
              <a:cs typeface="Source Sans Pro"/>
              <a:sym typeface="Source Sans Pro"/>
            </a:endParaRPr>
          </a:p>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a:p>
            <a:pPr marL="0" marR="0" lvl="0" indent="0" algn="l" rtl="0">
              <a:spcBef>
                <a:spcPts val="0"/>
              </a:spcBef>
              <a:spcAft>
                <a:spcPts val="0"/>
              </a:spcAft>
              <a:buNone/>
            </a:pPr>
            <a:endParaRPr sz="1800">
              <a:solidFill>
                <a:srgbClr val="A8FF33"/>
              </a:solidFill>
              <a:latin typeface="Source Sans Pro"/>
              <a:ea typeface="Source Sans Pro"/>
              <a:cs typeface="Source Sans Pro"/>
              <a:sym typeface="Source Sans Pro"/>
            </a:endParaRPr>
          </a:p>
        </p:txBody>
      </p:sp>
      <p:sp>
        <p:nvSpPr>
          <p:cNvPr id="385" name="Google Shape;385;p36"/>
          <p:cNvSpPr txBox="1"/>
          <p:nvPr/>
        </p:nvSpPr>
        <p:spPr>
          <a:xfrm>
            <a:off x="1067184" y="3741344"/>
            <a:ext cx="229552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2"/>
                </a:solidFill>
                <a:latin typeface="Source Sans Pro"/>
                <a:ea typeface="Source Sans Pro"/>
                <a:cs typeface="Source Sans Pro"/>
                <a:sym typeface="Source Sans Pro"/>
              </a:rPr>
              <a:t>Lesson activities by:</a:t>
            </a:r>
            <a:endParaRPr sz="1800">
              <a:solidFill>
                <a:schemeClr val="dk2"/>
              </a:solidFill>
              <a:latin typeface="Source Sans Pro"/>
              <a:ea typeface="Source Sans Pro"/>
              <a:cs typeface="Source Sans Pro"/>
              <a:sym typeface="Source Sans Pro"/>
            </a:endParaRPr>
          </a:p>
        </p:txBody>
      </p:sp>
      <p:sp>
        <p:nvSpPr>
          <p:cNvPr id="386" name="Google Shape;386;p36"/>
          <p:cNvSpPr txBox="1"/>
          <p:nvPr/>
        </p:nvSpPr>
        <p:spPr>
          <a:xfrm>
            <a:off x="4536671" y="3742634"/>
            <a:ext cx="276900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2"/>
                </a:solidFill>
                <a:latin typeface="Source Sans Pro"/>
                <a:ea typeface="Source Sans Pro"/>
                <a:cs typeface="Source Sans Pro"/>
                <a:sym typeface="Source Sans Pro"/>
              </a:rPr>
              <a:t>Inspired by:</a:t>
            </a:r>
            <a:endParaRPr sz="1800">
              <a:solidFill>
                <a:schemeClr val="dk2"/>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4">
      <a:dk1>
        <a:srgbClr val="000000"/>
      </a:dk1>
      <a:lt1>
        <a:srgbClr val="FFFFFF"/>
      </a:lt1>
      <a:dk2>
        <a:srgbClr val="64AC00"/>
      </a:dk2>
      <a:lt2>
        <a:srgbClr val="CBFF00"/>
      </a:lt2>
      <a:accent1>
        <a:srgbClr val="002E62"/>
      </a:accent1>
      <a:accent2>
        <a:srgbClr val="004CB9"/>
      </a:accent2>
      <a:accent3>
        <a:srgbClr val="005500"/>
      </a:accent3>
      <a:accent4>
        <a:srgbClr val="16B3DC"/>
      </a:accent4>
      <a:accent5>
        <a:srgbClr val="F9DC5C"/>
      </a:accent5>
      <a:accent6>
        <a:srgbClr val="EF626C"/>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1981</Words>
  <Application>Microsoft Office PowerPoint</Application>
  <PresentationFormat>Widescreen</PresentationFormat>
  <Paragraphs>295</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Comic Sans MS</vt:lpstr>
      <vt:lpstr>Franklin Gothic Book</vt:lpstr>
      <vt:lpstr>Source Sans Pro</vt:lpstr>
      <vt:lpstr>Cabin</vt:lpstr>
      <vt:lpstr>Calibri</vt:lpstr>
      <vt:lpstr>Office Theme</vt:lpstr>
      <vt:lpstr>Energy Sources</vt:lpstr>
      <vt:lpstr>Learning Intentions:</vt:lpstr>
      <vt:lpstr>Earth  Overshoot Day</vt:lpstr>
      <vt:lpstr>The History of Earth Overshoot Day:  These are the dates of past Earth Overshoot Days, as calculated with the National Footprint Accounts 2018 Edition.  Based on the data, predict an approximate date for Earth Overshoot Day in 2010, 2020 and 2030.</vt:lpstr>
      <vt:lpstr>Scenario Planning Activity:   There are many uncertainties associated with the future demand for natural resources and the future technologies used to generate electricity. For example, historical data shows that a strong economy may even be linked with higher consumption. Developing scenarios is important as it enables mankind to consider their impact and plan for the future as it unfolds. In this activity, you must brainstorm reasons for an increase in future demand and reasons for a decrease in future demand on natural resources.</vt:lpstr>
      <vt:lpstr>Scenario Planning Activity: Sample Reasons   In this activity, you must brainstorm reasons for an increase in future demand and reasons for a decrease in future demand on natural resources in Ireland. </vt:lpstr>
      <vt:lpstr>Where does our electrical energy  come from?</vt:lpstr>
      <vt:lpstr>Sources of Energy</vt:lpstr>
      <vt:lpstr>Research  Task</vt:lpstr>
      <vt:lpstr>PowerPoint Presentation</vt:lpstr>
      <vt:lpstr>Debating Scenarios: Think – Pair – Share Activity</vt:lpstr>
      <vt:lpstr>Debating Scenarios: Think – Pair – Share Activity</vt:lpstr>
      <vt:lpstr>Debating Scenarios: Think – Pair – Share Activity</vt:lpstr>
      <vt:lpstr>Debating Scenarios: Think – Pair – Share Activity</vt:lpstr>
      <vt:lpstr>Debating Scenarios: Think – Pair – Share Activity</vt:lpstr>
      <vt:lpstr>Debating Scenarios: Think – Pair – Share Activity</vt:lpstr>
      <vt:lpstr>Debating Scenarios: Think – Pair – Share Activity</vt:lpstr>
      <vt:lpstr>Debating Scenarios: Think – Pair – Share Activity</vt:lpstr>
      <vt:lpstr>Debating Scenarios: Think – Pair – Share Activity</vt:lpstr>
      <vt:lpstr>Debating Scenario Summary</vt:lpstr>
      <vt:lpstr>PowerPoint Presentation</vt:lpstr>
      <vt:lpstr>Homework</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Sources</dc:title>
  <dc:creator>Aoife McDonnell</dc:creator>
  <cp:lastModifiedBy>Aoife McDonnell</cp:lastModifiedBy>
  <cp:revision>1</cp:revision>
  <dcterms:modified xsi:type="dcterms:W3CDTF">2018-07-25T15:43:31Z</dcterms:modified>
</cp:coreProperties>
</file>