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Cabin"/>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Source Sans Pro"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500">
          <p15:clr>
            <a:srgbClr val="A4A3A4"/>
          </p15:clr>
        </p15:guide>
        <p15:guide id="3" pos="49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AA43E1-4F7A-4FB3-97C3-39AFDA029AD1}">
  <a:tblStyle styleId="{2DAA43E1-4F7A-4FB3-97C3-39AFDA029AD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96305" autoAdjust="0"/>
  </p:normalViewPr>
  <p:slideViewPr>
    <p:cSldViewPr snapToGrid="0">
      <p:cViewPr varScale="1">
        <p:scale>
          <a:sx n="108" d="100"/>
          <a:sy n="108" d="100"/>
        </p:scale>
        <p:origin x="660" y="108"/>
      </p:cViewPr>
      <p:guideLst>
        <p:guide pos="3840"/>
        <p:guide orient="horz" pos="2500"/>
        <p:guide pos="49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932282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151" name="Google Shape;151;p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476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7" name="Google Shape;157;p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4901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dd15381d5_0_45: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 name="Google Shape;166;g3dd15381d5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7" name="Google Shape;167;g3dd15381d5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IE"/>
              <a:t>3</a:t>
            </a:fld>
            <a:endParaRPr/>
          </a:p>
        </p:txBody>
      </p:sp>
    </p:spTree>
    <p:extLst>
      <p:ext uri="{BB962C8B-B14F-4D97-AF65-F5344CB8AC3E}">
        <p14:creationId xmlns:p14="http://schemas.microsoft.com/office/powerpoint/2010/main" val="112947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dd15381d5_0_7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7" name="Google Shape;177;g3dd15381d5_0_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8" name="Google Shape;178;g3dd15381d5_0_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IE"/>
              <a:t>4</a:t>
            </a:fld>
            <a:endParaRPr/>
          </a:p>
        </p:txBody>
      </p:sp>
    </p:spTree>
    <p:extLst>
      <p:ext uri="{BB962C8B-B14F-4D97-AF65-F5344CB8AC3E}">
        <p14:creationId xmlns:p14="http://schemas.microsoft.com/office/powerpoint/2010/main" val="3562430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dd386c900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03" name="Google Shape;203;g3dd386c900_0_6: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524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dd386c900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11" name="Google Shape;211;g3dd386c900_0_1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1728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dd386c900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21" name="Google Shape;221;g3dd386c900_0_5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7547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dd9ea38b5_0_5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Google Shape;234;g3dd9ea38b5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35" name="Google Shape;235;g3dd9ea38b5_0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rtl="0">
              <a:spcBef>
                <a:spcPts val="0"/>
              </a:spcBef>
              <a:spcAft>
                <a:spcPts val="0"/>
              </a:spcAft>
              <a:buNone/>
            </a:pPr>
            <a:fld id="{00000000-1234-1234-1234-123412341234}" type="slidenum">
              <a:rPr lang="en-IE"/>
              <a:t>8</a:t>
            </a:fld>
            <a:endParaRPr/>
          </a:p>
        </p:txBody>
      </p:sp>
    </p:spTree>
    <p:extLst>
      <p:ext uri="{BB962C8B-B14F-4D97-AF65-F5344CB8AC3E}">
        <p14:creationId xmlns:p14="http://schemas.microsoft.com/office/powerpoint/2010/main" val="31794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dd9ea38b5_0_36: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Google Shape;248;g3dd9ea38b5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49" name="Google Shape;249;g3dd9ea38b5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rtl="0">
              <a:spcBef>
                <a:spcPts val="0"/>
              </a:spcBef>
              <a:spcAft>
                <a:spcPts val="0"/>
              </a:spcAft>
              <a:buNone/>
            </a:pPr>
            <a:fld id="{00000000-1234-1234-1234-123412341234}" type="slidenum">
              <a:rPr lang="en-IE"/>
              <a:t>9</a:t>
            </a:fld>
            <a:endParaRPr/>
          </a:p>
        </p:txBody>
      </p:sp>
    </p:spTree>
    <p:extLst>
      <p:ext uri="{BB962C8B-B14F-4D97-AF65-F5344CB8AC3E}">
        <p14:creationId xmlns:p14="http://schemas.microsoft.com/office/powerpoint/2010/main" val="72870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dd9ea38b5_0_25: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Google Shape;259;g3dd9ea38b5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60" name="Google Shape;260;g3dd9ea38b5_0_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rtl="0">
              <a:spcBef>
                <a:spcPts val="0"/>
              </a:spcBef>
              <a:spcAft>
                <a:spcPts val="0"/>
              </a:spcAft>
              <a:buNone/>
            </a:pPr>
            <a:fld id="{00000000-1234-1234-1234-123412341234}" type="slidenum">
              <a:rPr lang="en-IE"/>
              <a:t>10</a:t>
            </a:fld>
            <a:endParaRPr/>
          </a:p>
        </p:txBody>
      </p:sp>
    </p:spTree>
    <p:extLst>
      <p:ext uri="{BB962C8B-B14F-4D97-AF65-F5344CB8AC3E}">
        <p14:creationId xmlns:p14="http://schemas.microsoft.com/office/powerpoint/2010/main" val="1577836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dd386c900_0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70" name="Google Shape;270;g3dd386c900_0_4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7310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dd15381d5_0_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0" name="Google Shape;280;g3dd15381d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1" name="Google Shape;281;g3dd15381d5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IE"/>
              <a:t>12</a:t>
            </a:fld>
            <a:endParaRPr/>
          </a:p>
        </p:txBody>
      </p:sp>
    </p:spTree>
    <p:extLst>
      <p:ext uri="{BB962C8B-B14F-4D97-AF65-F5344CB8AC3E}">
        <p14:creationId xmlns:p14="http://schemas.microsoft.com/office/powerpoint/2010/main" val="2598216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dd386c900_0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89" name="Google Shape;289;g3dd386c900_0_63: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5030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dd386c900_0_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97" name="Google Shape;297;g3dd386c900_0_9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6508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dd386c900_0_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305" name="Google Shape;305;g3dd386c900_0_98: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4931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dd386c900_0_1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313" name="Google Shape;313;g3dd386c900_0_104: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830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dd386c900_0_1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321" name="Google Shape;321;g3dd386c900_0_110: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4401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dd386c900_0_1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329" name="Google Shape;329;g3dd386c900_0_116: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5154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337" name="Google Shape;337;p1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4288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17" name="Google Shape;17;p2"/>
          <p:cNvSpPr/>
          <p:nvPr/>
        </p:nvSpPr>
        <p:spPr>
          <a:xfrm>
            <a:off x="129540" y="128016"/>
            <a:ext cx="11932800" cy="6602100"/>
          </a:xfrm>
          <a:prstGeom prst="rect">
            <a:avLst/>
          </a:prstGeom>
          <a:gradFill>
            <a:gsLst>
              <a:gs pos="0">
                <a:srgbClr val="004CB9">
                  <a:alpha val="69803"/>
                </a:srgbClr>
              </a:gs>
              <a:gs pos="100000">
                <a:srgbClr val="005500">
                  <a:alpha val="6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18" name="Google Shape;18;p2"/>
          <p:cNvSpPr txBox="1">
            <a:spLocks noGrp="1"/>
          </p:cNvSpPr>
          <p:nvPr>
            <p:ph type="body" idx="1"/>
          </p:nvPr>
        </p:nvSpPr>
        <p:spPr>
          <a:xfrm>
            <a:off x="3912235" y="1680191"/>
            <a:ext cx="4367400" cy="3243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2000"/>
              <a:buFont typeface="Arial"/>
              <a:buNone/>
              <a:defRPr sz="2000" b="1"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9" name="Google Shape;19;p2"/>
          <p:cNvSpPr txBox="1">
            <a:spLocks noGrp="1"/>
          </p:cNvSpPr>
          <p:nvPr>
            <p:ph type="title"/>
          </p:nvPr>
        </p:nvSpPr>
        <p:spPr>
          <a:xfrm>
            <a:off x="1037021" y="2107415"/>
            <a:ext cx="10118100" cy="2281500"/>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8000"/>
              <a:buFont typeface="Cabin"/>
              <a:buNone/>
              <a:defRPr sz="8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0" name="Google Shape;20;p2"/>
          <p:cNvSpPr txBox="1">
            <a:spLocks noGrp="1"/>
          </p:cNvSpPr>
          <p:nvPr>
            <p:ph type="body" idx="2"/>
          </p:nvPr>
        </p:nvSpPr>
        <p:spPr>
          <a:xfrm>
            <a:off x="3912235" y="1333943"/>
            <a:ext cx="4367400" cy="3243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1" name="Google Shape;21;p2"/>
          <p:cNvSpPr txBox="1">
            <a:spLocks noGrp="1"/>
          </p:cNvSpPr>
          <p:nvPr>
            <p:ph type="body" idx="3"/>
          </p:nvPr>
        </p:nvSpPr>
        <p:spPr>
          <a:xfrm>
            <a:off x="1050857" y="4720037"/>
            <a:ext cx="10090200" cy="11019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3500"/>
              <a:buFont typeface="Arial"/>
              <a:buNone/>
              <a:defRPr sz="35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2" name="Google Shape;22;p2"/>
          <p:cNvSpPr/>
          <p:nvPr/>
        </p:nvSpPr>
        <p:spPr>
          <a:xfrm>
            <a:off x="4879848" y="4453465"/>
            <a:ext cx="2432400" cy="639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Section Layout">
  <p:cSld name="Two Section Layout">
    <p:spTree>
      <p:nvGrpSpPr>
        <p:cNvPr id="1" name="Shape 23"/>
        <p:cNvGrpSpPr/>
        <p:nvPr/>
      </p:nvGrpSpPr>
      <p:grpSpPr>
        <a:xfrm>
          <a:off x="0" y="0"/>
          <a:ext cx="0" cy="0"/>
          <a:chOff x="0" y="0"/>
          <a:chExt cx="0" cy="0"/>
        </a:xfrm>
      </p:grpSpPr>
      <p:sp>
        <p:nvSpPr>
          <p:cNvPr id="24" name="Google Shape;24;p3"/>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25" name="Google Shape;25;p3"/>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26" name="Google Shape;26;p3"/>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Source Sans Pro"/>
                <a:ea typeface="Source Sans Pro"/>
                <a:cs typeface="Source Sans Pro"/>
                <a:sym typeface="Source Sans Pro"/>
              </a:defRPr>
            </a:lvl1pPr>
            <a:lvl2pPr marL="0" marR="0" lvl="1" indent="0" algn="ctr" rtl="0">
              <a:spcBef>
                <a:spcPts val="0"/>
              </a:spcBef>
              <a:buNone/>
              <a:defRPr sz="1600" b="1" i="0" u="none" strike="noStrike" cap="none">
                <a:solidFill>
                  <a:schemeClr val="lt1"/>
                </a:solidFill>
                <a:latin typeface="Source Sans Pro"/>
                <a:ea typeface="Source Sans Pro"/>
                <a:cs typeface="Source Sans Pro"/>
                <a:sym typeface="Source Sans Pro"/>
              </a:defRPr>
            </a:lvl2pPr>
            <a:lvl3pPr marL="0" marR="0" lvl="2" indent="0" algn="ctr" rtl="0">
              <a:spcBef>
                <a:spcPts val="0"/>
              </a:spcBef>
              <a:buNone/>
              <a:defRPr sz="1600" b="1" i="0" u="none" strike="noStrike" cap="none">
                <a:solidFill>
                  <a:schemeClr val="lt1"/>
                </a:solidFill>
                <a:latin typeface="Source Sans Pro"/>
                <a:ea typeface="Source Sans Pro"/>
                <a:cs typeface="Source Sans Pro"/>
                <a:sym typeface="Source Sans Pro"/>
              </a:defRPr>
            </a:lvl3pPr>
            <a:lvl4pPr marL="0" marR="0" lvl="3" indent="0" algn="ctr" rtl="0">
              <a:spcBef>
                <a:spcPts val="0"/>
              </a:spcBef>
              <a:buNone/>
              <a:defRPr sz="1600" b="1" i="0" u="none" strike="noStrike" cap="none">
                <a:solidFill>
                  <a:schemeClr val="lt1"/>
                </a:solidFill>
                <a:latin typeface="Source Sans Pro"/>
                <a:ea typeface="Source Sans Pro"/>
                <a:cs typeface="Source Sans Pro"/>
                <a:sym typeface="Source Sans Pro"/>
              </a:defRPr>
            </a:lvl4pPr>
            <a:lvl5pPr marL="0" marR="0" lvl="4" indent="0" algn="ctr" rtl="0">
              <a:spcBef>
                <a:spcPts val="0"/>
              </a:spcBef>
              <a:buNone/>
              <a:defRPr sz="1600" b="1" i="0" u="none" strike="noStrike" cap="none">
                <a:solidFill>
                  <a:schemeClr val="lt1"/>
                </a:solidFill>
                <a:latin typeface="Source Sans Pro"/>
                <a:ea typeface="Source Sans Pro"/>
                <a:cs typeface="Source Sans Pro"/>
                <a:sym typeface="Source Sans Pro"/>
              </a:defRPr>
            </a:lvl5pPr>
            <a:lvl6pPr marL="0" marR="0" lvl="5" indent="0" algn="ctr" rtl="0">
              <a:spcBef>
                <a:spcPts val="0"/>
              </a:spcBef>
              <a:buNone/>
              <a:defRPr sz="1600" b="1" i="0" u="none" strike="noStrike" cap="none">
                <a:solidFill>
                  <a:schemeClr val="lt1"/>
                </a:solidFill>
                <a:latin typeface="Source Sans Pro"/>
                <a:ea typeface="Source Sans Pro"/>
                <a:cs typeface="Source Sans Pro"/>
                <a:sym typeface="Source Sans Pro"/>
              </a:defRPr>
            </a:lvl6pPr>
            <a:lvl7pPr marL="0" marR="0" lvl="6" indent="0" algn="ctr" rtl="0">
              <a:spcBef>
                <a:spcPts val="0"/>
              </a:spcBef>
              <a:buNone/>
              <a:defRPr sz="1600" b="1" i="0" u="none" strike="noStrike" cap="none">
                <a:solidFill>
                  <a:schemeClr val="lt1"/>
                </a:solidFill>
                <a:latin typeface="Source Sans Pro"/>
                <a:ea typeface="Source Sans Pro"/>
                <a:cs typeface="Source Sans Pro"/>
                <a:sym typeface="Source Sans Pro"/>
              </a:defRPr>
            </a:lvl7pPr>
            <a:lvl8pPr marL="0" marR="0" lvl="7" indent="0" algn="ctr" rtl="0">
              <a:spcBef>
                <a:spcPts val="0"/>
              </a:spcBef>
              <a:buNone/>
              <a:defRPr sz="1600" b="1" i="0" u="none" strike="noStrike" cap="none">
                <a:solidFill>
                  <a:schemeClr val="lt1"/>
                </a:solidFill>
                <a:latin typeface="Source Sans Pro"/>
                <a:ea typeface="Source Sans Pro"/>
                <a:cs typeface="Source Sans Pro"/>
                <a:sym typeface="Source Sans Pro"/>
              </a:defRPr>
            </a:lvl8pPr>
            <a:lvl9pPr marL="0" marR="0" lvl="8" indent="0" algn="ctr" rtl="0">
              <a:spcBef>
                <a:spcPts val="0"/>
              </a:spcBef>
              <a:buNone/>
              <a:defRPr sz="1600" b="1"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27" name="Google Shape;27;p3"/>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8" name="Google Shape;28;p3"/>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9" name="Google Shape;29;p3"/>
          <p:cNvSpPr txBox="1">
            <a:spLocks noGrp="1"/>
          </p:cNvSpPr>
          <p:nvPr>
            <p:ph type="body" idx="1"/>
          </p:nvPr>
        </p:nvSpPr>
        <p:spPr>
          <a:xfrm>
            <a:off x="1159649" y="2738211"/>
            <a:ext cx="4183500" cy="4545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9pPr>
          </a:lstStyle>
          <a:p>
            <a:endParaRPr/>
          </a:p>
        </p:txBody>
      </p:sp>
      <p:sp>
        <p:nvSpPr>
          <p:cNvPr id="30" name="Google Shape;30;p3"/>
          <p:cNvSpPr txBox="1">
            <a:spLocks noGrp="1"/>
          </p:cNvSpPr>
          <p:nvPr>
            <p:ph type="body" idx="2"/>
          </p:nvPr>
        </p:nvSpPr>
        <p:spPr>
          <a:xfrm>
            <a:off x="838201" y="1835244"/>
            <a:ext cx="10515600" cy="629100"/>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1" name="Google Shape;31;p3"/>
          <p:cNvSpPr txBox="1">
            <a:spLocks noGrp="1"/>
          </p:cNvSpPr>
          <p:nvPr>
            <p:ph type="body" idx="3"/>
          </p:nvPr>
        </p:nvSpPr>
        <p:spPr>
          <a:xfrm>
            <a:off x="6627121" y="2738211"/>
            <a:ext cx="4183500" cy="4545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Source Sans Pro"/>
                <a:ea typeface="Source Sans Pro"/>
                <a:cs typeface="Source Sans Pro"/>
                <a:sym typeface="Source Sans Pro"/>
              </a:defRPr>
            </a:lvl9pPr>
          </a:lstStyle>
          <a:p>
            <a:endParaRPr/>
          </a:p>
        </p:txBody>
      </p:sp>
      <p:sp>
        <p:nvSpPr>
          <p:cNvPr id="32" name="Google Shape;32;p3"/>
          <p:cNvSpPr txBox="1">
            <a:spLocks noGrp="1"/>
          </p:cNvSpPr>
          <p:nvPr>
            <p:ph type="body" idx="4"/>
          </p:nvPr>
        </p:nvSpPr>
        <p:spPr>
          <a:xfrm>
            <a:off x="1159649" y="3428501"/>
            <a:ext cx="4365600" cy="2333700"/>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7F7F7F"/>
              </a:buClr>
              <a:buSzPts val="2400"/>
              <a:buFont typeface="Arial"/>
              <a:buChar char="•"/>
              <a:defRPr sz="2400" b="0" i="0" u="none" strike="noStrike" cap="none">
                <a:solidFill>
                  <a:srgbClr val="7F7F7F"/>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7F7F7F"/>
              </a:buClr>
              <a:buSzPts val="2000"/>
              <a:buFont typeface="Arial"/>
              <a:buChar char="•"/>
              <a:defRPr sz="2000" b="0" i="0" u="none" strike="noStrike" cap="none">
                <a:solidFill>
                  <a:srgbClr val="7F7F7F"/>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3" name="Google Shape;33;p3"/>
          <p:cNvSpPr txBox="1">
            <a:spLocks noGrp="1"/>
          </p:cNvSpPr>
          <p:nvPr>
            <p:ph type="body" idx="5"/>
          </p:nvPr>
        </p:nvSpPr>
        <p:spPr>
          <a:xfrm>
            <a:off x="6627121" y="3428501"/>
            <a:ext cx="4365600" cy="2333700"/>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7F7F7F"/>
              </a:buClr>
              <a:buSzPts val="2400"/>
              <a:buFont typeface="Arial"/>
              <a:buChar char="•"/>
              <a:defRPr sz="2400" b="0" i="0" u="none" strike="noStrike" cap="none">
                <a:solidFill>
                  <a:srgbClr val="7F7F7F"/>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7F7F7F"/>
              </a:buClr>
              <a:buSzPts val="2000"/>
              <a:buFont typeface="Arial"/>
              <a:buChar char="•"/>
              <a:defRPr sz="2000" b="0" i="0" u="none" strike="noStrike" cap="none">
                <a:solidFill>
                  <a:srgbClr val="7F7F7F"/>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7F7F7F"/>
              </a:buClr>
              <a:buSzPts val="1800"/>
              <a:buFont typeface="Arial"/>
              <a:buChar char="•"/>
              <a:defRPr sz="1800" b="0" i="0" u="none" strike="noStrike" cap="none">
                <a:solidFill>
                  <a:srgbClr val="7F7F7F"/>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4" name="Google Shape;34;p3"/>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3"/>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
        <p:nvSpPr>
          <p:cNvPr id="36" name="Google Shape;36;p3"/>
          <p:cNvSpPr/>
          <p:nvPr/>
        </p:nvSpPr>
        <p:spPr>
          <a:xfrm>
            <a:off x="4111752" y="1667974"/>
            <a:ext cx="39684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7"/>
        <p:cNvGrpSpPr/>
        <p:nvPr/>
      </p:nvGrpSpPr>
      <p:grpSpPr>
        <a:xfrm>
          <a:off x="0" y="0"/>
          <a:ext cx="0" cy="0"/>
          <a:chOff x="0" y="0"/>
          <a:chExt cx="0" cy="0"/>
        </a:xfrm>
      </p:grpSpPr>
      <p:sp>
        <p:nvSpPr>
          <p:cNvPr id="38" name="Google Shape;38;p4"/>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39" name="Google Shape;39;p4"/>
          <p:cNvSpPr/>
          <p:nvPr/>
        </p:nvSpPr>
        <p:spPr>
          <a:xfrm>
            <a:off x="129540" y="128016"/>
            <a:ext cx="6858000" cy="6602100"/>
          </a:xfrm>
          <a:prstGeom prst="rect">
            <a:avLst/>
          </a:prstGeom>
          <a:gradFill>
            <a:gsLst>
              <a:gs pos="0">
                <a:srgbClr val="004CB9">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0" name="Google Shape;40;p4"/>
          <p:cNvSpPr txBox="1">
            <a:spLocks noGrp="1"/>
          </p:cNvSpPr>
          <p:nvPr>
            <p:ph type="title"/>
          </p:nvPr>
        </p:nvSpPr>
        <p:spPr>
          <a:xfrm>
            <a:off x="841248" y="1169256"/>
            <a:ext cx="5286000" cy="782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1" name="Google Shape;41;p4"/>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42" name="Google Shape;42;p4"/>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3" name="Google Shape;43;p4"/>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4" name="Google Shape;44;p4"/>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5" name="Google Shape;45;p4"/>
          <p:cNvSpPr txBox="1">
            <a:spLocks noGrp="1"/>
          </p:cNvSpPr>
          <p:nvPr>
            <p:ph type="body" idx="1"/>
          </p:nvPr>
        </p:nvSpPr>
        <p:spPr>
          <a:xfrm>
            <a:off x="841248" y="2136036"/>
            <a:ext cx="5286000" cy="857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6" name="Google Shape;46;p4"/>
          <p:cNvSpPr/>
          <p:nvPr/>
        </p:nvSpPr>
        <p:spPr>
          <a:xfrm>
            <a:off x="915026" y="1992586"/>
            <a:ext cx="44280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47" name="Google Shape;47;p4"/>
          <p:cNvSpPr txBox="1">
            <a:spLocks noGrp="1"/>
          </p:cNvSpPr>
          <p:nvPr>
            <p:ph type="body" idx="2"/>
          </p:nvPr>
        </p:nvSpPr>
        <p:spPr>
          <a:xfrm>
            <a:off x="838199" y="3100269"/>
            <a:ext cx="5289000" cy="2588700"/>
          </a:xfrm>
          <a:prstGeom prst="rect">
            <a:avLst/>
          </a:prstGeom>
          <a:noFill/>
          <a:ln>
            <a:noFill/>
          </a:ln>
        </p:spPr>
        <p:txBody>
          <a:bodyPr spcFirstLastPara="1" wrap="square" lIns="0"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edia Layout">
  <p:cSld name="Media Layout">
    <p:spTree>
      <p:nvGrpSpPr>
        <p:cNvPr id="1" name="Shape 48"/>
        <p:cNvGrpSpPr/>
        <p:nvPr/>
      </p:nvGrpSpPr>
      <p:grpSpPr>
        <a:xfrm>
          <a:off x="0" y="0"/>
          <a:ext cx="0" cy="0"/>
          <a:chOff x="0" y="0"/>
          <a:chExt cx="0" cy="0"/>
        </a:xfrm>
      </p:grpSpPr>
      <p:sp>
        <p:nvSpPr>
          <p:cNvPr id="49" name="Google Shape;49;p5"/>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0" name="Google Shape;50;p5"/>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1" name="Google Shape;51;p5"/>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52" name="Google Shape;52;p5"/>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3" name="Google Shape;53;p5"/>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4" name="Google Shape;54;p5"/>
          <p:cNvSpPr txBox="1">
            <a:spLocks noGrp="1"/>
          </p:cNvSpPr>
          <p:nvPr>
            <p:ph type="title"/>
          </p:nvPr>
        </p:nvSpPr>
        <p:spPr>
          <a:xfrm>
            <a:off x="838200" y="268873"/>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5" name="Google Shape;55;p5"/>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6" name="Google Shape;56;p5"/>
          <p:cNvSpPr>
            <a:spLocks noGrp="1"/>
          </p:cNvSpPr>
          <p:nvPr>
            <p:ph type="media" idx="2"/>
          </p:nvPr>
        </p:nvSpPr>
        <p:spPr>
          <a:xfrm>
            <a:off x="1395984" y="1497770"/>
            <a:ext cx="9399900" cy="42153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dk2"/>
              </a:buClr>
              <a:buSzPts val="1400"/>
              <a:buFont typeface="Arial"/>
              <a:buNone/>
              <a:defRPr sz="1400" b="0" i="0" u="none" strike="noStrike" cap="none">
                <a:solidFill>
                  <a:schemeClr val="dk2"/>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Layout">
  <p:cSld name="Divider Layout">
    <p:spTree>
      <p:nvGrpSpPr>
        <p:cNvPr id="1" name="Shape 57"/>
        <p:cNvGrpSpPr/>
        <p:nvPr/>
      </p:nvGrpSpPr>
      <p:grpSpPr>
        <a:xfrm>
          <a:off x="0" y="0"/>
          <a:ext cx="0" cy="0"/>
          <a:chOff x="0" y="0"/>
          <a:chExt cx="0" cy="0"/>
        </a:xfrm>
      </p:grpSpPr>
      <p:sp>
        <p:nvSpPr>
          <p:cNvPr id="58" name="Google Shape;58;p6"/>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59" name="Google Shape;59;p6"/>
          <p:cNvSpPr/>
          <p:nvPr/>
        </p:nvSpPr>
        <p:spPr>
          <a:xfrm>
            <a:off x="129540" y="3410712"/>
            <a:ext cx="11932800" cy="3319200"/>
          </a:xfrm>
          <a:prstGeom prst="rect">
            <a:avLst/>
          </a:prstGeom>
          <a:gradFill>
            <a:gsLst>
              <a:gs pos="0">
                <a:srgbClr val="004CB9">
                  <a:alpha val="80000"/>
                </a:srgbClr>
              </a:gs>
              <a:gs pos="99000">
                <a:srgbClr val="005500">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0" name="Google Shape;60;p6"/>
          <p:cNvSpPr txBox="1">
            <a:spLocks noGrp="1"/>
          </p:cNvSpPr>
          <p:nvPr>
            <p:ph type="title"/>
          </p:nvPr>
        </p:nvSpPr>
        <p:spPr>
          <a:xfrm>
            <a:off x="838200" y="3981036"/>
            <a:ext cx="10515600" cy="782700"/>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1" name="Google Shape;61;p6"/>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62" name="Google Shape;62;p6"/>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3" name="Google Shape;63;p6"/>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4" name="Google Shape;64;p6"/>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5" name="Google Shape;65;p6"/>
          <p:cNvSpPr txBox="1">
            <a:spLocks noGrp="1"/>
          </p:cNvSpPr>
          <p:nvPr>
            <p:ph type="body" idx="1"/>
          </p:nvPr>
        </p:nvSpPr>
        <p:spPr>
          <a:xfrm>
            <a:off x="838200" y="4947816"/>
            <a:ext cx="10515600" cy="4764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6" name="Google Shape;66;p6"/>
          <p:cNvSpPr/>
          <p:nvPr/>
        </p:nvSpPr>
        <p:spPr>
          <a:xfrm>
            <a:off x="4070604" y="4804366"/>
            <a:ext cx="40509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and Title Slide">
  <p:cSld name="Image and Title Slide">
    <p:spTree>
      <p:nvGrpSpPr>
        <p:cNvPr id="1" name="Shape 67"/>
        <p:cNvGrpSpPr/>
        <p:nvPr/>
      </p:nvGrpSpPr>
      <p:grpSpPr>
        <a:xfrm>
          <a:off x="0" y="0"/>
          <a:ext cx="0" cy="0"/>
          <a:chOff x="0" y="0"/>
          <a:chExt cx="0" cy="0"/>
        </a:xfrm>
      </p:grpSpPr>
      <p:sp>
        <p:nvSpPr>
          <p:cNvPr id="68" name="Google Shape;68;p7"/>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69" name="Google Shape;69;p7"/>
          <p:cNvSpPr/>
          <p:nvPr/>
        </p:nvSpPr>
        <p:spPr>
          <a:xfrm>
            <a:off x="129540" y="128016"/>
            <a:ext cx="11932800" cy="2368200"/>
          </a:xfrm>
          <a:prstGeom prst="rect">
            <a:avLst/>
          </a:prstGeom>
          <a:gradFill>
            <a:gsLst>
              <a:gs pos="0">
                <a:srgbClr val="004CB9">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0" name="Google Shape;70;p7"/>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71" name="Google Shape;71;p7"/>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2" name="Google Shape;72;p7"/>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3" name="Google Shape;73;p7"/>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4" name="Google Shape;74;p7"/>
          <p:cNvSpPr txBox="1">
            <a:spLocks noGrp="1"/>
          </p:cNvSpPr>
          <p:nvPr>
            <p:ph type="body" idx="1"/>
          </p:nvPr>
        </p:nvSpPr>
        <p:spPr>
          <a:xfrm>
            <a:off x="838201" y="1835244"/>
            <a:ext cx="10515600" cy="629100"/>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5" name="Google Shape;75;p7"/>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6" name="Google Shape;76;p7"/>
          <p:cNvSpPr/>
          <p:nvPr/>
        </p:nvSpPr>
        <p:spPr>
          <a:xfrm>
            <a:off x="3759708" y="1667974"/>
            <a:ext cx="46725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Layout">
  <p:cSld name="Table Layout">
    <p:spTree>
      <p:nvGrpSpPr>
        <p:cNvPr id="1" name="Shape 77"/>
        <p:cNvGrpSpPr/>
        <p:nvPr/>
      </p:nvGrpSpPr>
      <p:grpSpPr>
        <a:xfrm>
          <a:off x="0" y="0"/>
          <a:ext cx="0" cy="0"/>
          <a:chOff x="0" y="0"/>
          <a:chExt cx="0" cy="0"/>
        </a:xfrm>
      </p:grpSpPr>
      <p:sp>
        <p:nvSpPr>
          <p:cNvPr id="78" name="Google Shape;78;p8"/>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79" name="Google Shape;79;p8"/>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0" name="Google Shape;80;p8"/>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81" name="Google Shape;81;p8"/>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2" name="Google Shape;82;p8"/>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3" name="Google Shape;83;p8"/>
          <p:cNvSpPr txBox="1">
            <a:spLocks noGrp="1"/>
          </p:cNvSpPr>
          <p:nvPr>
            <p:ph type="body" idx="1"/>
          </p:nvPr>
        </p:nvSpPr>
        <p:spPr>
          <a:xfrm>
            <a:off x="8683563" y="3359239"/>
            <a:ext cx="2596800" cy="2252700"/>
          </a:xfrm>
          <a:prstGeom prst="rect">
            <a:avLst/>
          </a:prstGeom>
          <a:noFill/>
          <a:ln>
            <a:noFill/>
          </a:ln>
        </p:spPr>
        <p:txBody>
          <a:bodyPr spcFirstLastPara="1" wrap="square" lIns="0" tIns="45700" rIns="0"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4" name="Google Shape;84;p8"/>
          <p:cNvSpPr txBox="1">
            <a:spLocks noGrp="1"/>
          </p:cNvSpPr>
          <p:nvPr>
            <p:ph type="title"/>
          </p:nvPr>
        </p:nvSpPr>
        <p:spPr>
          <a:xfrm>
            <a:off x="8683562" y="1757774"/>
            <a:ext cx="2670000" cy="1325700"/>
          </a:xfrm>
          <a:prstGeom prst="rect">
            <a:avLst/>
          </a:prstGeom>
          <a:noFill/>
          <a:ln>
            <a:noFill/>
          </a:ln>
        </p:spPr>
        <p:txBody>
          <a:bodyPr spcFirstLastPara="1" wrap="square" lIns="0" tIns="45700" rIns="0"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5" name="Google Shape;85;p8"/>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6" name="Google Shape;86;p8"/>
          <p:cNvSpPr/>
          <p:nvPr/>
        </p:nvSpPr>
        <p:spPr>
          <a:xfrm>
            <a:off x="8683563" y="3191969"/>
            <a:ext cx="15453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anks Layout">
  <p:cSld name="Thanks Layout">
    <p:spTree>
      <p:nvGrpSpPr>
        <p:cNvPr id="1" name="Shape 87"/>
        <p:cNvGrpSpPr/>
        <p:nvPr/>
      </p:nvGrpSpPr>
      <p:grpSpPr>
        <a:xfrm>
          <a:off x="0" y="0"/>
          <a:ext cx="0" cy="0"/>
          <a:chOff x="0" y="0"/>
          <a:chExt cx="0" cy="0"/>
        </a:xfrm>
      </p:grpSpPr>
      <p:sp>
        <p:nvSpPr>
          <p:cNvPr id="88" name="Google Shape;88;p9"/>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89" name="Google Shape;89;p9"/>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0" name="Google Shape;90;p9"/>
          <p:cNvSpPr txBox="1">
            <a:spLocks noGrp="1"/>
          </p:cNvSpPr>
          <p:nvPr>
            <p:ph type="body" idx="1"/>
          </p:nvPr>
        </p:nvSpPr>
        <p:spPr>
          <a:xfrm>
            <a:off x="3912235" y="4222968"/>
            <a:ext cx="4367400" cy="4746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3500"/>
              <a:buFont typeface="Arial"/>
              <a:buNone/>
              <a:defRPr sz="35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1" name="Google Shape;91;p9"/>
          <p:cNvSpPr txBox="1">
            <a:spLocks noGrp="1"/>
          </p:cNvSpPr>
          <p:nvPr>
            <p:ph type="body" idx="2"/>
          </p:nvPr>
        </p:nvSpPr>
        <p:spPr>
          <a:xfrm>
            <a:off x="3912235" y="3927698"/>
            <a:ext cx="4367400" cy="288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000"/>
              <a:buFont typeface="Arial"/>
              <a:buNone/>
              <a:defRPr sz="20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2" name="Google Shape;92;p9"/>
          <p:cNvSpPr txBox="1">
            <a:spLocks noGrp="1"/>
          </p:cNvSpPr>
          <p:nvPr>
            <p:ph type="body" idx="3"/>
          </p:nvPr>
        </p:nvSpPr>
        <p:spPr>
          <a:xfrm>
            <a:off x="1050857" y="2655074"/>
            <a:ext cx="10090200" cy="6066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3500"/>
              <a:buFont typeface="Arial"/>
              <a:buNone/>
              <a:defRPr sz="35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3" name="Google Shape;93;p9"/>
          <p:cNvSpPr txBox="1">
            <a:spLocks noGrp="1"/>
          </p:cNvSpPr>
          <p:nvPr>
            <p:ph type="body" idx="4"/>
          </p:nvPr>
        </p:nvSpPr>
        <p:spPr>
          <a:xfrm>
            <a:off x="3135722" y="5230723"/>
            <a:ext cx="5920500" cy="4746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1"/>
              </a:buClr>
              <a:buSzPts val="3500"/>
              <a:buFont typeface="Arial"/>
              <a:buNone/>
              <a:defRPr sz="35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4" name="Google Shape;94;p9"/>
          <p:cNvSpPr txBox="1">
            <a:spLocks noGrp="1"/>
          </p:cNvSpPr>
          <p:nvPr>
            <p:ph type="body" idx="5"/>
          </p:nvPr>
        </p:nvSpPr>
        <p:spPr>
          <a:xfrm>
            <a:off x="3912235" y="4929014"/>
            <a:ext cx="4367400" cy="288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lt2"/>
              </a:buClr>
              <a:buSzPts val="2000"/>
              <a:buFont typeface="Arial"/>
              <a:buNone/>
              <a:defRPr sz="20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5" name="Google Shape;95;p9"/>
          <p:cNvSpPr txBox="1">
            <a:spLocks noGrp="1"/>
          </p:cNvSpPr>
          <p:nvPr>
            <p:ph type="title"/>
          </p:nvPr>
        </p:nvSpPr>
        <p:spPr>
          <a:xfrm>
            <a:off x="1050856" y="993494"/>
            <a:ext cx="10104000" cy="1517400"/>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lt1"/>
              </a:buClr>
              <a:buSzPts val="8000"/>
              <a:buFont typeface="Cabin"/>
              <a:buNone/>
              <a:defRPr sz="8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6" name="Google Shape;96;p9"/>
          <p:cNvSpPr/>
          <p:nvPr/>
        </p:nvSpPr>
        <p:spPr>
          <a:xfrm>
            <a:off x="3156204" y="2421953"/>
            <a:ext cx="5879700" cy="639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97"/>
        <p:cNvGrpSpPr/>
        <p:nvPr/>
      </p:nvGrpSpPr>
      <p:grpSpPr>
        <a:xfrm>
          <a:off x="0" y="0"/>
          <a:ext cx="0" cy="0"/>
          <a:chOff x="0" y="0"/>
          <a:chExt cx="0" cy="0"/>
        </a:xfrm>
      </p:grpSpPr>
      <p:sp>
        <p:nvSpPr>
          <p:cNvPr id="98" name="Google Shape;98;p10"/>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99" name="Google Shape;99;p10"/>
          <p:cNvSpPr/>
          <p:nvPr/>
        </p:nvSpPr>
        <p:spPr>
          <a:xfrm>
            <a:off x="129540" y="128016"/>
            <a:ext cx="11932800" cy="3319200"/>
          </a:xfrm>
          <a:prstGeom prst="rect">
            <a:avLst/>
          </a:prstGeom>
          <a:gradFill>
            <a:gsLst>
              <a:gs pos="0">
                <a:srgbClr val="004CB9">
                  <a:alpha val="80000"/>
                </a:srgbClr>
              </a:gs>
              <a:gs pos="100000">
                <a:srgbClr val="005500">
                  <a:alpha val="80000"/>
                </a:srgbClr>
              </a:gs>
            </a:gsLst>
            <a:lin ang="168002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0" name="Google Shape;100;p10"/>
          <p:cNvSpPr txBox="1">
            <a:spLocks noGrp="1"/>
          </p:cNvSpPr>
          <p:nvPr>
            <p:ph type="title"/>
          </p:nvPr>
        </p:nvSpPr>
        <p:spPr>
          <a:xfrm>
            <a:off x="841248" y="1093460"/>
            <a:ext cx="5320500" cy="782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1" name="Google Shape;101;p10"/>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02" name="Google Shape;102;p10"/>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3" name="Google Shape;103;p10"/>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4" name="Google Shape;104;p10"/>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5" name="Google Shape;105;p10"/>
          <p:cNvSpPr txBox="1">
            <a:spLocks noGrp="1"/>
          </p:cNvSpPr>
          <p:nvPr>
            <p:ph type="body" idx="1"/>
          </p:nvPr>
        </p:nvSpPr>
        <p:spPr>
          <a:xfrm>
            <a:off x="841248" y="2060240"/>
            <a:ext cx="5320500" cy="8826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06" name="Google Shape;106;p10"/>
          <p:cNvSpPr/>
          <p:nvPr/>
        </p:nvSpPr>
        <p:spPr>
          <a:xfrm>
            <a:off x="914693" y="1916790"/>
            <a:ext cx="45000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07" name="Google Shape;107;p10"/>
          <p:cNvSpPr txBox="1">
            <a:spLocks noGrp="1"/>
          </p:cNvSpPr>
          <p:nvPr>
            <p:ph type="body" idx="2"/>
          </p:nvPr>
        </p:nvSpPr>
        <p:spPr>
          <a:xfrm>
            <a:off x="6817897" y="1125545"/>
            <a:ext cx="4707900" cy="1849200"/>
          </a:xfrm>
          <a:prstGeom prst="rect">
            <a:avLst/>
          </a:prstGeom>
          <a:noFill/>
          <a:ln>
            <a:noFill/>
          </a:ln>
        </p:spPr>
        <p:txBody>
          <a:bodyPr spcFirstLastPara="1" wrap="square" lIns="91425" tIns="45700" rIns="91425" bIns="45700" anchor="t" anchorCtr="0"/>
          <a:lstStyle>
            <a:lvl1pPr marL="457200" marR="0" lvl="0" indent="-330200" algn="l" rtl="0">
              <a:lnSpc>
                <a:spcPct val="90000"/>
              </a:lnSpc>
              <a:spcBef>
                <a:spcPts val="600"/>
              </a:spcBef>
              <a:spcAft>
                <a:spcPts val="0"/>
              </a:spcAft>
              <a:buClr>
                <a:schemeClr val="lt2"/>
              </a:buClr>
              <a:buSzPts val="1600"/>
              <a:buFont typeface="Arial"/>
              <a:buChar char="•"/>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hart Layout">
  <p:cSld name="Chart Layout">
    <p:spTree>
      <p:nvGrpSpPr>
        <p:cNvPr id="1" name="Shape 108"/>
        <p:cNvGrpSpPr/>
        <p:nvPr/>
      </p:nvGrpSpPr>
      <p:grpSpPr>
        <a:xfrm>
          <a:off x="0" y="0"/>
          <a:ext cx="0" cy="0"/>
          <a:chOff x="0" y="0"/>
          <a:chExt cx="0" cy="0"/>
        </a:xfrm>
      </p:grpSpPr>
      <p:sp>
        <p:nvSpPr>
          <p:cNvPr id="109" name="Google Shape;109;p11"/>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0" name="Google Shape;110;p11"/>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1" name="Google Shape;111;p11"/>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12" name="Google Shape;112;p11"/>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3" name="Google Shape;113;p11"/>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4" name="Google Shape;114;p11"/>
          <p:cNvSpPr txBox="1">
            <a:spLocks noGrp="1"/>
          </p:cNvSpPr>
          <p:nvPr>
            <p:ph type="body" idx="1"/>
          </p:nvPr>
        </p:nvSpPr>
        <p:spPr>
          <a:xfrm>
            <a:off x="841248" y="3359239"/>
            <a:ext cx="4357800" cy="2252700"/>
          </a:xfrm>
          <a:prstGeom prst="rect">
            <a:avLst/>
          </a:prstGeom>
          <a:noFill/>
          <a:ln>
            <a:noFill/>
          </a:ln>
        </p:spPr>
        <p:txBody>
          <a:bodyPr spcFirstLastPara="1" wrap="square" lIns="0" tIns="45700" rIns="0" bIns="45700" anchor="t" anchorCtr="0"/>
          <a:lstStyle>
            <a:lvl1pPr marL="457200" marR="0" lvl="0" indent="-228600" algn="l"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15" name="Google Shape;115;p11"/>
          <p:cNvSpPr txBox="1">
            <a:spLocks noGrp="1"/>
          </p:cNvSpPr>
          <p:nvPr>
            <p:ph type="title"/>
          </p:nvPr>
        </p:nvSpPr>
        <p:spPr>
          <a:xfrm>
            <a:off x="841248" y="2081624"/>
            <a:ext cx="4357800" cy="1325700"/>
          </a:xfrm>
          <a:prstGeom prst="rect">
            <a:avLst/>
          </a:prstGeom>
          <a:noFill/>
          <a:ln>
            <a:noFill/>
          </a:ln>
        </p:spPr>
        <p:txBody>
          <a:bodyPr spcFirstLastPara="1" wrap="square" lIns="0" tIns="45700" rIns="0" bIns="45700" anchor="ctr" anchorCtr="0"/>
          <a:lstStyle>
            <a:lvl1pPr marR="0" lvl="0" algn="l"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6" name="Google Shape;116;p11"/>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7" name="Google Shape;117;p11"/>
          <p:cNvSpPr/>
          <p:nvPr/>
        </p:nvSpPr>
        <p:spPr>
          <a:xfrm>
            <a:off x="911877" y="3191969"/>
            <a:ext cx="39684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18" name="Google Shape;118;p11"/>
          <p:cNvSpPr>
            <a:spLocks noGrp="1"/>
          </p:cNvSpPr>
          <p:nvPr>
            <p:ph type="chart" idx="2"/>
          </p:nvPr>
        </p:nvSpPr>
        <p:spPr>
          <a:xfrm>
            <a:off x="6981371" y="1246188"/>
            <a:ext cx="4284600" cy="43656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rgbClr val="7F7F7F"/>
              </a:buClr>
              <a:buSzPts val="1600"/>
              <a:buFont typeface="Arial"/>
              <a:buNone/>
              <a:defRPr sz="1600" b="0" i="0" u="none" strike="noStrike" cap="none">
                <a:solidFill>
                  <a:srgbClr val="7F7F7F"/>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119"/>
        <p:cNvGrpSpPr/>
        <p:nvPr/>
      </p:nvGrpSpPr>
      <p:grpSpPr>
        <a:xfrm>
          <a:off x="0" y="0"/>
          <a:ext cx="0" cy="0"/>
          <a:chOff x="0" y="0"/>
          <a:chExt cx="0" cy="0"/>
        </a:xfrm>
      </p:grpSpPr>
      <p:sp>
        <p:nvSpPr>
          <p:cNvPr id="120" name="Google Shape;120;p12"/>
          <p:cNvSpPr/>
          <p:nvPr/>
        </p:nvSpPr>
        <p:spPr>
          <a:xfrm>
            <a:off x="129540" y="128016"/>
            <a:ext cx="11932800" cy="6602100"/>
          </a:xfrm>
          <a:prstGeom prst="rect">
            <a:avLst/>
          </a:prstGeom>
          <a:blipFill rotWithShape="1">
            <a:blip r:embed="rId2">
              <a:alphaModFix/>
            </a:blip>
            <a:stretch>
              <a:fillRect l="-19" r="-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1" name="Google Shape;121;p12"/>
          <p:cNvSpPr/>
          <p:nvPr/>
        </p:nvSpPr>
        <p:spPr>
          <a:xfrm>
            <a:off x="129540" y="128016"/>
            <a:ext cx="11932800" cy="6602100"/>
          </a:xfrm>
          <a:prstGeom prst="rect">
            <a:avLst/>
          </a:prstGeom>
          <a:gradFill>
            <a:gsLst>
              <a:gs pos="0">
                <a:srgbClr val="004CB9">
                  <a:alpha val="80000"/>
                </a:srgbClr>
              </a:gs>
              <a:gs pos="99000">
                <a:srgbClr val="005500">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2" name="Google Shape;122;p12"/>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a:solidFill>
                  <a:schemeClr val="lt1"/>
                </a:solidFill>
                <a:latin typeface="Source Sans Pro"/>
                <a:ea typeface="Source Sans Pro"/>
                <a:cs typeface="Source Sans Pro"/>
                <a:sym typeface="Source Sans Pro"/>
              </a:defRPr>
            </a:lvl1pPr>
            <a:lvl2pPr marL="0" marR="0" lvl="1" indent="0" algn="ctr" rtl="0">
              <a:spcBef>
                <a:spcPts val="0"/>
              </a:spcBef>
              <a:buNone/>
              <a:defRPr sz="1600" b="1">
                <a:solidFill>
                  <a:schemeClr val="lt1"/>
                </a:solidFill>
                <a:latin typeface="Source Sans Pro"/>
                <a:ea typeface="Source Sans Pro"/>
                <a:cs typeface="Source Sans Pro"/>
                <a:sym typeface="Source Sans Pro"/>
              </a:defRPr>
            </a:lvl2pPr>
            <a:lvl3pPr marL="0" marR="0" lvl="2" indent="0" algn="ctr" rtl="0">
              <a:spcBef>
                <a:spcPts val="0"/>
              </a:spcBef>
              <a:buNone/>
              <a:defRPr sz="1600" b="1">
                <a:solidFill>
                  <a:schemeClr val="lt1"/>
                </a:solidFill>
                <a:latin typeface="Source Sans Pro"/>
                <a:ea typeface="Source Sans Pro"/>
                <a:cs typeface="Source Sans Pro"/>
                <a:sym typeface="Source Sans Pro"/>
              </a:defRPr>
            </a:lvl3pPr>
            <a:lvl4pPr marL="0" marR="0" lvl="3" indent="0" algn="ctr" rtl="0">
              <a:spcBef>
                <a:spcPts val="0"/>
              </a:spcBef>
              <a:buNone/>
              <a:defRPr sz="1600" b="1">
                <a:solidFill>
                  <a:schemeClr val="lt1"/>
                </a:solidFill>
                <a:latin typeface="Source Sans Pro"/>
                <a:ea typeface="Source Sans Pro"/>
                <a:cs typeface="Source Sans Pro"/>
                <a:sym typeface="Source Sans Pro"/>
              </a:defRPr>
            </a:lvl4pPr>
            <a:lvl5pPr marL="0" marR="0" lvl="4" indent="0" algn="ctr" rtl="0">
              <a:spcBef>
                <a:spcPts val="0"/>
              </a:spcBef>
              <a:buNone/>
              <a:defRPr sz="1600" b="1">
                <a:solidFill>
                  <a:schemeClr val="lt1"/>
                </a:solidFill>
                <a:latin typeface="Source Sans Pro"/>
                <a:ea typeface="Source Sans Pro"/>
                <a:cs typeface="Source Sans Pro"/>
                <a:sym typeface="Source Sans Pro"/>
              </a:defRPr>
            </a:lvl5pPr>
            <a:lvl6pPr marL="0" marR="0" lvl="5" indent="0" algn="ctr" rtl="0">
              <a:spcBef>
                <a:spcPts val="0"/>
              </a:spcBef>
              <a:buNone/>
              <a:defRPr sz="1600" b="1">
                <a:solidFill>
                  <a:schemeClr val="lt1"/>
                </a:solidFill>
                <a:latin typeface="Source Sans Pro"/>
                <a:ea typeface="Source Sans Pro"/>
                <a:cs typeface="Source Sans Pro"/>
                <a:sym typeface="Source Sans Pro"/>
              </a:defRPr>
            </a:lvl6pPr>
            <a:lvl7pPr marL="0" marR="0" lvl="6" indent="0" algn="ctr" rtl="0">
              <a:spcBef>
                <a:spcPts val="0"/>
              </a:spcBef>
              <a:buNone/>
              <a:defRPr sz="1600" b="1">
                <a:solidFill>
                  <a:schemeClr val="lt1"/>
                </a:solidFill>
                <a:latin typeface="Source Sans Pro"/>
                <a:ea typeface="Source Sans Pro"/>
                <a:cs typeface="Source Sans Pro"/>
                <a:sym typeface="Source Sans Pro"/>
              </a:defRPr>
            </a:lvl7pPr>
            <a:lvl8pPr marL="0" marR="0" lvl="7" indent="0" algn="ctr" rtl="0">
              <a:spcBef>
                <a:spcPts val="0"/>
              </a:spcBef>
              <a:buNone/>
              <a:defRPr sz="1600" b="1">
                <a:solidFill>
                  <a:schemeClr val="lt1"/>
                </a:solidFill>
                <a:latin typeface="Source Sans Pro"/>
                <a:ea typeface="Source Sans Pro"/>
                <a:cs typeface="Source Sans Pro"/>
                <a:sym typeface="Source Sans Pro"/>
              </a:defRPr>
            </a:lvl8pPr>
            <a:lvl9pPr marL="0" marR="0" lvl="8" indent="0" algn="ctr" rtl="0">
              <a:spcBef>
                <a:spcPts val="0"/>
              </a:spcBef>
              <a:buNone/>
              <a:defRPr sz="1600" b="1">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23" name="Google Shape;123;p12"/>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4" name="Google Shape;124;p12"/>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5" name="Google Shape;125;p12"/>
          <p:cNvSpPr txBox="1">
            <a:spLocks noGrp="1"/>
          </p:cNvSpPr>
          <p:nvPr>
            <p:ph type="body" idx="1"/>
          </p:nvPr>
        </p:nvSpPr>
        <p:spPr>
          <a:xfrm>
            <a:off x="838201" y="1835244"/>
            <a:ext cx="10515600" cy="629100"/>
          </a:xfrm>
          <a:prstGeom prst="rect">
            <a:avLst/>
          </a:prstGeom>
          <a:noFill/>
          <a:ln>
            <a:noFill/>
          </a:ln>
        </p:spPr>
        <p:txBody>
          <a:bodyPr spcFirstLastPara="1" wrap="square" lIns="0" tIns="45700" rIns="0" bIns="45700" anchor="t" anchorCtr="0"/>
          <a:lstStyle>
            <a:lvl1pPr marL="457200" marR="0" lvl="0" indent="-228600" algn="ctr" rtl="0">
              <a:lnSpc>
                <a:spcPct val="90000"/>
              </a:lnSpc>
              <a:spcBef>
                <a:spcPts val="1000"/>
              </a:spcBef>
              <a:spcAft>
                <a:spcPts val="0"/>
              </a:spcAft>
              <a:buClr>
                <a:schemeClr val="lt2"/>
              </a:buClr>
              <a:buSzPts val="2300"/>
              <a:buFont typeface="Arial"/>
              <a:buNone/>
              <a:defRPr sz="23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chemeClr val="dk2"/>
              </a:buClr>
              <a:buSzPts val="1800"/>
              <a:buFont typeface="Arial"/>
              <a:buNone/>
              <a:defRPr sz="1800" b="1" i="1"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26" name="Google Shape;126;p12"/>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7" name="Google Shape;127;p12"/>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28" name="Google Shape;128;p12"/>
          <p:cNvSpPr/>
          <p:nvPr/>
        </p:nvSpPr>
        <p:spPr>
          <a:xfrm>
            <a:off x="4312920" y="1667974"/>
            <a:ext cx="35661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nual">
  <p:cSld name="Manual">
    <p:spTree>
      <p:nvGrpSpPr>
        <p:cNvPr id="1" name="Shape 129"/>
        <p:cNvGrpSpPr/>
        <p:nvPr/>
      </p:nvGrpSpPr>
      <p:grpSpPr>
        <a:xfrm>
          <a:off x="0" y="0"/>
          <a:ext cx="0" cy="0"/>
          <a:chOff x="0" y="0"/>
          <a:chExt cx="0" cy="0"/>
        </a:xfrm>
      </p:grpSpPr>
      <p:sp>
        <p:nvSpPr>
          <p:cNvPr id="130" name="Google Shape;130;p13"/>
          <p:cNvSpPr/>
          <p:nvPr/>
        </p:nvSpPr>
        <p:spPr>
          <a:xfrm>
            <a:off x="129540" y="128016"/>
            <a:ext cx="11932800" cy="6602100"/>
          </a:xfrm>
          <a:prstGeom prst="rect">
            <a:avLst/>
          </a:prstGeom>
          <a:gradFill>
            <a:gsLst>
              <a:gs pos="0">
                <a:schemeClr val="accent2"/>
              </a:gs>
              <a:gs pos="100000">
                <a:schemeClr val="accent3"/>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31" name="Google Shape;131;p13"/>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lstStyle>
            <a:lvl1pPr marR="0" lvl="0" algn="ctr" rtl="0">
              <a:lnSpc>
                <a:spcPct val="90000"/>
              </a:lnSpc>
              <a:spcBef>
                <a:spcPts val="0"/>
              </a:spcBef>
              <a:spcAft>
                <a:spcPts val="0"/>
              </a:spcAft>
              <a:buClr>
                <a:schemeClr val="lt1"/>
              </a:buClr>
              <a:buSzPts val="5000"/>
              <a:buFont typeface="Cabin"/>
              <a:buNone/>
              <a:defRPr sz="5000" b="0" i="0" u="none" strike="noStrike" cap="none">
                <a:solidFill>
                  <a:schemeClr val="l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2" name="Google Shape;132;p13"/>
          <p:cNvSpPr/>
          <p:nvPr/>
        </p:nvSpPr>
        <p:spPr>
          <a:xfrm>
            <a:off x="2017776" y="1667974"/>
            <a:ext cx="8156400" cy="36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133" name="Google Shape;133;p13"/>
          <p:cNvSpPr txBox="1">
            <a:spLocks noGrp="1"/>
          </p:cNvSpPr>
          <p:nvPr>
            <p:ph type="body" idx="1"/>
          </p:nvPr>
        </p:nvSpPr>
        <p:spPr>
          <a:xfrm>
            <a:off x="855578" y="1960171"/>
            <a:ext cx="882600" cy="109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4" name="Google Shape;134;p13"/>
          <p:cNvSpPr txBox="1">
            <a:spLocks noGrp="1"/>
          </p:cNvSpPr>
          <p:nvPr>
            <p:ph type="body" idx="2"/>
          </p:nvPr>
        </p:nvSpPr>
        <p:spPr>
          <a:xfrm>
            <a:off x="1442535" y="1984171"/>
            <a:ext cx="3103200" cy="1032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5" name="Google Shape;135;p13"/>
          <p:cNvSpPr txBox="1">
            <a:spLocks noGrp="1"/>
          </p:cNvSpPr>
          <p:nvPr>
            <p:ph type="body" idx="3"/>
          </p:nvPr>
        </p:nvSpPr>
        <p:spPr>
          <a:xfrm>
            <a:off x="4820642" y="1960171"/>
            <a:ext cx="882600" cy="109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6" name="Google Shape;136;p13"/>
          <p:cNvSpPr txBox="1">
            <a:spLocks noGrp="1"/>
          </p:cNvSpPr>
          <p:nvPr>
            <p:ph type="body" idx="4"/>
          </p:nvPr>
        </p:nvSpPr>
        <p:spPr>
          <a:xfrm>
            <a:off x="5477939" y="1984171"/>
            <a:ext cx="2244000" cy="1032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7" name="Google Shape;137;p13"/>
          <p:cNvSpPr txBox="1">
            <a:spLocks noGrp="1"/>
          </p:cNvSpPr>
          <p:nvPr>
            <p:ph type="body" idx="5"/>
          </p:nvPr>
        </p:nvSpPr>
        <p:spPr>
          <a:xfrm>
            <a:off x="7906755" y="1977950"/>
            <a:ext cx="882600" cy="109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1000"/>
              </a:spcBef>
              <a:spcAft>
                <a:spcPts val="0"/>
              </a:spcAft>
              <a:buClr>
                <a:schemeClr val="lt2"/>
              </a:buClr>
              <a:buSzPts val="8000"/>
              <a:buFont typeface="Arial"/>
              <a:buNone/>
              <a:defRPr sz="8000" b="1" i="0" u="none" strike="noStrike" cap="none">
                <a:solidFill>
                  <a:schemeClr val="lt2"/>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8" name="Google Shape;138;p13"/>
          <p:cNvSpPr txBox="1">
            <a:spLocks noGrp="1"/>
          </p:cNvSpPr>
          <p:nvPr>
            <p:ph type="body" idx="6"/>
          </p:nvPr>
        </p:nvSpPr>
        <p:spPr>
          <a:xfrm>
            <a:off x="8564052" y="2001950"/>
            <a:ext cx="2959200" cy="1032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600"/>
              </a:spcBef>
              <a:spcAft>
                <a:spcPts val="0"/>
              </a:spcAft>
              <a:buClr>
                <a:schemeClr val="lt1"/>
              </a:buClr>
              <a:buSzPts val="3000"/>
              <a:buFont typeface="Arial"/>
              <a:buNone/>
              <a:defRPr sz="3000" b="0" i="0" u="none" strike="noStrike" cap="none">
                <a:solidFill>
                  <a:schemeClr val="lt1"/>
                </a:solidFill>
                <a:latin typeface="Cabin"/>
                <a:ea typeface="Cabin"/>
                <a:cs typeface="Cabin"/>
                <a:sym typeface="Cabin"/>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9" name="Google Shape;139;p13"/>
          <p:cNvSpPr txBox="1">
            <a:spLocks noGrp="1"/>
          </p:cNvSpPr>
          <p:nvPr>
            <p:ph type="body" idx="7"/>
          </p:nvPr>
        </p:nvSpPr>
        <p:spPr>
          <a:xfrm>
            <a:off x="1020059" y="3103993"/>
            <a:ext cx="16986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0" name="Google Shape;140;p13"/>
          <p:cNvSpPr txBox="1">
            <a:spLocks noGrp="1"/>
          </p:cNvSpPr>
          <p:nvPr>
            <p:ph type="body" idx="8"/>
          </p:nvPr>
        </p:nvSpPr>
        <p:spPr>
          <a:xfrm>
            <a:off x="2718684" y="3103993"/>
            <a:ext cx="16986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1" name="Google Shape;141;p13"/>
          <p:cNvSpPr txBox="1">
            <a:spLocks noGrp="1"/>
          </p:cNvSpPr>
          <p:nvPr>
            <p:ph type="body" idx="9"/>
          </p:nvPr>
        </p:nvSpPr>
        <p:spPr>
          <a:xfrm>
            <a:off x="4794793" y="3103993"/>
            <a:ext cx="25992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2" name="Google Shape;142;p13"/>
          <p:cNvSpPr txBox="1">
            <a:spLocks noGrp="1"/>
          </p:cNvSpPr>
          <p:nvPr>
            <p:ph type="body" idx="13"/>
          </p:nvPr>
        </p:nvSpPr>
        <p:spPr>
          <a:xfrm>
            <a:off x="7876955" y="3102450"/>
            <a:ext cx="37263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3" name="Google Shape;143;p13"/>
          <p:cNvSpPr txBox="1">
            <a:spLocks noGrp="1"/>
          </p:cNvSpPr>
          <p:nvPr>
            <p:ph type="body" idx="14"/>
          </p:nvPr>
        </p:nvSpPr>
        <p:spPr>
          <a:xfrm>
            <a:off x="1657040" y="5751926"/>
            <a:ext cx="8877900" cy="4704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accent4"/>
              </a:buClr>
              <a:buSzPts val="1600"/>
              <a:buFont typeface="Arial"/>
              <a:buNone/>
              <a:defRPr sz="1600" b="0" i="0" u="none" strike="noStrike" cap="none">
                <a:solidFill>
                  <a:schemeClr val="accent4"/>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4" name="Google Shape;144;p13"/>
          <p:cNvSpPr txBox="1">
            <a:spLocks noGrp="1"/>
          </p:cNvSpPr>
          <p:nvPr>
            <p:ph type="body" idx="15"/>
          </p:nvPr>
        </p:nvSpPr>
        <p:spPr>
          <a:xfrm>
            <a:off x="4794791" y="5070254"/>
            <a:ext cx="25992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1600"/>
              <a:buFont typeface="Arial"/>
              <a:buNone/>
              <a:defRPr sz="16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5" name="Google Shape;145;p13"/>
          <p:cNvSpPr txBox="1">
            <a:spLocks noGrp="1"/>
          </p:cNvSpPr>
          <p:nvPr>
            <p:ph type="body" idx="16"/>
          </p:nvPr>
        </p:nvSpPr>
        <p:spPr>
          <a:xfrm>
            <a:off x="7890713" y="5070254"/>
            <a:ext cx="3712800" cy="80010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lt2"/>
              </a:buClr>
              <a:buSzPts val="1600"/>
              <a:buFont typeface="Arial"/>
              <a:buNone/>
              <a:defRPr sz="1600" b="0" i="0" u="none" strike="noStrike" cap="none">
                <a:solidFill>
                  <a:schemeClr val="lt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6" name="Google Shape;146;p13"/>
          <p:cNvSpPr>
            <a:spLocks noGrp="1"/>
          </p:cNvSpPr>
          <p:nvPr>
            <p:ph type="pic" idx="17"/>
          </p:nvPr>
        </p:nvSpPr>
        <p:spPr>
          <a:xfrm>
            <a:off x="1020058" y="3976866"/>
            <a:ext cx="3273600" cy="16185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7" name="Google Shape;147;p13"/>
          <p:cNvSpPr>
            <a:spLocks noGrp="1"/>
          </p:cNvSpPr>
          <p:nvPr>
            <p:ph type="pic" idx="18"/>
          </p:nvPr>
        </p:nvSpPr>
        <p:spPr>
          <a:xfrm>
            <a:off x="4794792" y="4041034"/>
            <a:ext cx="2599200" cy="8961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8" name="Google Shape;148;p13"/>
          <p:cNvSpPr>
            <a:spLocks noGrp="1"/>
          </p:cNvSpPr>
          <p:nvPr>
            <p:ph type="pic" idx="19"/>
          </p:nvPr>
        </p:nvSpPr>
        <p:spPr>
          <a:xfrm>
            <a:off x="7876955" y="4041034"/>
            <a:ext cx="2599200" cy="896400"/>
          </a:xfrm>
          <a:prstGeom prst="rect">
            <a:avLst/>
          </a:prstGeom>
          <a:noFill/>
          <a:ln>
            <a:noFill/>
          </a:ln>
        </p:spPr>
        <p:txBody>
          <a:bodyPr spcFirstLastPara="1" wrap="square" lIns="91425" tIns="45700" rIns="91425" bIns="45700" anchor="ctr" anchorCtr="0"/>
          <a:lstStyle>
            <a:lvl1pPr marR="0" lvl="0" algn="ctr"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Source Sans Pro"/>
                <a:ea typeface="Source Sans Pro"/>
                <a:cs typeface="Source Sans Pro"/>
                <a:sym typeface="Source Sans Pro"/>
              </a:defRPr>
            </a:lvl1pPr>
            <a:lvl2pPr marL="0" marR="0" lvl="1" indent="0" algn="ctr" rtl="0">
              <a:spcBef>
                <a:spcPts val="0"/>
              </a:spcBef>
              <a:buNone/>
              <a:defRPr sz="1600" b="1" i="0" u="none" strike="noStrike" cap="none">
                <a:solidFill>
                  <a:schemeClr val="lt1"/>
                </a:solidFill>
                <a:latin typeface="Source Sans Pro"/>
                <a:ea typeface="Source Sans Pro"/>
                <a:cs typeface="Source Sans Pro"/>
                <a:sym typeface="Source Sans Pro"/>
              </a:defRPr>
            </a:lvl2pPr>
            <a:lvl3pPr marL="0" marR="0" lvl="2" indent="0" algn="ctr" rtl="0">
              <a:spcBef>
                <a:spcPts val="0"/>
              </a:spcBef>
              <a:buNone/>
              <a:defRPr sz="1600" b="1" i="0" u="none" strike="noStrike" cap="none">
                <a:solidFill>
                  <a:schemeClr val="lt1"/>
                </a:solidFill>
                <a:latin typeface="Source Sans Pro"/>
                <a:ea typeface="Source Sans Pro"/>
                <a:cs typeface="Source Sans Pro"/>
                <a:sym typeface="Source Sans Pro"/>
              </a:defRPr>
            </a:lvl3pPr>
            <a:lvl4pPr marL="0" marR="0" lvl="3" indent="0" algn="ctr" rtl="0">
              <a:spcBef>
                <a:spcPts val="0"/>
              </a:spcBef>
              <a:buNone/>
              <a:defRPr sz="1600" b="1" i="0" u="none" strike="noStrike" cap="none">
                <a:solidFill>
                  <a:schemeClr val="lt1"/>
                </a:solidFill>
                <a:latin typeface="Source Sans Pro"/>
                <a:ea typeface="Source Sans Pro"/>
                <a:cs typeface="Source Sans Pro"/>
                <a:sym typeface="Source Sans Pro"/>
              </a:defRPr>
            </a:lvl4pPr>
            <a:lvl5pPr marL="0" marR="0" lvl="4" indent="0" algn="ctr" rtl="0">
              <a:spcBef>
                <a:spcPts val="0"/>
              </a:spcBef>
              <a:buNone/>
              <a:defRPr sz="1600" b="1" i="0" u="none" strike="noStrike" cap="none">
                <a:solidFill>
                  <a:schemeClr val="lt1"/>
                </a:solidFill>
                <a:latin typeface="Source Sans Pro"/>
                <a:ea typeface="Source Sans Pro"/>
                <a:cs typeface="Source Sans Pro"/>
                <a:sym typeface="Source Sans Pro"/>
              </a:defRPr>
            </a:lvl5pPr>
            <a:lvl6pPr marL="0" marR="0" lvl="5" indent="0" algn="ctr" rtl="0">
              <a:spcBef>
                <a:spcPts val="0"/>
              </a:spcBef>
              <a:buNone/>
              <a:defRPr sz="1600" b="1" i="0" u="none" strike="noStrike" cap="none">
                <a:solidFill>
                  <a:schemeClr val="lt1"/>
                </a:solidFill>
                <a:latin typeface="Source Sans Pro"/>
                <a:ea typeface="Source Sans Pro"/>
                <a:cs typeface="Source Sans Pro"/>
                <a:sym typeface="Source Sans Pro"/>
              </a:defRPr>
            </a:lvl6pPr>
            <a:lvl7pPr marL="0" marR="0" lvl="6" indent="0" algn="ctr" rtl="0">
              <a:spcBef>
                <a:spcPts val="0"/>
              </a:spcBef>
              <a:buNone/>
              <a:defRPr sz="1600" b="1" i="0" u="none" strike="noStrike" cap="none">
                <a:solidFill>
                  <a:schemeClr val="lt1"/>
                </a:solidFill>
                <a:latin typeface="Source Sans Pro"/>
                <a:ea typeface="Source Sans Pro"/>
                <a:cs typeface="Source Sans Pro"/>
                <a:sym typeface="Source Sans Pro"/>
              </a:defRPr>
            </a:lvl7pPr>
            <a:lvl8pPr marL="0" marR="0" lvl="7" indent="0" algn="ctr" rtl="0">
              <a:spcBef>
                <a:spcPts val="0"/>
              </a:spcBef>
              <a:buNone/>
              <a:defRPr sz="1600" b="1" i="0" u="none" strike="noStrike" cap="none">
                <a:solidFill>
                  <a:schemeClr val="lt1"/>
                </a:solidFill>
                <a:latin typeface="Source Sans Pro"/>
                <a:ea typeface="Source Sans Pro"/>
                <a:cs typeface="Source Sans Pro"/>
                <a:sym typeface="Source Sans Pro"/>
              </a:defRPr>
            </a:lvl8pPr>
            <a:lvl9pPr marL="0" marR="0" lvl="8" indent="0" algn="ctr" rtl="0">
              <a:spcBef>
                <a:spcPts val="0"/>
              </a:spcBef>
              <a:buNone/>
              <a:defRPr sz="1600" b="1"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IE"/>
              <a:t>‹#›</a:t>
            </a:fld>
            <a:endParaRPr/>
          </a:p>
        </p:txBody>
      </p:sp>
      <p:sp>
        <p:nvSpPr>
          <p:cNvPr id="11" name="Google Shape;11;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2"/>
              </a:buClr>
              <a:buSzPts val="5000"/>
              <a:buFont typeface="Cabin"/>
              <a:buNone/>
              <a:defRPr sz="5000" b="0" i="0" u="none" strike="noStrike" cap="none">
                <a:solidFill>
                  <a:schemeClr val="dk2"/>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825625"/>
            <a:ext cx="10515600" cy="40482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2"/>
              </a:buClr>
              <a:buSzPts val="2800"/>
              <a:buFont typeface="Arial"/>
              <a:buChar char="•"/>
              <a:defRPr sz="2800" b="0" i="0" u="none" strike="noStrike" cap="none">
                <a:solidFill>
                  <a:schemeClr val="dk2"/>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 name="Google Shape;13;p1"/>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 name="Google Shape;14;p1"/>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72">
          <p15:clr>
            <a:srgbClr val="F26B43"/>
          </p15:clr>
        </p15:guide>
        <p15:guide id="2" pos="574">
          <p15:clr>
            <a:srgbClr val="F26B43"/>
          </p15:clr>
        </p15:guide>
        <p15:guide id="3" pos="7106">
          <p15:clr>
            <a:srgbClr val="F26B43"/>
          </p15:clr>
        </p15:guide>
        <p15:guide id="4" orient="horz" pos="3748">
          <p15:clr>
            <a:srgbClr val="F26B43"/>
          </p15:clr>
        </p15:guide>
        <p15:guide id="5" pos="4407">
          <p15:clr>
            <a:srgbClr val="F26B43"/>
          </p15:clr>
        </p15:guide>
        <p15:guide id="6" pos="3273">
          <p15:clr>
            <a:srgbClr val="F26B43"/>
          </p15:clr>
        </p15:guide>
        <p15:guide id="7" pos="3840">
          <p15:clr>
            <a:srgbClr val="F26B43"/>
          </p15:clr>
        </p15:guide>
        <p15:guide id="8" orient="horz" pos="2160">
          <p15:clr>
            <a:srgbClr val="F26B43"/>
          </p15:clr>
        </p15:guide>
        <p15:guide id="9" pos="302">
          <p15:clr>
            <a:srgbClr val="F26B43"/>
          </p15:clr>
        </p15:guide>
        <p15:guide id="10" pos="737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www.scoilnet.ie/fr/go-to-post-primary/collections/junior-cycle/weather/stormemma/"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s://www.scoilnet.ie/go-to-post-primary/collections/junior-cycle/weather/ophelia/"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F47RIF_0re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hyperlink" Target="https://climate.nasa.gov/interactives/climate-time-machin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climate.nasa.gov/scientific-consensus/" TargetMode="External"/><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data.worldbank.org/indicator/EN.ATM.CO2E.PC?view=chart" TargetMode="External"/><Relationship Id="rId5" Type="http://schemas.openxmlformats.org/officeDocument/2006/relationships/image" Target="../media/image9.png"/><Relationship Id="rId4" Type="http://schemas.openxmlformats.org/officeDocument/2006/relationships/hyperlink" Target="https://climate.nasa.gov/vital-signs/global-temperatur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slide" Target="slide9.xml"/><Relationship Id="rId4" Type="http://schemas.openxmlformats.org/officeDocument/2006/relationships/slide" Target="slide1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oecd.org/pisa/pisaproducts/Take%20the%20test%20e%20book.pdf"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https://developmenteducation.ie/feature/sustainable-development/3/"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s://developmenteducation.ie/feature/sustainable-development/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developmenteducation.ie/feature/sustainable-development/3/"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developmenteducation.ie/feature/sustainable-development/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developmenteducation.ie/feature/sustainable-development/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hyperlink" Target="https://developmenteducation.ie/feature/sustainable-development/3/"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hyperlink" Target="https://www.scoilnet.ie/go-to-post-primary/"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hyperlink" Target="https://developmenteducation.ie/"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4"/>
          <p:cNvSpPr txBox="1">
            <a:spLocks noGrp="1"/>
          </p:cNvSpPr>
          <p:nvPr>
            <p:ph type="title"/>
          </p:nvPr>
        </p:nvSpPr>
        <p:spPr>
          <a:xfrm>
            <a:off x="1037021" y="2107415"/>
            <a:ext cx="10118100" cy="22815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8000"/>
              <a:buFont typeface="Cabin"/>
              <a:buNone/>
            </a:pPr>
            <a:r>
              <a:rPr lang="en-IE"/>
              <a:t>Climate Change</a:t>
            </a:r>
            <a:endParaRPr sz="8000" b="0" i="0" u="none" strike="noStrike" cap="none">
              <a:solidFill>
                <a:schemeClr val="lt1"/>
              </a:solidFill>
              <a:latin typeface="Cabin"/>
              <a:ea typeface="Cabin"/>
              <a:cs typeface="Cabin"/>
              <a:sym typeface="Cabin"/>
            </a:endParaRPr>
          </a:p>
        </p:txBody>
      </p:sp>
      <p:sp>
        <p:nvSpPr>
          <p:cNvPr id="154" name="Google Shape;154;p14"/>
          <p:cNvSpPr txBox="1">
            <a:spLocks noGrp="1"/>
          </p:cNvSpPr>
          <p:nvPr>
            <p:ph type="body" idx="3"/>
          </p:nvPr>
        </p:nvSpPr>
        <p:spPr>
          <a:xfrm>
            <a:off x="261257" y="4720037"/>
            <a:ext cx="11560500" cy="11019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2"/>
              </a:buClr>
              <a:buSzPts val="3500"/>
              <a:buFont typeface="Arial"/>
              <a:buNone/>
            </a:pPr>
            <a:r>
              <a:rPr lang="en-IE"/>
              <a:t>Why should we care about sustainable development</a:t>
            </a:r>
            <a:r>
              <a:rPr lang="en-IE" sz="3500" b="0" i="0" u="none" strike="noStrike" cap="none">
                <a:solidFill>
                  <a:schemeClr val="lt2"/>
                </a:solidFill>
                <a:latin typeface="Source Sans Pro"/>
                <a:ea typeface="Source Sans Pro"/>
                <a:cs typeface="Source Sans Pro"/>
                <a:sym typeface="Source Sans Pro"/>
              </a:rPr>
              <a:t>?</a:t>
            </a:r>
            <a:endParaRPr sz="3500" b="0" i="0" u="none" strike="noStrike" cap="none">
              <a:solidFill>
                <a:schemeClr val="lt2"/>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5"/>
          <p:cNvSpPr txBox="1">
            <a:spLocks noGrp="1"/>
          </p:cNvSpPr>
          <p:nvPr>
            <p:ph type="title"/>
          </p:nvPr>
        </p:nvSpPr>
        <p:spPr>
          <a:xfrm>
            <a:off x="838200" y="557629"/>
            <a:ext cx="10515600" cy="1325563"/>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sz="5000" b="0" i="0" u="none" strike="noStrike" cap="none">
                <a:solidFill>
                  <a:schemeClr val="lt1"/>
                </a:solidFill>
                <a:latin typeface="Cabin"/>
                <a:ea typeface="Cabin"/>
                <a:cs typeface="Cabin"/>
                <a:sym typeface="Cabin"/>
              </a:rPr>
              <a:t>Learning Intentions:</a:t>
            </a:r>
            <a:endParaRPr sz="5000" b="0" i="0" u="none" strike="noStrike" cap="none">
              <a:solidFill>
                <a:schemeClr val="lt1"/>
              </a:solidFill>
              <a:latin typeface="Cabin"/>
              <a:ea typeface="Cabin"/>
              <a:cs typeface="Cabin"/>
              <a:sym typeface="Cabin"/>
            </a:endParaRPr>
          </a:p>
        </p:txBody>
      </p:sp>
      <p:sp>
        <p:nvSpPr>
          <p:cNvPr id="160" name="Google Shape;160;p15"/>
          <p:cNvSpPr txBox="1">
            <a:spLocks noGrp="1"/>
          </p:cNvSpPr>
          <p:nvPr>
            <p:ph type="body" idx="2"/>
          </p:nvPr>
        </p:nvSpPr>
        <p:spPr>
          <a:xfrm>
            <a:off x="838201" y="1835244"/>
            <a:ext cx="10515599" cy="629105"/>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lt2"/>
              </a:buClr>
              <a:buSzPts val="2300"/>
              <a:buFont typeface="Arial"/>
              <a:buNone/>
            </a:pPr>
            <a:r>
              <a:rPr lang="en-IE" sz="2300" b="0" i="0" u="none" strike="noStrike" cap="none">
                <a:solidFill>
                  <a:schemeClr val="lt2"/>
                </a:solidFill>
                <a:latin typeface="Source Sans Pro"/>
                <a:ea typeface="Source Sans Pro"/>
                <a:cs typeface="Source Sans Pro"/>
                <a:sym typeface="Source Sans Pro"/>
              </a:rPr>
              <a:t>By the end of this lesson you will be able to:</a:t>
            </a:r>
            <a:endParaRPr sz="2300" b="0" i="0" u="none" strike="noStrike" cap="none">
              <a:solidFill>
                <a:schemeClr val="lt2"/>
              </a:solidFill>
              <a:latin typeface="Source Sans Pro"/>
              <a:ea typeface="Source Sans Pro"/>
              <a:cs typeface="Source Sans Pro"/>
              <a:sym typeface="Source Sans Pro"/>
            </a:endParaRPr>
          </a:p>
        </p:txBody>
      </p:sp>
      <p:sp>
        <p:nvSpPr>
          <p:cNvPr id="161" name="Google Shape;161;p15"/>
          <p:cNvSpPr txBox="1">
            <a:spLocks noGrp="1"/>
          </p:cNvSpPr>
          <p:nvPr>
            <p:ph type="sldNum" idx="12"/>
          </p:nvPr>
        </p:nvSpPr>
        <p:spPr>
          <a:xfrm>
            <a:off x="5821279" y="6118484"/>
            <a:ext cx="54944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2</a:t>
            </a:fld>
            <a:endParaRPr sz="1600" b="1" i="0" u="none" strike="noStrike" cap="none">
              <a:solidFill>
                <a:schemeClr val="lt1"/>
              </a:solidFill>
              <a:latin typeface="Source Sans Pro"/>
              <a:ea typeface="Source Sans Pro"/>
              <a:cs typeface="Source Sans Pro"/>
              <a:sym typeface="Source Sans Pro"/>
            </a:endParaRPr>
          </a:p>
        </p:txBody>
      </p:sp>
      <p:sp>
        <p:nvSpPr>
          <p:cNvPr id="162" name="Google Shape;162;p15"/>
          <p:cNvSpPr txBox="1">
            <a:spLocks noGrp="1"/>
          </p:cNvSpPr>
          <p:nvPr>
            <p:ph type="body" idx="4294967295"/>
          </p:nvPr>
        </p:nvSpPr>
        <p:spPr>
          <a:xfrm>
            <a:off x="568498" y="2334991"/>
            <a:ext cx="11055004" cy="110189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2"/>
              </a:buClr>
              <a:buSzPts val="2400"/>
              <a:buFont typeface="Arial"/>
              <a:buNone/>
            </a:pPr>
            <a:endParaRPr sz="2400" b="0" i="0" u="none" strike="noStrike" cap="none">
              <a:solidFill>
                <a:schemeClr val="lt1"/>
              </a:solidFill>
              <a:latin typeface="Source Sans Pro"/>
              <a:ea typeface="Source Sans Pro"/>
              <a:cs typeface="Source Sans Pro"/>
              <a:sym typeface="Source Sans Pro"/>
            </a:endParaRPr>
          </a:p>
          <a:p>
            <a:pPr marL="457200" marR="0" lvl="0" indent="-457200" algn="l" rtl="0">
              <a:lnSpc>
                <a:spcPct val="70000"/>
              </a:lnSpc>
              <a:spcBef>
                <a:spcPts val="1000"/>
              </a:spcBef>
              <a:spcAft>
                <a:spcPts val="0"/>
              </a:spcAft>
              <a:buClr>
                <a:schemeClr val="lt1"/>
              </a:buClr>
              <a:buSzPts val="2400"/>
              <a:buFont typeface="Arial"/>
              <a:buChar char="•"/>
            </a:pPr>
            <a:r>
              <a:rPr lang="en-IE" sz="2400">
                <a:solidFill>
                  <a:schemeClr val="lt1"/>
                </a:solidFill>
              </a:rPr>
              <a:t>Describe climate change, global warming and the greenhouse effect.</a:t>
            </a:r>
            <a:br>
              <a:rPr lang="en-IE" sz="2400">
                <a:solidFill>
                  <a:schemeClr val="lt1"/>
                </a:solidFill>
              </a:rPr>
            </a:br>
            <a:endParaRPr sz="2400">
              <a:solidFill>
                <a:schemeClr val="lt1"/>
              </a:solidFill>
            </a:endParaRPr>
          </a:p>
          <a:p>
            <a:pPr marL="457200" marR="0" lvl="0" indent="-457200" algn="l" rtl="0">
              <a:lnSpc>
                <a:spcPct val="70000"/>
              </a:lnSpc>
              <a:spcBef>
                <a:spcPts val="1000"/>
              </a:spcBef>
              <a:spcAft>
                <a:spcPts val="0"/>
              </a:spcAft>
              <a:buClr>
                <a:schemeClr val="lt1"/>
              </a:buClr>
              <a:buSzPts val="2400"/>
              <a:buFont typeface="Arial"/>
              <a:buChar char="•"/>
            </a:pPr>
            <a:r>
              <a:rPr lang="en-IE" sz="2400">
                <a:solidFill>
                  <a:schemeClr val="lt1"/>
                </a:solidFill>
              </a:rPr>
              <a:t>Examine evidence to make judgements on the effects of climate change.</a:t>
            </a:r>
            <a:br>
              <a:rPr lang="en-IE" sz="2400">
                <a:solidFill>
                  <a:schemeClr val="lt1"/>
                </a:solidFill>
              </a:rPr>
            </a:br>
            <a:endParaRPr sz="2400">
              <a:solidFill>
                <a:schemeClr val="lt1"/>
              </a:solidFill>
            </a:endParaRPr>
          </a:p>
          <a:p>
            <a:pPr marL="457200" marR="0" lvl="0" indent="-457200" algn="l" rtl="0">
              <a:lnSpc>
                <a:spcPct val="70000"/>
              </a:lnSpc>
              <a:spcBef>
                <a:spcPts val="1000"/>
              </a:spcBef>
              <a:spcAft>
                <a:spcPts val="0"/>
              </a:spcAft>
              <a:buClr>
                <a:schemeClr val="lt1"/>
              </a:buClr>
              <a:buSzPts val="2400"/>
              <a:buFont typeface="Arial"/>
              <a:buChar char="•"/>
            </a:pPr>
            <a:r>
              <a:rPr lang="en-IE" sz="2400">
                <a:solidFill>
                  <a:schemeClr val="lt1"/>
                </a:solidFill>
              </a:rPr>
              <a:t>Appreciate the role of science in society and its global importance.</a:t>
            </a:r>
            <a:br>
              <a:rPr lang="en-IE" sz="2400">
                <a:solidFill>
                  <a:schemeClr val="lt1"/>
                </a:solidFill>
              </a:rPr>
            </a:br>
            <a:endParaRPr sz="700" b="0" i="0" u="none" strike="noStrike" cap="none">
              <a:solidFill>
                <a:schemeClr val="dk2"/>
              </a:solidFill>
              <a:latin typeface="Source Sans Pro"/>
              <a:ea typeface="Source Sans Pro"/>
              <a:cs typeface="Source Sans Pro"/>
              <a:sym typeface="Source Sans Pro"/>
            </a:endParaRPr>
          </a:p>
          <a:p>
            <a:pPr marL="457200" marR="0" lvl="0" indent="-412750" algn="l" rtl="0">
              <a:lnSpc>
                <a:spcPct val="70000"/>
              </a:lnSpc>
              <a:spcBef>
                <a:spcPts val="1000"/>
              </a:spcBef>
              <a:spcAft>
                <a:spcPts val="0"/>
              </a:spcAft>
              <a:buClr>
                <a:schemeClr val="dk2"/>
              </a:buClr>
              <a:buSzPts val="700"/>
              <a:buFont typeface="Arial"/>
              <a:buNone/>
            </a:pPr>
            <a:endParaRPr sz="700" b="0" i="0" u="none" strike="noStrike" cap="none">
              <a:solidFill>
                <a:schemeClr val="dk2"/>
              </a:solidFill>
              <a:latin typeface="Source Sans Pro"/>
              <a:ea typeface="Source Sans Pro"/>
              <a:cs typeface="Source Sans Pro"/>
              <a:sym typeface="Source Sans Pro"/>
            </a:endParaRPr>
          </a:p>
          <a:p>
            <a:pPr marL="457200" marR="0" lvl="0" indent="-412750" algn="l" rtl="0">
              <a:lnSpc>
                <a:spcPct val="70000"/>
              </a:lnSpc>
              <a:spcBef>
                <a:spcPts val="1000"/>
              </a:spcBef>
              <a:spcAft>
                <a:spcPts val="0"/>
              </a:spcAft>
              <a:buClr>
                <a:schemeClr val="dk2"/>
              </a:buClr>
              <a:buSzPts val="700"/>
              <a:buFont typeface="Arial"/>
              <a:buNone/>
            </a:pPr>
            <a:endParaRPr sz="700" b="0" i="0" u="none" strike="noStrike" cap="none">
              <a:solidFill>
                <a:schemeClr val="dk2"/>
              </a:solidFill>
              <a:latin typeface="Source Sans Pro"/>
              <a:ea typeface="Source Sans Pro"/>
              <a:cs typeface="Source Sans Pro"/>
              <a:sym typeface="Source Sans Pro"/>
            </a:endParaRPr>
          </a:p>
        </p:txBody>
      </p:sp>
      <p:sp>
        <p:nvSpPr>
          <p:cNvPr id="163" name="Google Shape;163;p15"/>
          <p:cNvSpPr txBox="1"/>
          <p:nvPr/>
        </p:nvSpPr>
        <p:spPr>
          <a:xfrm>
            <a:off x="7859725" y="6027209"/>
            <a:ext cx="4166400" cy="62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b="0" i="0" u="none" strike="noStrike" cap="none">
                <a:solidFill>
                  <a:srgbClr val="FFFF00"/>
                </a:solidFill>
                <a:latin typeface="Source Sans Pro"/>
                <a:ea typeface="Source Sans Pro"/>
                <a:cs typeface="Source Sans Pro"/>
                <a:sym typeface="Source Sans Pro"/>
              </a:rPr>
              <a:t>Links to Science LO: 2.7, </a:t>
            </a:r>
            <a:r>
              <a:rPr lang="en-IE" sz="1800">
                <a:solidFill>
                  <a:srgbClr val="FFFF00"/>
                </a:solidFill>
                <a:latin typeface="Source Sans Pro"/>
                <a:ea typeface="Source Sans Pro"/>
                <a:cs typeface="Source Sans Pro"/>
                <a:sym typeface="Source Sans Pro"/>
              </a:rPr>
              <a:t>4.8, 1.10</a:t>
            </a:r>
            <a:endParaRPr sz="1800" b="0" i="0" u="none" strike="noStrike" cap="none">
              <a:solidFill>
                <a:srgbClr val="FFFF00"/>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FFFF00"/>
                </a:solidFill>
                <a:latin typeface="Source Sans Pro"/>
                <a:ea typeface="Source Sans Pro"/>
                <a:cs typeface="Source Sans Pro"/>
                <a:sym typeface="Source Sans Pro"/>
              </a:rPr>
              <a:t>	</a:t>
            </a:r>
            <a:endParaRPr sz="1800">
              <a:solidFill>
                <a:srgbClr val="FFFF00"/>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6"/>
          <p:cNvSpPr/>
          <p:nvPr/>
        </p:nvSpPr>
        <p:spPr>
          <a:xfrm>
            <a:off x="7445550" y="456375"/>
            <a:ext cx="3494700" cy="5580900"/>
          </a:xfrm>
          <a:prstGeom prst="ellipse">
            <a:avLst/>
          </a:prstGeom>
          <a:solidFill>
            <a:srgbClr val="F4CCCC"/>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0" name="Google Shape;170;p16"/>
          <p:cNvSpPr txBox="1">
            <a:spLocks noGrp="1"/>
          </p:cNvSpPr>
          <p:nvPr>
            <p:ph type="body" idx="1"/>
          </p:nvPr>
        </p:nvSpPr>
        <p:spPr>
          <a:xfrm>
            <a:off x="841248" y="3359239"/>
            <a:ext cx="4357800" cy="22527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r>
              <a:rPr lang="en-IE"/>
              <a:t>Weather describes the day to day conditions of the atmosphere. </a:t>
            </a:r>
            <a:endParaRPr/>
          </a:p>
          <a:p>
            <a:pPr marL="0" lvl="0" indent="0">
              <a:spcBef>
                <a:spcPts val="1000"/>
              </a:spcBef>
              <a:spcAft>
                <a:spcPts val="0"/>
              </a:spcAft>
              <a:buNone/>
            </a:pPr>
            <a:r>
              <a:rPr lang="en-IE"/>
              <a:t>Recall the significant weather events that happened this year in Ireland, Europe and globally using the graphic organiser.</a:t>
            </a:r>
            <a:endParaRPr/>
          </a:p>
        </p:txBody>
      </p:sp>
      <p:sp>
        <p:nvSpPr>
          <p:cNvPr id="171" name="Google Shape;171;p16"/>
          <p:cNvSpPr txBox="1">
            <a:spLocks noGrp="1"/>
          </p:cNvSpPr>
          <p:nvPr>
            <p:ph type="title"/>
          </p:nvPr>
        </p:nvSpPr>
        <p:spPr>
          <a:xfrm>
            <a:off x="841248" y="1880949"/>
            <a:ext cx="4357800" cy="1325700"/>
          </a:xfrm>
          <a:prstGeom prst="rect">
            <a:avLst/>
          </a:prstGeom>
        </p:spPr>
        <p:txBody>
          <a:bodyPr spcFirstLastPara="1" wrap="square" lIns="0" tIns="45700" rIns="0" bIns="45700" anchor="ctr" anchorCtr="0">
            <a:noAutofit/>
          </a:bodyPr>
          <a:lstStyle/>
          <a:p>
            <a:pPr marL="0" lvl="0" indent="0">
              <a:spcBef>
                <a:spcPts val="0"/>
              </a:spcBef>
              <a:spcAft>
                <a:spcPts val="0"/>
              </a:spcAft>
              <a:buNone/>
            </a:pPr>
            <a:r>
              <a:rPr lang="en-IE" sz="3600">
                <a:solidFill>
                  <a:schemeClr val="accent5"/>
                </a:solidFill>
              </a:rPr>
              <a:t>Starter Activity:</a:t>
            </a:r>
            <a:r>
              <a:rPr lang="en-IE" sz="2400"/>
              <a:t/>
            </a:r>
            <a:br>
              <a:rPr lang="en-IE" sz="2400"/>
            </a:br>
            <a:r>
              <a:rPr lang="en-IE" sz="3000"/>
              <a:t>Significant Weather Events</a:t>
            </a:r>
            <a:endParaRPr sz="3000"/>
          </a:p>
        </p:txBody>
      </p:sp>
      <p:sp>
        <p:nvSpPr>
          <p:cNvPr id="172" name="Google Shape;172;p16"/>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rgbClr val="000000"/>
              </a:buClr>
              <a:buFont typeface="Arial"/>
              <a:buNone/>
            </a:pPr>
            <a:fld id="{00000000-1234-1234-1234-123412341234}" type="slidenum">
              <a:rPr lang="en-IE"/>
              <a:t>3</a:t>
            </a:fld>
            <a:endParaRPr/>
          </a:p>
        </p:txBody>
      </p:sp>
      <p:sp>
        <p:nvSpPr>
          <p:cNvPr id="173" name="Google Shape;173;p16"/>
          <p:cNvSpPr/>
          <p:nvPr/>
        </p:nvSpPr>
        <p:spPr>
          <a:xfrm>
            <a:off x="7693350" y="2229775"/>
            <a:ext cx="3012300" cy="3720300"/>
          </a:xfrm>
          <a:prstGeom prst="ellipse">
            <a:avLst/>
          </a:prstGeom>
          <a:solidFill>
            <a:srgbClr val="B6D7A8"/>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74" name="Google Shape;174;p16"/>
          <p:cNvSpPr/>
          <p:nvPr/>
        </p:nvSpPr>
        <p:spPr>
          <a:xfrm>
            <a:off x="8135550" y="3799225"/>
            <a:ext cx="2150700" cy="2042400"/>
          </a:xfrm>
          <a:prstGeom prst="ellipse">
            <a:avLst/>
          </a:prstGeom>
          <a:solidFill>
            <a:srgbClr val="9FC5E8"/>
          </a:solid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7"/>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rgbClr val="000000"/>
              </a:buClr>
              <a:buFont typeface="Arial"/>
              <a:buNone/>
            </a:pPr>
            <a:fld id="{00000000-1234-1234-1234-123412341234}" type="slidenum">
              <a:rPr lang="en-IE"/>
              <a:t>4</a:t>
            </a:fld>
            <a:endParaRPr/>
          </a:p>
        </p:txBody>
      </p:sp>
      <p:sp>
        <p:nvSpPr>
          <p:cNvPr id="181" name="Google Shape;181;p17"/>
          <p:cNvSpPr>
            <a:spLocks noGrp="1"/>
          </p:cNvSpPr>
          <p:nvPr>
            <p:ph type="chart" idx="2"/>
          </p:nvPr>
        </p:nvSpPr>
        <p:spPr>
          <a:xfrm>
            <a:off x="6981371" y="1246188"/>
            <a:ext cx="4284600" cy="4365600"/>
          </a:xfrm>
          <a:prstGeom prst="rect">
            <a:avLst/>
          </a:prstGeom>
        </p:spPr>
        <p:txBody>
          <a:bodyPr spcFirstLastPara="1" wrap="square" lIns="91425" tIns="45700" rIns="91425" bIns="45700" anchor="ctr" anchorCtr="0">
            <a:noAutofit/>
          </a:bodyPr>
          <a:lstStyle/>
          <a:p>
            <a:pPr marL="0" lvl="0" indent="0">
              <a:spcBef>
                <a:spcPts val="1000"/>
              </a:spcBef>
              <a:spcAft>
                <a:spcPts val="0"/>
              </a:spcAft>
              <a:buNone/>
            </a:pPr>
            <a:endParaRPr/>
          </a:p>
        </p:txBody>
      </p:sp>
      <p:sp>
        <p:nvSpPr>
          <p:cNvPr id="182" name="Google Shape;182;p17"/>
          <p:cNvSpPr/>
          <p:nvPr/>
        </p:nvSpPr>
        <p:spPr>
          <a:xfrm>
            <a:off x="137775" y="82650"/>
            <a:ext cx="11957700" cy="6695400"/>
          </a:xfrm>
          <a:prstGeom prst="rect">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3" name="Google Shape;183;p17"/>
          <p:cNvSpPr/>
          <p:nvPr/>
        </p:nvSpPr>
        <p:spPr>
          <a:xfrm>
            <a:off x="3712175" y="82650"/>
            <a:ext cx="5931300" cy="6626400"/>
          </a:xfrm>
          <a:prstGeom prst="ellipse">
            <a:avLst/>
          </a:prstGeom>
          <a:solidFill>
            <a:srgbClr val="F4CCCC"/>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4" name="Google Shape;184;p17"/>
          <p:cNvSpPr/>
          <p:nvPr/>
        </p:nvSpPr>
        <p:spPr>
          <a:xfrm>
            <a:off x="4207975" y="1556725"/>
            <a:ext cx="5035800" cy="5069700"/>
          </a:xfrm>
          <a:prstGeom prst="ellipse">
            <a:avLst/>
          </a:prstGeom>
          <a:solidFill>
            <a:srgbClr val="B6D7A8"/>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85" name="Google Shape;185;p17"/>
          <p:cNvSpPr/>
          <p:nvPr/>
        </p:nvSpPr>
        <p:spPr>
          <a:xfrm>
            <a:off x="4809400" y="3213275"/>
            <a:ext cx="3842100" cy="3270300"/>
          </a:xfrm>
          <a:prstGeom prst="ellipse">
            <a:avLst/>
          </a:prstGeom>
          <a:solidFill>
            <a:srgbClr val="9FC5E8"/>
          </a:solid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6" name="Google Shape;186;p17"/>
          <p:cNvSpPr txBox="1"/>
          <p:nvPr/>
        </p:nvSpPr>
        <p:spPr>
          <a:xfrm>
            <a:off x="5021350" y="4242875"/>
            <a:ext cx="3418200" cy="45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IE" b="1" u="sng">
                <a:hlinkClick r:id="rId3"/>
              </a:rPr>
              <a:t>Beast from East &amp; Storm Emma</a:t>
            </a:r>
            <a:r>
              <a:rPr lang="en-IE" b="1"/>
              <a:t> </a:t>
            </a:r>
            <a:endParaRPr b="1"/>
          </a:p>
        </p:txBody>
      </p:sp>
      <p:sp>
        <p:nvSpPr>
          <p:cNvPr id="187" name="Google Shape;187;p17"/>
          <p:cNvSpPr txBox="1"/>
          <p:nvPr/>
        </p:nvSpPr>
        <p:spPr>
          <a:xfrm>
            <a:off x="4997300" y="5058313"/>
            <a:ext cx="42846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b="1" u="sng"/>
              <a:t>Heatwave- 5 consecutive days over 25 ℃</a:t>
            </a:r>
            <a:endParaRPr b="1" u="sng"/>
          </a:p>
        </p:txBody>
      </p:sp>
      <p:sp>
        <p:nvSpPr>
          <p:cNvPr id="188" name="Google Shape;188;p17"/>
          <p:cNvSpPr txBox="1"/>
          <p:nvPr/>
        </p:nvSpPr>
        <p:spPr>
          <a:xfrm>
            <a:off x="5195900" y="2014875"/>
            <a:ext cx="41922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89" name="Google Shape;189;p17"/>
          <p:cNvSpPr txBox="1"/>
          <p:nvPr/>
        </p:nvSpPr>
        <p:spPr>
          <a:xfrm>
            <a:off x="4581725" y="2014875"/>
            <a:ext cx="4192200" cy="45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IE" b="1"/>
              <a:t>Greece July 18’: </a:t>
            </a:r>
            <a:r>
              <a:rPr lang="en-IE"/>
              <a:t/>
            </a:r>
            <a:br>
              <a:rPr lang="en-IE"/>
            </a:br>
            <a:r>
              <a:rPr lang="en-IE"/>
              <a:t>Deadly fires and extremely high winds </a:t>
            </a:r>
            <a:endParaRPr/>
          </a:p>
        </p:txBody>
      </p:sp>
      <p:sp>
        <p:nvSpPr>
          <p:cNvPr id="190" name="Google Shape;190;p17"/>
          <p:cNvSpPr txBox="1"/>
          <p:nvPr/>
        </p:nvSpPr>
        <p:spPr>
          <a:xfrm>
            <a:off x="5043500" y="4468775"/>
            <a:ext cx="41922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t>March 18’ - National Red Warning</a:t>
            </a:r>
            <a:endParaRPr/>
          </a:p>
        </p:txBody>
      </p:sp>
      <p:sp>
        <p:nvSpPr>
          <p:cNvPr id="191" name="Google Shape;191;p17"/>
          <p:cNvSpPr txBox="1"/>
          <p:nvPr/>
        </p:nvSpPr>
        <p:spPr>
          <a:xfrm>
            <a:off x="4814900" y="4697375"/>
            <a:ext cx="73761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solidFill>
                  <a:schemeClr val="dk1"/>
                </a:solidFill>
              </a:rPr>
              <a:t>Snow, blizzard like conditions &amp; g</a:t>
            </a:r>
            <a:r>
              <a:rPr lang="en-IE"/>
              <a:t>ale force wind</a:t>
            </a:r>
            <a:endParaRPr/>
          </a:p>
        </p:txBody>
      </p:sp>
      <p:sp>
        <p:nvSpPr>
          <p:cNvPr id="192" name="Google Shape;192;p17"/>
          <p:cNvSpPr txBox="1"/>
          <p:nvPr/>
        </p:nvSpPr>
        <p:spPr>
          <a:xfrm>
            <a:off x="4940575" y="3346500"/>
            <a:ext cx="3418200" cy="45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IE" b="1" u="sng">
                <a:hlinkClick r:id="rId4"/>
              </a:rPr>
              <a:t>Storm Ophelia</a:t>
            </a:r>
            <a:r>
              <a:rPr lang="en-IE" b="1"/>
              <a:t> </a:t>
            </a:r>
            <a:endParaRPr b="1"/>
          </a:p>
        </p:txBody>
      </p:sp>
      <p:sp>
        <p:nvSpPr>
          <p:cNvPr id="193" name="Google Shape;193;p17"/>
          <p:cNvSpPr txBox="1"/>
          <p:nvPr/>
        </p:nvSpPr>
        <p:spPr>
          <a:xfrm>
            <a:off x="5272100" y="3651225"/>
            <a:ext cx="73761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solidFill>
                  <a:schemeClr val="dk1"/>
                </a:solidFill>
              </a:rPr>
              <a:t>October 17’ - National Red Warning</a:t>
            </a:r>
            <a:endParaRPr/>
          </a:p>
        </p:txBody>
      </p:sp>
      <p:sp>
        <p:nvSpPr>
          <p:cNvPr id="194" name="Google Shape;194;p17"/>
          <p:cNvSpPr txBox="1"/>
          <p:nvPr/>
        </p:nvSpPr>
        <p:spPr>
          <a:xfrm>
            <a:off x="5176575" y="3907638"/>
            <a:ext cx="73761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solidFill>
                  <a:schemeClr val="dk1"/>
                </a:solidFill>
              </a:rPr>
              <a:t>Ex-hurricane - Strong wings &amp; gusts</a:t>
            </a:r>
            <a:endParaRPr/>
          </a:p>
        </p:txBody>
      </p:sp>
      <p:sp>
        <p:nvSpPr>
          <p:cNvPr id="195" name="Google Shape;195;p17"/>
          <p:cNvSpPr txBox="1"/>
          <p:nvPr/>
        </p:nvSpPr>
        <p:spPr>
          <a:xfrm>
            <a:off x="5176575" y="5407913"/>
            <a:ext cx="41922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t>July 18’ - High temperatures &amp; dry spell </a:t>
            </a:r>
            <a:endParaRPr/>
          </a:p>
        </p:txBody>
      </p:sp>
      <p:sp>
        <p:nvSpPr>
          <p:cNvPr id="196" name="Google Shape;196;p17"/>
          <p:cNvSpPr txBox="1"/>
          <p:nvPr/>
        </p:nvSpPr>
        <p:spPr>
          <a:xfrm>
            <a:off x="5706000" y="5667313"/>
            <a:ext cx="41922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t>Near drought conditions</a:t>
            </a:r>
            <a:endParaRPr/>
          </a:p>
        </p:txBody>
      </p:sp>
      <p:sp>
        <p:nvSpPr>
          <p:cNvPr id="197" name="Google Shape;197;p17"/>
          <p:cNvSpPr txBox="1"/>
          <p:nvPr/>
        </p:nvSpPr>
        <p:spPr>
          <a:xfrm>
            <a:off x="5854675" y="5949950"/>
            <a:ext cx="18735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t>Bog fires &amp; hose ban</a:t>
            </a:r>
            <a:endParaRPr/>
          </a:p>
        </p:txBody>
      </p:sp>
      <p:sp>
        <p:nvSpPr>
          <p:cNvPr id="198" name="Google Shape;198;p17"/>
          <p:cNvSpPr txBox="1"/>
          <p:nvPr/>
        </p:nvSpPr>
        <p:spPr>
          <a:xfrm>
            <a:off x="5040475" y="149925"/>
            <a:ext cx="3307200" cy="45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IE" b="1">
                <a:solidFill>
                  <a:schemeClr val="dk1"/>
                </a:solidFill>
              </a:rPr>
              <a:t>Japan July 18’: </a:t>
            </a:r>
            <a:br>
              <a:rPr lang="en-IE" b="1">
                <a:solidFill>
                  <a:schemeClr val="dk1"/>
                </a:solidFill>
              </a:rPr>
            </a:br>
            <a:r>
              <a:rPr lang="en-IE">
                <a:solidFill>
                  <a:schemeClr val="dk1"/>
                </a:solidFill>
              </a:rPr>
              <a:t>Experienced the worst flooding and landslides in decades. Heatwave with temperatures above 40 ℃.</a:t>
            </a:r>
            <a:br>
              <a:rPr lang="en-IE">
                <a:solidFill>
                  <a:schemeClr val="dk1"/>
                </a:solidFill>
              </a:rPr>
            </a:br>
            <a:r>
              <a:rPr lang="en-IE">
                <a:solidFill>
                  <a:schemeClr val="dk1"/>
                </a:solidFill>
              </a:rPr>
              <a:t>Typhoon Jongdari</a:t>
            </a:r>
            <a:endParaRPr/>
          </a:p>
        </p:txBody>
      </p:sp>
      <p:sp>
        <p:nvSpPr>
          <p:cNvPr id="199" name="Google Shape;199;p17"/>
          <p:cNvSpPr/>
          <p:nvPr/>
        </p:nvSpPr>
        <p:spPr>
          <a:xfrm rot="-985835">
            <a:off x="399292" y="765003"/>
            <a:ext cx="3464339" cy="942723"/>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Sample</a:t>
            </a:r>
          </a:p>
        </p:txBody>
      </p:sp>
      <p:sp>
        <p:nvSpPr>
          <p:cNvPr id="200" name="Google Shape;200;p17"/>
          <p:cNvSpPr txBox="1"/>
          <p:nvPr/>
        </p:nvSpPr>
        <p:spPr>
          <a:xfrm>
            <a:off x="4476475" y="1208875"/>
            <a:ext cx="7376100" cy="454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b="1">
                <a:solidFill>
                  <a:schemeClr val="dk1"/>
                </a:solidFill>
              </a:rPr>
              <a:t>Globally, June was the second warmest on record.</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8"/>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a:solidFill>
                  <a:schemeClr val="accent5"/>
                </a:solidFill>
              </a:rPr>
              <a:t>Climate Change - What is it?</a:t>
            </a:r>
            <a:endParaRPr sz="5000" b="0" i="0" u="none" strike="noStrike" cap="none">
              <a:solidFill>
                <a:schemeClr val="accent5"/>
              </a:solidFill>
              <a:latin typeface="Cabin"/>
              <a:ea typeface="Cabin"/>
              <a:cs typeface="Cabin"/>
              <a:sym typeface="Cabin"/>
            </a:endParaRPr>
          </a:p>
        </p:txBody>
      </p:sp>
      <p:sp>
        <p:nvSpPr>
          <p:cNvPr id="206" name="Google Shape;206;p18"/>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5</a:t>
            </a:fld>
            <a:endParaRPr sz="1600" b="1" i="0" u="none" strike="noStrike" cap="none">
              <a:solidFill>
                <a:schemeClr val="lt1"/>
              </a:solidFill>
              <a:latin typeface="Source Sans Pro"/>
              <a:ea typeface="Source Sans Pro"/>
              <a:cs typeface="Source Sans Pro"/>
              <a:sym typeface="Source Sans Pro"/>
            </a:endParaRPr>
          </a:p>
        </p:txBody>
      </p:sp>
      <p:pic>
        <p:nvPicPr>
          <p:cNvPr id="207" name="Google Shape;207;p18" descr="An impassioned speech by Leonardo DiCaprio about climate change at the United Nations&#10;&#10;► Transcript:&#10;&#10;&quot;President Abraham Lincoln was also thinking of bold action 150 years ago when he said:&quot;The dogmas of the quiet past are inadequate to the stormy present. As our case is new so we must think anew and act anew. We must disenthrall ourselves and then we shall save our country.” He was speaking before the US Congress to confront the defining issue of his time – slavery. Everyone knew it had to end but no one had the political will to stop it. Remarkably, his words ring as true today when applied to the defining crisis of our time – Climate Change. As a UN Messenger of Peace, I have traveled all over the world for the last two years documenting how this crisis is changing the natural balance of our planet. I have seen cities like Beijing choked by industrial pollution. Ancient Boreal forests in Canada that have been clear cut and rainforests in Indonesia that have been incinerated. In India, I met farmers whose crops have literally been washed away by historic flooding. In America, I have witnessed unprecedented droughts in California and sea level rise flooding the streets of Miami. In Greenland and in the Arctic I was astonished to see that ancient glaciers are rapidly disappearing well ahead of scientific predictions.&#10;&#10;All that I have seen and learned on this journey has absolutely terrified me. There is no doubt in the world’s scientific community that this a direct result of human activity and that the effects of climate change will become astronomically worse in the future. You know that climate change is happening faster than even the most pessimistic of scientists warned us decades ago. It has become a runaway freight train bringing with it an impending disaster for all living things. Now think about the shame that each of us will carry when our children and grandchildren look back and realize that we had the means of stopping this devastation, but simply lacked the political will to do so. Our planet cannot be saved unless we leave fossil fuels in the ground where they belong. Massive change is required, now. One that leads to a new collective consciousness. A new collective evolution of the human race, inspired and enabled by a sense of urgency from all of you. We all know that reversing the course of climate change will not be easy, but the tools are in our hands – if we apply them before it is too late. Now is the time for bold unprecedented action. It is time to ask each other – which side of history will you be on? As a citizen of our planet, it is time to declare no more talk. No more excuses. No more ten-year studies. No more allowing the fossil fuel companies to manipulate and dictate the science and policies that affect our future.&#10;&#10;Lincoln’s words still resonate to all of us here today:“We will be remembered in spite of ourselves. The fiery trial through which we pass will light us down, in honor or dishonor, to the last generation… We shall nobly save, or meanly lose, the last best hope of earth.” That is our charge now – you are the last best hope of Earth. We ask you to protect it. Or we – and all living things we cherish – are history.&quot; - Leonardo DiCaprio&#10;&#10;► For more Inspirational Videos: &#10;http://blog.goalcast.life/epic-motivational-videos/&#10;&#10;► Subscribe To Our Channel Here:&#10;https://goo.gl/wTKGC4&#10;&#10;&#10;Don't forget to share this video to spread the inspiration!&#10;&#10;========================================­­­­­­­========&#10;&#10;FOLLOW US: &#10;Facebook: https://goo.gl/cjShXM&#10;Instagram: https://goo.gl/XaukHK&#10;Twitter: https://goo.gl/WBe30b&#10;&#10;Website: http://www.goalcast.life&#10;&#10;========================================­­­­­­­========" title="Leonardo DiCaprio's Moving Speech on Climate Change">
            <a:hlinkClick r:id="rId3"/>
          </p:cNvPr>
          <p:cNvPicPr preferRelativeResize="0"/>
          <p:nvPr/>
        </p:nvPicPr>
        <p:blipFill>
          <a:blip r:embed="rId4">
            <a:alphaModFix/>
          </a:blip>
          <a:stretch>
            <a:fillRect/>
          </a:stretch>
        </p:blipFill>
        <p:spPr>
          <a:xfrm>
            <a:off x="747025" y="2045624"/>
            <a:ext cx="5205767" cy="3904325"/>
          </a:xfrm>
          <a:prstGeom prst="rect">
            <a:avLst/>
          </a:prstGeom>
          <a:noFill/>
          <a:ln>
            <a:noFill/>
          </a:ln>
        </p:spPr>
      </p:pic>
      <p:sp>
        <p:nvSpPr>
          <p:cNvPr id="208" name="Google Shape;208;p18"/>
          <p:cNvSpPr txBox="1">
            <a:spLocks noGrp="1"/>
          </p:cNvSpPr>
          <p:nvPr>
            <p:ph type="body" idx="1"/>
          </p:nvPr>
        </p:nvSpPr>
        <p:spPr>
          <a:xfrm>
            <a:off x="6196050" y="2045625"/>
            <a:ext cx="5448600" cy="2252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2400">
                <a:solidFill>
                  <a:srgbClr val="A8FF33"/>
                </a:solidFill>
              </a:rPr>
              <a:t>In this video, Leonardo Di Caprio speaks about climate change. </a:t>
            </a:r>
            <a:endParaRPr sz="2400">
              <a:solidFill>
                <a:srgbClr val="A8FF33"/>
              </a:solidFill>
            </a:endParaRPr>
          </a:p>
          <a:p>
            <a:pPr marL="0" marR="0" lvl="0" indent="0" algn="l" rtl="0">
              <a:lnSpc>
                <a:spcPct val="90000"/>
              </a:lnSpc>
              <a:spcBef>
                <a:spcPts val="0"/>
              </a:spcBef>
              <a:spcAft>
                <a:spcPts val="0"/>
              </a:spcAft>
              <a:buClr>
                <a:schemeClr val="lt2"/>
              </a:buClr>
              <a:buSzPts val="2300"/>
              <a:buFont typeface="Arial"/>
              <a:buNone/>
            </a:pPr>
            <a:r>
              <a:rPr lang="en-IE" sz="2400">
                <a:solidFill>
                  <a:srgbClr val="A8FF33"/>
                </a:solidFill>
              </a:rPr>
              <a:t/>
            </a:r>
            <a:br>
              <a:rPr lang="en-IE" sz="2400">
                <a:solidFill>
                  <a:srgbClr val="A8FF33"/>
                </a:solidFill>
              </a:rPr>
            </a:br>
            <a:r>
              <a:rPr lang="en-IE" sz="2400"/>
              <a:t>Watch the video and complete the following task:</a:t>
            </a:r>
            <a:br>
              <a:rPr lang="en-IE" sz="2400"/>
            </a:br>
            <a:r>
              <a:rPr lang="en-IE" sz="2400"/>
              <a:t>1. Record your understanding of the word ‘Climate Change’.</a:t>
            </a:r>
            <a:endParaRPr sz="2400"/>
          </a:p>
          <a:p>
            <a:pPr marL="0" marR="0" lvl="0" indent="0" algn="l" rtl="0">
              <a:lnSpc>
                <a:spcPct val="90000"/>
              </a:lnSpc>
              <a:spcBef>
                <a:spcPts val="0"/>
              </a:spcBef>
              <a:spcAft>
                <a:spcPts val="0"/>
              </a:spcAft>
              <a:buClr>
                <a:schemeClr val="lt2"/>
              </a:buClr>
              <a:buSzPts val="2300"/>
              <a:buFont typeface="Arial"/>
              <a:buNone/>
            </a:pPr>
            <a:r>
              <a:rPr lang="en-IE" sz="2400"/>
              <a:t>2. What evidence is there that climate change is happening?</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9"/>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a:solidFill>
                  <a:schemeClr val="accent5"/>
                </a:solidFill>
              </a:rPr>
              <a:t>Climate Change - What is it?</a:t>
            </a:r>
            <a:endParaRPr sz="5000" b="0" i="0" u="none" strike="noStrike" cap="none">
              <a:solidFill>
                <a:schemeClr val="accent5"/>
              </a:solidFill>
              <a:latin typeface="Cabin"/>
              <a:ea typeface="Cabin"/>
              <a:cs typeface="Cabin"/>
              <a:sym typeface="Cabin"/>
            </a:endParaRPr>
          </a:p>
        </p:txBody>
      </p:sp>
      <p:sp>
        <p:nvSpPr>
          <p:cNvPr id="214" name="Google Shape;214;p19"/>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6</a:t>
            </a:fld>
            <a:endParaRPr sz="1600" b="1" i="0" u="none" strike="noStrike" cap="none">
              <a:solidFill>
                <a:schemeClr val="lt1"/>
              </a:solidFill>
              <a:latin typeface="Source Sans Pro"/>
              <a:ea typeface="Source Sans Pro"/>
              <a:cs typeface="Source Sans Pro"/>
              <a:sym typeface="Source Sans Pro"/>
            </a:endParaRPr>
          </a:p>
        </p:txBody>
      </p:sp>
      <p:sp>
        <p:nvSpPr>
          <p:cNvPr id="215" name="Google Shape;215;p19"/>
          <p:cNvSpPr txBox="1">
            <a:spLocks noGrp="1"/>
          </p:cNvSpPr>
          <p:nvPr>
            <p:ph type="body" idx="1"/>
          </p:nvPr>
        </p:nvSpPr>
        <p:spPr>
          <a:xfrm>
            <a:off x="582275" y="1764400"/>
            <a:ext cx="11753700" cy="1109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1800">
                <a:solidFill>
                  <a:srgbClr val="A8FF33"/>
                </a:solidFill>
              </a:rPr>
              <a:t>Climate change is a significant change in the weather (e.g. temperature, rainfall or wind) lasting for an extended period - decades or longer. Have a look at </a:t>
            </a:r>
            <a:r>
              <a:rPr lang="en-IE" sz="1800" u="sng">
                <a:solidFill>
                  <a:schemeClr val="hlink"/>
                </a:solidFill>
                <a:hlinkClick r:id="rId3"/>
              </a:rPr>
              <a:t>NASA’s Climate Time Machine</a:t>
            </a:r>
            <a:r>
              <a:rPr lang="en-IE" sz="1800">
                <a:solidFill>
                  <a:srgbClr val="A8FF33"/>
                </a:solidFill>
              </a:rPr>
              <a:t> to visually see climate indicators changing over time.</a:t>
            </a:r>
            <a:br>
              <a:rPr lang="en-IE" sz="1800">
                <a:solidFill>
                  <a:srgbClr val="A8FF33"/>
                </a:solidFill>
              </a:rPr>
            </a:br>
            <a:endParaRPr sz="1800"/>
          </a:p>
        </p:txBody>
      </p:sp>
      <p:sp>
        <p:nvSpPr>
          <p:cNvPr id="216" name="Google Shape;216;p19"/>
          <p:cNvSpPr txBox="1">
            <a:spLocks noGrp="1"/>
          </p:cNvSpPr>
          <p:nvPr>
            <p:ph type="body" idx="1"/>
          </p:nvPr>
        </p:nvSpPr>
        <p:spPr>
          <a:xfrm>
            <a:off x="6743400" y="2775450"/>
            <a:ext cx="5448600" cy="2252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None/>
            </a:pPr>
            <a:r>
              <a:rPr lang="en-IE" sz="2400"/>
              <a:t>Climate change has already had observable effects on the environment:</a:t>
            </a:r>
            <a:endParaRPr sz="2400"/>
          </a:p>
          <a:p>
            <a:pPr marL="457200" marR="0" lvl="0" indent="-381000" algn="l" rtl="0">
              <a:lnSpc>
                <a:spcPct val="90000"/>
              </a:lnSpc>
              <a:spcBef>
                <a:spcPts val="0"/>
              </a:spcBef>
              <a:spcAft>
                <a:spcPts val="0"/>
              </a:spcAft>
              <a:buSzPts val="2400"/>
              <a:buChar char="●"/>
            </a:pPr>
            <a:r>
              <a:rPr lang="en-IE" sz="2400"/>
              <a:t>Global temperature rise</a:t>
            </a:r>
            <a:endParaRPr sz="2400"/>
          </a:p>
          <a:p>
            <a:pPr marL="457200" marR="0" lvl="0" indent="-381000" algn="l" rtl="0">
              <a:lnSpc>
                <a:spcPct val="90000"/>
              </a:lnSpc>
              <a:spcBef>
                <a:spcPts val="0"/>
              </a:spcBef>
              <a:spcAft>
                <a:spcPts val="0"/>
              </a:spcAft>
              <a:buSzPts val="2400"/>
              <a:buChar char="●"/>
            </a:pPr>
            <a:r>
              <a:rPr lang="en-IE" sz="2400"/>
              <a:t>Warming oceans</a:t>
            </a:r>
            <a:endParaRPr sz="2400"/>
          </a:p>
          <a:p>
            <a:pPr marL="457200" marR="0" lvl="0" indent="-381000" algn="l" rtl="0">
              <a:lnSpc>
                <a:spcPct val="90000"/>
              </a:lnSpc>
              <a:spcBef>
                <a:spcPts val="0"/>
              </a:spcBef>
              <a:spcAft>
                <a:spcPts val="0"/>
              </a:spcAft>
              <a:buSzPts val="2400"/>
              <a:buChar char="●"/>
            </a:pPr>
            <a:r>
              <a:rPr lang="en-IE" sz="2400"/>
              <a:t>Shrinking ice sheets</a:t>
            </a:r>
            <a:endParaRPr sz="2400"/>
          </a:p>
          <a:p>
            <a:pPr marL="457200" marR="0" lvl="0" indent="-381000" algn="l" rtl="0">
              <a:lnSpc>
                <a:spcPct val="90000"/>
              </a:lnSpc>
              <a:spcBef>
                <a:spcPts val="0"/>
              </a:spcBef>
              <a:spcAft>
                <a:spcPts val="0"/>
              </a:spcAft>
              <a:buSzPts val="2400"/>
              <a:buChar char="●"/>
            </a:pPr>
            <a:r>
              <a:rPr lang="en-IE" sz="2400"/>
              <a:t>Glacial retreat</a:t>
            </a:r>
            <a:endParaRPr sz="2400"/>
          </a:p>
          <a:p>
            <a:pPr marL="457200" marR="0" lvl="0" indent="-381000" algn="l" rtl="0">
              <a:lnSpc>
                <a:spcPct val="90000"/>
              </a:lnSpc>
              <a:spcBef>
                <a:spcPts val="0"/>
              </a:spcBef>
              <a:spcAft>
                <a:spcPts val="0"/>
              </a:spcAft>
              <a:buSzPts val="2400"/>
              <a:buChar char="●"/>
            </a:pPr>
            <a:r>
              <a:rPr lang="en-IE" sz="2400"/>
              <a:t>Decreased snow cover</a:t>
            </a:r>
            <a:endParaRPr sz="2400"/>
          </a:p>
          <a:p>
            <a:pPr marL="457200" marR="0" lvl="0" indent="-381000" algn="l" rtl="0">
              <a:lnSpc>
                <a:spcPct val="90000"/>
              </a:lnSpc>
              <a:spcBef>
                <a:spcPts val="0"/>
              </a:spcBef>
              <a:spcAft>
                <a:spcPts val="0"/>
              </a:spcAft>
              <a:buSzPts val="2400"/>
              <a:buChar char="●"/>
            </a:pPr>
            <a:r>
              <a:rPr lang="en-IE" sz="2400"/>
              <a:t>Sea level rise</a:t>
            </a:r>
            <a:endParaRPr sz="2400"/>
          </a:p>
          <a:p>
            <a:pPr marL="457200" marR="0" lvl="0" indent="-381000" algn="l" rtl="0">
              <a:lnSpc>
                <a:spcPct val="90000"/>
              </a:lnSpc>
              <a:spcBef>
                <a:spcPts val="0"/>
              </a:spcBef>
              <a:spcAft>
                <a:spcPts val="0"/>
              </a:spcAft>
              <a:buSzPts val="2400"/>
              <a:buChar char="●"/>
            </a:pPr>
            <a:r>
              <a:rPr lang="en-IE" sz="2400"/>
              <a:t>Extreme events</a:t>
            </a:r>
            <a:endParaRPr sz="2400"/>
          </a:p>
          <a:p>
            <a:pPr marL="457200" marR="0" lvl="0" indent="-381000" algn="l" rtl="0">
              <a:lnSpc>
                <a:spcPct val="90000"/>
              </a:lnSpc>
              <a:spcBef>
                <a:spcPts val="0"/>
              </a:spcBef>
              <a:spcAft>
                <a:spcPts val="0"/>
              </a:spcAft>
              <a:buSzPts val="2400"/>
              <a:buChar char="●"/>
            </a:pPr>
            <a:r>
              <a:rPr lang="en-IE" sz="2400"/>
              <a:t>Ocean acidification</a:t>
            </a:r>
            <a:endParaRPr sz="2400"/>
          </a:p>
        </p:txBody>
      </p:sp>
      <p:pic>
        <p:nvPicPr>
          <p:cNvPr id="217" name="Google Shape;217;p19">
            <a:hlinkClick r:id="rId3"/>
          </p:cNvPr>
          <p:cNvPicPr preferRelativeResize="0"/>
          <p:nvPr/>
        </p:nvPicPr>
        <p:blipFill>
          <a:blip r:embed="rId4">
            <a:alphaModFix/>
          </a:blip>
          <a:stretch>
            <a:fillRect/>
          </a:stretch>
        </p:blipFill>
        <p:spPr>
          <a:xfrm>
            <a:off x="687550" y="2940663"/>
            <a:ext cx="5516478" cy="3111246"/>
          </a:xfrm>
          <a:prstGeom prst="rect">
            <a:avLst/>
          </a:prstGeom>
          <a:noFill/>
          <a:ln>
            <a:noFill/>
          </a:ln>
        </p:spPr>
      </p:pic>
      <p:sp>
        <p:nvSpPr>
          <p:cNvPr id="218" name="Google Shape;218;p19"/>
          <p:cNvSpPr txBox="1"/>
          <p:nvPr/>
        </p:nvSpPr>
        <p:spPr>
          <a:xfrm>
            <a:off x="687550" y="6051900"/>
            <a:ext cx="3062400" cy="3072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IE"/>
              <a:t>Image Source: Nasa</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0"/>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a:solidFill>
                  <a:schemeClr val="accent5"/>
                </a:solidFill>
              </a:rPr>
              <a:t>Global Warming - What is causing it?</a:t>
            </a:r>
            <a:endParaRPr sz="5000" b="0" i="0" u="none" strike="noStrike" cap="none">
              <a:solidFill>
                <a:schemeClr val="accent5"/>
              </a:solidFill>
              <a:latin typeface="Cabin"/>
              <a:ea typeface="Cabin"/>
              <a:cs typeface="Cabin"/>
              <a:sym typeface="Cabin"/>
            </a:endParaRPr>
          </a:p>
        </p:txBody>
      </p:sp>
      <p:sp>
        <p:nvSpPr>
          <p:cNvPr id="224" name="Google Shape;224;p20"/>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7</a:t>
            </a:fld>
            <a:endParaRPr sz="1600" b="1" i="0" u="none" strike="noStrike" cap="none">
              <a:solidFill>
                <a:schemeClr val="lt1"/>
              </a:solidFill>
              <a:latin typeface="Source Sans Pro"/>
              <a:ea typeface="Source Sans Pro"/>
              <a:cs typeface="Source Sans Pro"/>
              <a:sym typeface="Source Sans Pro"/>
            </a:endParaRPr>
          </a:p>
        </p:txBody>
      </p:sp>
      <p:sp>
        <p:nvSpPr>
          <p:cNvPr id="225" name="Google Shape;225;p20"/>
          <p:cNvSpPr txBox="1">
            <a:spLocks noGrp="1"/>
          </p:cNvSpPr>
          <p:nvPr>
            <p:ph type="body" idx="1"/>
          </p:nvPr>
        </p:nvSpPr>
        <p:spPr>
          <a:xfrm>
            <a:off x="734675" y="1764400"/>
            <a:ext cx="11753700" cy="1109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1800">
                <a:solidFill>
                  <a:srgbClr val="A8FF33"/>
                </a:solidFill>
              </a:rPr>
              <a:t/>
            </a:r>
            <a:br>
              <a:rPr lang="en-IE" sz="1800">
                <a:solidFill>
                  <a:srgbClr val="A8FF33"/>
                </a:solidFill>
              </a:rPr>
            </a:br>
            <a:endParaRPr sz="1800"/>
          </a:p>
        </p:txBody>
      </p:sp>
      <p:sp>
        <p:nvSpPr>
          <p:cNvPr id="226" name="Google Shape;226;p20"/>
          <p:cNvSpPr txBox="1"/>
          <p:nvPr/>
        </p:nvSpPr>
        <p:spPr>
          <a:xfrm>
            <a:off x="734675" y="6378200"/>
            <a:ext cx="3062400" cy="307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t>Image Source: Nasa</a:t>
            </a:r>
            <a:endParaRPr/>
          </a:p>
        </p:txBody>
      </p:sp>
      <p:sp>
        <p:nvSpPr>
          <p:cNvPr id="227" name="Google Shape;227;p20"/>
          <p:cNvSpPr txBox="1">
            <a:spLocks noGrp="1"/>
          </p:cNvSpPr>
          <p:nvPr>
            <p:ph type="body" idx="1"/>
          </p:nvPr>
        </p:nvSpPr>
        <p:spPr>
          <a:xfrm>
            <a:off x="198200" y="1688200"/>
            <a:ext cx="11843100" cy="1109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1600">
                <a:solidFill>
                  <a:srgbClr val="A8FF33"/>
                </a:solidFill>
              </a:rPr>
              <a:t>Global warming is the increase in the Earth’s average surface temperature. </a:t>
            </a:r>
            <a:br>
              <a:rPr lang="en-IE" sz="1600">
                <a:solidFill>
                  <a:srgbClr val="A8FF33"/>
                </a:solidFill>
              </a:rPr>
            </a:br>
            <a:r>
              <a:rPr lang="en-IE" sz="1600">
                <a:solidFill>
                  <a:srgbClr val="A8FF33"/>
                </a:solidFill>
              </a:rPr>
              <a:t>The cause of global warming is often debated, however, </a:t>
            </a:r>
            <a:r>
              <a:rPr lang="en-IE" sz="1600" u="sng">
                <a:solidFill>
                  <a:schemeClr val="hlink"/>
                </a:solidFill>
                <a:hlinkClick r:id="rId3"/>
              </a:rPr>
              <a:t>97 % </a:t>
            </a:r>
            <a:r>
              <a:rPr lang="en-IE" sz="1600">
                <a:solidFill>
                  <a:srgbClr val="A8FF33"/>
                </a:solidFill>
              </a:rPr>
              <a:t>of actively publishing climate scientists agree</a:t>
            </a:r>
            <a:br>
              <a:rPr lang="en-IE" sz="1600">
                <a:solidFill>
                  <a:srgbClr val="A8FF33"/>
                </a:solidFill>
              </a:rPr>
            </a:br>
            <a:r>
              <a:rPr lang="en-IE" sz="1600">
                <a:solidFill>
                  <a:srgbClr val="A8FF33"/>
                </a:solidFill>
              </a:rPr>
              <a:t>that climate-warming trends over the past century are extremely likely due to human activities. Carbon dioxide (CO₂) is an important heat-trapping gas, which is released through human activities such as deforestation and burning fossil fuels, as well as natural processes such as respiration and volcanic eruptions. </a:t>
            </a:r>
            <a:r>
              <a:rPr lang="en-IE" sz="1600">
                <a:solidFill>
                  <a:schemeClr val="accent5"/>
                </a:solidFill>
              </a:rPr>
              <a:t>Click on the graphs below to compare the global temperature against the global CO₂ emissions.</a:t>
            </a:r>
            <a:r>
              <a:rPr lang="en-IE" sz="1600">
                <a:solidFill>
                  <a:srgbClr val="A8FF33"/>
                </a:solidFill>
              </a:rPr>
              <a:t/>
            </a:r>
            <a:br>
              <a:rPr lang="en-IE" sz="1600">
                <a:solidFill>
                  <a:srgbClr val="A8FF33"/>
                </a:solidFill>
              </a:rPr>
            </a:br>
            <a:endParaRPr sz="1600"/>
          </a:p>
        </p:txBody>
      </p:sp>
      <p:sp>
        <p:nvSpPr>
          <p:cNvPr id="228" name="Google Shape;228;p20"/>
          <p:cNvSpPr txBox="1"/>
          <p:nvPr/>
        </p:nvSpPr>
        <p:spPr>
          <a:xfrm>
            <a:off x="7274700" y="6378200"/>
            <a:ext cx="4173300" cy="307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E"/>
              <a:t>Image Source: World Bank Data, CC BY-4.0</a:t>
            </a:r>
            <a:endParaRPr/>
          </a:p>
        </p:txBody>
      </p:sp>
      <p:pic>
        <p:nvPicPr>
          <p:cNvPr id="229" name="Google Shape;229;p20">
            <a:hlinkClick r:id="rId4"/>
          </p:cNvPr>
          <p:cNvPicPr preferRelativeResize="0"/>
          <p:nvPr/>
        </p:nvPicPr>
        <p:blipFill>
          <a:blip r:embed="rId5">
            <a:alphaModFix/>
          </a:blip>
          <a:stretch>
            <a:fillRect/>
          </a:stretch>
        </p:blipFill>
        <p:spPr>
          <a:xfrm>
            <a:off x="331975" y="3044450"/>
            <a:ext cx="4703024" cy="3364696"/>
          </a:xfrm>
          <a:prstGeom prst="rect">
            <a:avLst/>
          </a:prstGeom>
          <a:noFill/>
          <a:ln>
            <a:noFill/>
          </a:ln>
        </p:spPr>
      </p:pic>
      <p:pic>
        <p:nvPicPr>
          <p:cNvPr id="230" name="Google Shape;230;p20">
            <a:hlinkClick r:id="rId6"/>
          </p:cNvPr>
          <p:cNvPicPr preferRelativeResize="0"/>
          <p:nvPr/>
        </p:nvPicPr>
        <p:blipFill>
          <a:blip r:embed="rId7">
            <a:alphaModFix/>
          </a:blip>
          <a:stretch>
            <a:fillRect/>
          </a:stretch>
        </p:blipFill>
        <p:spPr>
          <a:xfrm>
            <a:off x="7156850" y="3044450"/>
            <a:ext cx="4555724" cy="3364701"/>
          </a:xfrm>
          <a:prstGeom prst="rect">
            <a:avLst/>
          </a:prstGeom>
          <a:noFill/>
          <a:ln>
            <a:noFill/>
          </a:ln>
        </p:spPr>
      </p:pic>
      <p:sp>
        <p:nvSpPr>
          <p:cNvPr id="231" name="Google Shape;231;p20"/>
          <p:cNvSpPr/>
          <p:nvPr/>
        </p:nvSpPr>
        <p:spPr>
          <a:xfrm>
            <a:off x="4707450" y="3300175"/>
            <a:ext cx="2497500" cy="2110800"/>
          </a:xfrm>
          <a:prstGeom prst="wedgeRect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b="1"/>
              <a:t>The latest IPCC assessment report predicts that global temperature increases by 2100 could range between 1.1℃ and 6.4℃.</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31"/>
                                        </p:tgtEl>
                                        <p:attrNameLst>
                                          <p:attrName>style.visibility</p:attrName>
                                        </p:attrNameLst>
                                      </p:cBhvr>
                                      <p:to>
                                        <p:strVal val="visible"/>
                                      </p:to>
                                    </p:set>
                                    <p:animEffect transition="in" filter="fade">
                                      <p:cBhvr>
                                        <p:cTn id="11" dur="1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1"/>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IE"/>
              <a:t>8</a:t>
            </a:fld>
            <a:endParaRPr/>
          </a:p>
        </p:txBody>
      </p:sp>
      <p:sp>
        <p:nvSpPr>
          <p:cNvPr id="238" name="Google Shape;238;p21"/>
          <p:cNvSpPr txBox="1">
            <a:spLocks noGrp="1"/>
          </p:cNvSpPr>
          <p:nvPr>
            <p:ph type="body" idx="1"/>
          </p:nvPr>
        </p:nvSpPr>
        <p:spPr>
          <a:xfrm>
            <a:off x="841248" y="3359239"/>
            <a:ext cx="4357800" cy="22527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endParaRPr/>
          </a:p>
        </p:txBody>
      </p:sp>
      <p:sp>
        <p:nvSpPr>
          <p:cNvPr id="239" name="Google Shape;239;p21"/>
          <p:cNvSpPr txBox="1">
            <a:spLocks noGrp="1"/>
          </p:cNvSpPr>
          <p:nvPr>
            <p:ph type="title"/>
          </p:nvPr>
        </p:nvSpPr>
        <p:spPr>
          <a:xfrm>
            <a:off x="841248" y="2081624"/>
            <a:ext cx="4357800" cy="1325700"/>
          </a:xfrm>
          <a:prstGeom prst="rect">
            <a:avLst/>
          </a:prstGeom>
        </p:spPr>
        <p:txBody>
          <a:bodyPr spcFirstLastPara="1" wrap="square" lIns="0" tIns="45700" rIns="0" bIns="45700" anchor="ctr" anchorCtr="0">
            <a:noAutofit/>
          </a:bodyPr>
          <a:lstStyle/>
          <a:p>
            <a:pPr marL="0" lvl="0" indent="0" rtl="0">
              <a:spcBef>
                <a:spcPts val="0"/>
              </a:spcBef>
              <a:spcAft>
                <a:spcPts val="0"/>
              </a:spcAft>
              <a:buNone/>
            </a:pPr>
            <a:endParaRPr/>
          </a:p>
        </p:txBody>
      </p:sp>
      <p:pic>
        <p:nvPicPr>
          <p:cNvPr id="240" name="Google Shape;240;p21"/>
          <p:cNvPicPr preferRelativeResize="0"/>
          <p:nvPr/>
        </p:nvPicPr>
        <p:blipFill>
          <a:blip r:embed="rId3">
            <a:alphaModFix/>
          </a:blip>
          <a:stretch>
            <a:fillRect/>
          </a:stretch>
        </p:blipFill>
        <p:spPr>
          <a:xfrm>
            <a:off x="142025" y="116125"/>
            <a:ext cx="5440349" cy="6628376"/>
          </a:xfrm>
          <a:prstGeom prst="rect">
            <a:avLst/>
          </a:prstGeom>
          <a:noFill/>
          <a:ln>
            <a:noFill/>
          </a:ln>
        </p:spPr>
      </p:pic>
      <p:sp>
        <p:nvSpPr>
          <p:cNvPr id="241" name="Google Shape;241;p21"/>
          <p:cNvSpPr txBox="1">
            <a:spLocks noGrp="1"/>
          </p:cNvSpPr>
          <p:nvPr>
            <p:ph type="title"/>
          </p:nvPr>
        </p:nvSpPr>
        <p:spPr>
          <a:xfrm>
            <a:off x="5738275" y="245204"/>
            <a:ext cx="10515600" cy="1325700"/>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a:solidFill>
                  <a:schemeClr val="accent5"/>
                </a:solidFill>
              </a:rPr>
              <a:t>The Greenhouse Effect</a:t>
            </a:r>
            <a:endParaRPr sz="5000" b="0" i="0" u="none" strike="noStrike" cap="none">
              <a:solidFill>
                <a:schemeClr val="accent5"/>
              </a:solidFill>
              <a:latin typeface="Cabin"/>
              <a:ea typeface="Cabin"/>
              <a:cs typeface="Cabin"/>
              <a:sym typeface="Cabin"/>
            </a:endParaRPr>
          </a:p>
        </p:txBody>
      </p:sp>
      <p:sp>
        <p:nvSpPr>
          <p:cNvPr id="242" name="Google Shape;242;p21"/>
          <p:cNvSpPr txBox="1">
            <a:spLocks noGrp="1"/>
          </p:cNvSpPr>
          <p:nvPr>
            <p:ph type="body" idx="1"/>
          </p:nvPr>
        </p:nvSpPr>
        <p:spPr>
          <a:xfrm>
            <a:off x="5821275" y="1304375"/>
            <a:ext cx="5945400" cy="44931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r>
              <a:rPr lang="en-IE" sz="3000" b="1">
                <a:solidFill>
                  <a:schemeClr val="accent5"/>
                </a:solidFill>
              </a:rPr>
              <a:t>Drawing Task:</a:t>
            </a:r>
            <a:endParaRPr sz="3000" b="1">
              <a:solidFill>
                <a:schemeClr val="accent5"/>
              </a:solidFill>
            </a:endParaRPr>
          </a:p>
          <a:p>
            <a:pPr marL="0" lvl="0" indent="0" rtl="0">
              <a:spcBef>
                <a:spcPts val="1000"/>
              </a:spcBef>
              <a:spcAft>
                <a:spcPts val="0"/>
              </a:spcAft>
              <a:buNone/>
            </a:pPr>
            <a:r>
              <a:rPr lang="en-IE">
                <a:solidFill>
                  <a:srgbClr val="A8FF33"/>
                </a:solidFill>
              </a:rPr>
              <a:t>Listen to your teacher’s description of the greenhouse effect and draw a labeled diagram to model your teacher’s description.</a:t>
            </a:r>
            <a:endParaRPr>
              <a:solidFill>
                <a:srgbClr val="A8FF33"/>
              </a:solidFill>
            </a:endParaRPr>
          </a:p>
          <a:p>
            <a:pPr marL="0" lvl="0" indent="0" rtl="0">
              <a:spcBef>
                <a:spcPts val="1000"/>
              </a:spcBef>
              <a:spcAft>
                <a:spcPts val="0"/>
              </a:spcAft>
              <a:buNone/>
            </a:pPr>
            <a:endParaRPr>
              <a:solidFill>
                <a:srgbClr val="A8FF33"/>
              </a:solidFill>
            </a:endParaRPr>
          </a:p>
        </p:txBody>
      </p:sp>
      <p:sp>
        <p:nvSpPr>
          <p:cNvPr id="243" name="Google Shape;243;p21"/>
          <p:cNvSpPr/>
          <p:nvPr/>
        </p:nvSpPr>
        <p:spPr>
          <a:xfrm>
            <a:off x="6487650" y="4853125"/>
            <a:ext cx="1743300" cy="529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b="1"/>
              <a:t>Easy</a:t>
            </a:r>
            <a:endParaRPr b="1"/>
          </a:p>
        </p:txBody>
      </p:sp>
      <p:sp>
        <p:nvSpPr>
          <p:cNvPr id="244" name="Google Shape;244;p21">
            <a:hlinkClick r:id="rId4" action="ppaction://hlinksldjump"/>
          </p:cNvPr>
          <p:cNvSpPr/>
          <p:nvPr/>
        </p:nvSpPr>
        <p:spPr>
          <a:xfrm>
            <a:off x="8899500" y="4853125"/>
            <a:ext cx="1743300" cy="529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b="1"/>
              <a:t>Difficult</a:t>
            </a:r>
            <a:endParaRPr b="1"/>
          </a:p>
        </p:txBody>
      </p:sp>
      <p:sp>
        <p:nvSpPr>
          <p:cNvPr id="245" name="Google Shape;245;p21">
            <a:hlinkClick r:id="rId5" action="ppaction://hlinksldjump"/>
          </p:cNvPr>
          <p:cNvSpPr txBox="1"/>
          <p:nvPr/>
        </p:nvSpPr>
        <p:spPr>
          <a:xfrm>
            <a:off x="6487650" y="4098600"/>
            <a:ext cx="4357800" cy="9753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IE" sz="1800">
                <a:solidFill>
                  <a:schemeClr val="lt1"/>
                </a:solidFill>
              </a:rPr>
              <a:t>Your teacher has two descriptions to choose from:</a:t>
            </a:r>
            <a:endParaRPr sz="18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2"/>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IE"/>
              <a:t>9</a:t>
            </a:fld>
            <a:endParaRPr/>
          </a:p>
        </p:txBody>
      </p:sp>
      <p:sp>
        <p:nvSpPr>
          <p:cNvPr id="252" name="Google Shape;252;p22"/>
          <p:cNvSpPr txBox="1">
            <a:spLocks noGrp="1"/>
          </p:cNvSpPr>
          <p:nvPr>
            <p:ph type="body" idx="1"/>
          </p:nvPr>
        </p:nvSpPr>
        <p:spPr>
          <a:xfrm>
            <a:off x="841248" y="3359239"/>
            <a:ext cx="4357800" cy="22527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endParaRPr/>
          </a:p>
        </p:txBody>
      </p:sp>
      <p:sp>
        <p:nvSpPr>
          <p:cNvPr id="253" name="Google Shape;253;p22"/>
          <p:cNvSpPr txBox="1">
            <a:spLocks noGrp="1"/>
          </p:cNvSpPr>
          <p:nvPr>
            <p:ph type="title"/>
          </p:nvPr>
        </p:nvSpPr>
        <p:spPr>
          <a:xfrm>
            <a:off x="841248" y="2081624"/>
            <a:ext cx="4357800" cy="1325700"/>
          </a:xfrm>
          <a:prstGeom prst="rect">
            <a:avLst/>
          </a:prstGeom>
        </p:spPr>
        <p:txBody>
          <a:bodyPr spcFirstLastPara="1" wrap="square" lIns="0" tIns="45700" rIns="0" bIns="45700" anchor="ctr" anchorCtr="0">
            <a:noAutofit/>
          </a:bodyPr>
          <a:lstStyle/>
          <a:p>
            <a:pPr marL="0" lvl="0" indent="0" rtl="0">
              <a:spcBef>
                <a:spcPts val="0"/>
              </a:spcBef>
              <a:spcAft>
                <a:spcPts val="0"/>
              </a:spcAft>
              <a:buNone/>
            </a:pPr>
            <a:endParaRPr/>
          </a:p>
        </p:txBody>
      </p:sp>
      <p:pic>
        <p:nvPicPr>
          <p:cNvPr id="254" name="Google Shape;254;p22"/>
          <p:cNvPicPr preferRelativeResize="0"/>
          <p:nvPr/>
        </p:nvPicPr>
        <p:blipFill>
          <a:blip r:embed="rId3">
            <a:alphaModFix/>
          </a:blip>
          <a:stretch>
            <a:fillRect/>
          </a:stretch>
        </p:blipFill>
        <p:spPr>
          <a:xfrm>
            <a:off x="142025" y="116125"/>
            <a:ext cx="5440349" cy="6628376"/>
          </a:xfrm>
          <a:prstGeom prst="rect">
            <a:avLst/>
          </a:prstGeom>
          <a:noFill/>
          <a:ln>
            <a:noFill/>
          </a:ln>
        </p:spPr>
      </p:pic>
      <p:sp>
        <p:nvSpPr>
          <p:cNvPr id="255" name="Google Shape;255;p22"/>
          <p:cNvSpPr txBox="1">
            <a:spLocks noGrp="1"/>
          </p:cNvSpPr>
          <p:nvPr>
            <p:ph type="title"/>
          </p:nvPr>
        </p:nvSpPr>
        <p:spPr>
          <a:xfrm>
            <a:off x="5738275" y="245204"/>
            <a:ext cx="10515600" cy="1325700"/>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a:solidFill>
                  <a:schemeClr val="accent5"/>
                </a:solidFill>
              </a:rPr>
              <a:t>The Greenhouse Effect</a:t>
            </a:r>
            <a:endParaRPr sz="5000" b="0" i="0" u="none" strike="noStrike" cap="none">
              <a:solidFill>
                <a:schemeClr val="accent5"/>
              </a:solidFill>
              <a:latin typeface="Cabin"/>
              <a:ea typeface="Cabin"/>
              <a:cs typeface="Cabin"/>
              <a:sym typeface="Cabin"/>
            </a:endParaRPr>
          </a:p>
        </p:txBody>
      </p:sp>
      <p:sp>
        <p:nvSpPr>
          <p:cNvPr id="256" name="Google Shape;256;p22"/>
          <p:cNvSpPr txBox="1">
            <a:spLocks noGrp="1"/>
          </p:cNvSpPr>
          <p:nvPr>
            <p:ph type="body" idx="1"/>
          </p:nvPr>
        </p:nvSpPr>
        <p:spPr>
          <a:xfrm>
            <a:off x="5821275" y="1304375"/>
            <a:ext cx="5945400" cy="44931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r>
              <a:rPr lang="en-IE" sz="3000" b="1">
                <a:solidFill>
                  <a:schemeClr val="accent5"/>
                </a:solidFill>
              </a:rPr>
              <a:t>Task: Easy</a:t>
            </a:r>
            <a:r>
              <a:rPr lang="en-IE"/>
              <a:t/>
            </a:r>
            <a:br>
              <a:rPr lang="en-IE"/>
            </a:br>
            <a:r>
              <a:rPr lang="en-IE"/>
              <a:t>Draw a labeled diagram to model your teacher’s description of the greenhouse effect.</a:t>
            </a:r>
            <a:endParaRPr/>
          </a:p>
          <a:p>
            <a:pPr marL="457200" lvl="0" indent="-342900" rtl="0">
              <a:spcBef>
                <a:spcPts val="1000"/>
              </a:spcBef>
              <a:spcAft>
                <a:spcPts val="0"/>
              </a:spcAft>
              <a:buClr>
                <a:schemeClr val="lt1"/>
              </a:buClr>
              <a:buSzPts val="1800"/>
              <a:buAutoNum type="arabicPeriod"/>
            </a:pPr>
            <a:r>
              <a:rPr lang="en-IE" sz="1800">
                <a:solidFill>
                  <a:schemeClr val="accent5"/>
                </a:solidFill>
              </a:rPr>
              <a:t>Sunlight </a:t>
            </a:r>
            <a:r>
              <a:rPr lang="en-IE" sz="1800">
                <a:solidFill>
                  <a:schemeClr val="lt1"/>
                </a:solidFill>
              </a:rPr>
              <a:t>passes through the </a:t>
            </a:r>
            <a:r>
              <a:rPr lang="en-IE" sz="1800">
                <a:solidFill>
                  <a:schemeClr val="accent5"/>
                </a:solidFill>
              </a:rPr>
              <a:t>Earth’s atmosphere</a:t>
            </a:r>
            <a:r>
              <a:rPr lang="en-IE" sz="1800">
                <a:solidFill>
                  <a:schemeClr val="lt1"/>
                </a:solidFill>
              </a:rPr>
              <a:t> and warms the </a:t>
            </a:r>
            <a:r>
              <a:rPr lang="en-IE" sz="1800">
                <a:solidFill>
                  <a:schemeClr val="accent5"/>
                </a:solidFill>
              </a:rPr>
              <a:t>Earth’s surface.</a:t>
            </a:r>
            <a:endParaRPr sz="1800">
              <a:solidFill>
                <a:schemeClr val="accent5"/>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The heat is </a:t>
            </a:r>
            <a:r>
              <a:rPr lang="en-IE" sz="1800">
                <a:solidFill>
                  <a:schemeClr val="accent5"/>
                </a:solidFill>
              </a:rPr>
              <a:t>radiated back</a:t>
            </a:r>
            <a:r>
              <a:rPr lang="en-IE" sz="1800">
                <a:solidFill>
                  <a:schemeClr val="lt1"/>
                </a:solidFill>
              </a:rPr>
              <a:t> towards space.</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Most of the outgoing heat is </a:t>
            </a:r>
            <a:r>
              <a:rPr lang="en-IE" sz="1800">
                <a:solidFill>
                  <a:schemeClr val="accent5"/>
                </a:solidFill>
              </a:rPr>
              <a:t>absorbed/trapped</a:t>
            </a:r>
            <a:r>
              <a:rPr lang="en-IE" sz="1800">
                <a:solidFill>
                  <a:schemeClr val="lt1"/>
                </a:solidFill>
              </a:rPr>
              <a:t> by </a:t>
            </a:r>
            <a:r>
              <a:rPr lang="en-IE" sz="1800">
                <a:solidFill>
                  <a:schemeClr val="accent5"/>
                </a:solidFill>
              </a:rPr>
              <a:t>greenhouse gas</a:t>
            </a:r>
            <a:r>
              <a:rPr lang="en-IE" sz="1800">
                <a:solidFill>
                  <a:schemeClr val="lt1"/>
                </a:solidFill>
              </a:rPr>
              <a:t> molecules in the Earth’s atmosphere.</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The absorbed heat </a:t>
            </a:r>
            <a:r>
              <a:rPr lang="en-IE" sz="1800">
                <a:solidFill>
                  <a:schemeClr val="accent5"/>
                </a:solidFill>
              </a:rPr>
              <a:t>is re-emitted</a:t>
            </a:r>
            <a:r>
              <a:rPr lang="en-IE" sz="1800">
                <a:solidFill>
                  <a:schemeClr val="lt1"/>
                </a:solidFill>
              </a:rPr>
              <a:t> in all directions, warming the Earth. </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This causes the </a:t>
            </a:r>
            <a:r>
              <a:rPr lang="en-IE" sz="1800">
                <a:solidFill>
                  <a:schemeClr val="accent5"/>
                </a:solidFill>
              </a:rPr>
              <a:t>temperature</a:t>
            </a:r>
            <a:r>
              <a:rPr lang="en-IE" sz="1800">
                <a:solidFill>
                  <a:schemeClr val="lt1"/>
                </a:solidFill>
              </a:rPr>
              <a:t> of the Earth to rise, which results in global warming.</a:t>
            </a:r>
            <a:endParaRPr sz="18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3"/>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IE"/>
              <a:t>10</a:t>
            </a:fld>
            <a:endParaRPr/>
          </a:p>
        </p:txBody>
      </p:sp>
      <p:sp>
        <p:nvSpPr>
          <p:cNvPr id="263" name="Google Shape;263;p23"/>
          <p:cNvSpPr txBox="1">
            <a:spLocks noGrp="1"/>
          </p:cNvSpPr>
          <p:nvPr>
            <p:ph type="body" idx="1"/>
          </p:nvPr>
        </p:nvSpPr>
        <p:spPr>
          <a:xfrm>
            <a:off x="841248" y="3359239"/>
            <a:ext cx="4357800" cy="22527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endParaRPr/>
          </a:p>
        </p:txBody>
      </p:sp>
      <p:sp>
        <p:nvSpPr>
          <p:cNvPr id="264" name="Google Shape;264;p23"/>
          <p:cNvSpPr txBox="1">
            <a:spLocks noGrp="1"/>
          </p:cNvSpPr>
          <p:nvPr>
            <p:ph type="title"/>
          </p:nvPr>
        </p:nvSpPr>
        <p:spPr>
          <a:xfrm>
            <a:off x="841248" y="2081624"/>
            <a:ext cx="4357800" cy="1325700"/>
          </a:xfrm>
          <a:prstGeom prst="rect">
            <a:avLst/>
          </a:prstGeom>
        </p:spPr>
        <p:txBody>
          <a:bodyPr spcFirstLastPara="1" wrap="square" lIns="0" tIns="45700" rIns="0" bIns="45700" anchor="ctr" anchorCtr="0">
            <a:noAutofit/>
          </a:bodyPr>
          <a:lstStyle/>
          <a:p>
            <a:pPr marL="0" lvl="0" indent="0" rtl="0">
              <a:spcBef>
                <a:spcPts val="0"/>
              </a:spcBef>
              <a:spcAft>
                <a:spcPts val="0"/>
              </a:spcAft>
              <a:buNone/>
            </a:pPr>
            <a:endParaRPr/>
          </a:p>
        </p:txBody>
      </p:sp>
      <p:pic>
        <p:nvPicPr>
          <p:cNvPr id="265" name="Google Shape;265;p23"/>
          <p:cNvPicPr preferRelativeResize="0"/>
          <p:nvPr/>
        </p:nvPicPr>
        <p:blipFill>
          <a:blip r:embed="rId3">
            <a:alphaModFix/>
          </a:blip>
          <a:stretch>
            <a:fillRect/>
          </a:stretch>
        </p:blipFill>
        <p:spPr>
          <a:xfrm>
            <a:off x="142025" y="116125"/>
            <a:ext cx="5440349" cy="6628376"/>
          </a:xfrm>
          <a:prstGeom prst="rect">
            <a:avLst/>
          </a:prstGeom>
          <a:noFill/>
          <a:ln>
            <a:noFill/>
          </a:ln>
        </p:spPr>
      </p:pic>
      <p:sp>
        <p:nvSpPr>
          <p:cNvPr id="266" name="Google Shape;266;p23"/>
          <p:cNvSpPr txBox="1">
            <a:spLocks noGrp="1"/>
          </p:cNvSpPr>
          <p:nvPr>
            <p:ph type="title"/>
          </p:nvPr>
        </p:nvSpPr>
        <p:spPr>
          <a:xfrm>
            <a:off x="5738275" y="245204"/>
            <a:ext cx="10515600" cy="1325700"/>
          </a:xfrm>
          <a:prstGeom prst="rect">
            <a:avLst/>
          </a:prstGeom>
          <a:no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Clr>
                <a:schemeClr val="lt1"/>
              </a:buClr>
              <a:buSzPts val="5000"/>
              <a:buFont typeface="Cabin"/>
              <a:buNone/>
            </a:pPr>
            <a:r>
              <a:rPr lang="en-IE">
                <a:solidFill>
                  <a:schemeClr val="accent5"/>
                </a:solidFill>
              </a:rPr>
              <a:t>The Greenhouse Effect</a:t>
            </a:r>
            <a:endParaRPr sz="5000" b="0" i="0" u="none" strike="noStrike" cap="none">
              <a:solidFill>
                <a:schemeClr val="accent5"/>
              </a:solidFill>
              <a:latin typeface="Cabin"/>
              <a:ea typeface="Cabin"/>
              <a:cs typeface="Cabin"/>
              <a:sym typeface="Cabin"/>
            </a:endParaRPr>
          </a:p>
        </p:txBody>
      </p:sp>
      <p:sp>
        <p:nvSpPr>
          <p:cNvPr id="267" name="Google Shape;267;p23"/>
          <p:cNvSpPr txBox="1">
            <a:spLocks noGrp="1"/>
          </p:cNvSpPr>
          <p:nvPr>
            <p:ph type="body" idx="1"/>
          </p:nvPr>
        </p:nvSpPr>
        <p:spPr>
          <a:xfrm>
            <a:off x="5821275" y="1304375"/>
            <a:ext cx="5945400" cy="44931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r>
              <a:rPr lang="en-IE" sz="3000" b="1">
                <a:solidFill>
                  <a:schemeClr val="accent5"/>
                </a:solidFill>
              </a:rPr>
              <a:t>Task: Difficult</a:t>
            </a:r>
            <a:r>
              <a:rPr lang="en-IE"/>
              <a:t/>
            </a:r>
            <a:br>
              <a:rPr lang="en-IE"/>
            </a:br>
            <a:r>
              <a:rPr lang="en-IE"/>
              <a:t>Draw a labeled diagram to model your teacher’s description of the greenhouse effect.</a:t>
            </a:r>
            <a:endParaRPr/>
          </a:p>
          <a:p>
            <a:pPr marL="457200" lvl="0" indent="-342900" rtl="0">
              <a:spcBef>
                <a:spcPts val="1000"/>
              </a:spcBef>
              <a:spcAft>
                <a:spcPts val="0"/>
              </a:spcAft>
              <a:buClr>
                <a:schemeClr val="lt1"/>
              </a:buClr>
              <a:buSzPts val="1800"/>
              <a:buAutoNum type="arabicPeriod"/>
            </a:pPr>
            <a:r>
              <a:rPr lang="en-IE" sz="1800">
                <a:solidFill>
                  <a:schemeClr val="lt1"/>
                </a:solidFill>
              </a:rPr>
              <a:t>Our </a:t>
            </a:r>
            <a:r>
              <a:rPr lang="en-IE" sz="1800">
                <a:solidFill>
                  <a:schemeClr val="accent5"/>
                </a:solidFill>
              </a:rPr>
              <a:t>Earth</a:t>
            </a:r>
            <a:r>
              <a:rPr lang="en-IE" sz="1800">
                <a:solidFill>
                  <a:schemeClr val="lt1"/>
                </a:solidFill>
              </a:rPr>
              <a:t> receives energy from the </a:t>
            </a:r>
            <a:r>
              <a:rPr lang="en-IE" sz="1800">
                <a:solidFill>
                  <a:schemeClr val="accent5"/>
                </a:solidFill>
              </a:rPr>
              <a:t>sun</a:t>
            </a:r>
            <a:r>
              <a:rPr lang="en-IE" sz="1800">
                <a:solidFill>
                  <a:schemeClr val="lt1"/>
                </a:solidFill>
              </a:rPr>
              <a:t> in the form of radiation (E.g. Visible light or ultraviolet). </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The solar radiation with </a:t>
            </a:r>
            <a:r>
              <a:rPr lang="en-IE" sz="1800">
                <a:solidFill>
                  <a:schemeClr val="accent5"/>
                </a:solidFill>
              </a:rPr>
              <a:t>shorter wavelengths</a:t>
            </a:r>
            <a:r>
              <a:rPr lang="en-IE" sz="1800">
                <a:solidFill>
                  <a:schemeClr val="lt1"/>
                </a:solidFill>
              </a:rPr>
              <a:t> passes through the atmosphere.</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Most of the solar radiation is </a:t>
            </a:r>
            <a:r>
              <a:rPr lang="en-IE" sz="1800">
                <a:solidFill>
                  <a:schemeClr val="accent5"/>
                </a:solidFill>
              </a:rPr>
              <a:t>absorbed</a:t>
            </a:r>
            <a:r>
              <a:rPr lang="en-IE" sz="1800">
                <a:solidFill>
                  <a:schemeClr val="lt1"/>
                </a:solidFill>
              </a:rPr>
              <a:t> by the Earth’s surface and </a:t>
            </a:r>
            <a:r>
              <a:rPr lang="en-IE" sz="1800">
                <a:solidFill>
                  <a:schemeClr val="accent5"/>
                </a:solidFill>
              </a:rPr>
              <a:t>warms </a:t>
            </a:r>
            <a:r>
              <a:rPr lang="en-IE" sz="1800">
                <a:solidFill>
                  <a:schemeClr val="lt1"/>
                </a:solidFill>
              </a:rPr>
              <a:t>the Earth’s surface.</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The Earth’s surface then </a:t>
            </a:r>
            <a:r>
              <a:rPr lang="en-IE" sz="1800">
                <a:solidFill>
                  <a:schemeClr val="accent5"/>
                </a:solidFill>
              </a:rPr>
              <a:t>radiates the heat back </a:t>
            </a:r>
            <a:r>
              <a:rPr lang="en-IE" sz="1800">
                <a:solidFill>
                  <a:schemeClr val="lt1"/>
                </a:solidFill>
              </a:rPr>
              <a:t>towards space as thermal radiation of </a:t>
            </a:r>
            <a:r>
              <a:rPr lang="en-IE" sz="1800">
                <a:solidFill>
                  <a:schemeClr val="accent5"/>
                </a:solidFill>
              </a:rPr>
              <a:t>longer wavelengths.</a:t>
            </a:r>
            <a:endParaRPr sz="1800">
              <a:solidFill>
                <a:schemeClr val="accent5"/>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Some of the thermal radiation is absorbed and trapped by the </a:t>
            </a:r>
            <a:r>
              <a:rPr lang="en-IE" sz="1800">
                <a:solidFill>
                  <a:schemeClr val="accent5"/>
                </a:solidFill>
              </a:rPr>
              <a:t>greenhouse gases</a:t>
            </a:r>
            <a:r>
              <a:rPr lang="en-IE" sz="1800">
                <a:solidFill>
                  <a:schemeClr val="lt1"/>
                </a:solidFill>
              </a:rPr>
              <a:t> in the Earth’s atmosphere. </a:t>
            </a:r>
            <a:endParaRPr sz="1800">
              <a:solidFill>
                <a:schemeClr val="lt1"/>
              </a:solidFill>
            </a:endParaRPr>
          </a:p>
          <a:p>
            <a:pPr marL="457200" lvl="0" indent="-342900" rtl="0">
              <a:spcBef>
                <a:spcPts val="0"/>
              </a:spcBef>
              <a:spcAft>
                <a:spcPts val="0"/>
              </a:spcAft>
              <a:buClr>
                <a:schemeClr val="lt1"/>
              </a:buClr>
              <a:buSzPts val="1800"/>
              <a:buAutoNum type="arabicPeriod"/>
            </a:pPr>
            <a:r>
              <a:rPr lang="en-IE" sz="1800">
                <a:solidFill>
                  <a:schemeClr val="lt1"/>
                </a:solidFill>
              </a:rPr>
              <a:t>The main greenhouse gases are carbon dioxide, methane, nitrous oxide and water vapour.</a:t>
            </a:r>
            <a:endParaRPr sz="18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4"/>
          <p:cNvSpPr txBox="1">
            <a:spLocks noGrp="1"/>
          </p:cNvSpPr>
          <p:nvPr>
            <p:ph type="title"/>
          </p:nvPr>
        </p:nvSpPr>
        <p:spPr>
          <a:xfrm>
            <a:off x="838200" y="557629"/>
            <a:ext cx="10515600" cy="1325700"/>
          </a:xfrm>
          <a:prstGeom prst="rect">
            <a:avLst/>
          </a:prstGeom>
          <a:noFill/>
          <a:ln>
            <a:noFill/>
          </a:ln>
        </p:spPr>
        <p:txBody>
          <a:bodyPr spcFirstLastPara="1" wrap="square" lIns="0" tIns="45700" rIns="0" bIns="45700" anchor="ctr" anchorCtr="0">
            <a:noAutofit/>
          </a:bodyPr>
          <a:lstStyle/>
          <a:p>
            <a:pPr marL="0" marR="0" lvl="0" indent="0" algn="ctr" rtl="0">
              <a:lnSpc>
                <a:spcPct val="90000"/>
              </a:lnSpc>
              <a:spcBef>
                <a:spcPts val="0"/>
              </a:spcBef>
              <a:spcAft>
                <a:spcPts val="0"/>
              </a:spcAft>
              <a:buClr>
                <a:schemeClr val="lt1"/>
              </a:buClr>
              <a:buSzPts val="5000"/>
              <a:buFont typeface="Cabin"/>
              <a:buNone/>
            </a:pPr>
            <a:r>
              <a:rPr lang="en-IE">
                <a:solidFill>
                  <a:schemeClr val="accent5"/>
                </a:solidFill>
              </a:rPr>
              <a:t>The Debate</a:t>
            </a:r>
            <a:endParaRPr sz="5000" b="0" i="0" u="none" strike="noStrike" cap="none">
              <a:solidFill>
                <a:schemeClr val="accent5"/>
              </a:solidFill>
              <a:latin typeface="Cabin"/>
              <a:ea typeface="Cabin"/>
              <a:cs typeface="Cabin"/>
              <a:sym typeface="Cabin"/>
            </a:endParaRPr>
          </a:p>
        </p:txBody>
      </p:sp>
      <p:sp>
        <p:nvSpPr>
          <p:cNvPr id="273" name="Google Shape;273;p24"/>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11</a:t>
            </a:fld>
            <a:endParaRPr sz="1600" b="1" i="0" u="none" strike="noStrike" cap="none">
              <a:solidFill>
                <a:schemeClr val="lt1"/>
              </a:solidFill>
              <a:latin typeface="Source Sans Pro"/>
              <a:ea typeface="Source Sans Pro"/>
              <a:cs typeface="Source Sans Pro"/>
              <a:sym typeface="Source Sans Pro"/>
            </a:endParaRPr>
          </a:p>
        </p:txBody>
      </p:sp>
      <p:sp>
        <p:nvSpPr>
          <p:cNvPr id="274" name="Google Shape;274;p24"/>
          <p:cNvSpPr txBox="1">
            <a:spLocks noGrp="1"/>
          </p:cNvSpPr>
          <p:nvPr>
            <p:ph type="body" idx="1"/>
          </p:nvPr>
        </p:nvSpPr>
        <p:spPr>
          <a:xfrm>
            <a:off x="734675" y="1764400"/>
            <a:ext cx="11753700" cy="1109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1800">
                <a:solidFill>
                  <a:srgbClr val="A8FF33"/>
                </a:solidFill>
              </a:rPr>
              <a:t/>
            </a:r>
            <a:br>
              <a:rPr lang="en-IE" sz="1800">
                <a:solidFill>
                  <a:srgbClr val="A8FF33"/>
                </a:solidFill>
              </a:rPr>
            </a:br>
            <a:endParaRPr sz="1800"/>
          </a:p>
        </p:txBody>
      </p:sp>
      <p:sp>
        <p:nvSpPr>
          <p:cNvPr id="275" name="Google Shape;275;p24"/>
          <p:cNvSpPr txBox="1">
            <a:spLocks noGrp="1"/>
          </p:cNvSpPr>
          <p:nvPr>
            <p:ph type="body" idx="1"/>
          </p:nvPr>
        </p:nvSpPr>
        <p:spPr>
          <a:xfrm>
            <a:off x="734675" y="1764400"/>
            <a:ext cx="11073300" cy="1109700"/>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lt2"/>
              </a:buClr>
              <a:buSzPts val="2300"/>
              <a:buFont typeface="Arial"/>
              <a:buNone/>
            </a:pPr>
            <a:r>
              <a:rPr lang="en-IE" sz="1800">
                <a:solidFill>
                  <a:srgbClr val="A8FF33"/>
                </a:solidFill>
              </a:rPr>
              <a:t>Not everyone agrees that climate change is happening.</a:t>
            </a:r>
            <a:br>
              <a:rPr lang="en-IE" sz="1800">
                <a:solidFill>
                  <a:srgbClr val="A8FF33"/>
                </a:solidFill>
              </a:rPr>
            </a:br>
            <a:r>
              <a:rPr lang="en-IE" sz="1800">
                <a:solidFill>
                  <a:schemeClr val="accent5"/>
                </a:solidFill>
              </a:rPr>
              <a:t>Activity - </a:t>
            </a:r>
            <a:r>
              <a:rPr lang="en-IE" sz="1800">
                <a:solidFill>
                  <a:srgbClr val="A8FF33"/>
                </a:solidFill>
              </a:rPr>
              <a:t>You will be presented with a list of for and against statements. You must decide whether you side with the agree or disagree arguments. Your decision can only be made based on the arguments in front of you. </a:t>
            </a:r>
            <a:br>
              <a:rPr lang="en-IE" sz="1800">
                <a:solidFill>
                  <a:srgbClr val="A8FF33"/>
                </a:solidFill>
              </a:rPr>
            </a:br>
            <a:r>
              <a:rPr lang="en-IE" sz="1800">
                <a:solidFill>
                  <a:srgbClr val="A8FF33"/>
                </a:solidFill>
              </a:rPr>
              <a:t>Complete the table to record your position in each case.</a:t>
            </a:r>
            <a:br>
              <a:rPr lang="en-IE" sz="1800">
                <a:solidFill>
                  <a:srgbClr val="A8FF33"/>
                </a:solidFill>
              </a:rPr>
            </a:br>
            <a:endParaRPr sz="1800"/>
          </a:p>
        </p:txBody>
      </p:sp>
      <p:graphicFrame>
        <p:nvGraphicFramePr>
          <p:cNvPr id="276" name="Google Shape;276;p24"/>
          <p:cNvGraphicFramePr/>
          <p:nvPr/>
        </p:nvGraphicFramePr>
        <p:xfrm>
          <a:off x="911225" y="3081925"/>
          <a:ext cx="10287000" cy="2834430"/>
        </p:xfrm>
        <a:graphic>
          <a:graphicData uri="http://schemas.openxmlformats.org/drawingml/2006/table">
            <a:tbl>
              <a:tblPr>
                <a:noFill/>
                <a:tableStyleId>{2DAA43E1-4F7A-4FB3-97C3-39AFDA029AD1}</a:tableStyleId>
              </a:tblPr>
              <a:tblGrid>
                <a:gridCol w="5881750"/>
                <a:gridCol w="1264200"/>
                <a:gridCol w="1451275"/>
                <a:gridCol w="1689775"/>
              </a:tblGrid>
              <a:tr h="381000">
                <a:tc>
                  <a:txBody>
                    <a:bodyPr/>
                    <a:lstStyle/>
                    <a:p>
                      <a:pPr marL="0" lvl="0" indent="0" algn="ctr">
                        <a:spcBef>
                          <a:spcPts val="0"/>
                        </a:spcBef>
                        <a:spcAft>
                          <a:spcPts val="0"/>
                        </a:spcAft>
                        <a:buNone/>
                      </a:pPr>
                      <a:r>
                        <a:rPr lang="en-IE" sz="1800" b="1"/>
                        <a:t>Statement</a:t>
                      </a:r>
                      <a:endParaRPr sz="1800" b="1"/>
                    </a:p>
                  </a:txBody>
                  <a:tcPr marL="91425" marR="91425" marT="91425" marB="91425">
                    <a:solidFill>
                      <a:srgbClr val="6D9EEB"/>
                    </a:solidFill>
                  </a:tcPr>
                </a:tc>
                <a:tc>
                  <a:txBody>
                    <a:bodyPr/>
                    <a:lstStyle/>
                    <a:p>
                      <a:pPr marL="0" lvl="0" indent="0" algn="ctr">
                        <a:spcBef>
                          <a:spcPts val="0"/>
                        </a:spcBef>
                        <a:spcAft>
                          <a:spcPts val="0"/>
                        </a:spcAft>
                        <a:buNone/>
                      </a:pPr>
                      <a:r>
                        <a:rPr lang="en-IE" sz="1800" b="1"/>
                        <a:t>For </a:t>
                      </a:r>
                      <a:endParaRPr sz="1800" b="1"/>
                    </a:p>
                  </a:txBody>
                  <a:tcPr marL="91425" marR="91425" marT="91425" marB="91425">
                    <a:solidFill>
                      <a:srgbClr val="6D9EEB"/>
                    </a:solidFill>
                  </a:tcPr>
                </a:tc>
                <a:tc>
                  <a:txBody>
                    <a:bodyPr/>
                    <a:lstStyle/>
                    <a:p>
                      <a:pPr marL="0" lvl="0" indent="0" algn="ctr">
                        <a:spcBef>
                          <a:spcPts val="0"/>
                        </a:spcBef>
                        <a:spcAft>
                          <a:spcPts val="0"/>
                        </a:spcAft>
                        <a:buNone/>
                      </a:pPr>
                      <a:r>
                        <a:rPr lang="en-IE" sz="1800" b="1"/>
                        <a:t>Against</a:t>
                      </a:r>
                      <a:endParaRPr sz="1800" b="1"/>
                    </a:p>
                  </a:txBody>
                  <a:tcPr marL="91425" marR="91425" marT="91425" marB="91425">
                    <a:solidFill>
                      <a:srgbClr val="6D9EEB"/>
                    </a:solidFill>
                  </a:tcPr>
                </a:tc>
                <a:tc>
                  <a:txBody>
                    <a:bodyPr/>
                    <a:lstStyle/>
                    <a:p>
                      <a:pPr marL="0" lvl="0" indent="0" algn="ctr">
                        <a:spcBef>
                          <a:spcPts val="0"/>
                        </a:spcBef>
                        <a:spcAft>
                          <a:spcPts val="0"/>
                        </a:spcAft>
                        <a:buNone/>
                      </a:pPr>
                      <a:r>
                        <a:rPr lang="en-IE" sz="1800" b="1"/>
                        <a:t>Undecided</a:t>
                      </a:r>
                      <a:endParaRPr sz="1800" b="1"/>
                    </a:p>
                  </a:txBody>
                  <a:tcPr marL="91425" marR="91425" marT="91425" marB="91425">
                    <a:solidFill>
                      <a:srgbClr val="6D9EEB"/>
                    </a:solidFill>
                  </a:tcPr>
                </a:tc>
              </a:tr>
              <a:tr h="381000">
                <a:tc>
                  <a:txBody>
                    <a:bodyPr/>
                    <a:lstStyle/>
                    <a:p>
                      <a:pPr marL="0" lvl="0" indent="0">
                        <a:spcBef>
                          <a:spcPts val="0"/>
                        </a:spcBef>
                        <a:spcAft>
                          <a:spcPts val="0"/>
                        </a:spcAft>
                        <a:buNone/>
                      </a:pPr>
                      <a:r>
                        <a:rPr lang="en-IE"/>
                        <a:t>Climate Change - Fact or Fiction?</a:t>
                      </a: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r>
              <a:tr h="381000">
                <a:tc>
                  <a:txBody>
                    <a:bodyPr/>
                    <a:lstStyle/>
                    <a:p>
                      <a:pPr marL="0" lvl="0" indent="0">
                        <a:spcBef>
                          <a:spcPts val="0"/>
                        </a:spcBef>
                        <a:spcAft>
                          <a:spcPts val="0"/>
                        </a:spcAft>
                        <a:buNone/>
                      </a:pPr>
                      <a:r>
                        <a:rPr lang="en-IE"/>
                        <a:t>Is climate change a priority?</a:t>
                      </a: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r>
              <a:tr h="381000">
                <a:tc>
                  <a:txBody>
                    <a:bodyPr/>
                    <a:lstStyle/>
                    <a:p>
                      <a:pPr marL="0" lvl="0" indent="0">
                        <a:spcBef>
                          <a:spcPts val="0"/>
                        </a:spcBef>
                        <a:spcAft>
                          <a:spcPts val="0"/>
                        </a:spcAft>
                        <a:buNone/>
                      </a:pPr>
                      <a:r>
                        <a:rPr lang="en-IE"/>
                        <a:t>Is global warming caused by human actions?</a:t>
                      </a: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c>
                  <a:txBody>
                    <a:bodyPr/>
                    <a:lstStyle/>
                    <a:p>
                      <a:pPr marL="0" lvl="0" indent="0">
                        <a:spcBef>
                          <a:spcPts val="0"/>
                        </a:spcBef>
                        <a:spcAft>
                          <a:spcPts val="0"/>
                        </a:spcAft>
                        <a:buNone/>
                      </a:pPr>
                      <a:endParaRPr/>
                    </a:p>
                  </a:txBody>
                  <a:tcPr marL="91425" marR="91425" marT="91425" marB="91425">
                    <a:solidFill>
                      <a:srgbClr val="A4C2F4"/>
                    </a:solidFill>
                  </a:tcPr>
                </a:tc>
              </a:tr>
              <a:tr h="381000">
                <a:tc>
                  <a:txBody>
                    <a:bodyPr/>
                    <a:lstStyle/>
                    <a:p>
                      <a:pPr marL="0" lvl="0" indent="0" rtl="0">
                        <a:spcBef>
                          <a:spcPts val="0"/>
                        </a:spcBef>
                        <a:spcAft>
                          <a:spcPts val="0"/>
                        </a:spcAft>
                        <a:buNone/>
                      </a:pPr>
                      <a:r>
                        <a:rPr lang="en-IE"/>
                        <a:t>Who should we listen to?</a:t>
                      </a: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r>
              <a:tr h="381000">
                <a:tc>
                  <a:txBody>
                    <a:bodyPr/>
                    <a:lstStyle/>
                    <a:p>
                      <a:pPr marL="0" lvl="0" indent="0" rtl="0">
                        <a:spcBef>
                          <a:spcPts val="0"/>
                        </a:spcBef>
                        <a:spcAft>
                          <a:spcPts val="0"/>
                        </a:spcAft>
                        <a:buNone/>
                      </a:pPr>
                      <a:r>
                        <a:rPr lang="en-IE"/>
                        <a:t>Are future projections accurate?</a:t>
                      </a: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r>
              <a:tr h="381000">
                <a:tc>
                  <a:txBody>
                    <a:bodyPr/>
                    <a:lstStyle/>
                    <a:p>
                      <a:pPr marL="0" lvl="0" indent="0" rtl="0">
                        <a:spcBef>
                          <a:spcPts val="0"/>
                        </a:spcBef>
                        <a:spcAft>
                          <a:spcPts val="0"/>
                        </a:spcAft>
                        <a:buNone/>
                      </a:pPr>
                      <a:r>
                        <a:rPr lang="en-IE"/>
                        <a:t>Is preventative action a priority?</a:t>
                      </a: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c>
                  <a:txBody>
                    <a:bodyPr/>
                    <a:lstStyle/>
                    <a:p>
                      <a:pPr marL="0" lvl="0" indent="0" rtl="0">
                        <a:spcBef>
                          <a:spcPts val="0"/>
                        </a:spcBef>
                        <a:spcAft>
                          <a:spcPts val="0"/>
                        </a:spcAft>
                        <a:buNone/>
                      </a:pPr>
                      <a:endParaRPr/>
                    </a:p>
                  </a:txBody>
                  <a:tcPr marL="91425" marR="91425" marT="91425" marB="91425">
                    <a:solidFill>
                      <a:srgbClr val="A4C2F4"/>
                    </a:solidFill>
                  </a:tcPr>
                </a:tc>
              </a:tr>
            </a:tbl>
          </a:graphicData>
        </a:graphic>
      </p:graphicFrame>
      <p:sp>
        <p:nvSpPr>
          <p:cNvPr id="277" name="Google Shape;277;p24">
            <a:hlinkClick r:id="rId3" action="ppaction://hlinksldjump"/>
          </p:cNvPr>
          <p:cNvSpPr/>
          <p:nvPr/>
        </p:nvSpPr>
        <p:spPr>
          <a:xfrm>
            <a:off x="8249050" y="6111575"/>
            <a:ext cx="3683700" cy="508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IE" b="1"/>
              <a:t>Click Here for Argument Cards.</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5"/>
          <p:cNvSpPr txBox="1">
            <a:spLocks noGrp="1"/>
          </p:cNvSpPr>
          <p:nvPr>
            <p:ph type="body" idx="1"/>
          </p:nvPr>
        </p:nvSpPr>
        <p:spPr>
          <a:xfrm>
            <a:off x="5001325" y="2976625"/>
            <a:ext cx="6352500" cy="629100"/>
          </a:xfrm>
          <a:prstGeom prst="rect">
            <a:avLst/>
          </a:prstGeom>
        </p:spPr>
        <p:txBody>
          <a:bodyPr spcFirstLastPara="1" wrap="square" lIns="0" tIns="45700" rIns="0" bIns="45700" anchor="t" anchorCtr="0">
            <a:noAutofit/>
          </a:bodyPr>
          <a:lstStyle/>
          <a:p>
            <a:pPr marL="0" lvl="0" indent="0" rtl="0">
              <a:spcBef>
                <a:spcPts val="1000"/>
              </a:spcBef>
              <a:spcAft>
                <a:spcPts val="0"/>
              </a:spcAft>
              <a:buNone/>
            </a:pPr>
            <a:r>
              <a:rPr lang="en-IE"/>
              <a:t>Take the OECD’s PISA Assessment on the Greenhouse Effect. </a:t>
            </a:r>
            <a:r>
              <a:rPr lang="en-IE" u="sng">
                <a:solidFill>
                  <a:schemeClr val="hlink"/>
                </a:solidFill>
                <a:hlinkClick r:id="rId3"/>
              </a:rPr>
              <a:t>(Page 199)</a:t>
            </a:r>
            <a:endParaRPr/>
          </a:p>
          <a:p>
            <a:pPr marL="0" lvl="0" indent="0" rtl="0">
              <a:spcBef>
                <a:spcPts val="1000"/>
              </a:spcBef>
              <a:spcAft>
                <a:spcPts val="0"/>
              </a:spcAft>
              <a:buNone/>
            </a:pPr>
            <a:endParaRPr/>
          </a:p>
          <a:p>
            <a:pPr marL="0" lvl="0" indent="0">
              <a:spcBef>
                <a:spcPts val="1000"/>
              </a:spcBef>
              <a:spcAft>
                <a:spcPts val="0"/>
              </a:spcAft>
              <a:buNone/>
            </a:pPr>
            <a:r>
              <a:rPr lang="en-IE"/>
              <a:t>The teacher solutions are page 262.</a:t>
            </a:r>
            <a:endParaRPr/>
          </a:p>
        </p:txBody>
      </p:sp>
      <p:sp>
        <p:nvSpPr>
          <p:cNvPr id="284" name="Google Shape;284;p25"/>
          <p:cNvSpPr txBox="1">
            <a:spLocks noGrp="1"/>
          </p:cNvSpPr>
          <p:nvPr>
            <p:ph type="title"/>
          </p:nvPr>
        </p:nvSpPr>
        <p:spPr>
          <a:xfrm>
            <a:off x="765175" y="433129"/>
            <a:ext cx="10515600" cy="1325700"/>
          </a:xfrm>
          <a:prstGeom prst="rect">
            <a:avLst/>
          </a:prstGeom>
        </p:spPr>
        <p:txBody>
          <a:bodyPr spcFirstLastPara="1" wrap="square" lIns="0" tIns="45700" rIns="0" bIns="45700" anchor="ctr" anchorCtr="0">
            <a:noAutofit/>
          </a:bodyPr>
          <a:lstStyle/>
          <a:p>
            <a:pPr marL="0" lvl="0" indent="0">
              <a:spcBef>
                <a:spcPts val="0"/>
              </a:spcBef>
              <a:spcAft>
                <a:spcPts val="0"/>
              </a:spcAft>
              <a:buNone/>
            </a:pPr>
            <a:r>
              <a:rPr lang="en-IE"/>
              <a:t>Final Task</a:t>
            </a:r>
            <a:endParaRPr/>
          </a:p>
        </p:txBody>
      </p:sp>
      <p:sp>
        <p:nvSpPr>
          <p:cNvPr id="285" name="Google Shape;285;p25"/>
          <p:cNvSpPr txBox="1">
            <a:spLocks noGrp="1"/>
          </p:cNvSpPr>
          <p:nvPr>
            <p:ph type="sldNum" idx="12"/>
          </p:nvPr>
        </p:nvSpPr>
        <p:spPr>
          <a:xfrm>
            <a:off x="5821279" y="6118484"/>
            <a:ext cx="5493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rgbClr val="000000"/>
              </a:buClr>
              <a:buFont typeface="Arial"/>
              <a:buNone/>
            </a:pPr>
            <a:fld id="{00000000-1234-1234-1234-123412341234}" type="slidenum">
              <a:rPr lang="en-IE"/>
              <a:t>12</a:t>
            </a:fld>
            <a:endParaRPr/>
          </a:p>
        </p:txBody>
      </p:sp>
      <p:pic>
        <p:nvPicPr>
          <p:cNvPr id="286" name="Google Shape;286;p25">
            <a:hlinkClick r:id="rId3"/>
          </p:cNvPr>
          <p:cNvPicPr preferRelativeResize="0"/>
          <p:nvPr/>
        </p:nvPicPr>
        <p:blipFill>
          <a:blip r:embed="rId4">
            <a:alphaModFix/>
          </a:blip>
          <a:stretch>
            <a:fillRect/>
          </a:stretch>
        </p:blipFill>
        <p:spPr>
          <a:xfrm>
            <a:off x="1490529" y="1883319"/>
            <a:ext cx="2869819" cy="408885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6"/>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13</a:t>
            </a:fld>
            <a:endParaRPr sz="1600" b="1" i="0" u="none" strike="noStrike" cap="none">
              <a:solidFill>
                <a:schemeClr val="lt1"/>
              </a:solidFill>
              <a:latin typeface="Source Sans Pro"/>
              <a:ea typeface="Source Sans Pro"/>
              <a:cs typeface="Source Sans Pro"/>
              <a:sym typeface="Source Sans Pro"/>
            </a:endParaRPr>
          </a:p>
        </p:txBody>
      </p:sp>
      <p:sp>
        <p:nvSpPr>
          <p:cNvPr id="292" name="Google Shape;292;p26"/>
          <p:cNvSpPr/>
          <p:nvPr/>
        </p:nvSpPr>
        <p:spPr>
          <a:xfrm>
            <a:off x="93375" y="114150"/>
            <a:ext cx="12005400" cy="666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aphicFrame>
        <p:nvGraphicFramePr>
          <p:cNvPr id="293" name="Google Shape;293;p26"/>
          <p:cNvGraphicFramePr/>
          <p:nvPr/>
        </p:nvGraphicFramePr>
        <p:xfrm>
          <a:off x="970000" y="370300"/>
          <a:ext cx="10255900" cy="4867835"/>
        </p:xfrm>
        <a:graphic>
          <a:graphicData uri="http://schemas.openxmlformats.org/drawingml/2006/table">
            <a:tbl>
              <a:tblPr>
                <a:noFill/>
                <a:tableStyleId>{2DAA43E1-4F7A-4FB3-97C3-39AFDA029AD1}</a:tableStyleId>
              </a:tblPr>
              <a:tblGrid>
                <a:gridCol w="5127950"/>
                <a:gridCol w="5127950"/>
              </a:tblGrid>
              <a:tr h="543825">
                <a:tc gridSpan="2">
                  <a:txBody>
                    <a:bodyPr/>
                    <a:lstStyle/>
                    <a:p>
                      <a:pPr marL="0" lvl="0" indent="0" algn="ctr">
                        <a:spcBef>
                          <a:spcPts val="0"/>
                        </a:spcBef>
                        <a:spcAft>
                          <a:spcPts val="0"/>
                        </a:spcAft>
                        <a:buClr>
                          <a:schemeClr val="dk1"/>
                        </a:buClr>
                        <a:buSzPts val="1100"/>
                        <a:buFont typeface="Arial"/>
                        <a:buNone/>
                      </a:pPr>
                      <a:r>
                        <a:rPr lang="en-IE" sz="2400" b="1">
                          <a:solidFill>
                            <a:schemeClr val="dk1"/>
                          </a:solidFill>
                        </a:rPr>
                        <a:t>Climate Change - Fact or Fiction?</a:t>
                      </a:r>
                      <a:endParaRPr sz="2400" b="1"/>
                    </a:p>
                  </a:txBody>
                  <a:tcPr marL="91425" marR="91425" marT="91425" marB="91425">
                    <a:solidFill>
                      <a:srgbClr val="D9EAD3"/>
                    </a:solidFill>
                  </a:tcPr>
                </a:tc>
                <a:tc hMerge="1">
                  <a:txBody>
                    <a:bodyPr/>
                    <a:lstStyle/>
                    <a:p>
                      <a:endParaRPr lang="en-US"/>
                    </a:p>
                  </a:txBody>
                  <a:tcPr/>
                </a:tc>
              </a:tr>
              <a:tr h="4319225">
                <a:tc>
                  <a:txBody>
                    <a:bodyPr/>
                    <a:lstStyle/>
                    <a:p>
                      <a:pPr marL="0" lvl="0" indent="0">
                        <a:spcBef>
                          <a:spcPts val="0"/>
                        </a:spcBef>
                        <a:spcAft>
                          <a:spcPts val="0"/>
                        </a:spcAft>
                        <a:buNone/>
                      </a:pPr>
                      <a:r>
                        <a:rPr lang="en-IE" sz="2400" b="1"/>
                        <a:t>FOR</a:t>
                      </a:r>
                      <a:r>
                        <a:rPr lang="en-IE"/>
                        <a:t/>
                      </a:r>
                      <a:br>
                        <a:rPr lang="en-IE"/>
                      </a:br>
                      <a:r>
                        <a:rPr lang="en-IE"/>
                        <a:t>There is consensus among the world’s top scientists that global warming is happening. The Intergovernmental Panel on Climate Change (IPCC) is the leading international body for the assessment of climate change. Scientists from over 190 countries contribute to the work of the IPCC. This statement from the IPCC’s assessment report in 2007 is accepted as confirmation that climate change is real, and cannot be denied on scientific grounds:</a:t>
                      </a:r>
                      <a:br>
                        <a:rPr lang="en-IE"/>
                      </a:br>
                      <a:r>
                        <a:rPr lang="en-IE"/>
                        <a:t/>
                      </a:r>
                      <a:br>
                        <a:rPr lang="en-IE"/>
                      </a:br>
                      <a:r>
                        <a:rPr lang="en-IE"/>
                        <a:t>Warming of the climate system is unequivocal, as is now evident from observations of increases in global average air and ocean temperatures, widespread melting of snow and ice, and rising global mean sea level.</a:t>
                      </a:r>
                      <a:endParaRPr/>
                    </a:p>
                  </a:txBody>
                  <a:tcPr marL="91425" marR="91425" marT="91425" marB="91425"/>
                </a:tc>
                <a:tc>
                  <a:txBody>
                    <a:bodyPr/>
                    <a:lstStyle/>
                    <a:p>
                      <a:pPr marL="0" lvl="0" indent="0">
                        <a:spcBef>
                          <a:spcPts val="0"/>
                        </a:spcBef>
                        <a:spcAft>
                          <a:spcPts val="0"/>
                        </a:spcAft>
                        <a:buNone/>
                      </a:pPr>
                      <a:r>
                        <a:rPr lang="en-IE" sz="2400" b="1"/>
                        <a:t>AGAINST</a:t>
                      </a:r>
                      <a:r>
                        <a:rPr lang="en-IE"/>
                        <a:t/>
                      </a:r>
                      <a:br>
                        <a:rPr lang="en-IE"/>
                      </a:br>
                      <a:r>
                        <a:rPr lang="en-IE"/>
                        <a:t>There are those who believe that climate change is a conspiracy and that politicians and scientists are exaggerating the consequences of global warming and climate change to create fear among the public and greater publicity and funding for themselves.</a:t>
                      </a:r>
                      <a:br>
                        <a:rPr lang="en-IE"/>
                      </a:br>
                      <a:r>
                        <a:rPr lang="en-IE"/>
                        <a:t/>
                      </a:r>
                      <a:br>
                        <a:rPr lang="en-IE"/>
                      </a:br>
                      <a:r>
                        <a:rPr lang="en-IE"/>
                        <a:t>Scientists who want to attract attention to themselves, who want to attract great funding to themselves, have to find a way to scare the public…and this you can achieve only by making things bigger and more dangerous than they really are.</a:t>
                      </a:r>
                      <a:br>
                        <a:rPr lang="en-IE"/>
                      </a:br>
                      <a:r>
                        <a:rPr lang="en-IE"/>
                        <a:t/>
                      </a:r>
                      <a:br>
                        <a:rPr lang="en-IE"/>
                      </a:br>
                      <a:r>
                        <a:rPr lang="en-IE"/>
                        <a:t>Petr Chylek, Professor of Physics and Atmospheric Science, Dalhousie University</a:t>
                      </a:r>
                      <a:endParaRPr/>
                    </a:p>
                  </a:txBody>
                  <a:tcPr marL="91425" marR="91425" marT="91425" marB="91425"/>
                </a:tc>
              </a:tr>
            </a:tbl>
          </a:graphicData>
        </a:graphic>
      </p:graphicFrame>
      <p:pic>
        <p:nvPicPr>
          <p:cNvPr id="294" name="Google Shape;294;p26">
            <a:hlinkClick r:id="rId3"/>
          </p:cNvPr>
          <p:cNvPicPr preferRelativeResize="0"/>
          <p:nvPr/>
        </p:nvPicPr>
        <p:blipFill>
          <a:blip r:embed="rId4">
            <a:alphaModFix/>
          </a:blip>
          <a:stretch>
            <a:fillRect/>
          </a:stretch>
        </p:blipFill>
        <p:spPr>
          <a:xfrm>
            <a:off x="911229" y="6063040"/>
            <a:ext cx="3276600" cy="590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7"/>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14</a:t>
            </a:fld>
            <a:endParaRPr sz="1600" b="1" i="0" u="none" strike="noStrike" cap="none">
              <a:solidFill>
                <a:schemeClr val="lt1"/>
              </a:solidFill>
              <a:latin typeface="Source Sans Pro"/>
              <a:ea typeface="Source Sans Pro"/>
              <a:cs typeface="Source Sans Pro"/>
              <a:sym typeface="Source Sans Pro"/>
            </a:endParaRPr>
          </a:p>
        </p:txBody>
      </p:sp>
      <p:sp>
        <p:nvSpPr>
          <p:cNvPr id="300" name="Google Shape;300;p27"/>
          <p:cNvSpPr/>
          <p:nvPr/>
        </p:nvSpPr>
        <p:spPr>
          <a:xfrm>
            <a:off x="93225" y="98250"/>
            <a:ext cx="12005400" cy="666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aphicFrame>
        <p:nvGraphicFramePr>
          <p:cNvPr id="301" name="Google Shape;301;p27"/>
          <p:cNvGraphicFramePr/>
          <p:nvPr/>
        </p:nvGraphicFramePr>
        <p:xfrm>
          <a:off x="893800" y="294100"/>
          <a:ext cx="10255900" cy="5364420"/>
        </p:xfrm>
        <a:graphic>
          <a:graphicData uri="http://schemas.openxmlformats.org/drawingml/2006/table">
            <a:tbl>
              <a:tblPr>
                <a:noFill/>
                <a:tableStyleId>{2DAA43E1-4F7A-4FB3-97C3-39AFDA029AD1}</a:tableStyleId>
              </a:tblPr>
              <a:tblGrid>
                <a:gridCol w="5127950"/>
                <a:gridCol w="5127950"/>
              </a:tblGrid>
              <a:tr h="543825">
                <a:tc gridSpan="2">
                  <a:txBody>
                    <a:bodyPr/>
                    <a:lstStyle/>
                    <a:p>
                      <a:pPr marL="0" lvl="0" indent="0" algn="ctr" rtl="0">
                        <a:spcBef>
                          <a:spcPts val="0"/>
                        </a:spcBef>
                        <a:spcAft>
                          <a:spcPts val="0"/>
                        </a:spcAft>
                        <a:buNone/>
                      </a:pPr>
                      <a:r>
                        <a:rPr lang="en-IE" sz="2400" b="1">
                          <a:solidFill>
                            <a:schemeClr val="dk1"/>
                          </a:solidFill>
                        </a:rPr>
                        <a:t>Is climate change a priority?</a:t>
                      </a:r>
                      <a:endParaRPr sz="2400" b="1"/>
                    </a:p>
                  </a:txBody>
                  <a:tcPr marL="91425" marR="91425" marT="91425" marB="91425">
                    <a:solidFill>
                      <a:srgbClr val="D9EAD3"/>
                    </a:solidFill>
                  </a:tcPr>
                </a:tc>
                <a:tc hMerge="1">
                  <a:txBody>
                    <a:bodyPr/>
                    <a:lstStyle/>
                    <a:p>
                      <a:endParaRPr lang="en-US"/>
                    </a:p>
                  </a:txBody>
                  <a:tcPr/>
                </a:tc>
              </a:tr>
              <a:tr h="4319225">
                <a:tc>
                  <a:txBody>
                    <a:bodyPr/>
                    <a:lstStyle/>
                    <a:p>
                      <a:pPr marL="0" lvl="0" indent="0" rtl="0">
                        <a:spcBef>
                          <a:spcPts val="0"/>
                        </a:spcBef>
                        <a:spcAft>
                          <a:spcPts val="0"/>
                        </a:spcAft>
                        <a:buNone/>
                      </a:pPr>
                      <a:r>
                        <a:rPr lang="en-IE" sz="2400" b="1"/>
                        <a:t>FOR</a:t>
                      </a:r>
                      <a:r>
                        <a:rPr lang="en-IE"/>
                        <a:t/>
                      </a:r>
                      <a:br>
                        <a:rPr lang="en-IE"/>
                      </a:br>
                      <a:r>
                        <a:rPr lang="en-IE"/>
                        <a:t>The increasing number of climate related disasters and the rate at which global temperatures are rising is a growing concern. In the last 100 years the earth’s global surface temperature has risen by an average of 0.74°C. The IPCC predict that global temperatures could rise by between 1.1°C and 6.4°C by 2100 – that’s more than double, and possibly over eight times, the increase in the last century.</a:t>
                      </a:r>
                      <a:br>
                        <a:rPr lang="en-IE"/>
                      </a:br>
                      <a:r>
                        <a:rPr lang="en-IE"/>
                        <a:t/>
                      </a:r>
                      <a:br>
                        <a:rPr lang="en-IE"/>
                      </a:br>
                      <a:r>
                        <a:rPr lang="en-IE"/>
                        <a:t>According to the UNDP 326 climate-related disasters, affecting over 262 million people occurred each year between 2000 and 2004. If global warming were to reach the temperatures predicted by the IPCC between now and 2100, the number of climate-related disasters, and people affected, would rise considerably.</a:t>
                      </a:r>
                      <a:br>
                        <a:rPr lang="en-IE"/>
                      </a:br>
                      <a:r>
                        <a:rPr lang="en-IE"/>
                        <a:t/>
                      </a:r>
                      <a:br>
                        <a:rPr lang="en-IE"/>
                      </a:br>
                      <a:r>
                        <a:rPr lang="en-IE"/>
                        <a:t>Future climate change is expected to put almost 50 million people at risk of hunger by 2020. Shrinking freshwater supplies for drinking as well as agriculture will affect billions of people.</a:t>
                      </a:r>
                      <a:br>
                        <a:rPr lang="en-IE"/>
                      </a:br>
                      <a:r>
                        <a:rPr lang="en-IE"/>
                        <a:t/>
                      </a:r>
                      <a:br>
                        <a:rPr lang="en-IE"/>
                      </a:br>
                      <a:r>
                        <a:rPr lang="en-IE"/>
                        <a:t>UNDP</a:t>
                      </a:r>
                      <a:endParaRPr/>
                    </a:p>
                  </a:txBody>
                  <a:tcPr marL="91425" marR="91425" marT="91425" marB="91425"/>
                </a:tc>
                <a:tc>
                  <a:txBody>
                    <a:bodyPr/>
                    <a:lstStyle/>
                    <a:p>
                      <a:pPr marL="0" lvl="0" indent="0" rtl="0">
                        <a:spcBef>
                          <a:spcPts val="0"/>
                        </a:spcBef>
                        <a:spcAft>
                          <a:spcPts val="0"/>
                        </a:spcAft>
                        <a:buNone/>
                      </a:pPr>
                      <a:r>
                        <a:rPr lang="en-IE" sz="2400" b="1"/>
                        <a:t>AGAINST</a:t>
                      </a:r>
                      <a:r>
                        <a:rPr lang="en-IE"/>
                        <a:t/>
                      </a:r>
                      <a:br>
                        <a:rPr lang="en-IE"/>
                      </a:br>
                      <a:r>
                        <a:rPr lang="en-IE"/>
                        <a:t>There is an argument that calls for current humanitarian issues (poverty, human rights, HIV and AIDS, etc.) to be addressed as a higher priority ahead of climate change.</a:t>
                      </a:r>
                      <a:br>
                        <a:rPr lang="en-IE"/>
                      </a:br>
                      <a:r>
                        <a:rPr lang="en-IE"/>
                        <a:t/>
                      </a:r>
                      <a:br>
                        <a:rPr lang="en-IE"/>
                      </a:br>
                      <a:r>
                        <a:rPr lang="en-IE"/>
                        <a:t>Everyday 30,000 people on this planet die of the diseases of poverty… a third of the planet doesn’t have electricity. We have a billion people with no clean water. We have half a billion people going to bed hungry every night. Do we care about this? It seems that we don’t. It seems that we would rather look a hundred years into the future than pay attention to what’s going on now. I think that’s unacceptable. I think that’s really a disgrace.</a:t>
                      </a:r>
                      <a:br>
                        <a:rPr lang="en-IE"/>
                      </a:br>
                      <a:r>
                        <a:rPr lang="en-IE"/>
                        <a:t/>
                      </a:r>
                      <a:br>
                        <a:rPr lang="en-IE"/>
                      </a:br>
                      <a:r>
                        <a:rPr lang="en-IE"/>
                        <a:t>Michael Crichton, Novelist</a:t>
                      </a:r>
                      <a:endParaRPr/>
                    </a:p>
                  </a:txBody>
                  <a:tcPr marL="91425" marR="91425" marT="91425" marB="91425"/>
                </a:tc>
              </a:tr>
            </a:tbl>
          </a:graphicData>
        </a:graphic>
      </p:graphicFrame>
      <p:pic>
        <p:nvPicPr>
          <p:cNvPr id="302" name="Google Shape;302;p27">
            <a:hlinkClick r:id="rId3"/>
          </p:cNvPr>
          <p:cNvPicPr preferRelativeResize="0"/>
          <p:nvPr/>
        </p:nvPicPr>
        <p:blipFill>
          <a:blip r:embed="rId4">
            <a:alphaModFix/>
          </a:blip>
          <a:stretch>
            <a:fillRect/>
          </a:stretch>
        </p:blipFill>
        <p:spPr>
          <a:xfrm>
            <a:off x="911229" y="6063040"/>
            <a:ext cx="3276600" cy="590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8"/>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15</a:t>
            </a:fld>
            <a:endParaRPr sz="1600" b="1" i="0" u="none" strike="noStrike" cap="none">
              <a:solidFill>
                <a:schemeClr val="lt1"/>
              </a:solidFill>
              <a:latin typeface="Source Sans Pro"/>
              <a:ea typeface="Source Sans Pro"/>
              <a:cs typeface="Source Sans Pro"/>
              <a:sym typeface="Source Sans Pro"/>
            </a:endParaRPr>
          </a:p>
        </p:txBody>
      </p:sp>
      <p:sp>
        <p:nvSpPr>
          <p:cNvPr id="308" name="Google Shape;308;p28"/>
          <p:cNvSpPr/>
          <p:nvPr/>
        </p:nvSpPr>
        <p:spPr>
          <a:xfrm>
            <a:off x="93225" y="98250"/>
            <a:ext cx="12005400" cy="666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aphicFrame>
        <p:nvGraphicFramePr>
          <p:cNvPr id="309" name="Google Shape;309;p28"/>
          <p:cNvGraphicFramePr/>
          <p:nvPr/>
        </p:nvGraphicFramePr>
        <p:xfrm>
          <a:off x="893800" y="294100"/>
          <a:ext cx="10255900" cy="6217860"/>
        </p:xfrm>
        <a:graphic>
          <a:graphicData uri="http://schemas.openxmlformats.org/drawingml/2006/table">
            <a:tbl>
              <a:tblPr>
                <a:noFill/>
                <a:tableStyleId>{2DAA43E1-4F7A-4FB3-97C3-39AFDA029AD1}</a:tableStyleId>
              </a:tblPr>
              <a:tblGrid>
                <a:gridCol w="5127950"/>
                <a:gridCol w="5127950"/>
              </a:tblGrid>
              <a:tr h="543825">
                <a:tc gridSpan="2">
                  <a:txBody>
                    <a:bodyPr/>
                    <a:lstStyle/>
                    <a:p>
                      <a:pPr marL="0" lvl="0" indent="0" algn="ctr" rtl="0">
                        <a:spcBef>
                          <a:spcPts val="0"/>
                        </a:spcBef>
                        <a:spcAft>
                          <a:spcPts val="0"/>
                        </a:spcAft>
                        <a:buNone/>
                      </a:pPr>
                      <a:r>
                        <a:rPr lang="en-IE" sz="2400" b="1">
                          <a:solidFill>
                            <a:schemeClr val="dk1"/>
                          </a:solidFill>
                        </a:rPr>
                        <a:t>Is global warming caused by human actions?</a:t>
                      </a:r>
                      <a:endParaRPr sz="2400" b="1"/>
                    </a:p>
                  </a:txBody>
                  <a:tcPr marL="91425" marR="91425" marT="91425" marB="91425">
                    <a:solidFill>
                      <a:srgbClr val="D9EAD3"/>
                    </a:solidFill>
                  </a:tcPr>
                </a:tc>
                <a:tc hMerge="1">
                  <a:txBody>
                    <a:bodyPr/>
                    <a:lstStyle/>
                    <a:p>
                      <a:endParaRPr lang="en-US"/>
                    </a:p>
                  </a:txBody>
                  <a:tcPr/>
                </a:tc>
              </a:tr>
              <a:tr h="4319225">
                <a:tc>
                  <a:txBody>
                    <a:bodyPr/>
                    <a:lstStyle/>
                    <a:p>
                      <a:pPr marL="0" lvl="0" indent="0" rtl="0">
                        <a:spcBef>
                          <a:spcPts val="0"/>
                        </a:spcBef>
                        <a:spcAft>
                          <a:spcPts val="0"/>
                        </a:spcAft>
                        <a:buNone/>
                      </a:pPr>
                      <a:r>
                        <a:rPr lang="en-IE" sz="2400" b="1"/>
                        <a:t>FOR</a:t>
                      </a:r>
                      <a:r>
                        <a:rPr lang="en-IE"/>
                        <a:t/>
                      </a:r>
                      <a:br>
                        <a:rPr lang="en-IE"/>
                      </a:br>
                      <a:r>
                        <a:rPr lang="en-IE"/>
                        <a:t>Human activities do contribute substantially to climate change. Scientific data published by the IPCC, and other official bodies, shows significant rises in greenhouse gas (GHG) concentrations and global temperatures since the beginning of the industrial era. There is an argument that GHG emission increases are above those that would be expected from natural causes.</a:t>
                      </a:r>
                      <a:br>
                        <a:rPr lang="en-IE"/>
                      </a:br>
                      <a:r>
                        <a:rPr lang="en-IE"/>
                        <a:t/>
                      </a:r>
                      <a:br>
                        <a:rPr lang="en-IE"/>
                      </a:br>
                      <a:r>
                        <a:rPr lang="en-IE"/>
                        <a:t>Most of the observed increase in global average temperatures since the mid-20th century is very likely due to the observed increase in anthropogenic GHG concentrations. It is likely that there has been significant anthropogenic warming over the past 50 years averaged over each continent (except Antartica).</a:t>
                      </a:r>
                      <a:br>
                        <a:rPr lang="en-IE"/>
                      </a:br>
                      <a:r>
                        <a:rPr lang="en-IE"/>
                        <a:t/>
                      </a:r>
                      <a:br>
                        <a:rPr lang="en-IE"/>
                      </a:br>
                      <a:r>
                        <a:rPr lang="en-IE"/>
                        <a:t>IPCC</a:t>
                      </a:r>
                      <a:br>
                        <a:rPr lang="en-IE"/>
                      </a:br>
                      <a:r>
                        <a:rPr lang="en-IE"/>
                        <a:t/>
                      </a:r>
                      <a:br>
                        <a:rPr lang="en-IE"/>
                      </a:br>
                      <a:r>
                        <a:rPr lang="en-IE"/>
                        <a:t>Global GHG emissions due to human activities have grown since pre-industrial times, with an increase of 70% between 1970 and 2004.</a:t>
                      </a:r>
                      <a:br>
                        <a:rPr lang="en-IE"/>
                      </a:br>
                      <a:r>
                        <a:rPr lang="en-IE"/>
                        <a:t/>
                      </a:r>
                      <a:br>
                        <a:rPr lang="en-IE"/>
                      </a:br>
                      <a:r>
                        <a:rPr lang="en-IE"/>
                        <a:t>IPCC</a:t>
                      </a:r>
                      <a:endParaRPr/>
                    </a:p>
                  </a:txBody>
                  <a:tcPr marL="91425" marR="91425" marT="91425" marB="91425"/>
                </a:tc>
                <a:tc>
                  <a:txBody>
                    <a:bodyPr/>
                    <a:lstStyle/>
                    <a:p>
                      <a:pPr marL="0" lvl="0" indent="0" rtl="0">
                        <a:spcBef>
                          <a:spcPts val="0"/>
                        </a:spcBef>
                        <a:spcAft>
                          <a:spcPts val="0"/>
                        </a:spcAft>
                        <a:buNone/>
                      </a:pPr>
                      <a:r>
                        <a:rPr lang="en-IE" sz="2400" b="1"/>
                        <a:t>AGAINST</a:t>
                      </a:r>
                      <a:r>
                        <a:rPr lang="en-IE"/>
                        <a:t/>
                      </a:r>
                      <a:br>
                        <a:rPr lang="en-IE"/>
                      </a:br>
                      <a:r>
                        <a:rPr lang="en-IE"/>
                        <a:t>There are some who believe that human activity is not contributing significantly to climate change. They argue that natural factors are the cause of the increase in greenhouse gas concentrations in the atmosphere and that climate change is part of the earth’s natural cycle. The earth has a history of temperature changing cycles, and there are some who believe that the global warming we are experiencing is part of that natural cycle.</a:t>
                      </a:r>
                      <a:br>
                        <a:rPr lang="en-IE"/>
                      </a:br>
                      <a:r>
                        <a:rPr lang="en-IE"/>
                        <a:t/>
                      </a:r>
                      <a:br>
                        <a:rPr lang="en-IE"/>
                      </a:br>
                      <a:r>
                        <a:rPr lang="en-IE"/>
                        <a:t>The small (+0.7 deg C) increase in the average global temperature over the last hundred years is entirely consistent with well-established, long-term, natural climate trends.</a:t>
                      </a:r>
                      <a:br>
                        <a:rPr lang="en-IE"/>
                      </a:br>
                      <a:r>
                        <a:rPr lang="en-IE"/>
                        <a:t/>
                      </a:r>
                      <a:br>
                        <a:rPr lang="en-IE"/>
                      </a:br>
                      <a:r>
                        <a:rPr lang="en-IE"/>
                        <a:t>Jim McConalogue, The European Journal</a:t>
                      </a:r>
                      <a:br>
                        <a:rPr lang="en-IE"/>
                      </a:br>
                      <a:r>
                        <a:rPr lang="en-IE"/>
                        <a:t/>
                      </a:r>
                      <a:br>
                        <a:rPr lang="en-IE"/>
                      </a:br>
                      <a:r>
                        <a:rPr lang="en-IE"/>
                        <a:t>It is no secret that increased solar irradiance warms Earth’s oceans, which then triggers the emission of large amounts of carbon dioxide into the atmosphere. So the common view that man’s industrial activity is a deciding factor in global warming has emerged from a misinterpretation of cause and effect relations.</a:t>
                      </a:r>
                      <a:br>
                        <a:rPr lang="en-IE"/>
                      </a:br>
                      <a:r>
                        <a:rPr lang="en-IE"/>
                        <a:t/>
                      </a:r>
                      <a:br>
                        <a:rPr lang="en-IE"/>
                      </a:br>
                      <a:r>
                        <a:rPr lang="en-IE"/>
                        <a:t>Dr Habibullo Abdussamatov, Head of Space Research, Pulkovo Observatory</a:t>
                      </a:r>
                      <a:endParaRPr/>
                    </a:p>
                  </a:txBody>
                  <a:tcPr marL="91425" marR="91425" marT="91425" marB="91425"/>
                </a:tc>
              </a:tr>
            </a:tbl>
          </a:graphicData>
        </a:graphic>
      </p:graphicFrame>
      <p:pic>
        <p:nvPicPr>
          <p:cNvPr id="310" name="Google Shape;310;p28">
            <a:hlinkClick r:id="rId3"/>
          </p:cNvPr>
          <p:cNvPicPr preferRelativeResize="0"/>
          <p:nvPr/>
        </p:nvPicPr>
        <p:blipFill>
          <a:blip r:embed="rId4">
            <a:alphaModFix/>
          </a:blip>
          <a:stretch>
            <a:fillRect/>
          </a:stretch>
        </p:blipFill>
        <p:spPr>
          <a:xfrm>
            <a:off x="911229" y="6063040"/>
            <a:ext cx="3276600" cy="590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9"/>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16</a:t>
            </a:fld>
            <a:endParaRPr sz="1600" b="1" i="0" u="none" strike="noStrike" cap="none">
              <a:solidFill>
                <a:schemeClr val="lt1"/>
              </a:solidFill>
              <a:latin typeface="Source Sans Pro"/>
              <a:ea typeface="Source Sans Pro"/>
              <a:cs typeface="Source Sans Pro"/>
              <a:sym typeface="Source Sans Pro"/>
            </a:endParaRPr>
          </a:p>
        </p:txBody>
      </p:sp>
      <p:sp>
        <p:nvSpPr>
          <p:cNvPr id="316" name="Google Shape;316;p29"/>
          <p:cNvSpPr/>
          <p:nvPr/>
        </p:nvSpPr>
        <p:spPr>
          <a:xfrm>
            <a:off x="93225" y="98250"/>
            <a:ext cx="12005400" cy="666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aphicFrame>
        <p:nvGraphicFramePr>
          <p:cNvPr id="317" name="Google Shape;317;p29"/>
          <p:cNvGraphicFramePr/>
          <p:nvPr/>
        </p:nvGraphicFramePr>
        <p:xfrm>
          <a:off x="893800" y="294100"/>
          <a:ext cx="10255900" cy="5791140"/>
        </p:xfrm>
        <a:graphic>
          <a:graphicData uri="http://schemas.openxmlformats.org/drawingml/2006/table">
            <a:tbl>
              <a:tblPr>
                <a:noFill/>
                <a:tableStyleId>{2DAA43E1-4F7A-4FB3-97C3-39AFDA029AD1}</a:tableStyleId>
              </a:tblPr>
              <a:tblGrid>
                <a:gridCol w="5127950"/>
                <a:gridCol w="5127950"/>
              </a:tblGrid>
              <a:tr h="543825">
                <a:tc gridSpan="2">
                  <a:txBody>
                    <a:bodyPr/>
                    <a:lstStyle/>
                    <a:p>
                      <a:pPr marL="0" lvl="0" indent="0" algn="ctr" rtl="0">
                        <a:spcBef>
                          <a:spcPts val="0"/>
                        </a:spcBef>
                        <a:spcAft>
                          <a:spcPts val="0"/>
                        </a:spcAft>
                        <a:buNone/>
                      </a:pPr>
                      <a:r>
                        <a:rPr lang="en-IE" sz="2400" b="1">
                          <a:solidFill>
                            <a:schemeClr val="dk1"/>
                          </a:solidFill>
                        </a:rPr>
                        <a:t>Who should we listen to?</a:t>
                      </a:r>
                      <a:endParaRPr sz="2400" b="1"/>
                    </a:p>
                  </a:txBody>
                  <a:tcPr marL="91425" marR="91425" marT="91425" marB="91425">
                    <a:solidFill>
                      <a:srgbClr val="D9EAD3"/>
                    </a:solidFill>
                  </a:tcPr>
                </a:tc>
                <a:tc hMerge="1">
                  <a:txBody>
                    <a:bodyPr/>
                    <a:lstStyle/>
                    <a:p>
                      <a:endParaRPr lang="en-US"/>
                    </a:p>
                  </a:txBody>
                  <a:tcPr/>
                </a:tc>
              </a:tr>
              <a:tr h="4319225">
                <a:tc>
                  <a:txBody>
                    <a:bodyPr/>
                    <a:lstStyle/>
                    <a:p>
                      <a:pPr marL="0" lvl="0" indent="0" rtl="0">
                        <a:spcBef>
                          <a:spcPts val="0"/>
                        </a:spcBef>
                        <a:spcAft>
                          <a:spcPts val="0"/>
                        </a:spcAft>
                        <a:buNone/>
                      </a:pPr>
                      <a:r>
                        <a:rPr lang="en-IE" sz="2400" b="1"/>
                        <a:t>FOR</a:t>
                      </a:r>
                      <a:r>
                        <a:rPr lang="en-IE"/>
                        <a:t/>
                      </a:r>
                      <a:br>
                        <a:rPr lang="en-IE"/>
                      </a:br>
                      <a:r>
                        <a:rPr lang="en-IE"/>
                        <a:t>Many leading climate change sceptics do not have a background in science. There is an argument that their lack of scientific experience undermines the issues they raise in the climate change debate. It has also been pointed out that sceptics gain support for their campaigns using media directed towards the public rather than through scientific or academic forums. Official supporters of climate change (IPCC, UNDP, academic research reports, etc.) publish their findings in formal journals and reports that are mainly read by academics and other scientists. As a result the public are left with an unbalanced overview of the climate change debate and often believe that there is more support for the sceptics than is the actual case. It is difficult for members of the public to access the scientific arguments supporting climate change.</a:t>
                      </a:r>
                      <a:br>
                        <a:rPr lang="en-IE"/>
                      </a:br>
                      <a:r>
                        <a:rPr lang="en-IE"/>
                        <a:t/>
                      </a:r>
                      <a:br>
                        <a:rPr lang="en-IE"/>
                      </a:br>
                      <a:r>
                        <a:rPr lang="en-IE"/>
                        <a:t>A larger group of economists, political scientists and intellectuals… remain unconvinced. This community are strong on economics but they are not scientists and rarely understand the reliability (and limitations) of experimental measurements – another fact that is rarely highlighted in the media.</a:t>
                      </a:r>
                      <a:br>
                        <a:rPr lang="en-IE"/>
                      </a:br>
                      <a:r>
                        <a:rPr lang="en-IE"/>
                        <a:t/>
                      </a:r>
                      <a:br>
                        <a:rPr lang="en-IE"/>
                      </a:br>
                      <a:r>
                        <a:rPr lang="en-IE"/>
                        <a:t>Cormac O’Raifeartaigh</a:t>
                      </a:r>
                      <a:endParaRPr/>
                    </a:p>
                  </a:txBody>
                  <a:tcPr marL="91425" marR="91425" marT="91425" marB="91425"/>
                </a:tc>
                <a:tc>
                  <a:txBody>
                    <a:bodyPr/>
                    <a:lstStyle/>
                    <a:p>
                      <a:pPr marL="0" lvl="0" indent="0" rtl="0">
                        <a:spcBef>
                          <a:spcPts val="0"/>
                        </a:spcBef>
                        <a:spcAft>
                          <a:spcPts val="0"/>
                        </a:spcAft>
                        <a:buNone/>
                      </a:pPr>
                      <a:r>
                        <a:rPr lang="en-IE" sz="2400" b="1"/>
                        <a:t>AGAINST</a:t>
                      </a:r>
                      <a:r>
                        <a:rPr lang="en-IE"/>
                        <a:t/>
                      </a:r>
                      <a:br>
                        <a:rPr lang="en-IE"/>
                      </a:br>
                      <a:r>
                        <a:rPr lang="en-IE"/>
                        <a:t>Climate change sceptics draw attention to the vague language used in scientific reports. They also claim climate change scientists manipulate data to form conclusions that will support climate change theories.</a:t>
                      </a:r>
                      <a:br>
                        <a:rPr lang="en-IE"/>
                      </a:br>
                      <a:r>
                        <a:rPr lang="en-IE"/>
                        <a:t/>
                      </a:r>
                      <a:br>
                        <a:rPr lang="en-IE"/>
                      </a:br>
                      <a:r>
                        <a:rPr lang="en-IE"/>
                        <a:t>There is no scientific consensus on how much the world has warmed or will warm; how much of the warming is natural; how much impact greenhouse gases have had or will have on temperature; how sea level, storms, droughts, floods, flora, and fauna will respond to warmer temperature; what mitigative steps – if any – we should take; whether (if at all) such steps would have sufficient (or any) climatic effect; or even whether we should take any steps at all.</a:t>
                      </a:r>
                      <a:br>
                        <a:rPr lang="en-IE"/>
                      </a:br>
                      <a:r>
                        <a:rPr lang="en-IE"/>
                        <a:t/>
                      </a:r>
                      <a:br>
                        <a:rPr lang="en-IE"/>
                      </a:br>
                      <a:r>
                        <a:rPr lang="en-IE"/>
                        <a:t>Christopher Monkton</a:t>
                      </a:r>
                      <a:endParaRPr/>
                    </a:p>
                  </a:txBody>
                  <a:tcPr marL="91425" marR="91425" marT="91425" marB="91425"/>
                </a:tc>
              </a:tr>
            </a:tbl>
          </a:graphicData>
        </a:graphic>
      </p:graphicFrame>
      <p:pic>
        <p:nvPicPr>
          <p:cNvPr id="318" name="Google Shape;318;p29">
            <a:hlinkClick r:id="rId3"/>
          </p:cNvPr>
          <p:cNvPicPr preferRelativeResize="0"/>
          <p:nvPr/>
        </p:nvPicPr>
        <p:blipFill>
          <a:blip r:embed="rId4">
            <a:alphaModFix/>
          </a:blip>
          <a:stretch>
            <a:fillRect/>
          </a:stretch>
        </p:blipFill>
        <p:spPr>
          <a:xfrm>
            <a:off x="911229" y="6063040"/>
            <a:ext cx="3276600" cy="590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0"/>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17</a:t>
            </a:fld>
            <a:endParaRPr sz="1600" b="1" i="0" u="none" strike="noStrike" cap="none">
              <a:solidFill>
                <a:schemeClr val="lt1"/>
              </a:solidFill>
              <a:latin typeface="Source Sans Pro"/>
              <a:ea typeface="Source Sans Pro"/>
              <a:cs typeface="Source Sans Pro"/>
              <a:sym typeface="Source Sans Pro"/>
            </a:endParaRPr>
          </a:p>
        </p:txBody>
      </p:sp>
      <p:sp>
        <p:nvSpPr>
          <p:cNvPr id="324" name="Google Shape;324;p30"/>
          <p:cNvSpPr/>
          <p:nvPr/>
        </p:nvSpPr>
        <p:spPr>
          <a:xfrm>
            <a:off x="93225" y="98250"/>
            <a:ext cx="12005400" cy="666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aphicFrame>
        <p:nvGraphicFramePr>
          <p:cNvPr id="325" name="Google Shape;325;p30"/>
          <p:cNvGraphicFramePr/>
          <p:nvPr/>
        </p:nvGraphicFramePr>
        <p:xfrm>
          <a:off x="893800" y="294100"/>
          <a:ext cx="10255900" cy="4867835"/>
        </p:xfrm>
        <a:graphic>
          <a:graphicData uri="http://schemas.openxmlformats.org/drawingml/2006/table">
            <a:tbl>
              <a:tblPr>
                <a:noFill/>
                <a:tableStyleId>{2DAA43E1-4F7A-4FB3-97C3-39AFDA029AD1}</a:tableStyleId>
              </a:tblPr>
              <a:tblGrid>
                <a:gridCol w="5127950"/>
                <a:gridCol w="5127950"/>
              </a:tblGrid>
              <a:tr h="543825">
                <a:tc gridSpan="2">
                  <a:txBody>
                    <a:bodyPr/>
                    <a:lstStyle/>
                    <a:p>
                      <a:pPr marL="0" lvl="0" indent="0" algn="ctr" rtl="0">
                        <a:spcBef>
                          <a:spcPts val="0"/>
                        </a:spcBef>
                        <a:spcAft>
                          <a:spcPts val="0"/>
                        </a:spcAft>
                        <a:buNone/>
                      </a:pPr>
                      <a:r>
                        <a:rPr lang="en-IE" sz="2400" b="1">
                          <a:solidFill>
                            <a:schemeClr val="dk1"/>
                          </a:solidFill>
                        </a:rPr>
                        <a:t>Are future projections accurate?</a:t>
                      </a:r>
                      <a:endParaRPr sz="2400" b="1"/>
                    </a:p>
                  </a:txBody>
                  <a:tcPr marL="91425" marR="91425" marT="91425" marB="91425">
                    <a:solidFill>
                      <a:srgbClr val="D9EAD3"/>
                    </a:solidFill>
                  </a:tcPr>
                </a:tc>
                <a:tc hMerge="1">
                  <a:txBody>
                    <a:bodyPr/>
                    <a:lstStyle/>
                    <a:p>
                      <a:endParaRPr lang="en-US"/>
                    </a:p>
                  </a:txBody>
                  <a:tcPr/>
                </a:tc>
              </a:tr>
              <a:tr h="4319225">
                <a:tc>
                  <a:txBody>
                    <a:bodyPr/>
                    <a:lstStyle/>
                    <a:p>
                      <a:pPr marL="0" lvl="0" indent="0" rtl="0">
                        <a:spcBef>
                          <a:spcPts val="0"/>
                        </a:spcBef>
                        <a:spcAft>
                          <a:spcPts val="0"/>
                        </a:spcAft>
                        <a:buNone/>
                      </a:pPr>
                      <a:r>
                        <a:rPr lang="en-IE" sz="2400" b="1"/>
                        <a:t>FOR</a:t>
                      </a:r>
                      <a:r>
                        <a:rPr lang="en-IE"/>
                        <a:t/>
                      </a:r>
                      <a:br>
                        <a:rPr lang="en-IE"/>
                      </a:br>
                      <a:r>
                        <a:rPr lang="en-IE"/>
                        <a:t>Climate change projections are based on long-term averages and conservative models. A broad range of data, over a long time period is analysed. This allows scientists to identify trends and averages and project these results into future timescales. There are a number of scientists who believe that the parameters chosen in climate change models may be too conservative and underestimate the magnitude of future global warming. They believe the situation is going to be even worse than expected.</a:t>
                      </a:r>
                      <a:endParaRPr/>
                    </a:p>
                  </a:txBody>
                  <a:tcPr marL="91425" marR="91425" marT="91425" marB="91425"/>
                </a:tc>
                <a:tc>
                  <a:txBody>
                    <a:bodyPr/>
                    <a:lstStyle/>
                    <a:p>
                      <a:pPr marL="0" lvl="0" indent="0" rtl="0">
                        <a:spcBef>
                          <a:spcPts val="0"/>
                        </a:spcBef>
                        <a:spcAft>
                          <a:spcPts val="0"/>
                        </a:spcAft>
                        <a:buNone/>
                      </a:pPr>
                      <a:r>
                        <a:rPr lang="en-IE" sz="2400" b="1"/>
                        <a:t>AGAINST</a:t>
                      </a:r>
                      <a:r>
                        <a:rPr lang="en-IE"/>
                        <a:t/>
                      </a:r>
                      <a:br>
                        <a:rPr lang="en-IE"/>
                      </a:br>
                      <a:r>
                        <a:rPr lang="en-IE"/>
                        <a:t>There are some who claim that climate change analysis is inaccurate. The measurement tools and models used for analysis are questioned. Some argue that there is too much dependence on information from weather stations as changes in their surroundings can affect the data and lead to incorrect readings. Some sceptics argue that there are too many variable factors involved in computer modelling to effectively monitor global climate patterns and predict future events.</a:t>
                      </a:r>
                      <a:endParaRPr/>
                    </a:p>
                  </a:txBody>
                  <a:tcPr marL="91425" marR="91425" marT="91425" marB="91425"/>
                </a:tc>
              </a:tr>
            </a:tbl>
          </a:graphicData>
        </a:graphic>
      </p:graphicFrame>
      <p:pic>
        <p:nvPicPr>
          <p:cNvPr id="326" name="Google Shape;326;p30">
            <a:hlinkClick r:id="rId3"/>
          </p:cNvPr>
          <p:cNvPicPr preferRelativeResize="0"/>
          <p:nvPr/>
        </p:nvPicPr>
        <p:blipFill>
          <a:blip r:embed="rId4">
            <a:alphaModFix/>
          </a:blip>
          <a:stretch>
            <a:fillRect/>
          </a:stretch>
        </p:blipFill>
        <p:spPr>
          <a:xfrm>
            <a:off x="911229" y="6063040"/>
            <a:ext cx="3276600" cy="590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1"/>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IE" sz="1600" b="1" i="0" u="none" strike="noStrike" cap="none">
                <a:solidFill>
                  <a:schemeClr val="lt1"/>
                </a:solidFill>
                <a:latin typeface="Source Sans Pro"/>
                <a:ea typeface="Source Sans Pro"/>
                <a:cs typeface="Source Sans Pro"/>
                <a:sym typeface="Source Sans Pro"/>
              </a:rPr>
              <a:t>18</a:t>
            </a:fld>
            <a:endParaRPr sz="1600" b="1" i="0" u="none" strike="noStrike" cap="none">
              <a:solidFill>
                <a:schemeClr val="lt1"/>
              </a:solidFill>
              <a:latin typeface="Source Sans Pro"/>
              <a:ea typeface="Source Sans Pro"/>
              <a:cs typeface="Source Sans Pro"/>
              <a:sym typeface="Source Sans Pro"/>
            </a:endParaRPr>
          </a:p>
        </p:txBody>
      </p:sp>
      <p:sp>
        <p:nvSpPr>
          <p:cNvPr id="332" name="Google Shape;332;p31"/>
          <p:cNvSpPr/>
          <p:nvPr/>
        </p:nvSpPr>
        <p:spPr>
          <a:xfrm>
            <a:off x="93225" y="98250"/>
            <a:ext cx="12005400" cy="666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aphicFrame>
        <p:nvGraphicFramePr>
          <p:cNvPr id="333" name="Google Shape;333;p31"/>
          <p:cNvGraphicFramePr/>
          <p:nvPr/>
        </p:nvGraphicFramePr>
        <p:xfrm>
          <a:off x="893800" y="294100"/>
          <a:ext cx="10255900" cy="4867835"/>
        </p:xfrm>
        <a:graphic>
          <a:graphicData uri="http://schemas.openxmlformats.org/drawingml/2006/table">
            <a:tbl>
              <a:tblPr>
                <a:noFill/>
                <a:tableStyleId>{2DAA43E1-4F7A-4FB3-97C3-39AFDA029AD1}</a:tableStyleId>
              </a:tblPr>
              <a:tblGrid>
                <a:gridCol w="5127950"/>
                <a:gridCol w="5127950"/>
              </a:tblGrid>
              <a:tr h="543825">
                <a:tc gridSpan="2">
                  <a:txBody>
                    <a:bodyPr/>
                    <a:lstStyle/>
                    <a:p>
                      <a:pPr marL="0" lvl="0" indent="0" algn="ctr" rtl="0">
                        <a:spcBef>
                          <a:spcPts val="0"/>
                        </a:spcBef>
                        <a:spcAft>
                          <a:spcPts val="0"/>
                        </a:spcAft>
                        <a:buNone/>
                      </a:pPr>
                      <a:r>
                        <a:rPr lang="en-IE" sz="2400" b="1">
                          <a:solidFill>
                            <a:schemeClr val="dk1"/>
                          </a:solidFill>
                        </a:rPr>
                        <a:t>Is preventative action a priority?</a:t>
                      </a:r>
                      <a:endParaRPr sz="2400" b="1"/>
                    </a:p>
                  </a:txBody>
                  <a:tcPr marL="91425" marR="91425" marT="91425" marB="91425">
                    <a:solidFill>
                      <a:srgbClr val="D9EAD3"/>
                    </a:solidFill>
                  </a:tcPr>
                </a:tc>
                <a:tc hMerge="1">
                  <a:txBody>
                    <a:bodyPr/>
                    <a:lstStyle/>
                    <a:p>
                      <a:endParaRPr lang="en-US"/>
                    </a:p>
                  </a:txBody>
                  <a:tcPr/>
                </a:tc>
              </a:tr>
              <a:tr h="4319225">
                <a:tc>
                  <a:txBody>
                    <a:bodyPr/>
                    <a:lstStyle/>
                    <a:p>
                      <a:pPr marL="0" lvl="0" indent="0" rtl="0">
                        <a:spcBef>
                          <a:spcPts val="0"/>
                        </a:spcBef>
                        <a:spcAft>
                          <a:spcPts val="0"/>
                        </a:spcAft>
                        <a:buNone/>
                      </a:pPr>
                      <a:r>
                        <a:rPr lang="en-IE" sz="2400" b="1"/>
                        <a:t>FOR</a:t>
                      </a:r>
                      <a:r>
                        <a:rPr lang="en-IE"/>
                        <a:t/>
                      </a:r>
                      <a:br>
                        <a:rPr lang="en-IE"/>
                      </a:br>
                      <a:r>
                        <a:rPr lang="en-IE"/>
                        <a:t>There are claims that the climate change debate is over and it’s time now for action to reduce greenhouse gas emissions. It is argued that whether or not the future projections of climate change are absolutely accurate, the fact that climate change has been shown to have a negative effect on humanity and the environment, and is predicted to become an even greater problem, is reason enough to act now. Many believe that to ignore climate change and write off estimated projections would be an unfair, immoral and a short- sighted gamble when there is so much at risk.</a:t>
                      </a:r>
                      <a:endParaRPr/>
                    </a:p>
                  </a:txBody>
                  <a:tcPr marL="91425" marR="91425" marT="91425" marB="91425"/>
                </a:tc>
                <a:tc>
                  <a:txBody>
                    <a:bodyPr/>
                    <a:lstStyle/>
                    <a:p>
                      <a:pPr marL="0" lvl="0" indent="0" rtl="0">
                        <a:spcBef>
                          <a:spcPts val="0"/>
                        </a:spcBef>
                        <a:spcAft>
                          <a:spcPts val="0"/>
                        </a:spcAft>
                        <a:buNone/>
                      </a:pPr>
                      <a:r>
                        <a:rPr lang="en-IE" sz="2400" b="1"/>
                        <a:t>AGAINST</a:t>
                      </a:r>
                      <a:r>
                        <a:rPr lang="en-IE"/>
                        <a:t/>
                      </a:r>
                      <a:br>
                        <a:rPr lang="en-IE"/>
                      </a:br>
                      <a:r>
                        <a:rPr lang="en-IE"/>
                        <a:t>Climate change has already begun and greenhouse gases that are already in the atmosphere will remain there for decades, or longer. It is argued that human intervention at this stage will neither worsen nor improve the situation, as a portion of the warming associated with past human activity has not yet been realised. It is also argued that many societies depend on fossil fuels and it is not feasible to alter this dependence without dramatic changes to current social and economic structures.</a:t>
                      </a:r>
                      <a:endParaRPr/>
                    </a:p>
                  </a:txBody>
                  <a:tcPr marL="91425" marR="91425" marT="91425" marB="91425"/>
                </a:tc>
              </a:tr>
            </a:tbl>
          </a:graphicData>
        </a:graphic>
      </p:graphicFrame>
      <p:pic>
        <p:nvPicPr>
          <p:cNvPr id="334" name="Google Shape;334;p31">
            <a:hlinkClick r:id="rId3"/>
          </p:cNvPr>
          <p:cNvPicPr preferRelativeResize="0"/>
          <p:nvPr/>
        </p:nvPicPr>
        <p:blipFill>
          <a:blip r:embed="rId4">
            <a:alphaModFix/>
          </a:blip>
          <a:stretch>
            <a:fillRect/>
          </a:stretch>
        </p:blipFill>
        <p:spPr>
          <a:xfrm>
            <a:off x="911229" y="6063040"/>
            <a:ext cx="3276600" cy="590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2"/>
          <p:cNvSpPr txBox="1">
            <a:spLocks noGrp="1"/>
          </p:cNvSpPr>
          <p:nvPr>
            <p:ph type="title"/>
          </p:nvPr>
        </p:nvSpPr>
        <p:spPr>
          <a:xfrm>
            <a:off x="1050856" y="993494"/>
            <a:ext cx="10104000" cy="1517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8000"/>
              <a:buFont typeface="Cabin"/>
              <a:buNone/>
            </a:pPr>
            <a:r>
              <a:rPr lang="en-IE" sz="8000" b="0" i="0" u="none" strike="noStrike" cap="none">
                <a:solidFill>
                  <a:schemeClr val="lt1"/>
                </a:solidFill>
                <a:latin typeface="Cabin"/>
                <a:ea typeface="Cabin"/>
                <a:cs typeface="Cabin"/>
                <a:sym typeface="Cabin"/>
              </a:rPr>
              <a:t>THANK YOU!</a:t>
            </a:r>
            <a:endParaRPr sz="8000" b="0" i="0" u="none" strike="noStrike" cap="none">
              <a:solidFill>
                <a:schemeClr val="lt1"/>
              </a:solidFill>
              <a:latin typeface="Cabin"/>
              <a:ea typeface="Cabin"/>
              <a:cs typeface="Cabin"/>
              <a:sym typeface="Cabin"/>
            </a:endParaRPr>
          </a:p>
        </p:txBody>
      </p:sp>
      <p:sp>
        <p:nvSpPr>
          <p:cNvPr id="340" name="Google Shape;340;p32"/>
          <p:cNvSpPr/>
          <p:nvPr/>
        </p:nvSpPr>
        <p:spPr>
          <a:xfrm>
            <a:off x="933450" y="3581400"/>
            <a:ext cx="2905200" cy="1866900"/>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pic>
        <p:nvPicPr>
          <p:cNvPr id="341" name="Google Shape;341;p32">
            <a:hlinkClick r:id="rId3"/>
          </p:cNvPr>
          <p:cNvPicPr preferRelativeResize="0"/>
          <p:nvPr/>
        </p:nvPicPr>
        <p:blipFill rotWithShape="1">
          <a:blip r:embed="rId4">
            <a:alphaModFix/>
          </a:blip>
          <a:srcRect/>
          <a:stretch/>
        </p:blipFill>
        <p:spPr>
          <a:xfrm>
            <a:off x="1199713" y="4275422"/>
            <a:ext cx="2394048" cy="478247"/>
          </a:xfrm>
          <a:prstGeom prst="rect">
            <a:avLst/>
          </a:prstGeom>
          <a:noFill/>
          <a:ln>
            <a:noFill/>
          </a:ln>
        </p:spPr>
      </p:pic>
      <p:sp>
        <p:nvSpPr>
          <p:cNvPr id="342" name="Google Shape;342;p32"/>
          <p:cNvSpPr/>
          <p:nvPr/>
        </p:nvSpPr>
        <p:spPr>
          <a:xfrm>
            <a:off x="4400550" y="3581399"/>
            <a:ext cx="2905200" cy="1866900"/>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pic>
        <p:nvPicPr>
          <p:cNvPr id="343" name="Google Shape;343;p32">
            <a:hlinkClick r:id="rId5"/>
          </p:cNvPr>
          <p:cNvPicPr preferRelativeResize="0"/>
          <p:nvPr/>
        </p:nvPicPr>
        <p:blipFill rotWithShape="1">
          <a:blip r:embed="rId6">
            <a:alphaModFix/>
          </a:blip>
          <a:srcRect/>
          <a:stretch/>
        </p:blipFill>
        <p:spPr>
          <a:xfrm>
            <a:off x="4537941" y="4275422"/>
            <a:ext cx="2673693" cy="580573"/>
          </a:xfrm>
          <a:prstGeom prst="rect">
            <a:avLst/>
          </a:prstGeom>
          <a:noFill/>
          <a:ln>
            <a:noFill/>
          </a:ln>
        </p:spPr>
      </p:pic>
      <p:sp>
        <p:nvSpPr>
          <p:cNvPr id="344" name="Google Shape;344;p32"/>
          <p:cNvSpPr/>
          <p:nvPr/>
        </p:nvSpPr>
        <p:spPr>
          <a:xfrm>
            <a:off x="8249855" y="3581399"/>
            <a:ext cx="2905200" cy="1866900"/>
          </a:xfrm>
          <a:prstGeom prst="wedgeRectCallout">
            <a:avLst>
              <a:gd name="adj1" fmla="val -20833"/>
              <a:gd name="adj2" fmla="val 62500"/>
            </a:avLst>
          </a:pr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sp>
        <p:nvSpPr>
          <p:cNvPr id="345" name="Google Shape;345;p32"/>
          <p:cNvSpPr txBox="1"/>
          <p:nvPr/>
        </p:nvSpPr>
        <p:spPr>
          <a:xfrm>
            <a:off x="8365491" y="3693299"/>
            <a:ext cx="3255000" cy="203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PPT Template by:</a:t>
            </a:r>
            <a:r>
              <a:rPr lang="en-IE" sz="1800">
                <a:solidFill>
                  <a:srgbClr val="A8FF33"/>
                </a:solidFill>
                <a:latin typeface="Source Sans Pro"/>
                <a:ea typeface="Source Sans Pro"/>
                <a:cs typeface="Source Sans Pro"/>
                <a:sym typeface="Source Sans Pro"/>
              </a:rPr>
              <a:t/>
            </a:r>
            <a:br>
              <a:rPr lang="en-IE" sz="1800">
                <a:solidFill>
                  <a:srgbClr val="A8FF33"/>
                </a:solidFill>
                <a:latin typeface="Source Sans Pro"/>
                <a:ea typeface="Source Sans Pro"/>
                <a:cs typeface="Source Sans Pro"/>
                <a:sym typeface="Source Sans Pro"/>
              </a:rPr>
            </a:br>
            <a:endParaRPr sz="1800">
              <a:solidFill>
                <a:srgbClr val="A8FF33"/>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Alexander Martensson</a:t>
            </a:r>
            <a:endParaRPr sz="1800">
              <a:solidFill>
                <a:srgbClr val="7F7F7F"/>
              </a:solidFill>
              <a:latin typeface="Source Sans Pro"/>
              <a:ea typeface="Source Sans Pro"/>
              <a:cs typeface="Source Sans Pro"/>
              <a:sym typeface="Source Sans Pro"/>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Email</a:t>
            </a:r>
            <a:endParaRPr/>
          </a:p>
          <a:p>
            <a:pPr marL="0" marR="0" lvl="0" indent="0" algn="l" rtl="0">
              <a:spcBef>
                <a:spcPts val="0"/>
              </a:spcBef>
              <a:spcAft>
                <a:spcPts val="0"/>
              </a:spcAft>
              <a:buNone/>
            </a:pPr>
            <a:r>
              <a:rPr lang="en-IE" sz="1800">
                <a:solidFill>
                  <a:srgbClr val="7F7F7F"/>
                </a:solidFill>
                <a:latin typeface="Source Sans Pro"/>
                <a:ea typeface="Source Sans Pro"/>
                <a:cs typeface="Source Sans Pro"/>
                <a:sym typeface="Source Sans Pro"/>
              </a:rPr>
              <a:t>martensson@example.com</a:t>
            </a:r>
            <a:endParaRPr sz="1800">
              <a:solidFill>
                <a:srgbClr val="7F7F7F"/>
              </a:solidFill>
              <a:latin typeface="Source Sans Pro"/>
              <a:ea typeface="Source Sans Pro"/>
              <a:cs typeface="Source Sans Pro"/>
              <a:sym typeface="Source Sans Pro"/>
            </a:endParaRPr>
          </a:p>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a:p>
            <a:pPr marL="0" marR="0" lvl="0" indent="0" algn="l" rtl="0">
              <a:spcBef>
                <a:spcPts val="0"/>
              </a:spcBef>
              <a:spcAft>
                <a:spcPts val="0"/>
              </a:spcAft>
              <a:buNone/>
            </a:pPr>
            <a:endParaRPr sz="1800">
              <a:solidFill>
                <a:srgbClr val="A8FF33"/>
              </a:solidFill>
              <a:latin typeface="Source Sans Pro"/>
              <a:ea typeface="Source Sans Pro"/>
              <a:cs typeface="Source Sans Pro"/>
              <a:sym typeface="Source Sans Pro"/>
            </a:endParaRPr>
          </a:p>
        </p:txBody>
      </p:sp>
      <p:sp>
        <p:nvSpPr>
          <p:cNvPr id="346" name="Google Shape;346;p32"/>
          <p:cNvSpPr txBox="1"/>
          <p:nvPr/>
        </p:nvSpPr>
        <p:spPr>
          <a:xfrm>
            <a:off x="1067184" y="3741344"/>
            <a:ext cx="22956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Lesson activities by:</a:t>
            </a:r>
            <a:endParaRPr/>
          </a:p>
        </p:txBody>
      </p:sp>
      <p:sp>
        <p:nvSpPr>
          <p:cNvPr id="347" name="Google Shape;347;p32"/>
          <p:cNvSpPr txBox="1"/>
          <p:nvPr/>
        </p:nvSpPr>
        <p:spPr>
          <a:xfrm>
            <a:off x="4536671" y="3742634"/>
            <a:ext cx="2769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E" sz="1800">
                <a:solidFill>
                  <a:schemeClr val="dk2"/>
                </a:solidFill>
                <a:latin typeface="Source Sans Pro"/>
                <a:ea typeface="Source Sans Pro"/>
                <a:cs typeface="Source Sans Pro"/>
                <a:sym typeface="Source Sans Pro"/>
              </a:rPr>
              <a:t>Inspired by:</a:t>
            </a:r>
            <a:endParaRPr/>
          </a:p>
        </p:txBody>
      </p:sp>
    </p:spTree>
  </p:cSld>
  <p:clrMapOvr>
    <a:masterClrMapping/>
  </p:clrMapOvr>
</p:sld>
</file>

<file path=ppt/theme/theme1.xml><?xml version="1.0" encoding="utf-8"?>
<a:theme xmlns:a="http://schemas.openxmlformats.org/drawingml/2006/main" name="Office Theme">
  <a:themeElements>
    <a:clrScheme name="Custom 24">
      <a:dk1>
        <a:srgbClr val="000000"/>
      </a:dk1>
      <a:lt1>
        <a:srgbClr val="FFFFFF"/>
      </a:lt1>
      <a:dk2>
        <a:srgbClr val="64AC00"/>
      </a:dk2>
      <a:lt2>
        <a:srgbClr val="CBFF00"/>
      </a:lt2>
      <a:accent1>
        <a:srgbClr val="002E62"/>
      </a:accent1>
      <a:accent2>
        <a:srgbClr val="004CB9"/>
      </a:accent2>
      <a:accent3>
        <a:srgbClr val="005500"/>
      </a:accent3>
      <a:accent4>
        <a:srgbClr val="16B3DC"/>
      </a:accent4>
      <a:accent5>
        <a:srgbClr val="F9DC5C"/>
      </a:accent5>
      <a:accent6>
        <a:srgbClr val="EF626C"/>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Widescreen</PresentationFormat>
  <Paragraphs>136</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Cabin</vt:lpstr>
      <vt:lpstr>Calibri</vt:lpstr>
      <vt:lpstr>Source Sans Pro</vt:lpstr>
      <vt:lpstr>Arial</vt:lpstr>
      <vt:lpstr>Office Theme</vt:lpstr>
      <vt:lpstr>Climate Change</vt:lpstr>
      <vt:lpstr>Learning Intentions:</vt:lpstr>
      <vt:lpstr>Starter Activity: Significant Weather Events</vt:lpstr>
      <vt:lpstr>PowerPoint Presentation</vt:lpstr>
      <vt:lpstr>Climate Change - What is it?</vt:lpstr>
      <vt:lpstr>Climate Change - What is it?</vt:lpstr>
      <vt:lpstr>Global Warming - What is causing it?</vt:lpstr>
      <vt:lpstr>PowerPoint Presentation</vt:lpstr>
      <vt:lpstr>PowerPoint Presentation</vt:lpstr>
      <vt:lpstr>PowerPoint Presentation</vt:lpstr>
      <vt:lpstr>The Debate</vt:lpstr>
      <vt:lpstr>Final Task</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dc:title>
  <dc:creator>Aoife McDonnell</dc:creator>
  <cp:lastModifiedBy>Aoife McDonnell</cp:lastModifiedBy>
  <cp:revision>1</cp:revision>
  <dcterms:modified xsi:type="dcterms:W3CDTF">2018-08-01T09:10:06Z</dcterms:modified>
</cp:coreProperties>
</file>