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71" r:id="rId4"/>
    <p:sldMasterId id="2147483672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5" Type="http://schemas.openxmlformats.org/officeDocument/2006/relationships/slide" Target="slides/slide19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3dd1270d4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g3dd1270d43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e053454f7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g3e053454f7_0_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e053454f7_0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g3e053454f7_0_9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3e053454f7_0_1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g3e053454f7_0_18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3dd1270d43_0_3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g3dd1270d43_0_35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3dd1270d43_0_4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g3dd1270d43_0_45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3dd1270d43_0_6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g3dd1270d43_0_63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3dd1270d43_0_6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g3dd1270d43_0_64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3dd1270d43_0_6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3dd1270d43_0_6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3dd1270d43_0_8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" name="Google Shape;246;g3dd1270d43_0_87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3e053454f7_0_2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g3e053454f7_0_29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3dd1270d43_0_6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" name="Google Shape;264;g3dd1270d43_0_68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3dd1270d43_0_7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4" name="Google Shape;284;g3dd1270d43_0_78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3dd1270d43_0_9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8" name="Google Shape;298;g3dd1270d43_0_96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3dd1270d43_0_10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6" name="Google Shape;316;g3dd1270d43_0_106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3dd1270d43_0_11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6" name="Google Shape;326;g3dd1270d43_0_114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g3dd1270d43_0_12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5" name="Google Shape;335;g3dd1270d43_0_123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3dd1270d43_0_14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4" name="Google Shape;344;g3dd1270d43_0_14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3e053454f7_0_3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1" name="Google Shape;351;g3e053454f7_0_31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8" name="Google Shape;58;p14"/>
          <p:cNvSpPr txBox="1"/>
          <p:nvPr>
            <p:ph idx="10" type="dt"/>
          </p:nvPr>
        </p:nvSpPr>
        <p:spPr>
          <a:xfrm>
            <a:off x="457200" y="4683919"/>
            <a:ext cx="21336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9" name="Google Shape;59;p14"/>
          <p:cNvSpPr txBox="1"/>
          <p:nvPr>
            <p:ph idx="11" type="ftr"/>
          </p:nvPr>
        </p:nvSpPr>
        <p:spPr>
          <a:xfrm>
            <a:off x="3124200" y="4683919"/>
            <a:ext cx="28956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0" name="Google Shape;60;p14"/>
          <p:cNvSpPr txBox="1"/>
          <p:nvPr>
            <p:ph idx="12" type="sldNum"/>
          </p:nvPr>
        </p:nvSpPr>
        <p:spPr>
          <a:xfrm>
            <a:off x="6553200" y="4683919"/>
            <a:ext cx="21336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" type="obj">
  <p:cSld name="OBJEC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3" name="Google Shape;63;p15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4" name="Google Shape;64;p15"/>
          <p:cNvSpPr txBox="1"/>
          <p:nvPr>
            <p:ph idx="10" type="dt"/>
          </p:nvPr>
        </p:nvSpPr>
        <p:spPr>
          <a:xfrm>
            <a:off x="457200" y="4683919"/>
            <a:ext cx="21336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5" name="Google Shape;65;p15"/>
          <p:cNvSpPr txBox="1"/>
          <p:nvPr>
            <p:ph idx="11" type="ftr"/>
          </p:nvPr>
        </p:nvSpPr>
        <p:spPr>
          <a:xfrm>
            <a:off x="3124200" y="4683919"/>
            <a:ext cx="28956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6" name="Google Shape;66;p15"/>
          <p:cNvSpPr txBox="1"/>
          <p:nvPr>
            <p:ph idx="12" type="sldNum"/>
          </p:nvPr>
        </p:nvSpPr>
        <p:spPr>
          <a:xfrm>
            <a:off x="6553200" y="4683919"/>
            <a:ext cx="21336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6"/>
          <p:cNvSpPr txBox="1"/>
          <p:nvPr>
            <p:ph idx="10" type="dt"/>
          </p:nvPr>
        </p:nvSpPr>
        <p:spPr>
          <a:xfrm>
            <a:off x="457200" y="4683919"/>
            <a:ext cx="21336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9" name="Google Shape;69;p16"/>
          <p:cNvSpPr txBox="1"/>
          <p:nvPr>
            <p:ph idx="11" type="ftr"/>
          </p:nvPr>
        </p:nvSpPr>
        <p:spPr>
          <a:xfrm>
            <a:off x="3124200" y="4683919"/>
            <a:ext cx="28956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0" name="Google Shape;70;p16"/>
          <p:cNvSpPr txBox="1"/>
          <p:nvPr>
            <p:ph idx="12" type="sldNum"/>
          </p:nvPr>
        </p:nvSpPr>
        <p:spPr>
          <a:xfrm>
            <a:off x="6553200" y="4683919"/>
            <a:ext cx="21336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Diagram or Organization Chart" type="dgm">
  <p:cSld name="DIAGRAM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7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3" name="Google Shape;73;p17"/>
          <p:cNvSpPr/>
          <p:nvPr>
            <p:ph idx="2" type="dgm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4" name="Google Shape;74;p17"/>
          <p:cNvSpPr txBox="1"/>
          <p:nvPr>
            <p:ph idx="10" type="dt"/>
          </p:nvPr>
        </p:nvSpPr>
        <p:spPr>
          <a:xfrm>
            <a:off x="457200" y="4683919"/>
            <a:ext cx="21336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5" name="Google Shape;75;p17"/>
          <p:cNvSpPr txBox="1"/>
          <p:nvPr>
            <p:ph idx="11" type="ftr"/>
          </p:nvPr>
        </p:nvSpPr>
        <p:spPr>
          <a:xfrm>
            <a:off x="3124200" y="4683919"/>
            <a:ext cx="28956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6" name="Google Shape;76;p17"/>
          <p:cNvSpPr txBox="1"/>
          <p:nvPr>
            <p:ph idx="12" type="sldNum"/>
          </p:nvPr>
        </p:nvSpPr>
        <p:spPr>
          <a:xfrm>
            <a:off x="6553200" y="4683919"/>
            <a:ext cx="21336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arison" type="twoTxTwoObj">
  <p:cSld name="TWO_OBJECTS_WITH_TEXT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8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9" name="Google Shape;79;p18"/>
          <p:cNvSpPr txBox="1"/>
          <p:nvPr>
            <p:ph idx="1" type="body"/>
          </p:nvPr>
        </p:nvSpPr>
        <p:spPr>
          <a:xfrm>
            <a:off x="457200" y="1151335"/>
            <a:ext cx="4040100" cy="480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0" name="Google Shape;80;p18"/>
          <p:cNvSpPr txBox="1"/>
          <p:nvPr>
            <p:ph idx="2" type="body"/>
          </p:nvPr>
        </p:nvSpPr>
        <p:spPr>
          <a:xfrm>
            <a:off x="457200" y="1631156"/>
            <a:ext cx="4040100" cy="29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1" name="Google Shape;81;p18"/>
          <p:cNvSpPr txBox="1"/>
          <p:nvPr>
            <p:ph idx="3" type="body"/>
          </p:nvPr>
        </p:nvSpPr>
        <p:spPr>
          <a:xfrm>
            <a:off x="4645025" y="1151335"/>
            <a:ext cx="4041900" cy="480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2" name="Google Shape;82;p18"/>
          <p:cNvSpPr txBox="1"/>
          <p:nvPr>
            <p:ph idx="4" type="body"/>
          </p:nvPr>
        </p:nvSpPr>
        <p:spPr>
          <a:xfrm>
            <a:off x="4645025" y="1631156"/>
            <a:ext cx="4041900" cy="29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3" name="Google Shape;83;p18"/>
          <p:cNvSpPr txBox="1"/>
          <p:nvPr>
            <p:ph idx="10" type="dt"/>
          </p:nvPr>
        </p:nvSpPr>
        <p:spPr>
          <a:xfrm>
            <a:off x="457200" y="4683919"/>
            <a:ext cx="21336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4" name="Google Shape;84;p18"/>
          <p:cNvSpPr txBox="1"/>
          <p:nvPr>
            <p:ph idx="11" type="ftr"/>
          </p:nvPr>
        </p:nvSpPr>
        <p:spPr>
          <a:xfrm>
            <a:off x="3124200" y="4683919"/>
            <a:ext cx="28956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5" name="Google Shape;85;p18"/>
          <p:cNvSpPr txBox="1"/>
          <p:nvPr>
            <p:ph idx="12" type="sldNum"/>
          </p:nvPr>
        </p:nvSpPr>
        <p:spPr>
          <a:xfrm>
            <a:off x="6553200" y="4683919"/>
            <a:ext cx="21336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ertical Title and Text" type="vertTitleAndTx">
  <p:cSld name="VERTICAL_TITLE_AND_VERTICAL_TEXT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9"/>
          <p:cNvSpPr txBox="1"/>
          <p:nvPr>
            <p:ph type="title"/>
          </p:nvPr>
        </p:nvSpPr>
        <p:spPr>
          <a:xfrm rot="5400000">
            <a:off x="5463750" y="1371628"/>
            <a:ext cx="4388700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8" name="Google Shape;88;p19"/>
          <p:cNvSpPr txBox="1"/>
          <p:nvPr>
            <p:ph idx="1" type="body"/>
          </p:nvPr>
        </p:nvSpPr>
        <p:spPr>
          <a:xfrm rot="5400000">
            <a:off x="1272750" y="-609572"/>
            <a:ext cx="4388700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9" name="Google Shape;89;p19"/>
          <p:cNvSpPr txBox="1"/>
          <p:nvPr>
            <p:ph idx="10" type="dt"/>
          </p:nvPr>
        </p:nvSpPr>
        <p:spPr>
          <a:xfrm>
            <a:off x="457200" y="4683919"/>
            <a:ext cx="21336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0" name="Google Shape;90;p19"/>
          <p:cNvSpPr txBox="1"/>
          <p:nvPr>
            <p:ph idx="11" type="ftr"/>
          </p:nvPr>
        </p:nvSpPr>
        <p:spPr>
          <a:xfrm>
            <a:off x="3124200" y="4683919"/>
            <a:ext cx="28956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1" name="Google Shape;91;p19"/>
          <p:cNvSpPr txBox="1"/>
          <p:nvPr>
            <p:ph idx="12" type="sldNum"/>
          </p:nvPr>
        </p:nvSpPr>
        <p:spPr>
          <a:xfrm>
            <a:off x="6553200" y="4683919"/>
            <a:ext cx="21336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Vertical Text" type="vertTx">
  <p:cSld name="VERTICAL_TEXT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0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4" name="Google Shape;94;p20"/>
          <p:cNvSpPr txBox="1"/>
          <p:nvPr>
            <p:ph idx="1" type="body"/>
          </p:nvPr>
        </p:nvSpPr>
        <p:spPr>
          <a:xfrm rot="5400000">
            <a:off x="2874750" y="-1217400"/>
            <a:ext cx="3394500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5" name="Google Shape;95;p20"/>
          <p:cNvSpPr txBox="1"/>
          <p:nvPr>
            <p:ph idx="10" type="dt"/>
          </p:nvPr>
        </p:nvSpPr>
        <p:spPr>
          <a:xfrm>
            <a:off x="457200" y="4683919"/>
            <a:ext cx="21336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6" name="Google Shape;96;p20"/>
          <p:cNvSpPr txBox="1"/>
          <p:nvPr>
            <p:ph idx="11" type="ftr"/>
          </p:nvPr>
        </p:nvSpPr>
        <p:spPr>
          <a:xfrm>
            <a:off x="3124200" y="4683919"/>
            <a:ext cx="28956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7" name="Google Shape;97;p20"/>
          <p:cNvSpPr txBox="1"/>
          <p:nvPr>
            <p:ph idx="12" type="sldNum"/>
          </p:nvPr>
        </p:nvSpPr>
        <p:spPr>
          <a:xfrm>
            <a:off x="6553200" y="4683919"/>
            <a:ext cx="21336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icture with Caption" type="picTx">
  <p:cSld name="PICTURE_WITH_CAPTION_TEXT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1"/>
          <p:cNvSpPr txBox="1"/>
          <p:nvPr>
            <p:ph type="title"/>
          </p:nvPr>
        </p:nvSpPr>
        <p:spPr>
          <a:xfrm>
            <a:off x="1792288" y="3600450"/>
            <a:ext cx="5486400" cy="425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0" name="Google Shape;100;p21"/>
          <p:cNvSpPr/>
          <p:nvPr>
            <p:ph idx="2" type="pic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1" name="Google Shape;101;p21"/>
          <p:cNvSpPr txBox="1"/>
          <p:nvPr>
            <p:ph idx="1" type="body"/>
          </p:nvPr>
        </p:nvSpPr>
        <p:spPr>
          <a:xfrm>
            <a:off x="1792288" y="4025503"/>
            <a:ext cx="5486400" cy="6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2" name="Google Shape;102;p21"/>
          <p:cNvSpPr txBox="1"/>
          <p:nvPr>
            <p:ph idx="10" type="dt"/>
          </p:nvPr>
        </p:nvSpPr>
        <p:spPr>
          <a:xfrm>
            <a:off x="457200" y="4683919"/>
            <a:ext cx="21336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3" name="Google Shape;103;p21"/>
          <p:cNvSpPr txBox="1"/>
          <p:nvPr>
            <p:ph idx="11" type="ftr"/>
          </p:nvPr>
        </p:nvSpPr>
        <p:spPr>
          <a:xfrm>
            <a:off x="3124200" y="4683919"/>
            <a:ext cx="28956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4" name="Google Shape;104;p21"/>
          <p:cNvSpPr txBox="1"/>
          <p:nvPr>
            <p:ph idx="12" type="sldNum"/>
          </p:nvPr>
        </p:nvSpPr>
        <p:spPr>
          <a:xfrm>
            <a:off x="6553200" y="4683919"/>
            <a:ext cx="21336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nt with Caption" type="objTx">
  <p:cSld name="OBJECT_WITH_CAPTION_TEXT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2"/>
          <p:cNvSpPr txBox="1"/>
          <p:nvPr>
            <p:ph type="title"/>
          </p:nvPr>
        </p:nvSpPr>
        <p:spPr>
          <a:xfrm>
            <a:off x="457200" y="204788"/>
            <a:ext cx="3008400" cy="871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7" name="Google Shape;107;p22"/>
          <p:cNvSpPr txBox="1"/>
          <p:nvPr>
            <p:ph idx="1" type="body"/>
          </p:nvPr>
        </p:nvSpPr>
        <p:spPr>
          <a:xfrm>
            <a:off x="3575050" y="204788"/>
            <a:ext cx="5111700" cy="438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8" name="Google Shape;108;p22"/>
          <p:cNvSpPr txBox="1"/>
          <p:nvPr>
            <p:ph idx="2" type="body"/>
          </p:nvPr>
        </p:nvSpPr>
        <p:spPr>
          <a:xfrm>
            <a:off x="457200" y="1076325"/>
            <a:ext cx="3008400" cy="351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9" name="Google Shape;109;p22"/>
          <p:cNvSpPr txBox="1"/>
          <p:nvPr>
            <p:ph idx="10" type="dt"/>
          </p:nvPr>
        </p:nvSpPr>
        <p:spPr>
          <a:xfrm>
            <a:off x="457200" y="4683919"/>
            <a:ext cx="21336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0" name="Google Shape;110;p22"/>
          <p:cNvSpPr txBox="1"/>
          <p:nvPr>
            <p:ph idx="11" type="ftr"/>
          </p:nvPr>
        </p:nvSpPr>
        <p:spPr>
          <a:xfrm>
            <a:off x="3124200" y="4683919"/>
            <a:ext cx="28956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1" name="Google Shape;111;p22"/>
          <p:cNvSpPr txBox="1"/>
          <p:nvPr>
            <p:ph idx="12" type="sldNum"/>
          </p:nvPr>
        </p:nvSpPr>
        <p:spPr>
          <a:xfrm>
            <a:off x="6553200" y="4683919"/>
            <a:ext cx="21336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wo Content" type="twoObj">
  <p:cSld name="TWO_OBJECT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3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4" name="Google Shape;114;p23"/>
          <p:cNvSpPr txBox="1"/>
          <p:nvPr>
            <p:ph idx="1" type="body"/>
          </p:nvPr>
        </p:nvSpPr>
        <p:spPr>
          <a:xfrm>
            <a:off x="457200" y="1200150"/>
            <a:ext cx="4038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5" name="Google Shape;115;p23"/>
          <p:cNvSpPr txBox="1"/>
          <p:nvPr>
            <p:ph idx="2" type="body"/>
          </p:nvPr>
        </p:nvSpPr>
        <p:spPr>
          <a:xfrm>
            <a:off x="4648200" y="1200150"/>
            <a:ext cx="4038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6" name="Google Shape;116;p23"/>
          <p:cNvSpPr txBox="1"/>
          <p:nvPr>
            <p:ph idx="10" type="dt"/>
          </p:nvPr>
        </p:nvSpPr>
        <p:spPr>
          <a:xfrm>
            <a:off x="457200" y="4683919"/>
            <a:ext cx="21336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7" name="Google Shape;117;p23"/>
          <p:cNvSpPr txBox="1"/>
          <p:nvPr>
            <p:ph idx="11" type="ftr"/>
          </p:nvPr>
        </p:nvSpPr>
        <p:spPr>
          <a:xfrm>
            <a:off x="3124200" y="4683919"/>
            <a:ext cx="28956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8" name="Google Shape;118;p23"/>
          <p:cNvSpPr txBox="1"/>
          <p:nvPr>
            <p:ph idx="12" type="sldNum"/>
          </p:nvPr>
        </p:nvSpPr>
        <p:spPr>
          <a:xfrm>
            <a:off x="6553200" y="4683919"/>
            <a:ext cx="21336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/>
          <p:nvPr>
            <p:ph type="title"/>
          </p:nvPr>
        </p:nvSpPr>
        <p:spPr>
          <a:xfrm>
            <a:off x="722313" y="3305175"/>
            <a:ext cx="7772400" cy="102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1" name="Google Shape;121;p24"/>
          <p:cNvSpPr txBox="1"/>
          <p:nvPr>
            <p:ph idx="1" type="body"/>
          </p:nvPr>
        </p:nvSpPr>
        <p:spPr>
          <a:xfrm>
            <a:off x="722313" y="2180035"/>
            <a:ext cx="7772400" cy="1125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2" name="Google Shape;122;p24"/>
          <p:cNvSpPr txBox="1"/>
          <p:nvPr>
            <p:ph idx="10" type="dt"/>
          </p:nvPr>
        </p:nvSpPr>
        <p:spPr>
          <a:xfrm>
            <a:off x="457200" y="4683919"/>
            <a:ext cx="21336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3" name="Google Shape;123;p24"/>
          <p:cNvSpPr txBox="1"/>
          <p:nvPr>
            <p:ph idx="11" type="ftr"/>
          </p:nvPr>
        </p:nvSpPr>
        <p:spPr>
          <a:xfrm>
            <a:off x="3124200" y="4683919"/>
            <a:ext cx="28956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4" name="Google Shape;124;p24"/>
          <p:cNvSpPr txBox="1"/>
          <p:nvPr>
            <p:ph idx="12" type="sldNum"/>
          </p:nvPr>
        </p:nvSpPr>
        <p:spPr>
          <a:xfrm>
            <a:off x="6553200" y="4683919"/>
            <a:ext cx="21336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5"/>
          <p:cNvSpPr txBox="1"/>
          <p:nvPr>
            <p:ph type="ctrTitle"/>
          </p:nvPr>
        </p:nvSpPr>
        <p:spPr>
          <a:xfrm>
            <a:off x="685800" y="1597819"/>
            <a:ext cx="7772400" cy="110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7" name="Google Shape;127;p25"/>
          <p:cNvSpPr txBox="1"/>
          <p:nvPr>
            <p:ph idx="1" type="subTitle"/>
          </p:nvPr>
        </p:nvSpPr>
        <p:spPr>
          <a:xfrm>
            <a:off x="1371600" y="2914650"/>
            <a:ext cx="6400800" cy="13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ct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8" name="Google Shape;128;p25"/>
          <p:cNvSpPr txBox="1"/>
          <p:nvPr>
            <p:ph idx="10" type="dt"/>
          </p:nvPr>
        </p:nvSpPr>
        <p:spPr>
          <a:xfrm>
            <a:off x="457200" y="4683919"/>
            <a:ext cx="21336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9" name="Google Shape;129;p25"/>
          <p:cNvSpPr txBox="1"/>
          <p:nvPr>
            <p:ph idx="11" type="ftr"/>
          </p:nvPr>
        </p:nvSpPr>
        <p:spPr>
          <a:xfrm>
            <a:off x="3124200" y="4683919"/>
            <a:ext cx="28956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0" name="Google Shape;130;p25"/>
          <p:cNvSpPr txBox="1"/>
          <p:nvPr>
            <p:ph idx="12" type="sldNum"/>
          </p:nvPr>
        </p:nvSpPr>
        <p:spPr>
          <a:xfrm>
            <a:off x="6553200" y="4683919"/>
            <a:ext cx="21336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22BAFA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457200" y="4683919"/>
            <a:ext cx="21336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124200" y="4683919"/>
            <a:ext cx="28956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553200" y="4683919"/>
            <a:ext cx="21336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Relationship Id="rId4" Type="http://schemas.openxmlformats.org/officeDocument/2006/relationships/image" Target="../media/image1.png"/><Relationship Id="rId5" Type="http://schemas.openxmlformats.org/officeDocument/2006/relationships/image" Target="../media/image2.png"/><Relationship Id="rId6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9.png"/><Relationship Id="rId6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6.png"/><Relationship Id="rId4" Type="http://schemas.openxmlformats.org/officeDocument/2006/relationships/image" Target="../media/image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6.png"/><Relationship Id="rId4" Type="http://schemas.openxmlformats.org/officeDocument/2006/relationships/image" Target="../media/image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2.png"/><Relationship Id="rId4" Type="http://schemas.openxmlformats.org/officeDocument/2006/relationships/image" Target="../media/image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7.png"/><Relationship Id="rId4" Type="http://schemas.openxmlformats.org/officeDocument/2006/relationships/image" Target="../media/image4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Image result for nutrition" id="135" name="Google Shape;135;p26"/>
          <p:cNvSpPr txBox="1"/>
          <p:nvPr/>
        </p:nvSpPr>
        <p:spPr>
          <a:xfrm>
            <a:off x="4501000" y="1724775"/>
            <a:ext cx="3048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6" name="Google Shape;136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421450"/>
            <a:ext cx="9144000" cy="3890750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26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lang="en"/>
              <a:t>Balanced Eating</a:t>
            </a:r>
            <a:endParaRPr/>
          </a:p>
        </p:txBody>
      </p:sp>
      <p:sp>
        <p:nvSpPr>
          <p:cNvPr id="138" name="Google Shape;138;p26"/>
          <p:cNvSpPr txBox="1"/>
          <p:nvPr/>
        </p:nvSpPr>
        <p:spPr>
          <a:xfrm>
            <a:off x="6390575" y="4936800"/>
            <a:ext cx="2087100" cy="12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@magaliedepreux/unsplash.org</a:t>
            </a:r>
            <a:endParaRPr sz="800"/>
          </a:p>
        </p:txBody>
      </p:sp>
      <p:pic>
        <p:nvPicPr>
          <p:cNvPr id="139" name="Google Shape;139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685175"/>
            <a:ext cx="2922600" cy="516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7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b="0" i="0" lang="en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Learning Outcomes</a:t>
            </a:r>
            <a:endParaRPr/>
          </a:p>
        </p:txBody>
      </p:sp>
      <p:sp>
        <p:nvSpPr>
          <p:cNvPr id="145" name="Google Shape;145;p27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203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">
                <a:latin typeface="Comic Sans MS"/>
                <a:ea typeface="Comic Sans MS"/>
                <a:cs typeface="Comic Sans MS"/>
                <a:sym typeface="Comic Sans MS"/>
              </a:rPr>
              <a:t>1.9 Recognise the importance of nutrition and diet in contributing to health and wellbeing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203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203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">
                <a:latin typeface="Comic Sans MS"/>
                <a:ea typeface="Comic Sans MS"/>
                <a:cs typeface="Comic Sans MS"/>
                <a:sym typeface="Comic Sans MS"/>
              </a:rPr>
              <a:t>1.10 Explain the role of the nutrients in contributing to a healthy balanced diet.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1397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6" name="Google Shape;146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30877" y="3569944"/>
            <a:ext cx="1499303" cy="1640076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27"/>
          <p:cNvSpPr txBox="1"/>
          <p:nvPr/>
        </p:nvSpPr>
        <p:spPr>
          <a:xfrm>
            <a:off x="5907150" y="4774519"/>
            <a:ext cx="2857500" cy="3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@RG104/creativecommons.org</a:t>
            </a:r>
            <a:endParaRPr sz="800"/>
          </a:p>
        </p:txBody>
      </p:sp>
      <p:pic>
        <p:nvPicPr>
          <p:cNvPr id="148" name="Google Shape;148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685175"/>
            <a:ext cx="2922600" cy="516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8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lang="en"/>
              <a:t>What will I learn</a:t>
            </a:r>
            <a:endParaRPr/>
          </a:p>
        </p:txBody>
      </p:sp>
      <p:sp>
        <p:nvSpPr>
          <p:cNvPr id="154" name="Google Shape;154;p28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" sz="1800">
                <a:latin typeface="Comic Sans MS"/>
                <a:ea typeface="Comic Sans MS"/>
                <a:cs typeface="Comic Sans MS"/>
                <a:sym typeface="Comic Sans MS"/>
              </a:rPr>
              <a:t>To define energy and energy balance</a:t>
            </a:r>
            <a:endParaRPr sz="18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" sz="1800">
                <a:latin typeface="Comic Sans MS"/>
                <a:ea typeface="Comic Sans MS"/>
                <a:cs typeface="Comic Sans MS"/>
                <a:sym typeface="Comic Sans MS"/>
              </a:rPr>
              <a:t>How energy is measured</a:t>
            </a:r>
            <a:endParaRPr sz="18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" sz="1800">
                <a:latin typeface="Comic Sans MS"/>
                <a:ea typeface="Comic Sans MS"/>
                <a:cs typeface="Comic Sans MS"/>
                <a:sym typeface="Comic Sans MS"/>
              </a:rPr>
              <a:t>The difference between metabolic rate and basal metabolic rate</a:t>
            </a:r>
            <a:endParaRPr sz="18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" sz="1800">
                <a:latin typeface="Comic Sans MS"/>
                <a:ea typeface="Comic Sans MS"/>
                <a:cs typeface="Comic Sans MS"/>
                <a:sym typeface="Comic Sans MS"/>
              </a:rPr>
              <a:t>The functions of energy</a:t>
            </a:r>
            <a:endParaRPr sz="18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" sz="1800">
                <a:latin typeface="Comic Sans MS"/>
                <a:ea typeface="Comic Sans MS"/>
                <a:cs typeface="Comic Sans MS"/>
                <a:sym typeface="Comic Sans MS"/>
              </a:rPr>
              <a:t>The factors that affect energy requirements</a:t>
            </a:r>
            <a:endParaRPr sz="18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" sz="1800">
                <a:latin typeface="Comic Sans MS"/>
                <a:ea typeface="Comic Sans MS"/>
                <a:cs typeface="Comic Sans MS"/>
                <a:sym typeface="Comic Sans MS"/>
              </a:rPr>
              <a:t>To plan healthy balanced diets using the food pyramid and the healthy eating guidelines.</a:t>
            </a:r>
            <a:endParaRPr sz="18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" sz="1800">
                <a:latin typeface="Comic Sans MS"/>
                <a:ea typeface="Comic Sans MS"/>
                <a:cs typeface="Comic Sans MS"/>
                <a:sym typeface="Comic Sans MS"/>
              </a:rPr>
              <a:t>Points to follow when planning meals throughout the life cycle during pregnancy and convalescence</a:t>
            </a:r>
            <a:endParaRPr sz="18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" sz="1800">
                <a:latin typeface="Comic Sans MS"/>
                <a:ea typeface="Comic Sans MS"/>
                <a:cs typeface="Comic Sans MS"/>
                <a:sym typeface="Comic Sans MS"/>
              </a:rPr>
              <a:t>To discuss elements of a healthy lifestyle.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1397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5" name="Google Shape;155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40727" y="3503419"/>
            <a:ext cx="1499303" cy="1640076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28"/>
          <p:cNvSpPr txBox="1"/>
          <p:nvPr/>
        </p:nvSpPr>
        <p:spPr>
          <a:xfrm>
            <a:off x="5839800" y="3820669"/>
            <a:ext cx="3000000" cy="22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@RG104/creativecommons.org</a:t>
            </a:r>
            <a:endParaRPr sz="800"/>
          </a:p>
        </p:txBody>
      </p:sp>
      <p:pic>
        <p:nvPicPr>
          <p:cNvPr id="157" name="Google Shape;157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685175"/>
            <a:ext cx="2922600" cy="516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9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lang="en"/>
              <a:t>Key Skills</a:t>
            </a:r>
            <a:endParaRPr/>
          </a:p>
        </p:txBody>
      </p:sp>
      <p:sp>
        <p:nvSpPr>
          <p:cNvPr id="163" name="Google Shape;163;p29"/>
          <p:cNvSpPr txBox="1"/>
          <p:nvPr>
            <p:ph idx="1" type="body"/>
          </p:nvPr>
        </p:nvSpPr>
        <p:spPr>
          <a:xfrm>
            <a:off x="457200" y="1200150"/>
            <a:ext cx="6867900" cy="942000"/>
          </a:xfrm>
          <a:prstGeom prst="rect">
            <a:avLst/>
          </a:prstGeom>
          <a:solidFill>
            <a:srgbClr val="FF00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" sz="2400">
                <a:latin typeface="Comic Sans MS"/>
                <a:ea typeface="Comic Sans MS"/>
                <a:cs typeface="Comic Sans MS"/>
                <a:sym typeface="Comic Sans MS"/>
              </a:rPr>
              <a:t>Staying well- Being healthy by having a good understanding of nutritio</a:t>
            </a:r>
            <a:r>
              <a:rPr lang="en" sz="3000">
                <a:latin typeface="Comic Sans MS"/>
                <a:ea typeface="Comic Sans MS"/>
                <a:cs typeface="Comic Sans MS"/>
                <a:sym typeface="Comic Sans MS"/>
              </a:rPr>
              <a:t>n</a:t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29"/>
          <p:cNvSpPr txBox="1"/>
          <p:nvPr>
            <p:ph idx="1" type="body"/>
          </p:nvPr>
        </p:nvSpPr>
        <p:spPr>
          <a:xfrm>
            <a:off x="457200" y="2346769"/>
            <a:ext cx="6867900" cy="11970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" sz="3000">
                <a:latin typeface="Comic Sans MS"/>
                <a:ea typeface="Comic Sans MS"/>
                <a:cs typeface="Comic Sans MS"/>
                <a:sym typeface="Comic Sans MS"/>
              </a:rPr>
              <a:t>Communicating- Discussing the impact of healthy and less healthy f</a:t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29"/>
          <p:cNvSpPr txBox="1"/>
          <p:nvPr>
            <p:ph idx="1" type="body"/>
          </p:nvPr>
        </p:nvSpPr>
        <p:spPr>
          <a:xfrm>
            <a:off x="457200" y="2346769"/>
            <a:ext cx="6867900" cy="11970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" sz="2400">
                <a:latin typeface="Comic Sans MS"/>
                <a:ea typeface="Comic Sans MS"/>
                <a:cs typeface="Comic Sans MS"/>
                <a:sym typeface="Comic Sans MS"/>
              </a:rPr>
              <a:t>Communicating- Discussing the impact of healthy and less healthy food choices on wellbeing</a:t>
            </a:r>
            <a:r>
              <a:rPr lang="en" sz="3000"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29"/>
          <p:cNvSpPr txBox="1"/>
          <p:nvPr>
            <p:ph idx="1" type="body"/>
          </p:nvPr>
        </p:nvSpPr>
        <p:spPr>
          <a:xfrm>
            <a:off x="457200" y="3748538"/>
            <a:ext cx="6867900" cy="1197000"/>
          </a:xfrm>
          <a:prstGeom prst="rect">
            <a:avLst/>
          </a:prstGeom>
          <a:solidFill>
            <a:srgbClr val="00FF00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" sz="2400">
                <a:latin typeface="Comic Sans MS"/>
                <a:ea typeface="Comic Sans MS"/>
                <a:cs typeface="Comic Sans MS"/>
                <a:sym typeface="Comic Sans MS"/>
              </a:rPr>
              <a:t>Managing Information and Thinking- gathering and evaluating information relating to different nutrients</a:t>
            </a:r>
            <a:r>
              <a:rPr lang="en" sz="3000"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7" name="Google Shape;167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7406698" y="1113150"/>
            <a:ext cx="1644852" cy="823578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29"/>
          <p:cNvSpPr txBox="1"/>
          <p:nvPr/>
        </p:nvSpPr>
        <p:spPr>
          <a:xfrm>
            <a:off x="7320125" y="1936725"/>
            <a:ext cx="1818000" cy="20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/>
              <a:t>@technatrually@creativecommons.org</a:t>
            </a:r>
            <a:endParaRPr sz="600"/>
          </a:p>
        </p:txBody>
      </p:sp>
      <p:pic>
        <p:nvPicPr>
          <p:cNvPr id="169" name="Google Shape;169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06700" y="2439263"/>
            <a:ext cx="1538352" cy="908962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29"/>
          <p:cNvSpPr txBox="1"/>
          <p:nvPr/>
        </p:nvSpPr>
        <p:spPr>
          <a:xfrm>
            <a:off x="7414725" y="3414731"/>
            <a:ext cx="1644900" cy="12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@mazeo/creativecommons.org</a:t>
            </a:r>
            <a:endParaRPr sz="800"/>
          </a:p>
        </p:txBody>
      </p:sp>
      <p:pic>
        <p:nvPicPr>
          <p:cNvPr id="171" name="Google Shape;171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26463" y="3784688"/>
            <a:ext cx="1498827" cy="1197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29"/>
          <p:cNvSpPr txBox="1"/>
          <p:nvPr/>
        </p:nvSpPr>
        <p:spPr>
          <a:xfrm>
            <a:off x="7444275" y="4885369"/>
            <a:ext cx="1644900" cy="12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@rejon/creativecommons.org</a:t>
            </a:r>
            <a:endParaRPr sz="800"/>
          </a:p>
        </p:txBody>
      </p:sp>
      <p:pic>
        <p:nvPicPr>
          <p:cNvPr id="173" name="Google Shape;173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5400003">
            <a:off x="-1216875" y="3283938"/>
            <a:ext cx="2922600" cy="516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0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lang="en"/>
              <a:t>Key Words</a:t>
            </a:r>
            <a:endParaRPr/>
          </a:p>
        </p:txBody>
      </p:sp>
      <p:sp>
        <p:nvSpPr>
          <p:cNvPr id="179" name="Google Shape;179;p30"/>
          <p:cNvSpPr txBox="1"/>
          <p:nvPr>
            <p:ph idx="1" type="body"/>
          </p:nvPr>
        </p:nvSpPr>
        <p:spPr>
          <a:xfrm>
            <a:off x="457200" y="1200150"/>
            <a:ext cx="2195700" cy="5352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" sz="3000">
                <a:latin typeface="Comic Sans MS"/>
                <a:ea typeface="Comic Sans MS"/>
                <a:cs typeface="Comic Sans MS"/>
                <a:sym typeface="Comic Sans MS"/>
              </a:rPr>
              <a:t>Energy</a:t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30"/>
          <p:cNvSpPr txBox="1"/>
          <p:nvPr>
            <p:ph idx="1" type="body"/>
          </p:nvPr>
        </p:nvSpPr>
        <p:spPr>
          <a:xfrm>
            <a:off x="3322675" y="1200150"/>
            <a:ext cx="2778900" cy="1062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">
                <a:latin typeface="Comic Sans MS"/>
                <a:ea typeface="Comic Sans MS"/>
                <a:cs typeface="Comic Sans MS"/>
                <a:sym typeface="Comic Sans MS"/>
              </a:rPr>
              <a:t>Energy Balance</a:t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30"/>
          <p:cNvSpPr txBox="1"/>
          <p:nvPr>
            <p:ph idx="1" type="body"/>
          </p:nvPr>
        </p:nvSpPr>
        <p:spPr>
          <a:xfrm>
            <a:off x="6491100" y="1200150"/>
            <a:ext cx="2195700" cy="5352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">
                <a:latin typeface="Comic Sans MS"/>
                <a:ea typeface="Comic Sans MS"/>
                <a:cs typeface="Comic Sans MS"/>
                <a:sym typeface="Comic Sans MS"/>
              </a:rPr>
              <a:t>Portions</a:t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30"/>
          <p:cNvSpPr txBox="1"/>
          <p:nvPr>
            <p:ph idx="1" type="body"/>
          </p:nvPr>
        </p:nvSpPr>
        <p:spPr>
          <a:xfrm>
            <a:off x="371775" y="2017838"/>
            <a:ext cx="2195700" cy="535200"/>
          </a:xfrm>
          <a:prstGeom prst="rect">
            <a:avLst/>
          </a:prstGeom>
          <a:solidFill>
            <a:schemeClr val="accent3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" sz="3000"/>
              <a:t>Kilocalories</a:t>
            </a:r>
            <a:endParaRPr sz="3000"/>
          </a:p>
          <a:p>
            <a: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30"/>
          <p:cNvSpPr txBox="1"/>
          <p:nvPr>
            <p:ph idx="1" type="body"/>
          </p:nvPr>
        </p:nvSpPr>
        <p:spPr>
          <a:xfrm>
            <a:off x="3322675" y="2396038"/>
            <a:ext cx="2195700" cy="10629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">
                <a:latin typeface="Comic Sans MS"/>
                <a:ea typeface="Comic Sans MS"/>
                <a:cs typeface="Comic Sans MS"/>
                <a:sym typeface="Comic Sans MS"/>
              </a:rPr>
              <a:t>Balanced Diet</a:t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30"/>
          <p:cNvSpPr txBox="1"/>
          <p:nvPr>
            <p:ph idx="1" type="body"/>
          </p:nvPr>
        </p:nvSpPr>
        <p:spPr>
          <a:xfrm>
            <a:off x="6491100" y="2017838"/>
            <a:ext cx="2195700" cy="765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">
                <a:latin typeface="Comic Sans MS"/>
                <a:ea typeface="Comic Sans MS"/>
                <a:cs typeface="Comic Sans MS"/>
                <a:sym typeface="Comic Sans MS"/>
              </a:rPr>
              <a:t>Weaning</a:t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30"/>
          <p:cNvSpPr txBox="1"/>
          <p:nvPr>
            <p:ph idx="1" type="body"/>
          </p:nvPr>
        </p:nvSpPr>
        <p:spPr>
          <a:xfrm>
            <a:off x="371775" y="3016397"/>
            <a:ext cx="2195700" cy="5352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" sz="3000"/>
              <a:t>Kilojoules</a:t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30"/>
          <p:cNvSpPr txBox="1"/>
          <p:nvPr>
            <p:ph idx="1" type="body"/>
          </p:nvPr>
        </p:nvSpPr>
        <p:spPr>
          <a:xfrm>
            <a:off x="6491100" y="3051563"/>
            <a:ext cx="2195700" cy="5352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lang="en" sz="3000">
                <a:latin typeface="Comic Sans MS"/>
                <a:ea typeface="Comic Sans MS"/>
                <a:cs typeface="Comic Sans MS"/>
                <a:sym typeface="Comic Sans MS"/>
              </a:rPr>
              <a:t>Sedentary</a:t>
            </a:r>
            <a:r>
              <a:rPr b="1" lang="en" sz="1800"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endParaRPr b="1" i="0" sz="1800" u="none" cap="none" strike="noStrike">
              <a:solidFill>
                <a:schemeClr val="dk1"/>
              </a:solidFill>
            </a:endParaRPr>
          </a:p>
        </p:txBody>
      </p:sp>
      <p:sp>
        <p:nvSpPr>
          <p:cNvPr id="187" name="Google Shape;187;p30"/>
          <p:cNvSpPr txBox="1"/>
          <p:nvPr>
            <p:ph idx="1" type="body"/>
          </p:nvPr>
        </p:nvSpPr>
        <p:spPr>
          <a:xfrm>
            <a:off x="371775" y="4014944"/>
            <a:ext cx="2195700" cy="1062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">
                <a:latin typeface="Comic Sans MS"/>
                <a:ea typeface="Comic Sans MS"/>
                <a:cs typeface="Comic Sans MS"/>
                <a:sym typeface="Comic Sans MS"/>
              </a:rPr>
              <a:t>Metabolic Rate</a:t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30"/>
          <p:cNvSpPr txBox="1"/>
          <p:nvPr>
            <p:ph idx="1" type="body"/>
          </p:nvPr>
        </p:nvSpPr>
        <p:spPr>
          <a:xfrm>
            <a:off x="3257350" y="4014944"/>
            <a:ext cx="2195700" cy="1062900"/>
          </a:xfrm>
          <a:prstGeom prst="rect">
            <a:avLst/>
          </a:prstGeom>
          <a:solidFill>
            <a:schemeClr val="accent3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">
                <a:latin typeface="Comic Sans MS"/>
                <a:ea typeface="Comic Sans MS"/>
                <a:cs typeface="Comic Sans MS"/>
                <a:sym typeface="Comic Sans MS"/>
              </a:rPr>
              <a:t>Food Pyramid</a:t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30"/>
          <p:cNvSpPr txBox="1"/>
          <p:nvPr>
            <p:ph idx="1" type="body"/>
          </p:nvPr>
        </p:nvSpPr>
        <p:spPr>
          <a:xfrm>
            <a:off x="6202450" y="4014950"/>
            <a:ext cx="2778900" cy="535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">
                <a:latin typeface="Comic Sans MS"/>
                <a:ea typeface="Comic Sans MS"/>
                <a:cs typeface="Comic Sans MS"/>
                <a:sym typeface="Comic Sans MS"/>
              </a:rPr>
              <a:t>Dehydration</a:t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0" name="Google Shape;190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42925" y="4626725"/>
            <a:ext cx="2922600" cy="516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Image result for nutrition" id="195" name="Google Shape;195;p31"/>
          <p:cNvSpPr txBox="1"/>
          <p:nvPr/>
        </p:nvSpPr>
        <p:spPr>
          <a:xfrm>
            <a:off x="4419600" y="2457450"/>
            <a:ext cx="3048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descr="Image result for nutrition" id="196" name="Google Shape;196;p31"/>
          <p:cNvSpPr txBox="1"/>
          <p:nvPr/>
        </p:nvSpPr>
        <p:spPr>
          <a:xfrm>
            <a:off x="4419600" y="2457450"/>
            <a:ext cx="3048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31"/>
          <p:cNvSpPr txBox="1"/>
          <p:nvPr/>
        </p:nvSpPr>
        <p:spPr>
          <a:xfrm>
            <a:off x="1266125" y="3216703"/>
            <a:ext cx="6891300" cy="10380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800"/>
              <a:buFont typeface="Comic Sans MS"/>
              <a:buNone/>
            </a:pPr>
            <a:r>
              <a:rPr lang="en" sz="28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</a:t>
            </a:r>
            <a:r>
              <a:rPr lang="en" sz="28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ability</a:t>
            </a:r>
            <a:r>
              <a:rPr lang="en" sz="28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to perform any task! </a:t>
            </a:r>
            <a:endParaRPr sz="2800">
              <a:solidFill>
                <a:srgbClr val="FF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800"/>
              <a:buFont typeface="Comic Sans MS"/>
              <a:buNone/>
            </a:pPr>
            <a:r>
              <a:rPr lang="en" sz="28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Ex: </a:t>
            </a:r>
            <a:r>
              <a:rPr lang="en" sz="28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swimming</a:t>
            </a:r>
            <a:r>
              <a:rPr lang="en" sz="28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, walking, running.</a:t>
            </a:r>
            <a:endParaRPr sz="2800">
              <a:solidFill>
                <a:srgbClr val="FF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98" name="Google Shape;198;p31"/>
          <p:cNvSpPr txBox="1"/>
          <p:nvPr>
            <p:ph idx="4294967295"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lang="en"/>
              <a:t>Energy is </a:t>
            </a:r>
            <a:endParaRPr/>
          </a:p>
        </p:txBody>
      </p:sp>
      <p:pic>
        <p:nvPicPr>
          <p:cNvPr id="199" name="Google Shape;199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75150" y="1237975"/>
            <a:ext cx="2315800" cy="1700625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31"/>
          <p:cNvSpPr txBox="1"/>
          <p:nvPr/>
        </p:nvSpPr>
        <p:spPr>
          <a:xfrm>
            <a:off x="3371075" y="2938600"/>
            <a:ext cx="23979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@deluge/creativecommons.org</a:t>
            </a:r>
            <a:endParaRPr sz="800"/>
          </a:p>
        </p:txBody>
      </p:sp>
      <p:pic>
        <p:nvPicPr>
          <p:cNvPr id="201" name="Google Shape;201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685175"/>
            <a:ext cx="2922600" cy="516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Image result for nutrition" id="206" name="Google Shape;206;p32"/>
          <p:cNvSpPr txBox="1"/>
          <p:nvPr/>
        </p:nvSpPr>
        <p:spPr>
          <a:xfrm>
            <a:off x="4419600" y="2457450"/>
            <a:ext cx="3048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descr="Image result for nutrition" id="207" name="Google Shape;207;p32"/>
          <p:cNvSpPr txBox="1"/>
          <p:nvPr/>
        </p:nvSpPr>
        <p:spPr>
          <a:xfrm>
            <a:off x="4419600" y="2457450"/>
            <a:ext cx="3048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32"/>
          <p:cNvSpPr txBox="1"/>
          <p:nvPr/>
        </p:nvSpPr>
        <p:spPr>
          <a:xfrm>
            <a:off x="1266125" y="3216698"/>
            <a:ext cx="6891300" cy="1649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800"/>
              <a:buFont typeface="Comic Sans MS"/>
              <a:buNone/>
            </a:pPr>
            <a:r>
              <a:rPr lang="en" sz="28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Kilocalories or Kilojoules!</a:t>
            </a:r>
            <a:endParaRPr sz="2800">
              <a:solidFill>
                <a:srgbClr val="FF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800"/>
              <a:buFont typeface="Comic Sans MS"/>
              <a:buNone/>
            </a:pPr>
            <a:r>
              <a:t/>
            </a:r>
            <a:endParaRPr sz="2800">
              <a:solidFill>
                <a:srgbClr val="FF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800"/>
              <a:buFont typeface="Comic Sans MS"/>
              <a:buNone/>
            </a:pPr>
            <a:r>
              <a:rPr lang="en" sz="28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1 Kilocalorie = 4.2 kilojoules</a:t>
            </a:r>
            <a:endParaRPr sz="2800">
              <a:solidFill>
                <a:srgbClr val="FF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09" name="Google Shape;209;p32"/>
          <p:cNvSpPr txBox="1"/>
          <p:nvPr>
            <p:ph idx="4294967295"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lang="en"/>
              <a:t>Measuring Energy</a:t>
            </a:r>
            <a:r>
              <a:rPr lang="en"/>
              <a:t> </a:t>
            </a:r>
            <a:endParaRPr/>
          </a:p>
        </p:txBody>
      </p:sp>
      <p:pic>
        <p:nvPicPr>
          <p:cNvPr id="210" name="Google Shape;210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00275" y="1126978"/>
            <a:ext cx="2023008" cy="1848524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32"/>
          <p:cNvSpPr txBox="1"/>
          <p:nvPr/>
        </p:nvSpPr>
        <p:spPr>
          <a:xfrm>
            <a:off x="3881725" y="3005200"/>
            <a:ext cx="1665300" cy="13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@lyo/creativecommons.org</a:t>
            </a:r>
            <a:endParaRPr sz="800"/>
          </a:p>
        </p:txBody>
      </p:sp>
      <p:pic>
        <p:nvPicPr>
          <p:cNvPr id="212" name="Google Shape;212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685175"/>
            <a:ext cx="2922600" cy="516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Image result for nutrition" id="217" name="Google Shape;217;p33"/>
          <p:cNvSpPr txBox="1"/>
          <p:nvPr/>
        </p:nvSpPr>
        <p:spPr>
          <a:xfrm>
            <a:off x="4419600" y="2457450"/>
            <a:ext cx="3048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descr="Image result for nutrition" id="218" name="Google Shape;218;p33"/>
          <p:cNvSpPr txBox="1"/>
          <p:nvPr/>
        </p:nvSpPr>
        <p:spPr>
          <a:xfrm>
            <a:off x="4419600" y="2457450"/>
            <a:ext cx="3048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33"/>
          <p:cNvSpPr txBox="1"/>
          <p:nvPr/>
        </p:nvSpPr>
        <p:spPr>
          <a:xfrm>
            <a:off x="1225775" y="3216698"/>
            <a:ext cx="6891300" cy="1649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800"/>
              <a:buFont typeface="Comic Sans MS"/>
              <a:buNone/>
            </a:pPr>
            <a:r>
              <a:rPr lang="en" sz="28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There are 256 kilojoules in 1 slice of white bread. Work out how many </a:t>
            </a:r>
            <a:r>
              <a:rPr lang="en" sz="28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kilocalories</a:t>
            </a:r>
            <a:r>
              <a:rPr lang="en" sz="28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are in the bread? </a:t>
            </a:r>
            <a:endParaRPr sz="2800">
              <a:solidFill>
                <a:srgbClr val="FF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20" name="Google Shape;220;p33"/>
          <p:cNvSpPr txBox="1"/>
          <p:nvPr>
            <p:ph idx="4294967295"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lang="en"/>
              <a:t>Numerac</a:t>
            </a:r>
            <a:r>
              <a:rPr lang="en"/>
              <a:t>y Moment </a:t>
            </a:r>
            <a:endParaRPr/>
          </a:p>
        </p:txBody>
      </p:sp>
      <p:pic>
        <p:nvPicPr>
          <p:cNvPr id="221" name="Google Shape;221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2700000">
            <a:off x="6208368" y="1163978"/>
            <a:ext cx="2023010" cy="1848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1190813">
            <a:off x="418825" y="1215777"/>
            <a:ext cx="2023006" cy="18485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15925" y="1304094"/>
            <a:ext cx="2354750" cy="1568275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33"/>
          <p:cNvSpPr txBox="1"/>
          <p:nvPr/>
        </p:nvSpPr>
        <p:spPr>
          <a:xfrm>
            <a:off x="3134250" y="2938600"/>
            <a:ext cx="2397900" cy="228600"/>
          </a:xfrm>
          <a:prstGeom prst="rect">
            <a:avLst/>
          </a:prstGeom>
          <a:noFill/>
          <a:ln cap="flat" cmpd="sng" w="9525">
            <a:solidFill>
              <a:srgbClr val="00FF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@graphyco/unsplash.org</a:t>
            </a:r>
            <a:endParaRPr sz="800"/>
          </a:p>
        </p:txBody>
      </p:sp>
      <p:pic>
        <p:nvPicPr>
          <p:cNvPr id="225" name="Google Shape;225;p3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4685175"/>
            <a:ext cx="2922600" cy="516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34"/>
          <p:cNvSpPr txBox="1"/>
          <p:nvPr>
            <p:ph idx="4294967295" type="title"/>
          </p:nvPr>
        </p:nvSpPr>
        <p:spPr>
          <a:xfrm>
            <a:off x="292475" y="74875"/>
            <a:ext cx="8394300" cy="10554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lang="en"/>
              <a:t>Factors that determine energy </a:t>
            </a:r>
            <a:r>
              <a:rPr lang="en"/>
              <a:t>requirements</a:t>
            </a:r>
            <a:r>
              <a:rPr lang="en"/>
              <a:t> </a:t>
            </a:r>
            <a:endParaRPr/>
          </a:p>
        </p:txBody>
      </p:sp>
      <p:grpSp>
        <p:nvGrpSpPr>
          <p:cNvPr id="231" name="Google Shape;231;p34"/>
          <p:cNvGrpSpPr/>
          <p:nvPr/>
        </p:nvGrpSpPr>
        <p:grpSpPr>
          <a:xfrm>
            <a:off x="0" y="1255700"/>
            <a:ext cx="9036489" cy="3628194"/>
            <a:chOff x="2481259" y="1258891"/>
            <a:chExt cx="4181624" cy="4030879"/>
          </a:xfrm>
        </p:grpSpPr>
        <p:cxnSp>
          <p:nvCxnSpPr>
            <p:cNvPr id="232" name="Google Shape;232;p34"/>
            <p:cNvCxnSpPr/>
            <p:nvPr/>
          </p:nvCxnSpPr>
          <p:spPr>
            <a:xfrm rot="10800000">
              <a:off x="3541562" y="3095512"/>
              <a:ext cx="514500" cy="166800"/>
            </a:xfrm>
            <a:prstGeom prst="straightConnector1">
              <a:avLst/>
            </a:prstGeom>
            <a:solidFill>
              <a:srgbClr val="FFFFFF"/>
            </a:solidFill>
            <a:ln cap="flat" cmpd="sng" w="28575">
              <a:solidFill>
                <a:srgbClr val="0E2FAD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sp>
          <p:nvSpPr>
            <p:cNvPr id="233" name="Google Shape;233;p34"/>
            <p:cNvSpPr/>
            <p:nvPr/>
          </p:nvSpPr>
          <p:spPr>
            <a:xfrm>
              <a:off x="2481259" y="2227423"/>
              <a:ext cx="1086000" cy="1241400"/>
            </a:xfrm>
            <a:prstGeom prst="ellipse">
              <a:avLst/>
            </a:prstGeom>
            <a:solidFill>
              <a:srgbClr val="FFFF00"/>
            </a:solidFill>
            <a:ln cap="flat" cmpd="sng" w="9525">
              <a:solidFill>
                <a:srgbClr val="0E2FAD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E2FAD"/>
                </a:buClr>
                <a:buSzPts val="2400"/>
                <a:buFont typeface="Comic Sans MS"/>
                <a:buNone/>
              </a:pPr>
              <a:r>
                <a:rPr b="1" lang="en" sz="1800">
                  <a:solidFill>
                    <a:srgbClr val="0E2FAD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Gender-males need more than females</a:t>
              </a:r>
              <a:endParaRPr sz="1800"/>
            </a:p>
          </p:txBody>
        </p:sp>
        <p:cxnSp>
          <p:nvCxnSpPr>
            <p:cNvPr id="234" name="Google Shape;234;p34"/>
            <p:cNvCxnSpPr/>
            <p:nvPr/>
          </p:nvCxnSpPr>
          <p:spPr>
            <a:xfrm flipH="1">
              <a:off x="3935512" y="3868737"/>
              <a:ext cx="317400" cy="438300"/>
            </a:xfrm>
            <a:prstGeom prst="straightConnector1">
              <a:avLst/>
            </a:prstGeom>
            <a:solidFill>
              <a:srgbClr val="FFFFFF"/>
            </a:solidFill>
            <a:ln cap="flat" cmpd="sng" w="28575">
              <a:solidFill>
                <a:srgbClr val="0E2FAD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sp>
          <p:nvSpPr>
            <p:cNvPr id="235" name="Google Shape;235;p34"/>
            <p:cNvSpPr/>
            <p:nvPr/>
          </p:nvSpPr>
          <p:spPr>
            <a:xfrm>
              <a:off x="2929293" y="3973670"/>
              <a:ext cx="1228500" cy="1316100"/>
            </a:xfrm>
            <a:prstGeom prst="ellipse">
              <a:avLst/>
            </a:prstGeom>
            <a:solidFill>
              <a:srgbClr val="FF9D3B"/>
            </a:solidFill>
            <a:ln cap="flat" cmpd="sng" w="9525">
              <a:solidFill>
                <a:srgbClr val="0E2FAD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E2FAD"/>
                </a:buClr>
                <a:buSzPts val="2400"/>
                <a:buFont typeface="Arial"/>
                <a:buNone/>
              </a:pPr>
              <a:r>
                <a:t/>
              </a:r>
              <a:endParaRPr b="1" i="0" sz="2400" u="none">
                <a:solidFill>
                  <a:srgbClr val="0E2FAD"/>
                </a:solidFill>
                <a:latin typeface="Comic Sans MS"/>
                <a:ea typeface="Comic Sans MS"/>
                <a:cs typeface="Comic Sans MS"/>
                <a:sym typeface="Comic Sans MS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E2FAD"/>
                </a:buClr>
                <a:buSzPts val="2400"/>
                <a:buFont typeface="Comic Sans MS"/>
                <a:buNone/>
              </a:pPr>
              <a:r>
                <a:rPr b="1" lang="en" sz="1800">
                  <a:solidFill>
                    <a:srgbClr val="0E2FAD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Pregnant &amp; breastfeeding women need more energy</a:t>
              </a:r>
              <a:endParaRPr sz="1800"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i="0" sz="2400" u="none">
                <a:solidFill>
                  <a:srgbClr val="0E2FAD"/>
                </a:solidFill>
                <a:latin typeface="Comic Sans MS"/>
                <a:ea typeface="Comic Sans MS"/>
                <a:cs typeface="Comic Sans MS"/>
                <a:sym typeface="Comic Sans MS"/>
              </a:endParaRPr>
            </a:p>
          </p:txBody>
        </p:sp>
        <p:cxnSp>
          <p:nvCxnSpPr>
            <p:cNvPr id="236" name="Google Shape;236;p34"/>
            <p:cNvCxnSpPr/>
            <p:nvPr/>
          </p:nvCxnSpPr>
          <p:spPr>
            <a:xfrm>
              <a:off x="4891087" y="3868737"/>
              <a:ext cx="319200" cy="438300"/>
            </a:xfrm>
            <a:prstGeom prst="straightConnector1">
              <a:avLst/>
            </a:prstGeom>
            <a:solidFill>
              <a:srgbClr val="FFFFFF"/>
            </a:solidFill>
            <a:ln cap="flat" cmpd="sng" w="28575">
              <a:solidFill>
                <a:srgbClr val="0E2FAD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sp>
          <p:nvSpPr>
            <p:cNvPr id="237" name="Google Shape;237;p34"/>
            <p:cNvSpPr/>
            <p:nvPr/>
          </p:nvSpPr>
          <p:spPr>
            <a:xfrm>
              <a:off x="4991325" y="4203703"/>
              <a:ext cx="1344900" cy="1086000"/>
            </a:xfrm>
            <a:prstGeom prst="ellipse">
              <a:avLst/>
            </a:prstGeom>
            <a:solidFill>
              <a:srgbClr val="CC99FF"/>
            </a:solidFill>
            <a:ln cap="flat" cmpd="sng" w="9525">
              <a:solidFill>
                <a:srgbClr val="0E2FAD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E2FAD"/>
                </a:buClr>
                <a:buSzPts val="2400"/>
                <a:buFont typeface="Comic Sans MS"/>
                <a:buNone/>
              </a:pPr>
              <a:r>
                <a:rPr b="1" lang="en" sz="1800">
                  <a:solidFill>
                    <a:srgbClr val="0E2FAD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Jobs- active jobs i.e. builders need lots of energy</a:t>
              </a:r>
              <a:endParaRPr sz="1800"/>
            </a:p>
          </p:txBody>
        </p:sp>
        <p:cxnSp>
          <p:nvCxnSpPr>
            <p:cNvPr id="238" name="Google Shape;238;p34"/>
            <p:cNvCxnSpPr/>
            <p:nvPr/>
          </p:nvCxnSpPr>
          <p:spPr>
            <a:xfrm flipH="1" rot="10800000">
              <a:off x="5087937" y="3094012"/>
              <a:ext cx="516000" cy="168300"/>
            </a:xfrm>
            <a:prstGeom prst="straightConnector1">
              <a:avLst/>
            </a:prstGeom>
            <a:solidFill>
              <a:srgbClr val="FFFFFF"/>
            </a:solidFill>
            <a:ln cap="flat" cmpd="sng" w="28575">
              <a:solidFill>
                <a:srgbClr val="0E2FAD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sp>
          <p:nvSpPr>
            <p:cNvPr id="239" name="Google Shape;239;p34"/>
            <p:cNvSpPr/>
            <p:nvPr/>
          </p:nvSpPr>
          <p:spPr>
            <a:xfrm>
              <a:off x="5434383" y="2152736"/>
              <a:ext cx="1228500" cy="13161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0E2FAD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E2FAD"/>
                </a:buClr>
                <a:buSzPts val="2400"/>
                <a:buFont typeface="Comic Sans MS"/>
                <a:buNone/>
              </a:pPr>
              <a:r>
                <a:rPr b="0" i="0" lang="en" sz="1800" u="none">
                  <a:solidFill>
                    <a:srgbClr val="0E2FAD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 </a:t>
              </a:r>
              <a:r>
                <a:rPr lang="en" sz="1800">
                  <a:solidFill>
                    <a:srgbClr val="0E2FAD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Size: bigger people need more energy than smaller</a:t>
              </a:r>
              <a:endParaRPr sz="1800"/>
            </a:p>
          </p:txBody>
        </p:sp>
        <p:cxnSp>
          <p:nvCxnSpPr>
            <p:cNvPr id="240" name="Google Shape;240;p34"/>
            <p:cNvCxnSpPr/>
            <p:nvPr/>
          </p:nvCxnSpPr>
          <p:spPr>
            <a:xfrm rot="10800000">
              <a:off x="4572000" y="2344662"/>
              <a:ext cx="0" cy="543000"/>
            </a:xfrm>
            <a:prstGeom prst="straightConnector1">
              <a:avLst/>
            </a:prstGeom>
            <a:solidFill>
              <a:srgbClr val="FFFFFF"/>
            </a:solidFill>
            <a:ln cap="flat" cmpd="sng" w="28575">
              <a:solidFill>
                <a:srgbClr val="0E2FAD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sp>
          <p:nvSpPr>
            <p:cNvPr id="241" name="Google Shape;241;p34"/>
            <p:cNvSpPr/>
            <p:nvPr/>
          </p:nvSpPr>
          <p:spPr>
            <a:xfrm>
              <a:off x="3727338" y="1258891"/>
              <a:ext cx="1694100" cy="1086000"/>
            </a:xfrm>
            <a:prstGeom prst="ellipse">
              <a:avLst/>
            </a:prstGeom>
            <a:solidFill>
              <a:srgbClr val="CCFFCC"/>
            </a:solidFill>
            <a:ln cap="flat" cmpd="sng" w="9525">
              <a:solidFill>
                <a:srgbClr val="0E2FAD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E2FAD"/>
                </a:buClr>
                <a:buSzPts val="2400"/>
                <a:buFont typeface="Comic Sans MS"/>
                <a:buNone/>
              </a:pPr>
              <a:r>
                <a:rPr b="1" lang="en">
                  <a:solidFill>
                    <a:srgbClr val="0E2FAD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Age: adult needs more energy than a child. Teen needs more than the elderly</a:t>
              </a:r>
              <a:endParaRPr/>
            </a:p>
          </p:txBody>
        </p:sp>
        <p:sp>
          <p:nvSpPr>
            <p:cNvPr id="242" name="Google Shape;242;p34"/>
            <p:cNvSpPr/>
            <p:nvPr/>
          </p:nvSpPr>
          <p:spPr>
            <a:xfrm>
              <a:off x="4029075" y="2887662"/>
              <a:ext cx="1086000" cy="1086000"/>
            </a:xfrm>
            <a:prstGeom prst="ellipse">
              <a:avLst/>
            </a:prstGeom>
            <a:solidFill>
              <a:srgbClr val="FF00FF"/>
            </a:solidFill>
            <a:ln cap="flat" cmpd="sng" w="9525">
              <a:solidFill>
                <a:srgbClr val="0E2FAD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E2FAD"/>
                </a:buClr>
                <a:buSzPts val="2400"/>
                <a:buFont typeface="Comic Sans MS"/>
                <a:buNone/>
              </a:pPr>
              <a:r>
                <a:rPr b="1" lang="en" sz="2400">
                  <a:solidFill>
                    <a:srgbClr val="0E2FAD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Energy</a:t>
              </a:r>
              <a:endParaRPr/>
            </a:p>
          </p:txBody>
        </p:sp>
      </p:grpSp>
      <p:pic>
        <p:nvPicPr>
          <p:cNvPr id="243" name="Google Shape;243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-795688" y="3831066"/>
            <a:ext cx="2108125" cy="51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35"/>
          <p:cNvSpPr txBox="1"/>
          <p:nvPr>
            <p:ph idx="4294967295"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omic Sans MS"/>
              <a:buNone/>
            </a:pPr>
            <a:r>
              <a:rPr b="0" i="0" lang="en" sz="4000" u="none" cap="none" strike="noStrik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Balanced Diet </a:t>
            </a:r>
            <a:endParaRPr/>
          </a:p>
        </p:txBody>
      </p:sp>
      <p:sp>
        <p:nvSpPr>
          <p:cNvPr id="249" name="Google Shape;249;p35"/>
          <p:cNvSpPr txBox="1"/>
          <p:nvPr>
            <p:ph idx="4294967295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omic Sans MS"/>
              <a:buChar char="•"/>
            </a:pPr>
            <a:r>
              <a:rPr b="1" i="0" lang="en" sz="3600" u="none" cap="none" strike="noStrik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Consuming nutrients in the correct amounts to meet the needs of the body</a:t>
            </a:r>
            <a:r>
              <a:rPr b="1" i="0" lang="en" sz="36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endParaRPr/>
          </a:p>
          <a:p>
            <a:pPr indent="-114300" lvl="0" marL="342900" marR="0" rtl="0" algn="l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t/>
            </a:r>
            <a:endParaRPr b="1" i="0" sz="360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250" name="Google Shape;250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71275" y="2971825"/>
            <a:ext cx="2693328" cy="1622827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p35"/>
          <p:cNvSpPr txBox="1"/>
          <p:nvPr/>
        </p:nvSpPr>
        <p:spPr>
          <a:xfrm>
            <a:off x="5702950" y="4048725"/>
            <a:ext cx="2693400" cy="3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@enhy/creativecommons.org</a:t>
            </a:r>
            <a:endParaRPr sz="800"/>
          </a:p>
        </p:txBody>
      </p:sp>
      <p:pic>
        <p:nvPicPr>
          <p:cNvPr id="252" name="Google Shape;252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685175"/>
            <a:ext cx="2922600" cy="516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36"/>
          <p:cNvSpPr txBox="1"/>
          <p:nvPr>
            <p:ph idx="4294967295"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omic Sans MS"/>
              <a:buNone/>
            </a:pPr>
            <a:r>
              <a:rPr lang="en" sz="4000">
                <a:latin typeface="Comic Sans MS"/>
                <a:ea typeface="Comic Sans MS"/>
                <a:cs typeface="Comic Sans MS"/>
                <a:sym typeface="Comic Sans MS"/>
              </a:rPr>
              <a:t>Un-</a:t>
            </a:r>
            <a:r>
              <a:rPr b="0" i="0" lang="en" sz="4000" u="none" cap="none" strike="noStrik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Balanced Diet </a:t>
            </a:r>
            <a:endParaRPr/>
          </a:p>
        </p:txBody>
      </p:sp>
      <p:sp>
        <p:nvSpPr>
          <p:cNvPr id="258" name="Google Shape;258;p36"/>
          <p:cNvSpPr txBox="1"/>
          <p:nvPr>
            <p:ph idx="4294967295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3429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mic Sans MS"/>
              <a:buChar char="•"/>
            </a:pPr>
            <a:r>
              <a:rPr b="1" lang="en" sz="1800">
                <a:latin typeface="Comic Sans MS"/>
                <a:ea typeface="Comic Sans MS"/>
                <a:cs typeface="Comic Sans MS"/>
                <a:sym typeface="Comic Sans MS"/>
              </a:rPr>
              <a:t>Over-eating or under-eating nutrients needed for the needs of the body.</a:t>
            </a:r>
            <a:endParaRPr sz="1800"/>
          </a:p>
          <a:p>
            <a:pPr indent="-190500" lvl="0" marL="342900" rtl="0"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228600" lvl="0" marL="342900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mic Sans MS"/>
              <a:buChar char="•"/>
            </a:pPr>
            <a:r>
              <a:rPr b="1" lang="en" sz="1800">
                <a:latin typeface="Comic Sans MS"/>
                <a:ea typeface="Comic Sans MS"/>
                <a:cs typeface="Comic Sans MS"/>
                <a:sym typeface="Comic Sans MS"/>
              </a:rPr>
              <a:t>Over-eating= GAIN WEIGHT</a:t>
            </a:r>
            <a:endParaRPr sz="1800"/>
          </a:p>
          <a:p>
            <a:pPr indent="-190500" lvl="0" marL="342900" rtl="0"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Comic Sans MS"/>
                <a:ea typeface="Comic Sans MS"/>
                <a:cs typeface="Comic Sans MS"/>
                <a:sym typeface="Comic Sans MS"/>
              </a:rPr>
              <a:t>Under eating – LOSE WEIGHT</a:t>
            </a:r>
            <a:r>
              <a:rPr b="1" i="0" lang="en" sz="36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endParaRPr/>
          </a:p>
          <a:p>
            <a:pPr indent="-114300" lvl="0" marL="342900" marR="0" rtl="0" algn="l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t/>
            </a:r>
            <a:endParaRPr b="1" i="0" sz="360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259" name="Google Shape;259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16950" y="2187350"/>
            <a:ext cx="2693328" cy="1622827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36"/>
          <p:cNvSpPr txBox="1"/>
          <p:nvPr/>
        </p:nvSpPr>
        <p:spPr>
          <a:xfrm>
            <a:off x="5702950" y="4048725"/>
            <a:ext cx="2693400" cy="3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@enhy/creativecommons.org</a:t>
            </a:r>
            <a:endParaRPr sz="800"/>
          </a:p>
        </p:txBody>
      </p:sp>
      <p:pic>
        <p:nvPicPr>
          <p:cNvPr id="261" name="Google Shape;261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685175"/>
            <a:ext cx="2922600" cy="516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37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4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" name="Google Shape;267;p37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397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 result for new food pyramid ireland" id="268" name="Google Shape;268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4528"/>
            <a:ext cx="9144000" cy="5108972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37"/>
          <p:cNvSpPr txBox="1"/>
          <p:nvPr/>
        </p:nvSpPr>
        <p:spPr>
          <a:xfrm>
            <a:off x="125" y="4381481"/>
            <a:ext cx="2064900" cy="7548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omic Sans MS"/>
              <a:buNone/>
            </a:pPr>
            <a:r>
              <a:rPr b="1" lang="en" sz="1800">
                <a:latin typeface="Comic Sans MS"/>
                <a:ea typeface="Comic Sans MS"/>
                <a:cs typeface="Comic Sans MS"/>
                <a:sym typeface="Comic Sans MS"/>
              </a:rPr>
              <a:t>Vegetable</a:t>
            </a:r>
            <a:r>
              <a:rPr b="1" i="0" lang="en" sz="1800" u="non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s, S</a:t>
            </a:r>
            <a:r>
              <a:rPr b="1" lang="en" sz="1800">
                <a:latin typeface="Comic Sans MS"/>
                <a:ea typeface="Comic Sans MS"/>
                <a:cs typeface="Comic Sans MS"/>
                <a:sym typeface="Comic Sans MS"/>
              </a:rPr>
              <a:t>alads &amp; Fruits</a:t>
            </a:r>
            <a:endParaRPr sz="1800"/>
          </a:p>
        </p:txBody>
      </p:sp>
      <p:sp>
        <p:nvSpPr>
          <p:cNvPr id="270" name="Google Shape;270;p37"/>
          <p:cNvSpPr txBox="1"/>
          <p:nvPr/>
        </p:nvSpPr>
        <p:spPr>
          <a:xfrm>
            <a:off x="0" y="3549263"/>
            <a:ext cx="2255700" cy="857400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omic Sans MS"/>
              <a:buNone/>
            </a:pPr>
            <a:r>
              <a:rPr b="1" lang="en">
                <a:latin typeface="Comic Sans MS"/>
                <a:ea typeface="Comic Sans MS"/>
                <a:cs typeface="Comic Sans MS"/>
                <a:sym typeface="Comic Sans MS"/>
              </a:rPr>
              <a:t>Wholemeal cereals &amp; breads,potatoes, pasta &amp; rice 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000" u="none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71" name="Google Shape;271;p37"/>
          <p:cNvSpPr txBox="1"/>
          <p:nvPr/>
        </p:nvSpPr>
        <p:spPr>
          <a:xfrm>
            <a:off x="125" y="2986088"/>
            <a:ext cx="2435100" cy="526200"/>
          </a:xfrm>
          <a:prstGeom prst="rect">
            <a:avLst/>
          </a:prstGeom>
          <a:solidFill>
            <a:srgbClr val="00FFF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omic Sans MS"/>
              <a:buNone/>
            </a:pPr>
            <a:r>
              <a:rPr b="1" i="0" lang="en" sz="1800" u="non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Milk, </a:t>
            </a:r>
            <a:r>
              <a:rPr b="1" lang="en" sz="1800">
                <a:latin typeface="Comic Sans MS"/>
                <a:ea typeface="Comic Sans MS"/>
                <a:cs typeface="Comic Sans MS"/>
                <a:sym typeface="Comic Sans MS"/>
              </a:rPr>
              <a:t>yoghurt and cheese</a:t>
            </a:r>
            <a:endParaRPr sz="1800"/>
          </a:p>
        </p:txBody>
      </p:sp>
      <p:sp>
        <p:nvSpPr>
          <p:cNvPr id="272" name="Google Shape;272;p37"/>
          <p:cNvSpPr txBox="1"/>
          <p:nvPr/>
        </p:nvSpPr>
        <p:spPr>
          <a:xfrm>
            <a:off x="125" y="2194313"/>
            <a:ext cx="2614500" cy="754800"/>
          </a:xfrm>
          <a:prstGeom prst="rect">
            <a:avLst/>
          </a:prstGeom>
          <a:solidFill>
            <a:srgbClr val="FF00F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omic Sans MS"/>
              <a:buNone/>
            </a:pPr>
            <a:r>
              <a:rPr b="1" i="0" lang="en" sz="1800" u="non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Meat, </a:t>
            </a:r>
            <a:r>
              <a:rPr b="1" lang="en" sz="1800">
                <a:latin typeface="Comic Sans MS"/>
                <a:ea typeface="Comic Sans MS"/>
                <a:cs typeface="Comic Sans MS"/>
                <a:sym typeface="Comic Sans MS"/>
              </a:rPr>
              <a:t>poultry, fish, eggs, beans &amp; nuts</a:t>
            </a:r>
            <a:endParaRPr sz="1800"/>
          </a:p>
        </p:txBody>
      </p:sp>
      <p:sp>
        <p:nvSpPr>
          <p:cNvPr id="273" name="Google Shape;273;p37"/>
          <p:cNvSpPr txBox="1"/>
          <p:nvPr/>
        </p:nvSpPr>
        <p:spPr>
          <a:xfrm>
            <a:off x="125" y="1402556"/>
            <a:ext cx="2435100" cy="640500"/>
          </a:xfrm>
          <a:prstGeom prst="rect">
            <a:avLst/>
          </a:prstGeom>
          <a:solidFill>
            <a:srgbClr val="FF993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omic Sans MS"/>
              <a:buNone/>
            </a:pPr>
            <a:r>
              <a:rPr b="1" i="0" lang="en" sz="2000" u="non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Fats</a:t>
            </a:r>
            <a:r>
              <a:rPr b="1" lang="en" sz="2000">
                <a:latin typeface="Comic Sans MS"/>
                <a:ea typeface="Comic Sans MS"/>
                <a:cs typeface="Comic Sans MS"/>
                <a:sym typeface="Comic Sans MS"/>
              </a:rPr>
              <a:t>, Spreads and Oils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000" u="none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74" name="Google Shape;274;p37"/>
          <p:cNvSpPr txBox="1"/>
          <p:nvPr/>
        </p:nvSpPr>
        <p:spPr>
          <a:xfrm>
            <a:off x="0" y="422663"/>
            <a:ext cx="2435100" cy="754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omic Sans MS"/>
              <a:buNone/>
            </a:pPr>
            <a:r>
              <a:rPr b="1" i="0" lang="en" sz="2000" u="non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Foods high in fat, sugar and salt</a:t>
            </a:r>
            <a:endParaRPr/>
          </a:p>
        </p:txBody>
      </p:sp>
      <p:sp>
        <p:nvSpPr>
          <p:cNvPr id="275" name="Google Shape;275;p37"/>
          <p:cNvSpPr txBox="1"/>
          <p:nvPr/>
        </p:nvSpPr>
        <p:spPr>
          <a:xfrm>
            <a:off x="4835525" y="536972"/>
            <a:ext cx="4308600" cy="5262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mic Sans MS"/>
              <a:buNone/>
            </a:pPr>
            <a:r>
              <a:rPr b="1" i="0" lang="en" sz="2000" u="none">
                <a:latin typeface="Comic Sans MS"/>
                <a:ea typeface="Comic Sans MS"/>
                <a:cs typeface="Comic Sans MS"/>
                <a:sym typeface="Comic Sans MS"/>
              </a:rPr>
              <a:t>Eat on occasion! No more than 1 a day!</a:t>
            </a:r>
            <a:r>
              <a:rPr b="1" i="0" lang="en" sz="20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endParaRPr/>
          </a:p>
        </p:txBody>
      </p:sp>
      <p:sp>
        <p:nvSpPr>
          <p:cNvPr id="276" name="Google Shape;276;p37"/>
          <p:cNvSpPr txBox="1"/>
          <p:nvPr/>
        </p:nvSpPr>
        <p:spPr>
          <a:xfrm>
            <a:off x="5364750" y="1516856"/>
            <a:ext cx="3648600" cy="52620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mic Sans MS"/>
              <a:buNone/>
            </a:pPr>
            <a:r>
              <a:rPr b="1" lang="en" sz="2000">
                <a:latin typeface="Comic Sans MS"/>
                <a:ea typeface="Comic Sans MS"/>
                <a:cs typeface="Comic Sans MS"/>
                <a:sym typeface="Comic Sans MS"/>
              </a:rPr>
              <a:t>In very small amounts!</a:t>
            </a:r>
            <a:endParaRPr/>
          </a:p>
        </p:txBody>
      </p:sp>
      <p:sp>
        <p:nvSpPr>
          <p:cNvPr id="277" name="Google Shape;277;p37"/>
          <p:cNvSpPr txBox="1"/>
          <p:nvPr/>
        </p:nvSpPr>
        <p:spPr>
          <a:xfrm>
            <a:off x="5698025" y="2308613"/>
            <a:ext cx="3315300" cy="526200"/>
          </a:xfrm>
          <a:prstGeom prst="rect">
            <a:avLst/>
          </a:prstGeom>
          <a:solidFill>
            <a:srgbClr val="FF00F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mic Sans MS"/>
              <a:buNone/>
            </a:pPr>
            <a:r>
              <a:rPr b="1" lang="en" sz="2000">
                <a:latin typeface="Comic Sans MS"/>
                <a:ea typeface="Comic Sans MS"/>
                <a:cs typeface="Comic Sans MS"/>
                <a:sym typeface="Comic Sans MS"/>
              </a:rPr>
              <a:t>2 servings per day</a:t>
            </a:r>
            <a:endParaRPr/>
          </a:p>
        </p:txBody>
      </p:sp>
      <p:sp>
        <p:nvSpPr>
          <p:cNvPr id="278" name="Google Shape;278;p37"/>
          <p:cNvSpPr txBox="1"/>
          <p:nvPr/>
        </p:nvSpPr>
        <p:spPr>
          <a:xfrm>
            <a:off x="6001150" y="2986088"/>
            <a:ext cx="3192000" cy="526200"/>
          </a:xfrm>
          <a:prstGeom prst="rect">
            <a:avLst/>
          </a:prstGeom>
          <a:solidFill>
            <a:srgbClr val="00FFF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mic Sans MS"/>
              <a:buNone/>
            </a:pPr>
            <a:r>
              <a:rPr b="1" lang="en" sz="1800">
                <a:latin typeface="Comic Sans MS"/>
                <a:ea typeface="Comic Sans MS"/>
                <a:cs typeface="Comic Sans MS"/>
                <a:sym typeface="Comic Sans MS"/>
              </a:rPr>
              <a:t>3 servings per </a:t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mic Sans MS"/>
              <a:buNone/>
            </a:pPr>
            <a:r>
              <a:rPr b="1" lang="en" sz="1800">
                <a:latin typeface="Comic Sans MS"/>
                <a:ea typeface="Comic Sans MS"/>
                <a:cs typeface="Comic Sans MS"/>
                <a:sym typeface="Comic Sans MS"/>
              </a:rPr>
              <a:t>day</a:t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79" name="Google Shape;279;p37"/>
          <p:cNvSpPr txBox="1"/>
          <p:nvPr/>
        </p:nvSpPr>
        <p:spPr>
          <a:xfrm>
            <a:off x="6424850" y="3663563"/>
            <a:ext cx="2719200" cy="640500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mic Sans MS"/>
              <a:buNone/>
            </a:pPr>
            <a:r>
              <a:rPr b="1" lang="en" sz="2000">
                <a:latin typeface="Comic Sans MS"/>
                <a:ea typeface="Comic Sans MS"/>
                <a:cs typeface="Comic Sans MS"/>
                <a:sym typeface="Comic Sans MS"/>
              </a:rPr>
              <a:t>3-5 servings per day</a:t>
            </a:r>
            <a:endParaRPr/>
          </a:p>
        </p:txBody>
      </p:sp>
      <p:sp>
        <p:nvSpPr>
          <p:cNvPr id="280" name="Google Shape;280;p37"/>
          <p:cNvSpPr txBox="1"/>
          <p:nvPr/>
        </p:nvSpPr>
        <p:spPr>
          <a:xfrm>
            <a:off x="6758150" y="4455338"/>
            <a:ext cx="2435100" cy="5262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mic Sans MS"/>
              <a:buNone/>
            </a:pPr>
            <a:r>
              <a:rPr b="1" lang="en" sz="1800">
                <a:latin typeface="Comic Sans MS"/>
                <a:ea typeface="Comic Sans MS"/>
                <a:cs typeface="Comic Sans MS"/>
                <a:sym typeface="Comic Sans MS"/>
              </a:rPr>
              <a:t>5-7 servings </a:t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mic Sans MS"/>
              <a:buNone/>
            </a:pPr>
            <a:r>
              <a:rPr b="1" lang="en" sz="1800">
                <a:latin typeface="Comic Sans MS"/>
                <a:ea typeface="Comic Sans MS"/>
                <a:cs typeface="Comic Sans MS"/>
                <a:sym typeface="Comic Sans MS"/>
              </a:rPr>
              <a:t>per day</a:t>
            </a:r>
            <a:endParaRPr sz="1800"/>
          </a:p>
        </p:txBody>
      </p:sp>
      <p:sp>
        <p:nvSpPr>
          <p:cNvPr id="281" name="Google Shape;281;p37"/>
          <p:cNvSpPr txBox="1"/>
          <p:nvPr/>
        </p:nvSpPr>
        <p:spPr>
          <a:xfrm>
            <a:off x="5487700" y="111525"/>
            <a:ext cx="3525600" cy="311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@safefood.eu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38"/>
          <p:cNvSpPr txBox="1"/>
          <p:nvPr>
            <p:ph type="title"/>
          </p:nvPr>
        </p:nvSpPr>
        <p:spPr>
          <a:xfrm>
            <a:off x="485775" y="0"/>
            <a:ext cx="8229600" cy="857400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b="0" i="0" lang="en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Servings</a:t>
            </a:r>
            <a:endParaRPr/>
          </a:p>
        </p:txBody>
      </p:sp>
      <p:pic>
        <p:nvPicPr>
          <p:cNvPr descr="Image result for new food pyramid" id="287" name="Google Shape;287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063228"/>
            <a:ext cx="9144000" cy="4080272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38"/>
          <p:cNvSpPr txBox="1"/>
          <p:nvPr/>
        </p:nvSpPr>
        <p:spPr>
          <a:xfrm>
            <a:off x="5422900" y="1572829"/>
            <a:ext cx="3500400" cy="416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omic Sans MS"/>
              <a:buNone/>
            </a:pPr>
            <a:r>
              <a:rPr b="1" i="0" lang="en" sz="2000" u="non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1 or less a day</a:t>
            </a:r>
            <a:endParaRPr/>
          </a:p>
        </p:txBody>
      </p:sp>
      <p:sp>
        <p:nvSpPr>
          <p:cNvPr id="289" name="Google Shape;289;p38"/>
          <p:cNvSpPr txBox="1"/>
          <p:nvPr/>
        </p:nvSpPr>
        <p:spPr>
          <a:xfrm>
            <a:off x="5980112" y="2263378"/>
            <a:ext cx="1824000" cy="304800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omic Sans MS"/>
              <a:buNone/>
            </a:pPr>
            <a:r>
              <a:rPr b="1" i="0" lang="en" sz="2000" u="non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1</a:t>
            </a:r>
            <a:endParaRPr/>
          </a:p>
        </p:txBody>
      </p:sp>
      <p:sp>
        <p:nvSpPr>
          <p:cNvPr id="290" name="Google Shape;290;p38"/>
          <p:cNvSpPr txBox="1"/>
          <p:nvPr/>
        </p:nvSpPr>
        <p:spPr>
          <a:xfrm>
            <a:off x="6491287" y="2702719"/>
            <a:ext cx="1824000" cy="304800"/>
          </a:xfrm>
          <a:prstGeom prst="rect">
            <a:avLst/>
          </a:prstGeom>
          <a:solidFill>
            <a:srgbClr val="00FF00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omic Sans MS"/>
              <a:buNone/>
            </a:pPr>
            <a:r>
              <a:rPr b="1" i="0" lang="en" sz="2000" u="non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2</a:t>
            </a:r>
            <a:endParaRPr/>
          </a:p>
        </p:txBody>
      </p:sp>
      <p:sp>
        <p:nvSpPr>
          <p:cNvPr id="291" name="Google Shape;291;p38"/>
          <p:cNvSpPr txBox="1"/>
          <p:nvPr/>
        </p:nvSpPr>
        <p:spPr>
          <a:xfrm>
            <a:off x="6891337" y="3213497"/>
            <a:ext cx="1824000" cy="304800"/>
          </a:xfrm>
          <a:prstGeom prst="rect">
            <a:avLst/>
          </a:prstGeom>
          <a:solidFill>
            <a:srgbClr val="00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omic Sans MS"/>
              <a:buNone/>
            </a:pPr>
            <a:r>
              <a:rPr b="1" i="0" lang="en" sz="2000" u="non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3</a:t>
            </a:r>
            <a:endParaRPr/>
          </a:p>
        </p:txBody>
      </p:sp>
      <p:sp>
        <p:nvSpPr>
          <p:cNvPr id="292" name="Google Shape;292;p38"/>
          <p:cNvSpPr txBox="1"/>
          <p:nvPr/>
        </p:nvSpPr>
        <p:spPr>
          <a:xfrm>
            <a:off x="7319962" y="3687365"/>
            <a:ext cx="1824000" cy="304800"/>
          </a:xfrm>
          <a:prstGeom prst="rect">
            <a:avLst/>
          </a:prstGeom>
          <a:solidFill>
            <a:srgbClr val="CC00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omic Sans MS"/>
              <a:buNone/>
            </a:pPr>
            <a:r>
              <a:rPr b="1" i="0" lang="en" sz="2000" u="non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5</a:t>
            </a:r>
            <a:endParaRPr/>
          </a:p>
        </p:txBody>
      </p:sp>
      <p:sp>
        <p:nvSpPr>
          <p:cNvPr id="293" name="Google Shape;293;p38"/>
          <p:cNvSpPr txBox="1"/>
          <p:nvPr/>
        </p:nvSpPr>
        <p:spPr>
          <a:xfrm>
            <a:off x="7623175" y="4171950"/>
            <a:ext cx="1520700" cy="304800"/>
          </a:xfrm>
          <a:prstGeom prst="rect">
            <a:avLst/>
          </a:prstGeom>
          <a:solidFill>
            <a:srgbClr val="3366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omic Sans MS"/>
              <a:buNone/>
            </a:pPr>
            <a:r>
              <a:rPr b="1" i="0" lang="en" sz="2000" u="non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6</a:t>
            </a:r>
            <a:endParaRPr/>
          </a:p>
        </p:txBody>
      </p:sp>
      <p:sp>
        <p:nvSpPr>
          <p:cNvPr id="294" name="Google Shape;294;p38"/>
          <p:cNvSpPr txBox="1"/>
          <p:nvPr/>
        </p:nvSpPr>
        <p:spPr>
          <a:xfrm>
            <a:off x="0" y="4542694"/>
            <a:ext cx="9144000" cy="600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omic Sans MS"/>
              <a:buNone/>
            </a:pPr>
            <a:r>
              <a:rPr b="1" i="0" lang="en" sz="30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Rhyme: Top to the floor except four</a:t>
            </a:r>
            <a:r>
              <a:rPr b="0" i="0" lang="en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30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5" name="Google Shape;295;p38"/>
          <p:cNvSpPr txBox="1"/>
          <p:nvPr/>
        </p:nvSpPr>
        <p:spPr>
          <a:xfrm>
            <a:off x="5618275" y="1059550"/>
            <a:ext cx="3525600" cy="311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@safefood.eu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39"/>
          <p:cNvSpPr txBox="1"/>
          <p:nvPr>
            <p:ph type="title"/>
          </p:nvPr>
        </p:nvSpPr>
        <p:spPr>
          <a:xfrm>
            <a:off x="485775" y="0"/>
            <a:ext cx="8229600" cy="857400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lang="en"/>
              <a:t>Balanced Meal Contains</a:t>
            </a:r>
            <a:endParaRPr/>
          </a:p>
        </p:txBody>
      </p:sp>
      <p:pic>
        <p:nvPicPr>
          <p:cNvPr descr="Image result for new food pyramid" id="301" name="Google Shape;301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063228"/>
            <a:ext cx="9144000" cy="4080272"/>
          </a:xfrm>
          <a:prstGeom prst="rect">
            <a:avLst/>
          </a:prstGeom>
          <a:noFill/>
          <a:ln>
            <a:noFill/>
          </a:ln>
        </p:spPr>
      </p:pic>
      <p:sp>
        <p:nvSpPr>
          <p:cNvPr id="302" name="Google Shape;302;p39"/>
          <p:cNvSpPr txBox="1"/>
          <p:nvPr/>
        </p:nvSpPr>
        <p:spPr>
          <a:xfrm>
            <a:off x="5422900" y="1572828"/>
            <a:ext cx="3500400" cy="411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omic Sans MS"/>
              <a:buNone/>
            </a:pPr>
            <a:r>
              <a:rPr b="1" i="0" lang="en" sz="2000" u="non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1 or less a day</a:t>
            </a:r>
            <a:endParaRPr/>
          </a:p>
        </p:txBody>
      </p:sp>
      <p:sp>
        <p:nvSpPr>
          <p:cNvPr id="303" name="Google Shape;303;p39"/>
          <p:cNvSpPr txBox="1"/>
          <p:nvPr/>
        </p:nvSpPr>
        <p:spPr>
          <a:xfrm>
            <a:off x="5980112" y="2263378"/>
            <a:ext cx="1824000" cy="304800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omic Sans MS"/>
              <a:buNone/>
            </a:pPr>
            <a:r>
              <a:rPr b="1" i="0" lang="en" sz="2000" u="non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1</a:t>
            </a:r>
            <a:endParaRPr/>
          </a:p>
        </p:txBody>
      </p:sp>
      <p:sp>
        <p:nvSpPr>
          <p:cNvPr id="304" name="Google Shape;304;p39"/>
          <p:cNvSpPr txBox="1"/>
          <p:nvPr/>
        </p:nvSpPr>
        <p:spPr>
          <a:xfrm>
            <a:off x="6491287" y="2702719"/>
            <a:ext cx="1824000" cy="304800"/>
          </a:xfrm>
          <a:prstGeom prst="rect">
            <a:avLst/>
          </a:prstGeom>
          <a:solidFill>
            <a:srgbClr val="00FF00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omic Sans MS"/>
              <a:buNone/>
            </a:pPr>
            <a:r>
              <a:rPr b="1" i="0" lang="en" sz="2000" u="non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2</a:t>
            </a:r>
            <a:endParaRPr/>
          </a:p>
        </p:txBody>
      </p:sp>
      <p:sp>
        <p:nvSpPr>
          <p:cNvPr id="305" name="Google Shape;305;p39"/>
          <p:cNvSpPr txBox="1"/>
          <p:nvPr/>
        </p:nvSpPr>
        <p:spPr>
          <a:xfrm>
            <a:off x="6891337" y="3213497"/>
            <a:ext cx="1824000" cy="304800"/>
          </a:xfrm>
          <a:prstGeom prst="rect">
            <a:avLst/>
          </a:prstGeom>
          <a:solidFill>
            <a:srgbClr val="00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omic Sans MS"/>
              <a:buNone/>
            </a:pPr>
            <a:r>
              <a:rPr b="1" i="0" lang="en" sz="2000" u="non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3</a:t>
            </a:r>
            <a:endParaRPr/>
          </a:p>
        </p:txBody>
      </p:sp>
      <p:sp>
        <p:nvSpPr>
          <p:cNvPr id="306" name="Google Shape;306;p39"/>
          <p:cNvSpPr txBox="1"/>
          <p:nvPr/>
        </p:nvSpPr>
        <p:spPr>
          <a:xfrm>
            <a:off x="7319962" y="3687365"/>
            <a:ext cx="1824000" cy="304800"/>
          </a:xfrm>
          <a:prstGeom prst="rect">
            <a:avLst/>
          </a:prstGeom>
          <a:solidFill>
            <a:srgbClr val="CC00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omic Sans MS"/>
              <a:buNone/>
            </a:pPr>
            <a:r>
              <a:rPr b="1" i="0" lang="en" sz="2000" u="non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5</a:t>
            </a:r>
            <a:endParaRPr/>
          </a:p>
        </p:txBody>
      </p:sp>
      <p:sp>
        <p:nvSpPr>
          <p:cNvPr id="307" name="Google Shape;307;p39"/>
          <p:cNvSpPr txBox="1"/>
          <p:nvPr/>
        </p:nvSpPr>
        <p:spPr>
          <a:xfrm>
            <a:off x="7623175" y="4171950"/>
            <a:ext cx="1520700" cy="304800"/>
          </a:xfrm>
          <a:prstGeom prst="rect">
            <a:avLst/>
          </a:prstGeom>
          <a:solidFill>
            <a:srgbClr val="3366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omic Sans MS"/>
              <a:buNone/>
            </a:pPr>
            <a:r>
              <a:rPr b="1" i="0" lang="en" sz="2000" u="non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6</a:t>
            </a:r>
            <a:endParaRPr/>
          </a:p>
        </p:txBody>
      </p:sp>
      <p:sp>
        <p:nvSpPr>
          <p:cNvPr id="308" name="Google Shape;308;p39"/>
          <p:cNvSpPr txBox="1"/>
          <p:nvPr/>
        </p:nvSpPr>
        <p:spPr>
          <a:xfrm>
            <a:off x="0" y="4542694"/>
            <a:ext cx="9144000" cy="600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omic Sans MS"/>
              <a:buNone/>
            </a:pPr>
            <a:r>
              <a:rPr b="1" lang="en" sz="3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3 out of 4 of the main food Groups </a:t>
            </a:r>
            <a:r>
              <a:rPr b="0" i="0" lang="en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30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9" name="Google Shape;309;p39"/>
          <p:cNvSpPr/>
          <p:nvPr/>
        </p:nvSpPr>
        <p:spPr>
          <a:xfrm>
            <a:off x="0" y="4086450"/>
            <a:ext cx="350100" cy="3048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" name="Google Shape;310;p39"/>
          <p:cNvSpPr/>
          <p:nvPr/>
        </p:nvSpPr>
        <p:spPr>
          <a:xfrm>
            <a:off x="0" y="3630206"/>
            <a:ext cx="350100" cy="3048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" name="Google Shape;311;p39"/>
          <p:cNvSpPr/>
          <p:nvPr/>
        </p:nvSpPr>
        <p:spPr>
          <a:xfrm>
            <a:off x="0" y="3213488"/>
            <a:ext cx="350100" cy="3048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2" name="Google Shape;312;p39"/>
          <p:cNvSpPr/>
          <p:nvPr/>
        </p:nvSpPr>
        <p:spPr>
          <a:xfrm>
            <a:off x="0" y="2687175"/>
            <a:ext cx="350100" cy="3048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3" name="Google Shape;313;p39"/>
          <p:cNvSpPr txBox="1"/>
          <p:nvPr/>
        </p:nvSpPr>
        <p:spPr>
          <a:xfrm>
            <a:off x="5640475" y="1021825"/>
            <a:ext cx="3525600" cy="311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@safefood.eu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40"/>
          <p:cNvSpPr txBox="1"/>
          <p:nvPr>
            <p:ph idx="4294967295"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omic Sans MS"/>
              <a:buNone/>
            </a:pPr>
            <a:r>
              <a:rPr b="1" i="0" lang="en" sz="4000" u="none" cap="none" strike="noStrike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Eat well plate</a:t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319" name="Google Shape;319;p40"/>
          <p:cNvSpPr txBox="1"/>
          <p:nvPr>
            <p:ph idx="4294967295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609600" lvl="0" marL="6096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omic Sans MS"/>
              <a:buNone/>
            </a:pPr>
            <a:r>
              <a:rPr lang="en">
                <a:solidFill>
                  <a:schemeClr val="accent3"/>
                </a:solidFill>
                <a:latin typeface="Comic Sans MS"/>
                <a:ea typeface="Comic Sans MS"/>
                <a:cs typeface="Comic Sans MS"/>
                <a:sym typeface="Comic Sans MS"/>
              </a:rPr>
              <a:t>Activity: Use a paper plate</a:t>
            </a:r>
            <a:endParaRPr>
              <a:solidFill>
                <a:schemeClr val="accent3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609600" lvl="0" marL="6096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omic Sans MS"/>
              <a:buNone/>
            </a:pPr>
            <a:r>
              <a:rPr lang="en">
                <a:solidFill>
                  <a:schemeClr val="accent3"/>
                </a:solidFill>
                <a:latin typeface="Comic Sans MS"/>
                <a:ea typeface="Comic Sans MS"/>
                <a:cs typeface="Comic Sans MS"/>
                <a:sym typeface="Comic Sans MS"/>
              </a:rPr>
              <a:t>Design a balanced breakfast meal for an active teen.</a:t>
            </a:r>
            <a:r>
              <a:rPr b="0" i="0" lang="en" sz="3200" u="none">
                <a:solidFill>
                  <a:schemeClr val="accent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endParaRPr>
              <a:solidFill>
                <a:schemeClr val="accent3"/>
              </a:solidFill>
            </a:endParaRPr>
          </a:p>
          <a:p>
            <a:pPr indent="-457200" lvl="0" marL="609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24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190500" lvl="0" marL="3429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descr="Image result for BREAKFAST" id="320" name="Google Shape;320;p40"/>
          <p:cNvSpPr txBox="1"/>
          <p:nvPr/>
        </p:nvSpPr>
        <p:spPr>
          <a:xfrm>
            <a:off x="4419600" y="2457450"/>
            <a:ext cx="3048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1" name="Google Shape;321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62525" y="2686050"/>
            <a:ext cx="3218951" cy="2123472"/>
          </a:xfrm>
          <a:prstGeom prst="rect">
            <a:avLst/>
          </a:prstGeom>
          <a:noFill/>
          <a:ln>
            <a:noFill/>
          </a:ln>
        </p:spPr>
      </p:pic>
      <p:sp>
        <p:nvSpPr>
          <p:cNvPr id="322" name="Google Shape;322;p40"/>
          <p:cNvSpPr txBox="1"/>
          <p:nvPr/>
        </p:nvSpPr>
        <p:spPr>
          <a:xfrm>
            <a:off x="5998350" y="4596375"/>
            <a:ext cx="2841900" cy="2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@oksmith/creativecommons.or</a:t>
            </a:r>
            <a:r>
              <a:rPr lang="en"/>
              <a:t>g</a:t>
            </a:r>
            <a:endParaRPr/>
          </a:p>
        </p:txBody>
      </p:sp>
      <p:pic>
        <p:nvPicPr>
          <p:cNvPr id="323" name="Google Shape;323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596375"/>
            <a:ext cx="2922600" cy="516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41"/>
          <p:cNvSpPr txBox="1"/>
          <p:nvPr>
            <p:ph idx="4294967295"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omic Sans MS"/>
              <a:buNone/>
            </a:pPr>
            <a:r>
              <a:rPr b="0" i="0" lang="en" sz="4000" u="none" cap="none" strike="noStrik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Eat well plate</a:t>
            </a:r>
            <a:endParaRPr/>
          </a:p>
        </p:txBody>
      </p:sp>
      <p:sp>
        <p:nvSpPr>
          <p:cNvPr id="329" name="Google Shape;329;p41"/>
          <p:cNvSpPr txBox="1"/>
          <p:nvPr>
            <p:ph idx="4294967295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609600" lvl="0" marL="6096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omic Sans MS"/>
              <a:buNone/>
            </a:pPr>
            <a:r>
              <a:rPr b="0" i="0" lang="en" sz="3200" u="non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DESIGN A BALANCED LUNCH  FOR AN </a:t>
            </a:r>
            <a:r>
              <a:rPr lang="en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ACTIVE</a:t>
            </a:r>
            <a:r>
              <a:rPr b="0" i="0" lang="en" sz="3200" u="non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TEENAGER </a:t>
            </a:r>
            <a:endParaRPr/>
          </a:p>
          <a:p>
            <a:pPr indent="-457200" lvl="0" marL="609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457200" lvl="0" marL="609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190500" lvl="0" marL="3429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330" name="Google Shape;330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34100" y="2227925"/>
            <a:ext cx="3010125" cy="2442450"/>
          </a:xfrm>
          <a:prstGeom prst="rect">
            <a:avLst/>
          </a:prstGeom>
          <a:noFill/>
          <a:ln>
            <a:noFill/>
          </a:ln>
        </p:spPr>
      </p:pic>
      <p:sp>
        <p:nvSpPr>
          <p:cNvPr id="331" name="Google Shape;331;p41"/>
          <p:cNvSpPr txBox="1"/>
          <p:nvPr/>
        </p:nvSpPr>
        <p:spPr>
          <a:xfrm>
            <a:off x="6642200" y="4152325"/>
            <a:ext cx="2153700" cy="3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@liftarn/creativecommons.org</a:t>
            </a:r>
            <a:endParaRPr sz="800"/>
          </a:p>
        </p:txBody>
      </p:sp>
      <p:pic>
        <p:nvPicPr>
          <p:cNvPr id="332" name="Google Shape;332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685175"/>
            <a:ext cx="2922600" cy="516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42"/>
          <p:cNvSpPr txBox="1"/>
          <p:nvPr>
            <p:ph idx="4294967295"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omic Sans MS"/>
              <a:buNone/>
            </a:pPr>
            <a:r>
              <a:rPr b="0" i="0" lang="en" sz="4000" u="none" cap="none" strike="noStrik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Eat well plate</a:t>
            </a:r>
            <a:endParaRPr/>
          </a:p>
        </p:txBody>
      </p:sp>
      <p:sp>
        <p:nvSpPr>
          <p:cNvPr id="338" name="Google Shape;338;p42"/>
          <p:cNvSpPr txBox="1"/>
          <p:nvPr>
            <p:ph idx="4294967295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609600" lvl="0" marL="6096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omic Sans MS"/>
              <a:buNone/>
            </a:pPr>
            <a:r>
              <a:rPr b="0" i="0" lang="en" sz="3200" u="non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DESIGN A BALANCED </a:t>
            </a:r>
            <a:r>
              <a:rPr lang="en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Dinner</a:t>
            </a:r>
            <a:r>
              <a:rPr b="0" i="0" lang="en" sz="3200" u="non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 FOR AN </a:t>
            </a:r>
            <a:r>
              <a:rPr lang="en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ACTIVE</a:t>
            </a:r>
            <a:r>
              <a:rPr b="0" i="0" lang="en" sz="3200" u="non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TEENAGER </a:t>
            </a:r>
            <a:endParaRPr/>
          </a:p>
          <a:p>
            <a:pPr indent="-457200" lvl="0" marL="609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457200" lvl="0" marL="609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190500" lvl="0" marL="3429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339" name="Google Shape;339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53375" y="2389454"/>
            <a:ext cx="5417676" cy="2374751"/>
          </a:xfrm>
          <a:prstGeom prst="rect">
            <a:avLst/>
          </a:prstGeom>
          <a:noFill/>
          <a:ln>
            <a:noFill/>
          </a:ln>
        </p:spPr>
      </p:pic>
      <p:sp>
        <p:nvSpPr>
          <p:cNvPr id="340" name="Google Shape;340;p42"/>
          <p:cNvSpPr txBox="1"/>
          <p:nvPr/>
        </p:nvSpPr>
        <p:spPr>
          <a:xfrm>
            <a:off x="6664400" y="4707375"/>
            <a:ext cx="1879800" cy="24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@algotruneman/creativecommons.org</a:t>
            </a:r>
            <a:endParaRPr sz="800"/>
          </a:p>
        </p:txBody>
      </p:sp>
      <p:pic>
        <p:nvPicPr>
          <p:cNvPr id="341" name="Google Shape;341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685175"/>
            <a:ext cx="2922600" cy="516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43"/>
          <p:cNvSpPr txBox="1"/>
          <p:nvPr>
            <p:ph idx="4294967295"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omic Sans MS"/>
              <a:buNone/>
            </a:pPr>
            <a:r>
              <a:rPr b="1" lang="en" sz="40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Portion Size Guidelines </a:t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347" name="Google Shape;347;p43"/>
          <p:cNvSpPr txBox="1"/>
          <p:nvPr/>
        </p:nvSpPr>
        <p:spPr>
          <a:xfrm>
            <a:off x="1210250" y="645450"/>
            <a:ext cx="63738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https://www.safefood.eu/Healthy-Eating/Food,-Diet-and-Health/Eating-In/Serving-sizes.aspx</a:t>
            </a:r>
            <a:endParaRPr/>
          </a:p>
        </p:txBody>
      </p:sp>
      <p:pic>
        <p:nvPicPr>
          <p:cNvPr id="348" name="Google Shape;348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685175"/>
            <a:ext cx="2922600" cy="516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44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lang="en"/>
              <a:t>Quiz Time</a:t>
            </a:r>
            <a:endParaRPr/>
          </a:p>
        </p:txBody>
      </p:sp>
      <p:sp>
        <p:nvSpPr>
          <p:cNvPr id="354" name="Google Shape;354;p44"/>
          <p:cNvSpPr txBox="1"/>
          <p:nvPr/>
        </p:nvSpPr>
        <p:spPr>
          <a:xfrm>
            <a:off x="457200" y="1202524"/>
            <a:ext cx="8490000" cy="3371700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latin typeface="Comic Sans MS"/>
                <a:ea typeface="Comic Sans MS"/>
                <a:cs typeface="Comic Sans MS"/>
                <a:sym typeface="Comic Sans MS"/>
              </a:rPr>
              <a:t>Try our kahoot quiz on macronutrients!</a:t>
            </a:r>
            <a:endParaRPr sz="48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omic Sans MS"/>
                <a:ea typeface="Comic Sans MS"/>
                <a:cs typeface="Comic Sans MS"/>
                <a:sym typeface="Comic Sans MS"/>
              </a:rPr>
              <a:t>(Teacher will have to log into their account to give students code!)</a:t>
            </a:r>
            <a:endParaRPr sz="30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omic Sans MS"/>
                <a:ea typeface="Comic Sans MS"/>
                <a:cs typeface="Comic Sans MS"/>
                <a:sym typeface="Comic Sans MS"/>
              </a:rPr>
              <a:t>https://play.kahoot.it/#/k/0fced22d-96e8-403f-a250-742298ee2c16</a:t>
            </a:r>
            <a:endParaRPr sz="30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355" name="Google Shape;355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685175"/>
            <a:ext cx="2922600" cy="516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Default Design">
  <a:themeElements>
    <a:clrScheme name="Default Design 14">
      <a:dk1>
        <a:srgbClr val="0E2FAD"/>
      </a:dk1>
      <a:lt1>
        <a:srgbClr val="FFFFFF"/>
      </a:lt1>
      <a:dk2>
        <a:srgbClr val="0E2FAD"/>
      </a:dk2>
      <a:lt2>
        <a:srgbClr val="B3CCE6"/>
      </a:lt2>
      <a:accent1>
        <a:srgbClr val="7FD7FC"/>
      </a:accent1>
      <a:accent2>
        <a:srgbClr val="6BA7F8"/>
      </a:accent2>
      <a:accent3>
        <a:srgbClr val="FFFFFF"/>
      </a:accent3>
      <a:accent4>
        <a:srgbClr val="0A2793"/>
      </a:accent4>
      <a:accent5>
        <a:srgbClr val="C0E8FD"/>
      </a:accent5>
      <a:accent6>
        <a:srgbClr val="6097E1"/>
      </a:accent6>
      <a:hlink>
        <a:srgbClr val="FF9D3B"/>
      </a:hlink>
      <a:folHlink>
        <a:srgbClr val="007B7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