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6858000" cy="9144000"/>
  <p:embeddedFontLst>
    <p:embeddedFont>
      <p:font typeface="Playfair Display"/>
      <p:regular r:id="rId41"/>
      <p:bold r:id="rId42"/>
      <p:italic r:id="rId43"/>
      <p:boldItalic r:id="rId44"/>
    </p:embeddedFont>
    <p:embeddedFont>
      <p:font typeface="Montserrat"/>
      <p:regular r:id="rId45"/>
      <p:bold r:id="rId46"/>
      <p:italic r:id="rId47"/>
      <p:boldItalic r:id="rId48"/>
    </p:embeddedFont>
    <p:embeddedFont>
      <p:font typeface="Oswald"/>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C5F90C85-FFD0-4025-8CE8-141CA814BCB6}">
  <a:tblStyle styleId="{C5F90C85-FFD0-4025-8CE8-141CA814BCB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PlayfairDisplay-bold.fntdata"/><Relationship Id="rId41" Type="http://schemas.openxmlformats.org/officeDocument/2006/relationships/font" Target="fonts/PlayfairDisplay-regular.fntdata"/><Relationship Id="rId44" Type="http://schemas.openxmlformats.org/officeDocument/2006/relationships/font" Target="fonts/PlayfairDisplay-boldItalic.fntdata"/><Relationship Id="rId43" Type="http://schemas.openxmlformats.org/officeDocument/2006/relationships/font" Target="fonts/PlayfairDisplay-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Oswald-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0" Type="http://schemas.openxmlformats.org/officeDocument/2006/relationships/font" Target="fonts/Oswald-bold.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3eb9670233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eb9670233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3eb9670233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65" name="Google Shape;165;g3eb9670233_0_2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3eb9670233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74" name="Google Shape;174;g3eb9670233_0_3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3eb9670233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84" name="Google Shape;184;g3eb9670233_0_4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3eb9670233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00" name="Google Shape;200;g3eb9670233_0_5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3eb9670233_0_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eb9670233_0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3eb9670233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eb9670233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3eb9670233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37" name="Google Shape;237;g3eb9670233_0_6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3eb9670233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eb9670233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3eb9670233_0_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9" name="Google Shape;259;g3eb9670233_0_6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g3eb9670233_0_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eb9670233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3eb9670233_0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82" name="Google Shape;282;g3eb9670233_0_6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Google Shape;298;g3f8aa1cb0e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99" name="Google Shape;299;g3f8aa1cb0e_0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3f8aa1cb0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08" name="Google Shape;308;g3f8aa1cb0e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g3f8aa1cb0e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f8aa1cb0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3f8aa1cb0e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f8aa1cb0e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3f8aa1cb0e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46" name="Google Shape;346;g3f8aa1cb0e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3f8b2ae8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f8b2ae8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Google Shape;362;g3f8b2ae8f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f8b2ae8f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g3f8b2ae8f1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70" name="Google Shape;370;g3f8b2ae8f1_0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3f8b2ae8f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f8b2ae8f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7" name="Shape 387"/>
        <p:cNvGrpSpPr/>
        <p:nvPr/>
      </p:nvGrpSpPr>
      <p:grpSpPr>
        <a:xfrm>
          <a:off x="0" y="0"/>
          <a:ext cx="0" cy="0"/>
          <a:chOff x="0" y="0"/>
          <a:chExt cx="0" cy="0"/>
        </a:xfrm>
      </p:grpSpPr>
      <p:sp>
        <p:nvSpPr>
          <p:cNvPr id="388" name="Google Shape;388;g3f8b2ae8f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89" name="Google Shape;389;g3f8b2ae8f1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4" name="Shape 404"/>
        <p:cNvGrpSpPr/>
        <p:nvPr/>
      </p:nvGrpSpPr>
      <p:grpSpPr>
        <a:xfrm>
          <a:off x="0" y="0"/>
          <a:ext cx="0" cy="0"/>
          <a:chOff x="0" y="0"/>
          <a:chExt cx="0" cy="0"/>
        </a:xfrm>
      </p:grpSpPr>
      <p:sp>
        <p:nvSpPr>
          <p:cNvPr id="405" name="Google Shape;405;g3f8b2ae8f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f8b2ae8f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Google Shape;413;g3f8b2ae8f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f8b2ae8f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1" name="Shape 431"/>
        <p:cNvGrpSpPr/>
        <p:nvPr/>
      </p:nvGrpSpPr>
      <p:grpSpPr>
        <a:xfrm>
          <a:off x="0" y="0"/>
          <a:ext cx="0" cy="0"/>
          <a:chOff x="0" y="0"/>
          <a:chExt cx="0" cy="0"/>
        </a:xfrm>
      </p:grpSpPr>
      <p:sp>
        <p:nvSpPr>
          <p:cNvPr id="432" name="Google Shape;432;g3f8b2ae8f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f8b2ae8f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9" name="Shape 439"/>
        <p:cNvGrpSpPr/>
        <p:nvPr/>
      </p:nvGrpSpPr>
      <p:grpSpPr>
        <a:xfrm>
          <a:off x="0" y="0"/>
          <a:ext cx="0" cy="0"/>
          <a:chOff x="0" y="0"/>
          <a:chExt cx="0" cy="0"/>
        </a:xfrm>
      </p:grpSpPr>
      <p:sp>
        <p:nvSpPr>
          <p:cNvPr id="440" name="Google Shape;440;g3f8b2ae8f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41" name="Google Shape;441;g3f8b2ae8f1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6" name="Shape 456"/>
        <p:cNvGrpSpPr/>
        <p:nvPr/>
      </p:nvGrpSpPr>
      <p:grpSpPr>
        <a:xfrm>
          <a:off x="0" y="0"/>
          <a:ext cx="0" cy="0"/>
          <a:chOff x="0" y="0"/>
          <a:chExt cx="0" cy="0"/>
        </a:xfrm>
      </p:grpSpPr>
      <p:sp>
        <p:nvSpPr>
          <p:cNvPr id="457" name="Google Shape;457;g3f8aa1cb0e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58" name="Google Shape;458;g3f8aa1cb0e_0_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4" name="Shape 464"/>
        <p:cNvGrpSpPr/>
        <p:nvPr/>
      </p:nvGrpSpPr>
      <p:grpSpPr>
        <a:xfrm>
          <a:off x="0" y="0"/>
          <a:ext cx="0" cy="0"/>
          <a:chOff x="0" y="0"/>
          <a:chExt cx="0" cy="0"/>
        </a:xfrm>
      </p:grpSpPr>
      <p:sp>
        <p:nvSpPr>
          <p:cNvPr id="465" name="Google Shape;465;g3f8aa1cb0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66" name="Google Shape;466;g3f8aa1cb0e_0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7" name="Shape 477"/>
        <p:cNvGrpSpPr/>
        <p:nvPr/>
      </p:nvGrpSpPr>
      <p:grpSpPr>
        <a:xfrm>
          <a:off x="0" y="0"/>
          <a:ext cx="0" cy="0"/>
          <a:chOff x="0" y="0"/>
          <a:chExt cx="0" cy="0"/>
        </a:xfrm>
      </p:grpSpPr>
      <p:sp>
        <p:nvSpPr>
          <p:cNvPr id="478" name="Google Shape;478;g3f8aa1cb0e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79" name="Google Shape;479;g3f8aa1cb0e_0_1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0" name="Shape 500"/>
        <p:cNvGrpSpPr/>
        <p:nvPr/>
      </p:nvGrpSpPr>
      <p:grpSpPr>
        <a:xfrm>
          <a:off x="0" y="0"/>
          <a:ext cx="0" cy="0"/>
          <a:chOff x="0" y="0"/>
          <a:chExt cx="0" cy="0"/>
        </a:xfrm>
      </p:grpSpPr>
      <p:sp>
        <p:nvSpPr>
          <p:cNvPr id="501" name="Google Shape;501;g3f8aa1cb0e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02" name="Google Shape;502;g3f8aa1cb0e_0_1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8" name="Shape 518"/>
        <p:cNvGrpSpPr/>
        <p:nvPr/>
      </p:nvGrpSpPr>
      <p:grpSpPr>
        <a:xfrm>
          <a:off x="0" y="0"/>
          <a:ext cx="0" cy="0"/>
          <a:chOff x="0" y="0"/>
          <a:chExt cx="0" cy="0"/>
        </a:xfrm>
      </p:grpSpPr>
      <p:sp>
        <p:nvSpPr>
          <p:cNvPr id="519" name="Google Shape;519;g3f8aa1cb0e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20" name="Google Shape;520;g3f8aa1cb0e_0_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7" name="Shape 527"/>
        <p:cNvGrpSpPr/>
        <p:nvPr/>
      </p:nvGrpSpPr>
      <p:grpSpPr>
        <a:xfrm>
          <a:off x="0" y="0"/>
          <a:ext cx="0" cy="0"/>
          <a:chOff x="0" y="0"/>
          <a:chExt cx="0" cy="0"/>
        </a:xfrm>
      </p:grpSpPr>
      <p:sp>
        <p:nvSpPr>
          <p:cNvPr id="528" name="Google Shape;528;g3f8aa1cb0e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29" name="Google Shape;529;g3f8aa1cb0e_0_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5"/>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0" name="Shape 60"/>
        <p:cNvGrpSpPr/>
        <p:nvPr/>
      </p:nvGrpSpPr>
      <p:grpSpPr>
        <a:xfrm>
          <a:off x="0" y="0"/>
          <a:ext cx="0" cy="0"/>
          <a:chOff x="0" y="0"/>
          <a:chExt cx="0" cy="0"/>
        </a:xfrm>
      </p:grpSpPr>
      <p:sp>
        <p:nvSpPr>
          <p:cNvPr id="61" name="Google Shape;61;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2" name="Google Shape;62;p14"/>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14"/>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14"/>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5" name="Shape 65"/>
        <p:cNvGrpSpPr/>
        <p:nvPr/>
      </p:nvGrpSpPr>
      <p:grpSpPr>
        <a:xfrm>
          <a:off x="0" y="0"/>
          <a:ext cx="0" cy="0"/>
          <a:chOff x="0" y="0"/>
          <a:chExt cx="0" cy="0"/>
        </a:xfrm>
      </p:grpSpPr>
      <p:sp>
        <p:nvSpPr>
          <p:cNvPr id="66" name="Google Shape;66;p1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7" name="Google Shape;67;p15"/>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8" name="Google Shape;68;p15"/>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1" name="Shape 71"/>
        <p:cNvGrpSpPr/>
        <p:nvPr/>
      </p:nvGrpSpPr>
      <p:grpSpPr>
        <a:xfrm>
          <a:off x="0" y="0"/>
          <a:ext cx="0" cy="0"/>
          <a:chOff x="0" y="0"/>
          <a:chExt cx="0" cy="0"/>
        </a:xfrm>
      </p:grpSpPr>
      <p:sp>
        <p:nvSpPr>
          <p:cNvPr id="72" name="Google Shape;72;p16"/>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 name="Google Shape;73;p16"/>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4" name="Google Shape;74;p16"/>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Diagram or Organization Chart" type="dgm">
  <p:cSld name="DIAGRAM">
    <p:spTree>
      <p:nvGrpSpPr>
        <p:cNvPr id="75" name="Shape 75"/>
        <p:cNvGrpSpPr/>
        <p:nvPr/>
      </p:nvGrpSpPr>
      <p:grpSpPr>
        <a:xfrm>
          <a:off x="0" y="0"/>
          <a:ext cx="0" cy="0"/>
          <a:chOff x="0" y="0"/>
          <a:chExt cx="0" cy="0"/>
        </a:xfrm>
      </p:grpSpPr>
      <p:sp>
        <p:nvSpPr>
          <p:cNvPr id="76" name="Google Shape;76;p1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7" name="Google Shape;77;p17"/>
          <p:cNvSpPr/>
          <p:nvPr>
            <p:ph idx="2" type="dgm"/>
          </p:nvPr>
        </p:nvSpPr>
        <p:spPr>
          <a:xfrm>
            <a:off x="457200" y="1200150"/>
            <a:ext cx="8229600" cy="33945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8" name="Google Shape;78;p17"/>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 name="Google Shape;79;p17"/>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3" name="Google Shape;83;p18"/>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sz="2400">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84" name="Google Shape;84;p18"/>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85" name="Google Shape;85;p18"/>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sz="2400">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86" name="Google Shape;86;p18"/>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87" name="Google Shape;87;p18"/>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8"/>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18"/>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90" name="Shape 90"/>
        <p:cNvGrpSpPr/>
        <p:nvPr/>
      </p:nvGrpSpPr>
      <p:grpSpPr>
        <a:xfrm>
          <a:off x="0" y="0"/>
          <a:ext cx="0" cy="0"/>
          <a:chOff x="0" y="0"/>
          <a:chExt cx="0" cy="0"/>
        </a:xfrm>
      </p:grpSpPr>
      <p:sp>
        <p:nvSpPr>
          <p:cNvPr id="91" name="Google Shape;91;p19"/>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2" name="Google Shape;92;p19"/>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3" name="Google Shape;93;p19"/>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9"/>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9"/>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96" name="Shape 96"/>
        <p:cNvGrpSpPr/>
        <p:nvPr/>
      </p:nvGrpSpPr>
      <p:grpSpPr>
        <a:xfrm>
          <a:off x="0" y="0"/>
          <a:ext cx="0" cy="0"/>
          <a:chOff x="0" y="0"/>
          <a:chExt cx="0" cy="0"/>
        </a:xfrm>
      </p:grpSpPr>
      <p:sp>
        <p:nvSpPr>
          <p:cNvPr id="97" name="Google Shape;97;p2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8" name="Google Shape;98;p20"/>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9" name="Google Shape;99;p20"/>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20"/>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20"/>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2" name="Shape 102"/>
        <p:cNvGrpSpPr/>
        <p:nvPr/>
      </p:nvGrpSpPr>
      <p:grpSpPr>
        <a:xfrm>
          <a:off x="0" y="0"/>
          <a:ext cx="0" cy="0"/>
          <a:chOff x="0" y="0"/>
          <a:chExt cx="0" cy="0"/>
        </a:xfrm>
      </p:grpSpPr>
      <p:sp>
        <p:nvSpPr>
          <p:cNvPr id="103" name="Google Shape;103;p21"/>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1" i="0" sz="2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4" name="Google Shape;104;p21"/>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05" name="Google Shape;105;p21"/>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sz="1400">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06" name="Google Shape;106;p21"/>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21"/>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 name="Google Shape;108;p21"/>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09" name="Shape 109"/>
        <p:cNvGrpSpPr/>
        <p:nvPr/>
      </p:nvGrpSpPr>
      <p:grpSpPr>
        <a:xfrm>
          <a:off x="0" y="0"/>
          <a:ext cx="0" cy="0"/>
          <a:chOff x="0" y="0"/>
          <a:chExt cx="0" cy="0"/>
        </a:xfrm>
      </p:grpSpPr>
      <p:sp>
        <p:nvSpPr>
          <p:cNvPr id="110" name="Google Shape;110;p22"/>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1" i="0" sz="2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1" name="Google Shape;111;p22"/>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2" name="Google Shape;112;p22"/>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sz="1400">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13" name="Google Shape;113;p22"/>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22"/>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2"/>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16" name="Shape 116"/>
        <p:cNvGrpSpPr/>
        <p:nvPr/>
      </p:nvGrpSpPr>
      <p:grpSpPr>
        <a:xfrm>
          <a:off x="0" y="0"/>
          <a:ext cx="0" cy="0"/>
          <a:chOff x="0" y="0"/>
          <a:chExt cx="0" cy="0"/>
        </a:xfrm>
      </p:grpSpPr>
      <p:sp>
        <p:nvSpPr>
          <p:cNvPr id="117" name="Google Shape;117;p2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8" name="Google Shape;118;p23"/>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9" name="Google Shape;119;p23"/>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0" name="Google Shape;120;p23"/>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 name="Google Shape;121;p23"/>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2" name="Google Shape;122;p23"/>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23" name="Shape 123"/>
        <p:cNvGrpSpPr/>
        <p:nvPr/>
      </p:nvGrpSpPr>
      <p:grpSpPr>
        <a:xfrm>
          <a:off x="0" y="0"/>
          <a:ext cx="0" cy="0"/>
          <a:chOff x="0" y="0"/>
          <a:chExt cx="0" cy="0"/>
        </a:xfrm>
      </p:grpSpPr>
      <p:sp>
        <p:nvSpPr>
          <p:cNvPr id="124" name="Google Shape;124;p24"/>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1" i="0" sz="4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5" name="Google Shape;125;p24"/>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chemeClr val="dk1"/>
              </a:buClr>
              <a:buSzPts val="2000"/>
              <a:buFont typeface="Arial"/>
              <a:buNone/>
              <a:defRPr sz="2000">
                <a:solidFill>
                  <a:schemeClr val="dk1"/>
                </a:solidFill>
                <a:latin typeface="Arial"/>
                <a:ea typeface="Arial"/>
                <a:cs typeface="Arial"/>
                <a:sym typeface="Arial"/>
              </a:defRPr>
            </a:lvl1pPr>
            <a:lvl2pPr indent="-228600" lvl="1" marL="914400" marR="0" rtl="0" algn="l">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228600" lvl="2" marL="1371600" marR="0" rtl="0" algn="l">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3pPr>
            <a:lvl4pPr indent="-228600" lvl="3" marL="18288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228600" lvl="4" marL="22860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228600" lvl="5" marL="27432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228600" lvl="6" marL="32004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228600" lvl="7" marL="36576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228600" lvl="8" marL="41148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p:txBody>
      </p:sp>
      <p:sp>
        <p:nvSpPr>
          <p:cNvPr id="126" name="Google Shape;126;p24"/>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7" name="Google Shape;127;p24"/>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24"/>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29" name="Shape 129"/>
        <p:cNvGrpSpPr/>
        <p:nvPr/>
      </p:nvGrpSpPr>
      <p:grpSpPr>
        <a:xfrm>
          <a:off x="0" y="0"/>
          <a:ext cx="0" cy="0"/>
          <a:chOff x="0" y="0"/>
          <a:chExt cx="0" cy="0"/>
        </a:xfrm>
      </p:grpSpPr>
      <p:sp>
        <p:nvSpPr>
          <p:cNvPr id="130" name="Google Shape;130;p2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1" name="Google Shape;131;p2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marR="0" rtl="0" algn="ctr">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ct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32" name="Google Shape;132;p25"/>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25"/>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3.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22BAFA"/>
        </a:solidFill>
      </p:bgPr>
    </p:bg>
    <p:spTree>
      <p:nvGrpSpPr>
        <p:cNvPr id="54" name="Shape 54"/>
        <p:cNvGrpSpPr/>
        <p:nvPr/>
      </p:nvGrpSpPr>
      <p:grpSpPr>
        <a:xfrm>
          <a:off x="0" y="0"/>
          <a:ext cx="0" cy="0"/>
          <a:chOff x="0" y="0"/>
          <a:chExt cx="0" cy="0"/>
        </a:xfrm>
      </p:grpSpPr>
      <p:sp>
        <p:nvSpPr>
          <p:cNvPr id="55" name="Google Shape;55;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56" name="Google Shape;56;p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7" name="Google Shape;57;p13"/>
          <p:cNvSpPr txBox="1"/>
          <p:nvPr>
            <p:ph idx="10" type="dt"/>
          </p:nvPr>
        </p:nvSpPr>
        <p:spPr>
          <a:xfrm>
            <a:off x="457200" y="4683919"/>
            <a:ext cx="2133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 name="Google Shape;58;p13"/>
          <p:cNvSpPr txBox="1"/>
          <p:nvPr>
            <p:ph idx="11" type="ftr"/>
          </p:nvPr>
        </p:nvSpPr>
        <p:spPr>
          <a:xfrm>
            <a:off x="3124200" y="4683919"/>
            <a:ext cx="2895600" cy="3570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2" type="sldNum"/>
          </p:nvPr>
        </p:nvSpPr>
        <p:spPr>
          <a:xfrm>
            <a:off x="6553200" y="4683919"/>
            <a:ext cx="2133600" cy="3570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7.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hyperlink" Target="https://openclipart.org/user-detail/presquesage" TargetMode="External"/><Relationship Id="rId5" Type="http://schemas.openxmlformats.org/officeDocument/2006/relationships/image" Target="../media/image1.pn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hyperlink" Target="https://openclipart.org/user-detail/presquesage" TargetMode="External"/><Relationship Id="rId5" Type="http://schemas.openxmlformats.org/officeDocument/2006/relationships/image" Target="../media/image16.png"/><Relationship Id="rId6" Type="http://schemas.openxmlformats.org/officeDocument/2006/relationships/image" Target="../media/image1.png"/><Relationship Id="rId7"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hyperlink" Target="https://openclipart.org/user-detail/presquesage" TargetMode="External"/><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hyperlink" Target="http://www.youtube.com/watch?v=L1bxBWfwelk" TargetMode="External"/><Relationship Id="rId5"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hyperlink" Target="http://www.youtube.com/watch?v=VaouOWx3Bmo" TargetMode="External"/><Relationship Id="rId5" Type="http://schemas.openxmlformats.org/officeDocument/2006/relationships/image" Target="../media/image20.jpg"/><Relationship Id="rId6"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21.png"/><Relationship Id="rId9" Type="http://schemas.openxmlformats.org/officeDocument/2006/relationships/image" Target="../media/image2.png"/><Relationship Id="rId5" Type="http://schemas.openxmlformats.org/officeDocument/2006/relationships/image" Target="../media/image29.png"/><Relationship Id="rId6" Type="http://schemas.openxmlformats.org/officeDocument/2006/relationships/image" Target="../media/image25.png"/><Relationship Id="rId7" Type="http://schemas.openxmlformats.org/officeDocument/2006/relationships/image" Target="../media/image22.png"/><Relationship Id="rId8"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30.png"/><Relationship Id="rId5"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26"/>
          <p:cNvSpPr txBox="1"/>
          <p:nvPr>
            <p:ph type="ctrTitle"/>
          </p:nvPr>
        </p:nvSpPr>
        <p:spPr>
          <a:xfrm>
            <a:off x="344250" y="1403850"/>
            <a:ext cx="8455500" cy="21468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Food Sustainability</a:t>
            </a:r>
            <a:endParaRPr/>
          </a:p>
        </p:txBody>
      </p:sp>
      <p:sp>
        <p:nvSpPr>
          <p:cNvPr id="140" name="Google Shape;140;p26"/>
          <p:cNvSpPr txBox="1"/>
          <p:nvPr>
            <p:ph idx="1" type="subTitle"/>
          </p:nvPr>
        </p:nvSpPr>
        <p:spPr>
          <a:xfrm>
            <a:off x="344250" y="3550650"/>
            <a:ext cx="4910100" cy="5778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World Food Day~ 16/10/2018!</a:t>
            </a:r>
            <a:endParaRPr/>
          </a:p>
        </p:txBody>
      </p:sp>
      <p:pic>
        <p:nvPicPr>
          <p:cNvPr id="141" name="Google Shape;141;p26"/>
          <p:cNvPicPr preferRelativeResize="0"/>
          <p:nvPr/>
        </p:nvPicPr>
        <p:blipFill>
          <a:blip r:embed="rId3">
            <a:alphaModFix/>
          </a:blip>
          <a:stretch>
            <a:fillRect/>
          </a:stretch>
        </p:blipFill>
        <p:spPr>
          <a:xfrm>
            <a:off x="6042750" y="3707500"/>
            <a:ext cx="1769124" cy="1066476"/>
          </a:xfrm>
          <a:prstGeom prst="rect">
            <a:avLst/>
          </a:prstGeom>
          <a:noFill/>
          <a:ln>
            <a:noFill/>
          </a:ln>
        </p:spPr>
      </p:pic>
      <p:sp>
        <p:nvSpPr>
          <p:cNvPr id="142" name="Google Shape;142;p26"/>
          <p:cNvSpPr txBox="1"/>
          <p:nvPr/>
        </p:nvSpPr>
        <p:spPr>
          <a:xfrm>
            <a:off x="5509900" y="4685175"/>
            <a:ext cx="2553300" cy="310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800"/>
              <a:t>@glitch/creativecommons.org</a:t>
            </a:r>
            <a:endParaRPr sz="800"/>
          </a:p>
        </p:txBody>
      </p:sp>
      <p:pic>
        <p:nvPicPr>
          <p:cNvPr id="143" name="Google Shape;143;p26"/>
          <p:cNvPicPr preferRelativeResize="0"/>
          <p:nvPr/>
        </p:nvPicPr>
        <p:blipFill>
          <a:blip r:embed="rId4">
            <a:alphaModFix/>
          </a:blip>
          <a:stretch>
            <a:fillRect/>
          </a:stretch>
        </p:blipFill>
        <p:spPr>
          <a:xfrm>
            <a:off x="148025" y="4594113"/>
            <a:ext cx="3517800" cy="4929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sz="4800"/>
              <a:t>What is World Food Day??</a:t>
            </a:r>
            <a:endParaRPr sz="4800"/>
          </a:p>
        </p:txBody>
      </p:sp>
      <p:sp>
        <p:nvSpPr>
          <p:cNvPr id="149" name="Google Shape;149;p27"/>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150" name="Google Shape;150;p27"/>
          <p:cNvSpPr/>
          <p:nvPr/>
        </p:nvSpPr>
        <p:spPr>
          <a:xfrm>
            <a:off x="262800" y="3278550"/>
            <a:ext cx="2819664" cy="1864944"/>
          </a:xfrm>
          <a:prstGeom prst="cloud">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lgn="ctr">
              <a:spcBef>
                <a:spcPts val="0"/>
              </a:spcBef>
              <a:spcAft>
                <a:spcPts val="0"/>
              </a:spcAft>
              <a:buNone/>
            </a:pPr>
            <a:r>
              <a:rPr lang="en">
                <a:latin typeface="Comic Sans MS"/>
                <a:ea typeface="Comic Sans MS"/>
                <a:cs typeface="Comic Sans MS"/>
                <a:sym typeface="Comic Sans MS"/>
              </a:rPr>
              <a:t>Celebrated internationally on the 16th of October each year</a:t>
            </a:r>
            <a:endParaRPr>
              <a:latin typeface="Comic Sans MS"/>
              <a:ea typeface="Comic Sans MS"/>
              <a:cs typeface="Comic Sans MS"/>
              <a:sym typeface="Comic Sans MS"/>
            </a:endParaRPr>
          </a:p>
        </p:txBody>
      </p:sp>
      <p:sp>
        <p:nvSpPr>
          <p:cNvPr id="151" name="Google Shape;151;p27"/>
          <p:cNvSpPr/>
          <p:nvPr/>
        </p:nvSpPr>
        <p:spPr>
          <a:xfrm>
            <a:off x="151825" y="1266050"/>
            <a:ext cx="2686500" cy="1901988"/>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nSpc>
                <a:spcPct val="107916"/>
              </a:lnSpc>
              <a:spcBef>
                <a:spcPts val="0"/>
              </a:spcBef>
              <a:spcAft>
                <a:spcPts val="0"/>
              </a:spcAft>
              <a:buNone/>
            </a:pPr>
            <a:r>
              <a:t/>
            </a:r>
            <a:endParaRPr>
              <a:solidFill>
                <a:schemeClr val="dk2"/>
              </a:solidFill>
              <a:latin typeface="Comic Sans MS"/>
              <a:ea typeface="Comic Sans MS"/>
              <a:cs typeface="Comic Sans MS"/>
              <a:sym typeface="Comic Sans MS"/>
            </a:endParaRPr>
          </a:p>
          <a:p>
            <a:pPr indent="0" lvl="0" marL="0" rtl="0" algn="ctr">
              <a:lnSpc>
                <a:spcPct val="107916"/>
              </a:lnSpc>
              <a:spcBef>
                <a:spcPts val="800"/>
              </a:spcBef>
              <a:spcAft>
                <a:spcPts val="800"/>
              </a:spcAft>
              <a:buClr>
                <a:schemeClr val="dk2"/>
              </a:buClr>
              <a:buSzPts val="1100"/>
              <a:buFont typeface="Arial"/>
              <a:buNone/>
            </a:pPr>
            <a:r>
              <a:rPr lang="en">
                <a:solidFill>
                  <a:schemeClr val="dk2"/>
                </a:solidFill>
                <a:latin typeface="Comic Sans MS"/>
                <a:ea typeface="Comic Sans MS"/>
                <a:cs typeface="Comic Sans MS"/>
                <a:sym typeface="Comic Sans MS"/>
              </a:rPr>
              <a:t>A key international day of awareness and action dedicated to tackling food hunger</a:t>
            </a:r>
            <a:r>
              <a:rPr lang="en">
                <a:solidFill>
                  <a:schemeClr val="dk2"/>
                </a:solidFill>
              </a:rPr>
              <a:t>.</a:t>
            </a:r>
            <a:r>
              <a:rPr lang="en" sz="1100">
                <a:solidFill>
                  <a:schemeClr val="dk2"/>
                </a:solidFill>
              </a:rPr>
              <a:t> </a:t>
            </a:r>
            <a:endParaRPr/>
          </a:p>
        </p:txBody>
      </p:sp>
      <p:sp>
        <p:nvSpPr>
          <p:cNvPr id="152" name="Google Shape;152;p27"/>
          <p:cNvSpPr/>
          <p:nvPr/>
        </p:nvSpPr>
        <p:spPr>
          <a:xfrm>
            <a:off x="3445149" y="1466325"/>
            <a:ext cx="3707748" cy="2952396"/>
          </a:xfrm>
          <a:prstGeom prst="cloud">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0"/>
              </a:spcAft>
              <a:buNone/>
            </a:pPr>
            <a:r>
              <a:t/>
            </a:r>
            <a:endParaRPr>
              <a:solidFill>
                <a:schemeClr val="dk2"/>
              </a:solidFill>
              <a:latin typeface="Comic Sans MS"/>
              <a:ea typeface="Comic Sans MS"/>
              <a:cs typeface="Comic Sans MS"/>
              <a:sym typeface="Comic Sans MS"/>
            </a:endParaRPr>
          </a:p>
          <a:p>
            <a:pPr indent="0" lvl="0" marL="0" rtl="0" algn="ctr">
              <a:lnSpc>
                <a:spcPct val="107916"/>
              </a:lnSpc>
              <a:spcBef>
                <a:spcPts val="800"/>
              </a:spcBef>
              <a:spcAft>
                <a:spcPts val="800"/>
              </a:spcAft>
              <a:buClr>
                <a:schemeClr val="dk2"/>
              </a:buClr>
              <a:buSzPts val="1100"/>
              <a:buFont typeface="Arial"/>
              <a:buNone/>
            </a:pPr>
            <a:r>
              <a:rPr lang="en">
                <a:solidFill>
                  <a:schemeClr val="dk2"/>
                </a:solidFill>
                <a:latin typeface="Comic Sans MS"/>
                <a:ea typeface="Comic Sans MS"/>
                <a:cs typeface="Comic Sans MS"/>
                <a:sym typeface="Comic Sans MS"/>
              </a:rPr>
              <a:t>WFD arose as a point of interest and activity on world hunger and poverty issues as a result of the work of Food and Agriculture Organisation of the UN and has been championed by many actors over recent decades. </a:t>
            </a:r>
            <a:endParaRPr>
              <a:latin typeface="Comic Sans MS"/>
              <a:ea typeface="Comic Sans MS"/>
              <a:cs typeface="Comic Sans MS"/>
              <a:sym typeface="Comic Sans MS"/>
            </a:endParaRPr>
          </a:p>
        </p:txBody>
      </p:sp>
      <p:sp>
        <p:nvSpPr>
          <p:cNvPr id="153" name="Google Shape;153;p27"/>
          <p:cNvSpPr/>
          <p:nvPr/>
        </p:nvSpPr>
        <p:spPr>
          <a:xfrm>
            <a:off x="6324325" y="-80925"/>
            <a:ext cx="2819664" cy="1864944"/>
          </a:xfrm>
          <a:prstGeom prst="cloud">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omic Sans MS"/>
                <a:ea typeface="Comic Sans MS"/>
                <a:cs typeface="Comic Sans MS"/>
                <a:sym typeface="Comic Sans MS"/>
              </a:rPr>
              <a:t>Celebrated internationally on the 16th of October each year</a:t>
            </a:r>
            <a:endParaRPr>
              <a:latin typeface="Comic Sans MS"/>
              <a:ea typeface="Comic Sans MS"/>
              <a:cs typeface="Comic Sans MS"/>
              <a:sym typeface="Comic Sans MS"/>
            </a:endParaRPr>
          </a:p>
        </p:txBody>
      </p:sp>
      <p:sp>
        <p:nvSpPr>
          <p:cNvPr id="154" name="Google Shape;154;p27"/>
          <p:cNvSpPr/>
          <p:nvPr/>
        </p:nvSpPr>
        <p:spPr>
          <a:xfrm>
            <a:off x="7641301" y="3338250"/>
            <a:ext cx="1573020" cy="1230552"/>
          </a:xfrm>
          <a:prstGeom prst="cloud">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lgn="ctr">
              <a:spcBef>
                <a:spcPts val="0"/>
              </a:spcBef>
              <a:spcAft>
                <a:spcPts val="0"/>
              </a:spcAft>
              <a:buNone/>
            </a:pPr>
            <a:r>
              <a:rPr lang="en">
                <a:latin typeface="Comic Sans MS"/>
                <a:ea typeface="Comic Sans MS"/>
                <a:cs typeface="Comic Sans MS"/>
                <a:sym typeface="Comic Sans MS"/>
              </a:rPr>
              <a:t>For more info</a:t>
            </a:r>
            <a:endParaRPr>
              <a:latin typeface="Comic Sans MS"/>
              <a:ea typeface="Comic Sans MS"/>
              <a:cs typeface="Comic Sans MS"/>
              <a:sym typeface="Comic Sans MS"/>
            </a:endParaRPr>
          </a:p>
          <a:p>
            <a:pPr indent="0" lvl="0" marL="0" algn="ctr">
              <a:spcBef>
                <a:spcPts val="0"/>
              </a:spcBef>
              <a:spcAft>
                <a:spcPts val="0"/>
              </a:spcAft>
              <a:buNone/>
            </a:pPr>
            <a:r>
              <a:rPr lang="en">
                <a:latin typeface="Comic Sans MS"/>
                <a:ea typeface="Comic Sans MS"/>
                <a:cs typeface="Comic Sans MS"/>
                <a:sym typeface="Comic Sans MS"/>
              </a:rPr>
              <a:t>Check out </a:t>
            </a:r>
            <a:endParaRPr>
              <a:latin typeface="Comic Sans MS"/>
              <a:ea typeface="Comic Sans MS"/>
              <a:cs typeface="Comic Sans MS"/>
              <a:sym typeface="Comic Sans MS"/>
            </a:endParaRPr>
          </a:p>
        </p:txBody>
      </p:sp>
      <p:pic>
        <p:nvPicPr>
          <p:cNvPr id="155" name="Google Shape;155;p27"/>
          <p:cNvPicPr preferRelativeResize="0"/>
          <p:nvPr/>
        </p:nvPicPr>
        <p:blipFill>
          <a:blip r:embed="rId3">
            <a:alphaModFix/>
          </a:blip>
          <a:stretch>
            <a:fillRect/>
          </a:stretch>
        </p:blipFill>
        <p:spPr>
          <a:xfrm>
            <a:off x="7492347" y="1999050"/>
            <a:ext cx="1104006" cy="572700"/>
          </a:xfrm>
          <a:prstGeom prst="rect">
            <a:avLst/>
          </a:prstGeom>
          <a:noFill/>
          <a:ln>
            <a:noFill/>
          </a:ln>
        </p:spPr>
      </p:pic>
      <p:sp>
        <p:nvSpPr>
          <p:cNvPr id="156" name="Google Shape;156;p27"/>
          <p:cNvSpPr txBox="1"/>
          <p:nvPr/>
        </p:nvSpPr>
        <p:spPr>
          <a:xfrm>
            <a:off x="7227125" y="2476725"/>
            <a:ext cx="1709400" cy="118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800"/>
              <a:t>@glitch/creativecommons.org</a:t>
            </a:r>
            <a:endParaRPr sz="800"/>
          </a:p>
        </p:txBody>
      </p:sp>
      <p:pic>
        <p:nvPicPr>
          <p:cNvPr id="157" name="Google Shape;157;p27"/>
          <p:cNvPicPr preferRelativeResize="0"/>
          <p:nvPr/>
        </p:nvPicPr>
        <p:blipFill>
          <a:blip r:embed="rId4">
            <a:alphaModFix/>
          </a:blip>
          <a:stretch>
            <a:fillRect/>
          </a:stretch>
        </p:blipFill>
        <p:spPr>
          <a:xfrm>
            <a:off x="0" y="0"/>
            <a:ext cx="677424" cy="572700"/>
          </a:xfrm>
          <a:prstGeom prst="rect">
            <a:avLst/>
          </a:prstGeom>
          <a:noFill/>
          <a:ln>
            <a:noFill/>
          </a:ln>
        </p:spPr>
      </p:pic>
      <p:sp>
        <p:nvSpPr>
          <p:cNvPr id="158" name="Google Shape;158;p27"/>
          <p:cNvSpPr txBox="1"/>
          <p:nvPr/>
        </p:nvSpPr>
        <p:spPr>
          <a:xfrm>
            <a:off x="573625" y="192950"/>
            <a:ext cx="1295100" cy="66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@glitch/creativecommons.org</a:t>
            </a:r>
            <a:endParaRPr sz="600"/>
          </a:p>
        </p:txBody>
      </p:sp>
      <p:pic>
        <p:nvPicPr>
          <p:cNvPr id="159" name="Google Shape;159;p27"/>
          <p:cNvPicPr preferRelativeResize="0"/>
          <p:nvPr/>
        </p:nvPicPr>
        <p:blipFill>
          <a:blip r:embed="rId5">
            <a:alphaModFix/>
          </a:blip>
          <a:stretch>
            <a:fillRect/>
          </a:stretch>
        </p:blipFill>
        <p:spPr>
          <a:xfrm>
            <a:off x="3230475" y="4284600"/>
            <a:ext cx="1607676" cy="763649"/>
          </a:xfrm>
          <a:prstGeom prst="rect">
            <a:avLst/>
          </a:prstGeom>
          <a:noFill/>
          <a:ln>
            <a:noFill/>
          </a:ln>
        </p:spPr>
      </p:pic>
      <p:sp>
        <p:nvSpPr>
          <p:cNvPr id="160" name="Google Shape;160;p27"/>
          <p:cNvSpPr txBox="1"/>
          <p:nvPr/>
        </p:nvSpPr>
        <p:spPr>
          <a:xfrm>
            <a:off x="4651475" y="4707375"/>
            <a:ext cx="1295100" cy="118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@glitch/creativecommons.org</a:t>
            </a:r>
            <a:endParaRPr sz="600"/>
          </a:p>
        </p:txBody>
      </p:sp>
      <p:pic>
        <p:nvPicPr>
          <p:cNvPr id="161" name="Google Shape;161;p27"/>
          <p:cNvPicPr preferRelativeResize="0"/>
          <p:nvPr/>
        </p:nvPicPr>
        <p:blipFill>
          <a:blip r:embed="rId6">
            <a:alphaModFix/>
          </a:blip>
          <a:stretch>
            <a:fillRect/>
          </a:stretch>
        </p:blipFill>
        <p:spPr>
          <a:xfrm>
            <a:off x="5850625" y="4488638"/>
            <a:ext cx="3333750" cy="828675"/>
          </a:xfrm>
          <a:prstGeom prst="rect">
            <a:avLst/>
          </a:prstGeom>
          <a:noFill/>
          <a:ln>
            <a:noFill/>
          </a:ln>
        </p:spPr>
      </p:pic>
      <p:sp>
        <p:nvSpPr>
          <p:cNvPr id="162" name="Google Shape;162;p27"/>
          <p:cNvSpPr/>
          <p:nvPr/>
        </p:nvSpPr>
        <p:spPr>
          <a:xfrm>
            <a:off x="8290863" y="4241175"/>
            <a:ext cx="273900" cy="466200"/>
          </a:xfrm>
          <a:prstGeom prst="down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51"/>
                                        </p:tgtEl>
                                        <p:attrNameLst>
                                          <p:attrName>style.visibility</p:attrName>
                                        </p:attrNameLst>
                                      </p:cBhvr>
                                      <p:to>
                                        <p:strVal val="visible"/>
                                      </p:to>
                                    </p:set>
                                    <p:anim calcmode="lin" valueType="num">
                                      <p:cBhvr additive="base">
                                        <p:cTn dur="1000"/>
                                        <p:tgtEl>
                                          <p:spTgt spid="15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10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5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28"/>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b="0" i="0" lang="en" sz="4400" u="none" cap="none" strike="noStrike">
                <a:solidFill>
                  <a:schemeClr val="dk2"/>
                </a:solidFill>
                <a:latin typeface="Arial"/>
                <a:ea typeface="Arial"/>
                <a:cs typeface="Arial"/>
                <a:sym typeface="Arial"/>
              </a:rPr>
              <a:t>Learning Outcomes</a:t>
            </a:r>
            <a:endParaRPr/>
          </a:p>
        </p:txBody>
      </p:sp>
      <p:sp>
        <p:nvSpPr>
          <p:cNvPr id="168" name="Google Shape;168;p28"/>
          <p:cNvSpPr txBox="1"/>
          <p:nvPr>
            <p:ph idx="1" type="body"/>
          </p:nvPr>
        </p:nvSpPr>
        <p:spPr>
          <a:xfrm>
            <a:off x="457200" y="1131750"/>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None/>
            </a:pPr>
            <a:r>
              <a:rPr lang="en" sz="3000">
                <a:latin typeface="Comic Sans MS"/>
                <a:ea typeface="Comic Sans MS"/>
                <a:cs typeface="Comic Sans MS"/>
                <a:sym typeface="Comic Sans MS"/>
              </a:rPr>
              <a:t>1.15 Investigate the impact of food choices from an ecological and ethical perspective.</a:t>
            </a:r>
            <a:endParaRPr sz="3000">
              <a:latin typeface="Comic Sans MS"/>
              <a:ea typeface="Comic Sans MS"/>
              <a:cs typeface="Comic Sans MS"/>
              <a:sym typeface="Comic Sans MS"/>
            </a:endParaRPr>
          </a:p>
          <a:p>
            <a:pPr indent="0" lvl="0" marL="0" marR="0" rtl="0" algn="l">
              <a:lnSpc>
                <a:spcPct val="100000"/>
              </a:lnSpc>
              <a:spcBef>
                <a:spcPts val="640"/>
              </a:spcBef>
              <a:spcAft>
                <a:spcPts val="0"/>
              </a:spcAft>
              <a:buNone/>
            </a:pPr>
            <a:r>
              <a:t/>
            </a:r>
            <a:endParaRPr sz="3000">
              <a:latin typeface="Comic Sans MS"/>
              <a:ea typeface="Comic Sans MS"/>
              <a:cs typeface="Comic Sans MS"/>
              <a:sym typeface="Comic Sans MS"/>
            </a:endParaRPr>
          </a:p>
          <a:p>
            <a:pPr indent="0" lvl="0" marL="0" marR="0" rtl="0" algn="l">
              <a:lnSpc>
                <a:spcPct val="100000"/>
              </a:lnSpc>
              <a:spcBef>
                <a:spcPts val="640"/>
              </a:spcBef>
              <a:spcAft>
                <a:spcPts val="0"/>
              </a:spcAft>
              <a:buNone/>
            </a:pPr>
            <a:r>
              <a:rPr lang="en" sz="3000">
                <a:latin typeface="Comic Sans MS"/>
                <a:ea typeface="Comic Sans MS"/>
                <a:cs typeface="Comic Sans MS"/>
                <a:sym typeface="Comic Sans MS"/>
              </a:rPr>
              <a:t>1.16 Apply sustainable practices to the selection and management of food and material resources.</a:t>
            </a:r>
            <a:r>
              <a:rPr lang="en">
                <a:latin typeface="Comic Sans MS"/>
                <a:ea typeface="Comic Sans MS"/>
                <a:cs typeface="Comic Sans MS"/>
                <a:sym typeface="Comic Sans MS"/>
              </a:rPr>
              <a:t> </a:t>
            </a:r>
            <a:endParaRPr>
              <a:latin typeface="Comic Sans MS"/>
              <a:ea typeface="Comic Sans MS"/>
              <a:cs typeface="Comic Sans MS"/>
              <a:sym typeface="Comic Sans MS"/>
            </a:endParaRPr>
          </a:p>
          <a:p>
            <a:pPr indent="-139700" lvl="0" marL="342900" marR="0" rtl="0" algn="l">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id="169" name="Google Shape;169;p28"/>
          <p:cNvPicPr preferRelativeResize="0"/>
          <p:nvPr/>
        </p:nvPicPr>
        <p:blipFill>
          <a:blip r:embed="rId3">
            <a:alphaModFix/>
          </a:blip>
          <a:stretch>
            <a:fillRect/>
          </a:stretch>
        </p:blipFill>
        <p:spPr>
          <a:xfrm>
            <a:off x="7593152" y="3636569"/>
            <a:ext cx="1499303" cy="1640076"/>
          </a:xfrm>
          <a:prstGeom prst="rect">
            <a:avLst/>
          </a:prstGeom>
          <a:noFill/>
          <a:ln>
            <a:noFill/>
          </a:ln>
        </p:spPr>
      </p:pic>
      <p:sp>
        <p:nvSpPr>
          <p:cNvPr id="170" name="Google Shape;170;p28"/>
          <p:cNvSpPr txBox="1"/>
          <p:nvPr/>
        </p:nvSpPr>
        <p:spPr>
          <a:xfrm>
            <a:off x="5907150" y="4774519"/>
            <a:ext cx="2857500" cy="3102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800"/>
              <a:t>@RG104/creativecommons.org</a:t>
            </a:r>
            <a:endParaRPr sz="800"/>
          </a:p>
        </p:txBody>
      </p:sp>
      <p:pic>
        <p:nvPicPr>
          <p:cNvPr id="171" name="Google Shape;171;p28"/>
          <p:cNvPicPr preferRelativeResize="0"/>
          <p:nvPr/>
        </p:nvPicPr>
        <p:blipFill>
          <a:blip r:embed="rId4">
            <a:alphaModFix/>
          </a:blip>
          <a:stretch>
            <a:fillRect/>
          </a:stretch>
        </p:blipFill>
        <p:spPr>
          <a:xfrm>
            <a:off x="0" y="4594613"/>
            <a:ext cx="3517800" cy="4929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9"/>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lang="en"/>
              <a:t>What will I learn</a:t>
            </a:r>
            <a:endParaRPr/>
          </a:p>
        </p:txBody>
      </p:sp>
      <p:sp>
        <p:nvSpPr>
          <p:cNvPr id="177" name="Google Shape;177;p29"/>
          <p:cNvSpPr txBox="1"/>
          <p:nvPr>
            <p:ph idx="1" type="body"/>
          </p:nvPr>
        </p:nvSpPr>
        <p:spPr>
          <a:xfrm>
            <a:off x="457200" y="1200150"/>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381000" lvl="0" marL="457200" marR="0" rtl="0" algn="l">
              <a:lnSpc>
                <a:spcPct val="100000"/>
              </a:lnSpc>
              <a:spcBef>
                <a:spcPts val="640"/>
              </a:spcBef>
              <a:spcAft>
                <a:spcPts val="0"/>
              </a:spcAft>
              <a:buSzPts val="2400"/>
              <a:buFont typeface="Comic Sans MS"/>
              <a:buAutoNum type="arabicPeriod"/>
            </a:pPr>
            <a:r>
              <a:rPr lang="en" sz="2400">
                <a:latin typeface="Comic Sans MS"/>
                <a:ea typeface="Comic Sans MS"/>
                <a:cs typeface="Comic Sans MS"/>
                <a:sym typeface="Comic Sans MS"/>
              </a:rPr>
              <a:t>What is meant by food sustainability </a:t>
            </a:r>
            <a:endParaRPr sz="2400">
              <a:latin typeface="Comic Sans MS"/>
              <a:ea typeface="Comic Sans MS"/>
              <a:cs typeface="Comic Sans MS"/>
              <a:sym typeface="Comic Sans MS"/>
            </a:endParaRPr>
          </a:p>
          <a:p>
            <a:pPr indent="-381000" lvl="0" marL="457200" marR="0" rtl="0" algn="l">
              <a:lnSpc>
                <a:spcPct val="100000"/>
              </a:lnSpc>
              <a:spcBef>
                <a:spcPts val="0"/>
              </a:spcBef>
              <a:spcAft>
                <a:spcPts val="0"/>
              </a:spcAft>
              <a:buSzPts val="2400"/>
              <a:buFont typeface="Comic Sans MS"/>
              <a:buAutoNum type="arabicPeriod"/>
            </a:pPr>
            <a:r>
              <a:rPr lang="en" sz="2400">
                <a:latin typeface="Comic Sans MS"/>
                <a:ea typeface="Comic Sans MS"/>
                <a:cs typeface="Comic Sans MS"/>
                <a:sym typeface="Comic Sans MS"/>
              </a:rPr>
              <a:t>To apply sustainable practices in the choice and use of foods</a:t>
            </a:r>
            <a:endParaRPr sz="2400">
              <a:latin typeface="Comic Sans MS"/>
              <a:ea typeface="Comic Sans MS"/>
              <a:cs typeface="Comic Sans MS"/>
              <a:sym typeface="Comic Sans MS"/>
            </a:endParaRPr>
          </a:p>
          <a:p>
            <a:pPr indent="-381000" lvl="0" marL="457200" marR="0" rtl="0" algn="l">
              <a:lnSpc>
                <a:spcPct val="100000"/>
              </a:lnSpc>
              <a:spcBef>
                <a:spcPts val="0"/>
              </a:spcBef>
              <a:spcAft>
                <a:spcPts val="0"/>
              </a:spcAft>
              <a:buSzPts val="2400"/>
              <a:buFont typeface="Comic Sans MS"/>
              <a:buAutoNum type="arabicPeriod"/>
            </a:pPr>
            <a:r>
              <a:rPr lang="en" sz="2400">
                <a:latin typeface="Comic Sans MS"/>
                <a:ea typeface="Comic Sans MS"/>
                <a:cs typeface="Comic Sans MS"/>
                <a:sym typeface="Comic Sans MS"/>
              </a:rPr>
              <a:t>Prevention of food waste</a:t>
            </a:r>
            <a:endParaRPr sz="2400">
              <a:latin typeface="Comic Sans MS"/>
              <a:ea typeface="Comic Sans MS"/>
              <a:cs typeface="Comic Sans MS"/>
              <a:sym typeface="Comic Sans MS"/>
            </a:endParaRPr>
          </a:p>
          <a:p>
            <a:pPr indent="-381000" lvl="0" marL="457200" marR="0" rtl="0" algn="l">
              <a:lnSpc>
                <a:spcPct val="100000"/>
              </a:lnSpc>
              <a:spcBef>
                <a:spcPts val="0"/>
              </a:spcBef>
              <a:spcAft>
                <a:spcPts val="0"/>
              </a:spcAft>
              <a:buSzPts val="2400"/>
              <a:buFont typeface="Comic Sans MS"/>
              <a:buAutoNum type="arabicPeriod"/>
            </a:pPr>
            <a:r>
              <a:rPr lang="en" sz="2400">
                <a:latin typeface="Comic Sans MS"/>
                <a:ea typeface="Comic Sans MS"/>
                <a:cs typeface="Comic Sans MS"/>
                <a:sym typeface="Comic Sans MS"/>
              </a:rPr>
              <a:t>Define ethical consumption</a:t>
            </a:r>
            <a:endParaRPr sz="2400">
              <a:latin typeface="Comic Sans MS"/>
              <a:ea typeface="Comic Sans MS"/>
              <a:cs typeface="Comic Sans MS"/>
              <a:sym typeface="Comic Sans MS"/>
            </a:endParaRPr>
          </a:p>
          <a:p>
            <a:pPr indent="-381000" lvl="0" marL="457200" marR="0" rtl="0" algn="l">
              <a:lnSpc>
                <a:spcPct val="100000"/>
              </a:lnSpc>
              <a:spcBef>
                <a:spcPts val="0"/>
              </a:spcBef>
              <a:spcAft>
                <a:spcPts val="0"/>
              </a:spcAft>
              <a:buSzPts val="2400"/>
              <a:buFont typeface="Comic Sans MS"/>
              <a:buAutoNum type="arabicPeriod"/>
            </a:pPr>
            <a:r>
              <a:rPr lang="en" sz="2400">
                <a:latin typeface="Comic Sans MS"/>
                <a:ea typeface="Comic Sans MS"/>
                <a:cs typeface="Comic Sans MS"/>
                <a:sym typeface="Comic Sans MS"/>
              </a:rPr>
              <a:t>The ethical benefits of Fairtrade products.</a:t>
            </a:r>
            <a:endParaRPr sz="2400">
              <a:latin typeface="Comic Sans MS"/>
              <a:ea typeface="Comic Sans MS"/>
              <a:cs typeface="Comic Sans MS"/>
              <a:sym typeface="Comic Sans MS"/>
            </a:endParaRPr>
          </a:p>
          <a:p>
            <a:pPr indent="0" lvl="0" marL="457200" marR="0" rtl="0" algn="l">
              <a:lnSpc>
                <a:spcPct val="100000"/>
              </a:lnSpc>
              <a:spcBef>
                <a:spcPts val="640"/>
              </a:spcBef>
              <a:spcAft>
                <a:spcPts val="0"/>
              </a:spcAft>
              <a:buNone/>
            </a:pPr>
            <a:r>
              <a:t/>
            </a:r>
            <a:endParaRPr sz="1800">
              <a:latin typeface="Comic Sans MS"/>
              <a:ea typeface="Comic Sans MS"/>
              <a:cs typeface="Comic Sans MS"/>
              <a:sym typeface="Comic Sans MS"/>
            </a:endParaRPr>
          </a:p>
        </p:txBody>
      </p:sp>
      <p:pic>
        <p:nvPicPr>
          <p:cNvPr id="178" name="Google Shape;178;p29"/>
          <p:cNvPicPr preferRelativeResize="0"/>
          <p:nvPr/>
        </p:nvPicPr>
        <p:blipFill>
          <a:blip r:embed="rId3">
            <a:alphaModFix/>
          </a:blip>
          <a:stretch>
            <a:fillRect/>
          </a:stretch>
        </p:blipFill>
        <p:spPr>
          <a:xfrm>
            <a:off x="6840727" y="3503419"/>
            <a:ext cx="1499303" cy="1640076"/>
          </a:xfrm>
          <a:prstGeom prst="rect">
            <a:avLst/>
          </a:prstGeom>
          <a:noFill/>
          <a:ln>
            <a:noFill/>
          </a:ln>
        </p:spPr>
      </p:pic>
      <p:sp>
        <p:nvSpPr>
          <p:cNvPr id="179" name="Google Shape;179;p29"/>
          <p:cNvSpPr txBox="1"/>
          <p:nvPr/>
        </p:nvSpPr>
        <p:spPr>
          <a:xfrm>
            <a:off x="5839800" y="3820669"/>
            <a:ext cx="3000000" cy="225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800"/>
              <a:t>@RG104/creativecommons.org</a:t>
            </a:r>
            <a:endParaRPr sz="800"/>
          </a:p>
        </p:txBody>
      </p:sp>
      <p:pic>
        <p:nvPicPr>
          <p:cNvPr id="180" name="Google Shape;180;p29"/>
          <p:cNvPicPr preferRelativeResize="0"/>
          <p:nvPr/>
        </p:nvPicPr>
        <p:blipFill>
          <a:blip r:embed="rId4">
            <a:alphaModFix/>
          </a:blip>
          <a:stretch>
            <a:fillRect/>
          </a:stretch>
        </p:blipFill>
        <p:spPr>
          <a:xfrm>
            <a:off x="0" y="4702838"/>
            <a:ext cx="3517800" cy="492919"/>
          </a:xfrm>
          <a:prstGeom prst="rect">
            <a:avLst/>
          </a:prstGeom>
          <a:noFill/>
          <a:ln>
            <a:noFill/>
          </a:ln>
        </p:spPr>
      </p:pic>
      <p:pic>
        <p:nvPicPr>
          <p:cNvPr id="181" name="Google Shape;181;p29"/>
          <p:cNvPicPr preferRelativeResize="0"/>
          <p:nvPr/>
        </p:nvPicPr>
        <p:blipFill>
          <a:blip r:embed="rId5">
            <a:alphaModFix/>
          </a:blip>
          <a:stretch>
            <a:fillRect/>
          </a:stretch>
        </p:blipFill>
        <p:spPr>
          <a:xfrm>
            <a:off x="5850625" y="4488638"/>
            <a:ext cx="3333750" cy="828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30"/>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lang="en"/>
              <a:t>Key Skills</a:t>
            </a:r>
            <a:endParaRPr/>
          </a:p>
        </p:txBody>
      </p:sp>
      <p:sp>
        <p:nvSpPr>
          <p:cNvPr id="187" name="Google Shape;187;p30"/>
          <p:cNvSpPr txBox="1"/>
          <p:nvPr>
            <p:ph idx="1" type="body"/>
          </p:nvPr>
        </p:nvSpPr>
        <p:spPr>
          <a:xfrm>
            <a:off x="457200" y="1200150"/>
            <a:ext cx="6867900" cy="942000"/>
          </a:xfrm>
          <a:prstGeom prst="rect">
            <a:avLst/>
          </a:prstGeom>
          <a:solidFill>
            <a:srgbClr val="FF00FF"/>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2400">
                <a:latin typeface="Comic Sans MS"/>
                <a:ea typeface="Comic Sans MS"/>
                <a:cs typeface="Comic Sans MS"/>
                <a:sym typeface="Comic Sans MS"/>
              </a:rPr>
              <a:t>Managing myself- learning to make informed ethical decisions when buying and using foods.</a:t>
            </a:r>
            <a:endParaRPr b="0" i="0" sz="2400" u="none" cap="none" strike="noStrike">
              <a:solidFill>
                <a:schemeClr val="dk1"/>
              </a:solidFill>
              <a:latin typeface="Arial"/>
              <a:ea typeface="Arial"/>
              <a:cs typeface="Arial"/>
              <a:sym typeface="Arial"/>
            </a:endParaRPr>
          </a:p>
        </p:txBody>
      </p:sp>
      <p:sp>
        <p:nvSpPr>
          <p:cNvPr id="188" name="Google Shape;188;p30"/>
          <p:cNvSpPr txBox="1"/>
          <p:nvPr>
            <p:ph idx="1" type="body"/>
          </p:nvPr>
        </p:nvSpPr>
        <p:spPr>
          <a:xfrm>
            <a:off x="457200" y="2346769"/>
            <a:ext cx="6867900" cy="11970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3000">
                <a:latin typeface="Comic Sans MS"/>
                <a:ea typeface="Comic Sans MS"/>
                <a:cs typeface="Comic Sans MS"/>
                <a:sym typeface="Comic Sans MS"/>
              </a:rPr>
              <a:t>Communicating- Discussing the impact of healthy and less healthy .</a:t>
            </a:r>
            <a:endParaRPr b="0" i="0" sz="3000" u="none" cap="none" strike="noStrike">
              <a:solidFill>
                <a:schemeClr val="dk1"/>
              </a:solidFill>
              <a:latin typeface="Arial"/>
              <a:ea typeface="Arial"/>
              <a:cs typeface="Arial"/>
              <a:sym typeface="Arial"/>
            </a:endParaRPr>
          </a:p>
        </p:txBody>
      </p:sp>
      <p:sp>
        <p:nvSpPr>
          <p:cNvPr id="189" name="Google Shape;189;p30"/>
          <p:cNvSpPr txBox="1"/>
          <p:nvPr>
            <p:ph idx="1" type="body"/>
          </p:nvPr>
        </p:nvSpPr>
        <p:spPr>
          <a:xfrm>
            <a:off x="459463" y="2244344"/>
            <a:ext cx="6867900" cy="1197000"/>
          </a:xfrm>
          <a:prstGeom prst="rect">
            <a:avLst/>
          </a:prstGeom>
          <a:solidFill>
            <a:srgbClr val="FFFF00"/>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2400">
                <a:latin typeface="Comic Sans MS"/>
                <a:ea typeface="Comic Sans MS"/>
                <a:cs typeface="Comic Sans MS"/>
                <a:sym typeface="Comic Sans MS"/>
              </a:rPr>
              <a:t>Communicating- Discussing the impact of healthy and less healthy food choices on wellbeing.</a:t>
            </a:r>
            <a:endParaRPr b="0" i="0" sz="2400" u="none" cap="none" strike="noStrike">
              <a:solidFill>
                <a:schemeClr val="dk1"/>
              </a:solidFill>
              <a:latin typeface="Arial"/>
              <a:ea typeface="Arial"/>
              <a:cs typeface="Arial"/>
              <a:sym typeface="Arial"/>
            </a:endParaRPr>
          </a:p>
        </p:txBody>
      </p:sp>
      <p:sp>
        <p:nvSpPr>
          <p:cNvPr id="190" name="Google Shape;190;p30"/>
          <p:cNvSpPr txBox="1"/>
          <p:nvPr>
            <p:ph idx="1" type="body"/>
          </p:nvPr>
        </p:nvSpPr>
        <p:spPr>
          <a:xfrm>
            <a:off x="457200" y="3543778"/>
            <a:ext cx="6867900" cy="1503900"/>
          </a:xfrm>
          <a:prstGeom prst="rect">
            <a:avLst/>
          </a:prstGeom>
          <a:solidFill>
            <a:srgbClr val="00FF00"/>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2400">
                <a:latin typeface="Comic Sans MS"/>
                <a:ea typeface="Comic Sans MS"/>
                <a:cs typeface="Comic Sans MS"/>
                <a:sym typeface="Comic Sans MS"/>
              </a:rPr>
              <a:t>Working with others- contributing to making the world a better place by shopping locally, preventing food waste and buying Fairtrade goods.</a:t>
            </a:r>
            <a:endParaRPr b="0" i="0" sz="2400" u="none" cap="none" strike="noStrike">
              <a:solidFill>
                <a:schemeClr val="dk1"/>
              </a:solidFill>
              <a:latin typeface="Arial"/>
              <a:ea typeface="Arial"/>
              <a:cs typeface="Arial"/>
              <a:sym typeface="Arial"/>
            </a:endParaRPr>
          </a:p>
        </p:txBody>
      </p:sp>
      <p:sp>
        <p:nvSpPr>
          <p:cNvPr id="191" name="Google Shape;191;p30"/>
          <p:cNvSpPr txBox="1"/>
          <p:nvPr/>
        </p:nvSpPr>
        <p:spPr>
          <a:xfrm>
            <a:off x="7320125" y="1936725"/>
            <a:ext cx="1818000" cy="2052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600"/>
              <a:t>@oksmith@creativecommons.org</a:t>
            </a:r>
            <a:endParaRPr sz="600"/>
          </a:p>
        </p:txBody>
      </p:sp>
      <p:pic>
        <p:nvPicPr>
          <p:cNvPr id="192" name="Google Shape;192;p30"/>
          <p:cNvPicPr preferRelativeResize="0"/>
          <p:nvPr/>
        </p:nvPicPr>
        <p:blipFill>
          <a:blip r:embed="rId3">
            <a:alphaModFix/>
          </a:blip>
          <a:stretch>
            <a:fillRect/>
          </a:stretch>
        </p:blipFill>
        <p:spPr>
          <a:xfrm>
            <a:off x="7406700" y="2439263"/>
            <a:ext cx="1538352" cy="908962"/>
          </a:xfrm>
          <a:prstGeom prst="rect">
            <a:avLst/>
          </a:prstGeom>
          <a:noFill/>
          <a:ln>
            <a:noFill/>
          </a:ln>
        </p:spPr>
      </p:pic>
      <p:sp>
        <p:nvSpPr>
          <p:cNvPr id="193" name="Google Shape;193;p30"/>
          <p:cNvSpPr txBox="1"/>
          <p:nvPr/>
        </p:nvSpPr>
        <p:spPr>
          <a:xfrm>
            <a:off x="7414725" y="3414731"/>
            <a:ext cx="1644900" cy="129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800"/>
              <a:t>@mazeo/creativecommons.org</a:t>
            </a:r>
            <a:endParaRPr sz="800"/>
          </a:p>
        </p:txBody>
      </p:sp>
      <p:sp>
        <p:nvSpPr>
          <p:cNvPr id="194" name="Google Shape;194;p30"/>
          <p:cNvSpPr txBox="1"/>
          <p:nvPr/>
        </p:nvSpPr>
        <p:spPr>
          <a:xfrm>
            <a:off x="7444275" y="4885369"/>
            <a:ext cx="1644900" cy="129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800"/>
              <a:t>@j_iglar/creativecommons.org</a:t>
            </a:r>
            <a:endParaRPr sz="800"/>
          </a:p>
        </p:txBody>
      </p:sp>
      <p:pic>
        <p:nvPicPr>
          <p:cNvPr id="195" name="Google Shape;195;p30"/>
          <p:cNvPicPr preferRelativeResize="0"/>
          <p:nvPr/>
        </p:nvPicPr>
        <p:blipFill>
          <a:blip r:embed="rId4">
            <a:alphaModFix/>
          </a:blip>
          <a:stretch>
            <a:fillRect/>
          </a:stretch>
        </p:blipFill>
        <p:spPr>
          <a:xfrm rot="-5399985">
            <a:off x="-1522800" y="3243733"/>
            <a:ext cx="3517800" cy="271960"/>
          </a:xfrm>
          <a:prstGeom prst="rect">
            <a:avLst/>
          </a:prstGeom>
          <a:noFill/>
          <a:ln>
            <a:noFill/>
          </a:ln>
        </p:spPr>
      </p:pic>
      <p:pic>
        <p:nvPicPr>
          <p:cNvPr id="196" name="Google Shape;196;p30"/>
          <p:cNvPicPr preferRelativeResize="0"/>
          <p:nvPr/>
        </p:nvPicPr>
        <p:blipFill>
          <a:blip r:embed="rId5">
            <a:alphaModFix/>
          </a:blip>
          <a:stretch>
            <a:fillRect/>
          </a:stretch>
        </p:blipFill>
        <p:spPr>
          <a:xfrm>
            <a:off x="7503276" y="3790600"/>
            <a:ext cx="1538352" cy="1094776"/>
          </a:xfrm>
          <a:prstGeom prst="rect">
            <a:avLst/>
          </a:prstGeom>
          <a:noFill/>
          <a:ln>
            <a:noFill/>
          </a:ln>
        </p:spPr>
      </p:pic>
      <p:pic>
        <p:nvPicPr>
          <p:cNvPr id="197" name="Google Shape;197;p30"/>
          <p:cNvPicPr preferRelativeResize="0"/>
          <p:nvPr/>
        </p:nvPicPr>
        <p:blipFill>
          <a:blip r:embed="rId6">
            <a:alphaModFix/>
          </a:blip>
          <a:stretch>
            <a:fillRect/>
          </a:stretch>
        </p:blipFill>
        <p:spPr>
          <a:xfrm>
            <a:off x="7529713" y="1054900"/>
            <a:ext cx="1292324" cy="942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1"/>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lang="en"/>
              <a:t>Key Words</a:t>
            </a:r>
            <a:endParaRPr/>
          </a:p>
        </p:txBody>
      </p:sp>
      <p:sp>
        <p:nvSpPr>
          <p:cNvPr id="203" name="Google Shape;203;p31"/>
          <p:cNvSpPr txBox="1"/>
          <p:nvPr>
            <p:ph idx="1" type="body"/>
          </p:nvPr>
        </p:nvSpPr>
        <p:spPr>
          <a:xfrm>
            <a:off x="188825" y="1200150"/>
            <a:ext cx="2841900" cy="535200"/>
          </a:xfrm>
          <a:prstGeom prst="rect">
            <a:avLst/>
          </a:prstGeom>
          <a:solidFill>
            <a:srgbClr val="FF9900"/>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3000">
                <a:latin typeface="Comic Sans MS"/>
                <a:ea typeface="Comic Sans MS"/>
                <a:cs typeface="Comic Sans MS"/>
                <a:sym typeface="Comic Sans MS"/>
              </a:rPr>
              <a:t>Sustainability</a:t>
            </a:r>
            <a:endParaRPr b="0" i="0" sz="3000" u="none" cap="none" strike="noStrike">
              <a:solidFill>
                <a:schemeClr val="dk1"/>
              </a:solidFill>
              <a:latin typeface="Arial"/>
              <a:ea typeface="Arial"/>
              <a:cs typeface="Arial"/>
              <a:sym typeface="Arial"/>
            </a:endParaRPr>
          </a:p>
        </p:txBody>
      </p:sp>
      <p:sp>
        <p:nvSpPr>
          <p:cNvPr id="204" name="Google Shape;204;p31"/>
          <p:cNvSpPr txBox="1"/>
          <p:nvPr>
            <p:ph idx="1" type="body"/>
          </p:nvPr>
        </p:nvSpPr>
        <p:spPr>
          <a:xfrm>
            <a:off x="3322675" y="1200150"/>
            <a:ext cx="2772000" cy="5352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3000">
                <a:latin typeface="Comic Sans MS"/>
                <a:ea typeface="Comic Sans MS"/>
                <a:cs typeface="Comic Sans MS"/>
                <a:sym typeface="Comic Sans MS"/>
              </a:rPr>
              <a:t>Preservation</a:t>
            </a:r>
            <a:endParaRPr b="0" i="0" sz="3000" u="none" cap="none" strike="noStrike">
              <a:solidFill>
                <a:schemeClr val="dk1"/>
              </a:solidFill>
              <a:latin typeface="Arial"/>
              <a:ea typeface="Arial"/>
              <a:cs typeface="Arial"/>
              <a:sym typeface="Arial"/>
            </a:endParaRPr>
          </a:p>
        </p:txBody>
      </p:sp>
      <p:sp>
        <p:nvSpPr>
          <p:cNvPr id="205" name="Google Shape;205;p31"/>
          <p:cNvSpPr txBox="1"/>
          <p:nvPr>
            <p:ph idx="1" type="body"/>
          </p:nvPr>
        </p:nvSpPr>
        <p:spPr>
          <a:xfrm>
            <a:off x="6491100" y="1200150"/>
            <a:ext cx="2511900" cy="535200"/>
          </a:xfrm>
          <a:prstGeom prst="rect">
            <a:avLst/>
          </a:prstGeom>
          <a:solidFill>
            <a:srgbClr val="FF9900"/>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3000">
                <a:latin typeface="Comic Sans MS"/>
                <a:ea typeface="Comic Sans MS"/>
                <a:cs typeface="Comic Sans MS"/>
                <a:sym typeface="Comic Sans MS"/>
              </a:rPr>
              <a:t>Ecological</a:t>
            </a:r>
            <a:endParaRPr b="0" i="0" sz="3000" u="none" cap="none" strike="noStrike">
              <a:solidFill>
                <a:schemeClr val="dk1"/>
              </a:solidFill>
              <a:latin typeface="Arial"/>
              <a:ea typeface="Arial"/>
              <a:cs typeface="Arial"/>
              <a:sym typeface="Arial"/>
            </a:endParaRPr>
          </a:p>
        </p:txBody>
      </p:sp>
      <p:sp>
        <p:nvSpPr>
          <p:cNvPr id="206" name="Google Shape;206;p31"/>
          <p:cNvSpPr txBox="1"/>
          <p:nvPr>
            <p:ph idx="1" type="body"/>
          </p:nvPr>
        </p:nvSpPr>
        <p:spPr>
          <a:xfrm>
            <a:off x="188825" y="2589375"/>
            <a:ext cx="2908500" cy="535200"/>
          </a:xfrm>
          <a:prstGeom prst="rect">
            <a:avLst/>
          </a:prstGeom>
          <a:solidFill>
            <a:schemeClr val="accent3"/>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 sz="3000">
                <a:latin typeface="Comic Sans MS"/>
                <a:ea typeface="Comic Sans MS"/>
                <a:cs typeface="Comic Sans MS"/>
                <a:sym typeface="Comic Sans MS"/>
              </a:rPr>
              <a:t>Preservative</a:t>
            </a:r>
            <a:endParaRPr b="0" i="0" sz="3000" u="none" cap="none" strike="noStrike">
              <a:solidFill>
                <a:schemeClr val="dk1"/>
              </a:solidFill>
              <a:latin typeface="Arial"/>
              <a:ea typeface="Arial"/>
              <a:cs typeface="Arial"/>
              <a:sym typeface="Arial"/>
            </a:endParaRPr>
          </a:p>
        </p:txBody>
      </p:sp>
      <p:sp>
        <p:nvSpPr>
          <p:cNvPr id="207" name="Google Shape;207;p31"/>
          <p:cNvSpPr txBox="1"/>
          <p:nvPr>
            <p:ph idx="1" type="body"/>
          </p:nvPr>
        </p:nvSpPr>
        <p:spPr>
          <a:xfrm>
            <a:off x="3322675" y="2589375"/>
            <a:ext cx="2841900" cy="535200"/>
          </a:xfrm>
          <a:prstGeom prst="rect">
            <a:avLst/>
          </a:prstGeom>
          <a:solidFill>
            <a:srgbClr val="FF9900"/>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457200" marR="0" rtl="0" algn="l">
              <a:spcBef>
                <a:spcPts val="640"/>
              </a:spcBef>
              <a:spcAft>
                <a:spcPts val="0"/>
              </a:spcAft>
              <a:buNone/>
            </a:pPr>
            <a:r>
              <a:rPr lang="en">
                <a:latin typeface="Comic Sans MS"/>
                <a:ea typeface="Comic Sans MS"/>
                <a:cs typeface="Comic Sans MS"/>
                <a:sym typeface="Comic Sans MS"/>
              </a:rPr>
              <a:t>Ethical</a:t>
            </a:r>
            <a:endParaRPr b="0" i="0" sz="3000" u="none" cap="none" strike="noStrike">
              <a:solidFill>
                <a:schemeClr val="dk1"/>
              </a:solidFill>
              <a:latin typeface="Arial"/>
              <a:ea typeface="Arial"/>
              <a:cs typeface="Arial"/>
              <a:sym typeface="Arial"/>
            </a:endParaRPr>
          </a:p>
        </p:txBody>
      </p:sp>
      <p:sp>
        <p:nvSpPr>
          <p:cNvPr id="208" name="Google Shape;208;p31"/>
          <p:cNvSpPr txBox="1"/>
          <p:nvPr>
            <p:ph idx="1" type="body"/>
          </p:nvPr>
        </p:nvSpPr>
        <p:spPr>
          <a:xfrm>
            <a:off x="6491100" y="2536875"/>
            <a:ext cx="2511900" cy="5877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ctr">
              <a:spcBef>
                <a:spcPts val="640"/>
              </a:spcBef>
              <a:spcAft>
                <a:spcPts val="0"/>
              </a:spcAft>
              <a:buClr>
                <a:schemeClr val="dk1"/>
              </a:buClr>
              <a:buSzPts val="3200"/>
              <a:buFont typeface="Arial"/>
              <a:buNone/>
            </a:pPr>
            <a:r>
              <a:rPr lang="en" sz="3000">
                <a:latin typeface="Comic Sans MS"/>
                <a:ea typeface="Comic Sans MS"/>
                <a:cs typeface="Comic Sans MS"/>
                <a:sym typeface="Comic Sans MS"/>
              </a:rPr>
              <a:t>Fairtrade</a:t>
            </a:r>
            <a:endParaRPr b="0" i="0" sz="3000" u="none" cap="none" strike="noStrike">
              <a:solidFill>
                <a:schemeClr val="dk1"/>
              </a:solidFill>
              <a:latin typeface="Arial"/>
              <a:ea typeface="Arial"/>
              <a:cs typeface="Arial"/>
              <a:sym typeface="Arial"/>
            </a:endParaRPr>
          </a:p>
        </p:txBody>
      </p:sp>
      <p:pic>
        <p:nvPicPr>
          <p:cNvPr id="209" name="Google Shape;209;p31"/>
          <p:cNvPicPr preferRelativeResize="0"/>
          <p:nvPr/>
        </p:nvPicPr>
        <p:blipFill>
          <a:blip r:embed="rId3">
            <a:alphaModFix/>
          </a:blip>
          <a:stretch>
            <a:fillRect/>
          </a:stretch>
        </p:blipFill>
        <p:spPr>
          <a:xfrm>
            <a:off x="0" y="4650581"/>
            <a:ext cx="3517800" cy="492919"/>
          </a:xfrm>
          <a:prstGeom prst="rect">
            <a:avLst/>
          </a:prstGeom>
          <a:noFill/>
          <a:ln>
            <a:noFill/>
          </a:ln>
        </p:spPr>
      </p:pic>
      <p:sp>
        <p:nvSpPr>
          <p:cNvPr id="210" name="Google Shape;210;p31"/>
          <p:cNvSpPr txBox="1"/>
          <p:nvPr/>
        </p:nvSpPr>
        <p:spPr>
          <a:xfrm>
            <a:off x="2492200" y="3844375"/>
            <a:ext cx="3022500" cy="5877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Sustainability means</a:t>
            </a:r>
            <a:endParaRPr sz="4800"/>
          </a:p>
        </p:txBody>
      </p:sp>
      <p:sp>
        <p:nvSpPr>
          <p:cNvPr id="216" name="Google Shape;216;p32"/>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217" name="Google Shape;217;p32"/>
          <p:cNvSpPr/>
          <p:nvPr/>
        </p:nvSpPr>
        <p:spPr>
          <a:xfrm>
            <a:off x="1698600" y="1369650"/>
            <a:ext cx="4736448" cy="2575476"/>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None/>
            </a:pPr>
            <a:r>
              <a:rPr lang="en" sz="3000">
                <a:solidFill>
                  <a:schemeClr val="dk2"/>
                </a:solidFill>
                <a:latin typeface="Comic Sans MS"/>
                <a:ea typeface="Comic Sans MS"/>
                <a:cs typeface="Comic Sans MS"/>
                <a:sym typeface="Comic Sans MS"/>
              </a:rPr>
              <a:t>Maintaining the world we live in for future generations</a:t>
            </a:r>
            <a:r>
              <a:rPr lang="en" sz="3000">
                <a:solidFill>
                  <a:schemeClr val="dk2"/>
                </a:solidFill>
              </a:rPr>
              <a:t> </a:t>
            </a:r>
            <a:endParaRPr sz="3000"/>
          </a:p>
        </p:txBody>
      </p:sp>
      <p:pic>
        <p:nvPicPr>
          <p:cNvPr id="218" name="Google Shape;218;p32"/>
          <p:cNvPicPr preferRelativeResize="0"/>
          <p:nvPr/>
        </p:nvPicPr>
        <p:blipFill>
          <a:blip r:embed="rId3">
            <a:alphaModFix/>
          </a:blip>
          <a:stretch>
            <a:fillRect/>
          </a:stretch>
        </p:blipFill>
        <p:spPr>
          <a:xfrm>
            <a:off x="6901194" y="178076"/>
            <a:ext cx="1853574" cy="2320352"/>
          </a:xfrm>
          <a:prstGeom prst="rect">
            <a:avLst/>
          </a:prstGeom>
          <a:noFill/>
          <a:ln>
            <a:noFill/>
          </a:ln>
        </p:spPr>
      </p:pic>
      <p:sp>
        <p:nvSpPr>
          <p:cNvPr id="219" name="Google Shape;219;p32"/>
          <p:cNvSpPr txBox="1"/>
          <p:nvPr/>
        </p:nvSpPr>
        <p:spPr>
          <a:xfrm>
            <a:off x="7078850" y="2649975"/>
            <a:ext cx="1675800" cy="333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a:t>
            </a:r>
            <a:r>
              <a:rPr lang="en" sz="600" u="sng">
                <a:solidFill>
                  <a:srgbClr val="2A6496"/>
                </a:solidFill>
                <a:highlight>
                  <a:srgbClr val="FFFFFF"/>
                </a:highlight>
                <a:hlinkClick r:id="rId4"/>
              </a:rPr>
              <a:t>presquesage</a:t>
            </a:r>
            <a:r>
              <a:rPr lang="en" sz="600"/>
              <a:t>/creativecommons.org</a:t>
            </a:r>
            <a:endParaRPr sz="600"/>
          </a:p>
        </p:txBody>
      </p:sp>
      <p:pic>
        <p:nvPicPr>
          <p:cNvPr id="220" name="Google Shape;220;p32"/>
          <p:cNvPicPr preferRelativeResize="0"/>
          <p:nvPr/>
        </p:nvPicPr>
        <p:blipFill>
          <a:blip r:embed="rId5">
            <a:alphaModFix/>
          </a:blip>
          <a:stretch>
            <a:fillRect/>
          </a:stretch>
        </p:blipFill>
        <p:spPr>
          <a:xfrm>
            <a:off x="5872825" y="4314813"/>
            <a:ext cx="3333750" cy="828675"/>
          </a:xfrm>
          <a:prstGeom prst="rect">
            <a:avLst/>
          </a:prstGeom>
          <a:noFill/>
          <a:ln>
            <a:noFill/>
          </a:ln>
        </p:spPr>
      </p:pic>
      <p:pic>
        <p:nvPicPr>
          <p:cNvPr id="221" name="Google Shape;221;p32"/>
          <p:cNvPicPr preferRelativeResize="0"/>
          <p:nvPr/>
        </p:nvPicPr>
        <p:blipFill>
          <a:blip r:embed="rId6">
            <a:alphaModFix/>
          </a:blip>
          <a:stretch>
            <a:fillRect/>
          </a:stretch>
        </p:blipFill>
        <p:spPr>
          <a:xfrm>
            <a:off x="0" y="4594613"/>
            <a:ext cx="3517800" cy="4929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Activity: 2 minute Manic Brainstorm</a:t>
            </a:r>
            <a:endParaRPr sz="4800"/>
          </a:p>
        </p:txBody>
      </p:sp>
      <p:sp>
        <p:nvSpPr>
          <p:cNvPr id="227" name="Google Shape;227;p33"/>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228" name="Google Shape;228;p33"/>
          <p:cNvSpPr/>
          <p:nvPr/>
        </p:nvSpPr>
        <p:spPr>
          <a:xfrm>
            <a:off x="1446950" y="1428850"/>
            <a:ext cx="6016788" cy="3049164"/>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None/>
            </a:pPr>
            <a:r>
              <a:rPr lang="en" sz="3000">
                <a:solidFill>
                  <a:schemeClr val="dk2"/>
                </a:solidFill>
                <a:latin typeface="Comic Sans MS"/>
                <a:ea typeface="Comic Sans MS"/>
                <a:cs typeface="Comic Sans MS"/>
                <a:sym typeface="Comic Sans MS"/>
              </a:rPr>
              <a:t>In pairs, write down key words that you think define food sustainability</a:t>
            </a:r>
            <a:r>
              <a:rPr lang="en" sz="3000">
                <a:solidFill>
                  <a:schemeClr val="dk2"/>
                </a:solidFill>
              </a:rPr>
              <a:t> </a:t>
            </a:r>
            <a:endParaRPr sz="3000"/>
          </a:p>
        </p:txBody>
      </p:sp>
      <p:pic>
        <p:nvPicPr>
          <p:cNvPr id="229" name="Google Shape;229;p33"/>
          <p:cNvPicPr preferRelativeResize="0"/>
          <p:nvPr/>
        </p:nvPicPr>
        <p:blipFill>
          <a:blip r:embed="rId3">
            <a:alphaModFix/>
          </a:blip>
          <a:stretch>
            <a:fillRect/>
          </a:stretch>
        </p:blipFill>
        <p:spPr>
          <a:xfrm>
            <a:off x="7463744" y="3071826"/>
            <a:ext cx="1625377" cy="2034675"/>
          </a:xfrm>
          <a:prstGeom prst="rect">
            <a:avLst/>
          </a:prstGeom>
          <a:noFill/>
          <a:ln>
            <a:noFill/>
          </a:ln>
        </p:spPr>
      </p:pic>
      <p:sp>
        <p:nvSpPr>
          <p:cNvPr id="230" name="Google Shape;230;p33"/>
          <p:cNvSpPr txBox="1"/>
          <p:nvPr/>
        </p:nvSpPr>
        <p:spPr>
          <a:xfrm>
            <a:off x="6745825" y="4889150"/>
            <a:ext cx="1724400" cy="184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700"/>
              <a:t>@</a:t>
            </a:r>
            <a:r>
              <a:rPr lang="en" sz="700" u="sng">
                <a:solidFill>
                  <a:srgbClr val="2A6496"/>
                </a:solidFill>
                <a:highlight>
                  <a:srgbClr val="FFFFFF"/>
                </a:highlight>
                <a:hlinkClick r:id="rId4"/>
              </a:rPr>
              <a:t>presquesage</a:t>
            </a:r>
            <a:r>
              <a:rPr lang="en" sz="700"/>
              <a:t>/creativecommons.org</a:t>
            </a:r>
            <a:endParaRPr sz="700"/>
          </a:p>
        </p:txBody>
      </p:sp>
      <p:pic>
        <p:nvPicPr>
          <p:cNvPr id="231" name="Google Shape;231;p33"/>
          <p:cNvPicPr preferRelativeResize="0"/>
          <p:nvPr/>
        </p:nvPicPr>
        <p:blipFill>
          <a:blip r:embed="rId5">
            <a:alphaModFix/>
          </a:blip>
          <a:stretch>
            <a:fillRect/>
          </a:stretch>
        </p:blipFill>
        <p:spPr>
          <a:xfrm>
            <a:off x="102802" y="1317325"/>
            <a:ext cx="1241676" cy="777600"/>
          </a:xfrm>
          <a:prstGeom prst="rect">
            <a:avLst/>
          </a:prstGeom>
          <a:noFill/>
          <a:ln>
            <a:noFill/>
          </a:ln>
        </p:spPr>
      </p:pic>
      <p:sp>
        <p:nvSpPr>
          <p:cNvPr id="232" name="Google Shape;232;p33"/>
          <p:cNvSpPr txBox="1"/>
          <p:nvPr/>
        </p:nvSpPr>
        <p:spPr>
          <a:xfrm>
            <a:off x="70375" y="2154125"/>
            <a:ext cx="1625400" cy="184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800"/>
              <a:t>@glitch/creativecommons.org</a:t>
            </a:r>
            <a:endParaRPr sz="800"/>
          </a:p>
        </p:txBody>
      </p:sp>
      <p:pic>
        <p:nvPicPr>
          <p:cNvPr id="233" name="Google Shape;233;p33"/>
          <p:cNvPicPr preferRelativeResize="0"/>
          <p:nvPr/>
        </p:nvPicPr>
        <p:blipFill>
          <a:blip r:embed="rId6">
            <a:alphaModFix/>
          </a:blip>
          <a:stretch>
            <a:fillRect/>
          </a:stretch>
        </p:blipFill>
        <p:spPr>
          <a:xfrm>
            <a:off x="0" y="4314813"/>
            <a:ext cx="3333750" cy="828675"/>
          </a:xfrm>
          <a:prstGeom prst="rect">
            <a:avLst/>
          </a:prstGeom>
          <a:noFill/>
          <a:ln>
            <a:noFill/>
          </a:ln>
        </p:spPr>
      </p:pic>
      <p:pic>
        <p:nvPicPr>
          <p:cNvPr id="234" name="Google Shape;234;p33"/>
          <p:cNvPicPr preferRelativeResize="0"/>
          <p:nvPr/>
        </p:nvPicPr>
        <p:blipFill>
          <a:blip r:embed="rId7">
            <a:alphaModFix/>
          </a:blip>
          <a:stretch>
            <a:fillRect/>
          </a:stretch>
        </p:blipFill>
        <p:spPr>
          <a:xfrm>
            <a:off x="3537500" y="4518663"/>
            <a:ext cx="3004575" cy="421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4"/>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lang="en"/>
              <a:t>Food Sustainability</a:t>
            </a:r>
            <a:endParaRPr/>
          </a:p>
        </p:txBody>
      </p:sp>
      <p:sp>
        <p:nvSpPr>
          <p:cNvPr id="240" name="Google Shape;240;p34"/>
          <p:cNvSpPr txBox="1"/>
          <p:nvPr>
            <p:ph idx="1" type="body"/>
          </p:nvPr>
        </p:nvSpPr>
        <p:spPr>
          <a:xfrm>
            <a:off x="457200" y="1200150"/>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640"/>
              </a:spcBef>
              <a:spcAft>
                <a:spcPts val="0"/>
              </a:spcAft>
              <a:buNone/>
            </a:pPr>
            <a:r>
              <a:rPr lang="en" sz="2400">
                <a:latin typeface="Comic Sans MS"/>
                <a:ea typeface="Comic Sans MS"/>
                <a:cs typeface="Comic Sans MS"/>
                <a:sym typeface="Comic Sans MS"/>
              </a:rPr>
              <a:t>Choosing</a:t>
            </a:r>
            <a:r>
              <a:rPr lang="en" sz="2400">
                <a:latin typeface="Comic Sans MS"/>
                <a:ea typeface="Comic Sans MS"/>
                <a:cs typeface="Comic Sans MS"/>
                <a:sym typeface="Comic Sans MS"/>
              </a:rPr>
              <a:t> and using food that is </a:t>
            </a:r>
            <a:r>
              <a:rPr b="1" lang="en" sz="2400">
                <a:solidFill>
                  <a:srgbClr val="FF0000"/>
                </a:solidFill>
                <a:latin typeface="Comic Sans MS"/>
                <a:ea typeface="Comic Sans MS"/>
                <a:cs typeface="Comic Sans MS"/>
                <a:sym typeface="Comic Sans MS"/>
              </a:rPr>
              <a:t>healthy for consumers </a:t>
            </a:r>
            <a:r>
              <a:rPr lang="en" sz="2400">
                <a:latin typeface="Comic Sans MS"/>
                <a:ea typeface="Comic Sans MS"/>
                <a:cs typeface="Comic Sans MS"/>
                <a:sym typeface="Comic Sans MS"/>
              </a:rPr>
              <a:t>and that does </a:t>
            </a:r>
            <a:r>
              <a:rPr b="1" lang="en" sz="2400">
                <a:solidFill>
                  <a:srgbClr val="FF0000"/>
                </a:solidFill>
                <a:latin typeface="Comic Sans MS"/>
                <a:ea typeface="Comic Sans MS"/>
                <a:cs typeface="Comic Sans MS"/>
                <a:sym typeface="Comic Sans MS"/>
              </a:rPr>
              <a:t>not harm</a:t>
            </a:r>
            <a:r>
              <a:rPr lang="en" sz="2400">
                <a:latin typeface="Comic Sans MS"/>
                <a:ea typeface="Comic Sans MS"/>
                <a:cs typeface="Comic Sans MS"/>
                <a:sym typeface="Comic Sans MS"/>
              </a:rPr>
              <a:t> the </a:t>
            </a:r>
            <a:r>
              <a:rPr b="1" lang="en" sz="2400">
                <a:solidFill>
                  <a:srgbClr val="FF0000"/>
                </a:solidFill>
                <a:latin typeface="Comic Sans MS"/>
                <a:ea typeface="Comic Sans MS"/>
                <a:cs typeface="Comic Sans MS"/>
                <a:sym typeface="Comic Sans MS"/>
              </a:rPr>
              <a:t>environment, animals</a:t>
            </a:r>
            <a:r>
              <a:rPr lang="en" sz="2400">
                <a:latin typeface="Comic Sans MS"/>
                <a:ea typeface="Comic Sans MS"/>
                <a:cs typeface="Comic Sans MS"/>
                <a:sym typeface="Comic Sans MS"/>
              </a:rPr>
              <a:t> or the </a:t>
            </a:r>
            <a:r>
              <a:rPr b="1" lang="en" sz="2400">
                <a:solidFill>
                  <a:srgbClr val="FF0000"/>
                </a:solidFill>
                <a:latin typeface="Comic Sans MS"/>
                <a:ea typeface="Comic Sans MS"/>
                <a:cs typeface="Comic Sans MS"/>
                <a:sym typeface="Comic Sans MS"/>
              </a:rPr>
              <a:t>workers</a:t>
            </a:r>
            <a:r>
              <a:rPr lang="en" sz="2400">
                <a:latin typeface="Comic Sans MS"/>
                <a:ea typeface="Comic Sans MS"/>
                <a:cs typeface="Comic Sans MS"/>
                <a:sym typeface="Comic Sans MS"/>
              </a:rPr>
              <a:t> who were involved in </a:t>
            </a:r>
            <a:r>
              <a:rPr b="1" lang="en" sz="2400">
                <a:solidFill>
                  <a:srgbClr val="FF0000"/>
                </a:solidFill>
                <a:latin typeface="Comic Sans MS"/>
                <a:ea typeface="Comic Sans MS"/>
                <a:cs typeface="Comic Sans MS"/>
                <a:sym typeface="Comic Sans MS"/>
              </a:rPr>
              <a:t>producing the foods.</a:t>
            </a:r>
            <a:endParaRPr b="1" sz="2400">
              <a:solidFill>
                <a:srgbClr val="FF0000"/>
              </a:solidFill>
              <a:latin typeface="Comic Sans MS"/>
              <a:ea typeface="Comic Sans MS"/>
              <a:cs typeface="Comic Sans MS"/>
              <a:sym typeface="Comic Sans MS"/>
            </a:endParaRPr>
          </a:p>
        </p:txBody>
      </p:sp>
      <p:pic>
        <p:nvPicPr>
          <p:cNvPr id="241" name="Google Shape;241;p34"/>
          <p:cNvPicPr preferRelativeResize="0"/>
          <p:nvPr/>
        </p:nvPicPr>
        <p:blipFill>
          <a:blip r:embed="rId3">
            <a:alphaModFix/>
          </a:blip>
          <a:stretch>
            <a:fillRect/>
          </a:stretch>
        </p:blipFill>
        <p:spPr>
          <a:xfrm>
            <a:off x="5643125" y="3915500"/>
            <a:ext cx="3000001" cy="343375"/>
          </a:xfrm>
          <a:prstGeom prst="rect">
            <a:avLst/>
          </a:prstGeom>
          <a:noFill/>
          <a:ln>
            <a:noFill/>
          </a:ln>
        </p:spPr>
      </p:pic>
      <p:pic>
        <p:nvPicPr>
          <p:cNvPr id="242" name="Google Shape;242;p34"/>
          <p:cNvPicPr preferRelativeResize="0"/>
          <p:nvPr/>
        </p:nvPicPr>
        <p:blipFill>
          <a:blip r:embed="rId4">
            <a:alphaModFix/>
          </a:blip>
          <a:stretch>
            <a:fillRect/>
          </a:stretch>
        </p:blipFill>
        <p:spPr>
          <a:xfrm>
            <a:off x="3260128" y="2450200"/>
            <a:ext cx="2383002" cy="2034675"/>
          </a:xfrm>
          <a:prstGeom prst="rect">
            <a:avLst/>
          </a:prstGeom>
          <a:noFill/>
          <a:ln>
            <a:noFill/>
          </a:ln>
        </p:spPr>
      </p:pic>
      <p:sp>
        <p:nvSpPr>
          <p:cNvPr id="243" name="Google Shape;243;p34"/>
          <p:cNvSpPr txBox="1"/>
          <p:nvPr/>
        </p:nvSpPr>
        <p:spPr>
          <a:xfrm>
            <a:off x="5439525" y="3985375"/>
            <a:ext cx="3000000" cy="8574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600"/>
              <a:t>@</a:t>
            </a:r>
            <a:r>
              <a:rPr lang="en" sz="600" u="sng">
                <a:solidFill>
                  <a:srgbClr val="2A6496"/>
                </a:solidFill>
                <a:highlight>
                  <a:srgbClr val="FFFFFF"/>
                </a:highlight>
                <a:hlinkClick r:id="rId5"/>
              </a:rPr>
              <a:t>presquesage</a:t>
            </a:r>
            <a:r>
              <a:rPr lang="en" sz="600"/>
              <a:t>/creativecommons.org</a:t>
            </a:r>
            <a:endParaRPr sz="600"/>
          </a:p>
        </p:txBody>
      </p:sp>
      <p:pic>
        <p:nvPicPr>
          <p:cNvPr id="244" name="Google Shape;244;p34"/>
          <p:cNvPicPr preferRelativeResize="0"/>
          <p:nvPr/>
        </p:nvPicPr>
        <p:blipFill>
          <a:blip r:embed="rId6">
            <a:alphaModFix/>
          </a:blip>
          <a:stretch>
            <a:fillRect/>
          </a:stretch>
        </p:blipFill>
        <p:spPr>
          <a:xfrm>
            <a:off x="457200" y="3765975"/>
            <a:ext cx="3000000" cy="828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Activity: How can consumers support animal welfare when buying goods?</a:t>
            </a:r>
            <a:endParaRPr sz="4800"/>
          </a:p>
        </p:txBody>
      </p:sp>
      <p:sp>
        <p:nvSpPr>
          <p:cNvPr id="250" name="Google Shape;250;p35"/>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251" name="Google Shape;251;p35"/>
          <p:cNvSpPr txBox="1"/>
          <p:nvPr/>
        </p:nvSpPr>
        <p:spPr>
          <a:xfrm>
            <a:off x="1735575" y="2775800"/>
            <a:ext cx="6046500" cy="1642800"/>
          </a:xfrm>
          <a:prstGeom prst="rect">
            <a:avLst/>
          </a:prstGeom>
          <a:solidFill>
            <a:srgbClr val="00FF00"/>
          </a:solidFill>
          <a:ln>
            <a:noFill/>
          </a:ln>
        </p:spPr>
        <p:txBody>
          <a:bodyPr anchorCtr="0" anchor="t" bIns="91425" lIns="91425" spcFirstLastPara="1" rIns="91425" wrap="square" tIns="91425">
            <a:noAutofit/>
          </a:bodyPr>
          <a:lstStyle/>
          <a:p>
            <a:pPr indent="0" lvl="0" marL="0">
              <a:spcBef>
                <a:spcPts val="0"/>
              </a:spcBef>
              <a:spcAft>
                <a:spcPts val="0"/>
              </a:spcAft>
              <a:buNone/>
            </a:pPr>
            <a:r>
              <a:rPr b="1" lang="en" sz="2400">
                <a:latin typeface="Comic Sans MS"/>
                <a:ea typeface="Comic Sans MS"/>
                <a:cs typeface="Comic Sans MS"/>
                <a:sym typeface="Comic Sans MS"/>
              </a:rPr>
              <a:t>Opt for organic farming and free range foods as they prioritise animal welfare and environmental sustainability.</a:t>
            </a:r>
            <a:endParaRPr b="1" sz="2400">
              <a:latin typeface="Comic Sans MS"/>
              <a:ea typeface="Comic Sans MS"/>
              <a:cs typeface="Comic Sans MS"/>
              <a:sym typeface="Comic Sans MS"/>
            </a:endParaRPr>
          </a:p>
        </p:txBody>
      </p:sp>
      <p:sp>
        <p:nvSpPr>
          <p:cNvPr id="252" name="Google Shape;252;p35"/>
          <p:cNvSpPr/>
          <p:nvPr/>
        </p:nvSpPr>
        <p:spPr>
          <a:xfrm>
            <a:off x="1417350" y="2494575"/>
            <a:ext cx="488400" cy="572700"/>
          </a:xfrm>
          <a:prstGeom prst="sun">
            <a:avLst>
              <a:gd fmla="val 250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53" name="Google Shape;253;p35"/>
          <p:cNvPicPr preferRelativeResize="0"/>
          <p:nvPr/>
        </p:nvPicPr>
        <p:blipFill>
          <a:blip r:embed="rId3">
            <a:alphaModFix/>
          </a:blip>
          <a:stretch>
            <a:fillRect/>
          </a:stretch>
        </p:blipFill>
        <p:spPr>
          <a:xfrm>
            <a:off x="7926424" y="2649975"/>
            <a:ext cx="1136952" cy="1094773"/>
          </a:xfrm>
          <a:prstGeom prst="rect">
            <a:avLst/>
          </a:prstGeom>
          <a:noFill/>
          <a:ln>
            <a:noFill/>
          </a:ln>
        </p:spPr>
      </p:pic>
      <p:sp>
        <p:nvSpPr>
          <p:cNvPr id="254" name="Google Shape;254;p35"/>
          <p:cNvSpPr txBox="1"/>
          <p:nvPr/>
        </p:nvSpPr>
        <p:spPr>
          <a:xfrm>
            <a:off x="7833725" y="3819300"/>
            <a:ext cx="1206300" cy="1554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@j4p4n/creativecommons.org</a:t>
            </a:r>
            <a:endParaRPr sz="600"/>
          </a:p>
        </p:txBody>
      </p:sp>
      <p:pic>
        <p:nvPicPr>
          <p:cNvPr id="255" name="Google Shape;255;p35"/>
          <p:cNvPicPr preferRelativeResize="0"/>
          <p:nvPr/>
        </p:nvPicPr>
        <p:blipFill>
          <a:blip r:embed="rId4">
            <a:alphaModFix/>
          </a:blip>
          <a:stretch>
            <a:fillRect/>
          </a:stretch>
        </p:blipFill>
        <p:spPr>
          <a:xfrm>
            <a:off x="5850625" y="4418588"/>
            <a:ext cx="3333750" cy="828675"/>
          </a:xfrm>
          <a:prstGeom prst="rect">
            <a:avLst/>
          </a:prstGeom>
          <a:noFill/>
          <a:ln>
            <a:noFill/>
          </a:ln>
        </p:spPr>
      </p:pic>
      <p:pic>
        <p:nvPicPr>
          <p:cNvPr id="256" name="Google Shape;256;p35"/>
          <p:cNvPicPr preferRelativeResize="0"/>
          <p:nvPr/>
        </p:nvPicPr>
        <p:blipFill>
          <a:blip r:embed="rId5">
            <a:alphaModFix/>
          </a:blip>
          <a:stretch>
            <a:fillRect/>
          </a:stretch>
        </p:blipFill>
        <p:spPr>
          <a:xfrm>
            <a:off x="44375" y="4568863"/>
            <a:ext cx="3004575" cy="421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4400"/>
              <a:buFont typeface="Arial"/>
              <a:buNone/>
            </a:pPr>
            <a:r>
              <a:rPr lang="en"/>
              <a:t>Food Sustainability.</a:t>
            </a:r>
            <a:endParaRPr/>
          </a:p>
        </p:txBody>
      </p:sp>
      <p:sp>
        <p:nvSpPr>
          <p:cNvPr id="262" name="Google Shape;262;p36"/>
          <p:cNvSpPr txBox="1"/>
          <p:nvPr>
            <p:ph idx="1" type="body"/>
          </p:nvPr>
        </p:nvSpPr>
        <p:spPr>
          <a:xfrm>
            <a:off x="457200" y="1200150"/>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381000" lvl="0" marL="457200" marR="0" rtl="0">
              <a:lnSpc>
                <a:spcPct val="100000"/>
              </a:lnSpc>
              <a:spcBef>
                <a:spcPts val="640"/>
              </a:spcBef>
              <a:spcAft>
                <a:spcPts val="0"/>
              </a:spcAft>
              <a:buClr>
                <a:srgbClr val="000000"/>
              </a:buClr>
              <a:buSzPts val="2400"/>
              <a:buFont typeface="Comic Sans MS"/>
              <a:buChar char="•"/>
            </a:pPr>
            <a:r>
              <a:rPr lang="en" sz="2400">
                <a:solidFill>
                  <a:srgbClr val="000000"/>
                </a:solidFill>
                <a:latin typeface="Comic Sans MS"/>
                <a:ea typeface="Comic Sans MS"/>
                <a:cs typeface="Comic Sans MS"/>
                <a:sym typeface="Comic Sans MS"/>
              </a:rPr>
              <a:t>Meat Production requires more energy, land &amp; water than the production of plant foods.</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a:p>
            <a:pPr indent="-381000" lvl="0" marL="457200" marR="0" rtl="0">
              <a:lnSpc>
                <a:spcPct val="100000"/>
              </a:lnSpc>
              <a:spcBef>
                <a:spcPts val="640"/>
              </a:spcBef>
              <a:spcAft>
                <a:spcPts val="0"/>
              </a:spcAft>
              <a:buClr>
                <a:srgbClr val="000000"/>
              </a:buClr>
              <a:buSzPts val="2400"/>
              <a:buFont typeface="Comic Sans MS"/>
              <a:buChar char="•"/>
            </a:pPr>
            <a:r>
              <a:rPr lang="en" sz="2400">
                <a:solidFill>
                  <a:srgbClr val="000000"/>
                </a:solidFill>
                <a:latin typeface="Comic Sans MS"/>
                <a:ea typeface="Comic Sans MS"/>
                <a:cs typeface="Comic Sans MS"/>
                <a:sym typeface="Comic Sans MS"/>
              </a:rPr>
              <a:t>Where possible, chose locally produced foods- this benefits you, your environment and the local economy.</a:t>
            </a:r>
            <a:endParaRPr sz="2400">
              <a:solidFill>
                <a:srgbClr val="000000"/>
              </a:solidFill>
              <a:latin typeface="Comic Sans MS"/>
              <a:ea typeface="Comic Sans MS"/>
              <a:cs typeface="Comic Sans MS"/>
              <a:sym typeface="Comic Sans MS"/>
            </a:endParaRPr>
          </a:p>
        </p:txBody>
      </p:sp>
      <p:pic>
        <p:nvPicPr>
          <p:cNvPr id="263" name="Google Shape;263;p36"/>
          <p:cNvPicPr preferRelativeResize="0"/>
          <p:nvPr/>
        </p:nvPicPr>
        <p:blipFill>
          <a:blip r:embed="rId3">
            <a:alphaModFix/>
          </a:blip>
          <a:stretch>
            <a:fillRect/>
          </a:stretch>
        </p:blipFill>
        <p:spPr>
          <a:xfrm>
            <a:off x="0" y="4702838"/>
            <a:ext cx="3517800" cy="492919"/>
          </a:xfrm>
          <a:prstGeom prst="rect">
            <a:avLst/>
          </a:prstGeom>
          <a:noFill/>
          <a:ln>
            <a:noFill/>
          </a:ln>
        </p:spPr>
      </p:pic>
      <p:pic>
        <p:nvPicPr>
          <p:cNvPr id="264" name="Google Shape;264;p36"/>
          <p:cNvPicPr preferRelativeResize="0"/>
          <p:nvPr/>
        </p:nvPicPr>
        <p:blipFill>
          <a:blip r:embed="rId4">
            <a:alphaModFix/>
          </a:blip>
          <a:stretch>
            <a:fillRect/>
          </a:stretch>
        </p:blipFill>
        <p:spPr>
          <a:xfrm>
            <a:off x="3826700" y="2124263"/>
            <a:ext cx="1490598" cy="894976"/>
          </a:xfrm>
          <a:prstGeom prst="rect">
            <a:avLst/>
          </a:prstGeom>
          <a:noFill/>
          <a:ln>
            <a:noFill/>
          </a:ln>
        </p:spPr>
      </p:pic>
      <p:sp>
        <p:nvSpPr>
          <p:cNvPr id="265" name="Google Shape;265;p36"/>
          <p:cNvSpPr txBox="1"/>
          <p:nvPr/>
        </p:nvSpPr>
        <p:spPr>
          <a:xfrm>
            <a:off x="5398875" y="2775800"/>
            <a:ext cx="1554300" cy="66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700"/>
              <a:t>@glitch/creativecommons.org</a:t>
            </a:r>
            <a:endParaRPr sz="700"/>
          </a:p>
        </p:txBody>
      </p:sp>
      <p:sp>
        <p:nvSpPr>
          <p:cNvPr id="266" name="Google Shape;266;p36"/>
          <p:cNvSpPr txBox="1"/>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267" name="Google Shape;267;p36"/>
          <p:cNvSpPr txBox="1"/>
          <p:nvPr/>
        </p:nvSpPr>
        <p:spPr>
          <a:xfrm>
            <a:off x="5976150" y="4241125"/>
            <a:ext cx="1458000" cy="118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@fjcanals/creative commons.org</a:t>
            </a:r>
            <a:endParaRPr sz="600"/>
          </a:p>
        </p:txBody>
      </p:sp>
      <p:pic>
        <p:nvPicPr>
          <p:cNvPr id="268" name="Google Shape;268;p36"/>
          <p:cNvPicPr preferRelativeResize="0"/>
          <p:nvPr/>
        </p:nvPicPr>
        <p:blipFill>
          <a:blip r:embed="rId5">
            <a:alphaModFix/>
          </a:blip>
          <a:stretch>
            <a:fillRect/>
          </a:stretch>
        </p:blipFill>
        <p:spPr>
          <a:xfrm>
            <a:off x="5317300" y="3765963"/>
            <a:ext cx="3333750" cy="828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Activity: Think-Pair-Share</a:t>
            </a:r>
            <a:endParaRPr sz="4800"/>
          </a:p>
        </p:txBody>
      </p:sp>
      <p:sp>
        <p:nvSpPr>
          <p:cNvPr id="274" name="Google Shape;274;p37"/>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275" name="Google Shape;275;p37"/>
          <p:cNvSpPr/>
          <p:nvPr/>
        </p:nvSpPr>
        <p:spPr>
          <a:xfrm>
            <a:off x="1446950" y="1317850"/>
            <a:ext cx="6016788" cy="3160188"/>
          </a:xfrm>
          <a:prstGeom prst="cloud">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None/>
            </a:pPr>
            <a:r>
              <a:rPr lang="en" sz="3000">
                <a:solidFill>
                  <a:schemeClr val="dk2"/>
                </a:solidFill>
                <a:latin typeface="Comic Sans MS"/>
                <a:ea typeface="Comic Sans MS"/>
                <a:cs typeface="Comic Sans MS"/>
                <a:sym typeface="Comic Sans MS"/>
              </a:rPr>
              <a:t>In pairs,brainstorm the benefits of locally produced foods.</a:t>
            </a:r>
            <a:r>
              <a:rPr lang="en" sz="3000">
                <a:solidFill>
                  <a:schemeClr val="dk2"/>
                </a:solidFill>
              </a:rPr>
              <a:t> </a:t>
            </a:r>
            <a:endParaRPr sz="3000"/>
          </a:p>
        </p:txBody>
      </p:sp>
      <p:pic>
        <p:nvPicPr>
          <p:cNvPr id="276" name="Google Shape;276;p37"/>
          <p:cNvPicPr preferRelativeResize="0"/>
          <p:nvPr/>
        </p:nvPicPr>
        <p:blipFill>
          <a:blip r:embed="rId3">
            <a:alphaModFix/>
          </a:blip>
          <a:stretch>
            <a:fillRect/>
          </a:stretch>
        </p:blipFill>
        <p:spPr>
          <a:xfrm>
            <a:off x="7715149" y="0"/>
            <a:ext cx="1428852" cy="1428852"/>
          </a:xfrm>
          <a:prstGeom prst="rect">
            <a:avLst/>
          </a:prstGeom>
          <a:noFill/>
          <a:ln>
            <a:noFill/>
          </a:ln>
        </p:spPr>
      </p:pic>
      <p:sp>
        <p:nvSpPr>
          <p:cNvPr id="277" name="Google Shape;277;p37"/>
          <p:cNvSpPr txBox="1"/>
          <p:nvPr/>
        </p:nvSpPr>
        <p:spPr>
          <a:xfrm>
            <a:off x="7678300" y="1495475"/>
            <a:ext cx="1465800" cy="177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800"/>
              <a:t>@Issi/creativecommons.org</a:t>
            </a:r>
            <a:endParaRPr sz="800"/>
          </a:p>
        </p:txBody>
      </p:sp>
      <p:pic>
        <p:nvPicPr>
          <p:cNvPr id="278" name="Google Shape;278;p37"/>
          <p:cNvPicPr preferRelativeResize="0"/>
          <p:nvPr/>
        </p:nvPicPr>
        <p:blipFill>
          <a:blip r:embed="rId4">
            <a:alphaModFix/>
          </a:blip>
          <a:stretch>
            <a:fillRect/>
          </a:stretch>
        </p:blipFill>
        <p:spPr>
          <a:xfrm>
            <a:off x="5761825" y="4478038"/>
            <a:ext cx="3333750" cy="828675"/>
          </a:xfrm>
          <a:prstGeom prst="rect">
            <a:avLst/>
          </a:prstGeom>
          <a:noFill/>
          <a:ln>
            <a:noFill/>
          </a:ln>
        </p:spPr>
      </p:pic>
      <p:pic>
        <p:nvPicPr>
          <p:cNvPr id="279" name="Google Shape;279;p37"/>
          <p:cNvPicPr preferRelativeResize="0"/>
          <p:nvPr/>
        </p:nvPicPr>
        <p:blipFill>
          <a:blip r:embed="rId5">
            <a:alphaModFix/>
          </a:blip>
          <a:stretch>
            <a:fillRect/>
          </a:stretch>
        </p:blipFill>
        <p:spPr>
          <a:xfrm>
            <a:off x="311700" y="4644463"/>
            <a:ext cx="3004575" cy="421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grpSp>
        <p:nvGrpSpPr>
          <p:cNvPr id="284" name="Google Shape;284;p38"/>
          <p:cNvGrpSpPr/>
          <p:nvPr/>
        </p:nvGrpSpPr>
        <p:grpSpPr>
          <a:xfrm>
            <a:off x="-62800" y="258875"/>
            <a:ext cx="8518874" cy="4473615"/>
            <a:chOff x="2450211" y="1258880"/>
            <a:chExt cx="4212677" cy="4057701"/>
          </a:xfrm>
        </p:grpSpPr>
        <p:cxnSp>
          <p:nvCxnSpPr>
            <p:cNvPr id="285" name="Google Shape;285;p38"/>
            <p:cNvCxnSpPr/>
            <p:nvPr/>
          </p:nvCxnSpPr>
          <p:spPr>
            <a:xfrm rot="10800000">
              <a:off x="3541562" y="3095512"/>
              <a:ext cx="514500" cy="1668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286" name="Google Shape;286;p38"/>
            <p:cNvSpPr/>
            <p:nvPr/>
          </p:nvSpPr>
          <p:spPr>
            <a:xfrm>
              <a:off x="2450211" y="2429832"/>
              <a:ext cx="1413600" cy="1086000"/>
            </a:xfrm>
            <a:prstGeom prst="ellipse">
              <a:avLst/>
            </a:prstGeom>
            <a:solidFill>
              <a:srgbClr val="FFFF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Locally produced, seasonal food is usually fresher, tastes better &amp; is more nutritious</a:t>
              </a:r>
              <a:endParaRPr sz="1200"/>
            </a:p>
          </p:txBody>
        </p:sp>
        <p:cxnSp>
          <p:nvCxnSpPr>
            <p:cNvPr id="287" name="Google Shape;287;p38"/>
            <p:cNvCxnSpPr>
              <a:stCxn id="288" idx="4"/>
            </p:cNvCxnSpPr>
            <p:nvPr/>
          </p:nvCxnSpPr>
          <p:spPr>
            <a:xfrm>
              <a:off x="4572075" y="3973662"/>
              <a:ext cx="26400" cy="3804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289" name="Google Shape;289;p38"/>
            <p:cNvSpPr/>
            <p:nvPr/>
          </p:nvSpPr>
          <p:spPr>
            <a:xfrm>
              <a:off x="3789655" y="4230580"/>
              <a:ext cx="1787100" cy="1086000"/>
            </a:xfrm>
            <a:prstGeom prst="ellipse">
              <a:avLst/>
            </a:prstGeom>
            <a:solidFill>
              <a:schemeClr val="hlink"/>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t/>
              </a:r>
              <a:endParaRPr b="1">
                <a:solidFill>
                  <a:schemeClr val="dk1"/>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Supports local Irish farmers and communities.</a:t>
              </a:r>
              <a:endParaRPr/>
            </a:p>
            <a:p>
              <a:pPr indent="0" lvl="0" marL="0" marR="0" rtl="0" algn="l">
                <a:lnSpc>
                  <a:spcPct val="100000"/>
                </a:lnSpc>
                <a:spcBef>
                  <a:spcPts val="0"/>
                </a:spcBef>
                <a:spcAft>
                  <a:spcPts val="0"/>
                </a:spcAft>
                <a:buNone/>
              </a:pPr>
              <a:r>
                <a:t/>
              </a:r>
              <a:endParaRPr b="1" i="0" sz="2400" u="none">
                <a:solidFill>
                  <a:schemeClr val="dk1"/>
                </a:solidFill>
                <a:latin typeface="Comic Sans MS"/>
                <a:ea typeface="Comic Sans MS"/>
                <a:cs typeface="Comic Sans MS"/>
                <a:sym typeface="Comic Sans MS"/>
              </a:endParaRPr>
            </a:p>
          </p:txBody>
        </p:sp>
        <p:cxnSp>
          <p:nvCxnSpPr>
            <p:cNvPr id="290" name="Google Shape;290;p38"/>
            <p:cNvCxnSpPr/>
            <p:nvPr/>
          </p:nvCxnSpPr>
          <p:spPr>
            <a:xfrm flipH="1" rot="10800000">
              <a:off x="5087937" y="3094012"/>
              <a:ext cx="516000" cy="1683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291" name="Google Shape;291;p38"/>
            <p:cNvSpPr/>
            <p:nvPr/>
          </p:nvSpPr>
          <p:spPr>
            <a:xfrm>
              <a:off x="5576887" y="2382837"/>
              <a:ext cx="1086000" cy="1086000"/>
            </a:xfrm>
            <a:prstGeom prst="ellipse">
              <a:avLst/>
            </a:prstGeom>
            <a:solidFill>
              <a:srgbClr val="FF00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Less transport time= less chance of food spoilage and waste</a:t>
              </a:r>
              <a:endParaRPr b="1"/>
            </a:p>
          </p:txBody>
        </p:sp>
        <p:cxnSp>
          <p:nvCxnSpPr>
            <p:cNvPr id="292" name="Google Shape;292;p38"/>
            <p:cNvCxnSpPr/>
            <p:nvPr/>
          </p:nvCxnSpPr>
          <p:spPr>
            <a:xfrm rot="10800000">
              <a:off x="4572000" y="2344662"/>
              <a:ext cx="0" cy="5430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293" name="Google Shape;293;p38"/>
            <p:cNvSpPr/>
            <p:nvPr/>
          </p:nvSpPr>
          <p:spPr>
            <a:xfrm>
              <a:off x="3756499" y="1258880"/>
              <a:ext cx="1654200" cy="1086000"/>
            </a:xfrm>
            <a:prstGeom prst="ellipse">
              <a:avLst/>
            </a:prstGeom>
            <a:solidFill>
              <a:srgbClr val="CCFFCC"/>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Less environmental impact- less energy needed for transport, refrigerate, package &amp; store food.</a:t>
              </a:r>
              <a:endParaRPr sz="1200"/>
            </a:p>
          </p:txBody>
        </p:sp>
        <p:sp>
          <p:nvSpPr>
            <p:cNvPr id="288" name="Google Shape;288;p38"/>
            <p:cNvSpPr/>
            <p:nvPr/>
          </p:nvSpPr>
          <p:spPr>
            <a:xfrm>
              <a:off x="4029075" y="2887662"/>
              <a:ext cx="1086000" cy="1086000"/>
            </a:xfrm>
            <a:prstGeom prst="ellipse">
              <a:avLst/>
            </a:prstGeom>
            <a:solidFill>
              <a:srgbClr val="FF00FF"/>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2400">
                  <a:solidFill>
                    <a:schemeClr val="dk1"/>
                  </a:solidFill>
                  <a:latin typeface="Comic Sans MS"/>
                  <a:ea typeface="Comic Sans MS"/>
                  <a:cs typeface="Comic Sans MS"/>
                  <a:sym typeface="Comic Sans MS"/>
                </a:rPr>
                <a:t>Benefits of local produce</a:t>
              </a:r>
              <a:endParaRPr/>
            </a:p>
          </p:txBody>
        </p:sp>
      </p:grpSp>
      <p:pic>
        <p:nvPicPr>
          <p:cNvPr id="294" name="Google Shape;294;p38"/>
          <p:cNvPicPr preferRelativeResize="0"/>
          <p:nvPr/>
        </p:nvPicPr>
        <p:blipFill>
          <a:blip r:embed="rId3">
            <a:alphaModFix/>
          </a:blip>
          <a:stretch>
            <a:fillRect/>
          </a:stretch>
        </p:blipFill>
        <p:spPr>
          <a:xfrm>
            <a:off x="0" y="4702838"/>
            <a:ext cx="3517800" cy="492919"/>
          </a:xfrm>
          <a:prstGeom prst="rect">
            <a:avLst/>
          </a:prstGeom>
          <a:noFill/>
          <a:ln>
            <a:noFill/>
          </a:ln>
        </p:spPr>
      </p:pic>
      <p:pic>
        <p:nvPicPr>
          <p:cNvPr id="295" name="Google Shape;295;p38"/>
          <p:cNvPicPr preferRelativeResize="0"/>
          <p:nvPr/>
        </p:nvPicPr>
        <p:blipFill>
          <a:blip r:embed="rId4">
            <a:alphaModFix/>
          </a:blip>
          <a:stretch>
            <a:fillRect/>
          </a:stretch>
        </p:blipFill>
        <p:spPr>
          <a:xfrm>
            <a:off x="8123325" y="2538975"/>
            <a:ext cx="913499" cy="1968048"/>
          </a:xfrm>
          <a:prstGeom prst="rect">
            <a:avLst/>
          </a:prstGeom>
          <a:noFill/>
          <a:ln>
            <a:noFill/>
          </a:ln>
        </p:spPr>
      </p:pic>
      <p:sp>
        <p:nvSpPr>
          <p:cNvPr id="296" name="Google Shape;296;p38"/>
          <p:cNvSpPr txBox="1"/>
          <p:nvPr/>
        </p:nvSpPr>
        <p:spPr>
          <a:xfrm>
            <a:off x="7352675" y="4640775"/>
            <a:ext cx="1754100" cy="91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700"/>
              <a:t>@bingenberg/creativecommons.org</a:t>
            </a:r>
            <a:endParaRPr sz="7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 name="Shape 300"/>
        <p:cNvGrpSpPr/>
        <p:nvPr/>
      </p:nvGrpSpPr>
      <p:grpSpPr>
        <a:xfrm>
          <a:off x="0" y="0"/>
          <a:ext cx="0" cy="0"/>
          <a:chOff x="0" y="0"/>
          <a:chExt cx="0" cy="0"/>
        </a:xfrm>
      </p:grpSpPr>
      <p:sp>
        <p:nvSpPr>
          <p:cNvPr id="301" name="Google Shape;301;p39"/>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Being an ethical consumer!</a:t>
            </a:r>
            <a:r>
              <a:rPr lang="en"/>
              <a:t> </a:t>
            </a:r>
            <a:endParaRPr/>
          </a:p>
        </p:txBody>
      </p:sp>
      <p:sp>
        <p:nvSpPr>
          <p:cNvPr id="302" name="Google Shape;302;p39"/>
          <p:cNvSpPr txBox="1"/>
          <p:nvPr>
            <p:ph idx="1" type="body"/>
          </p:nvPr>
        </p:nvSpPr>
        <p:spPr>
          <a:xfrm>
            <a:off x="457200" y="1185863"/>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457200" marR="0" rtl="0">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p:txBody>
      </p:sp>
      <p:pic>
        <p:nvPicPr>
          <p:cNvPr id="303" name="Google Shape;303;p39"/>
          <p:cNvPicPr preferRelativeResize="0"/>
          <p:nvPr/>
        </p:nvPicPr>
        <p:blipFill>
          <a:blip r:embed="rId3">
            <a:alphaModFix/>
          </a:blip>
          <a:stretch>
            <a:fillRect/>
          </a:stretch>
        </p:blipFill>
        <p:spPr>
          <a:xfrm>
            <a:off x="0" y="4702838"/>
            <a:ext cx="3517800" cy="492919"/>
          </a:xfrm>
          <a:prstGeom prst="rect">
            <a:avLst/>
          </a:prstGeom>
          <a:noFill/>
          <a:ln>
            <a:noFill/>
          </a:ln>
        </p:spPr>
      </p:pic>
      <p:sp>
        <p:nvSpPr>
          <p:cNvPr id="304" name="Google Shape;304;p39"/>
          <p:cNvSpPr txBox="1"/>
          <p:nvPr/>
        </p:nvSpPr>
        <p:spPr>
          <a:xfrm>
            <a:off x="4999250" y="4403950"/>
            <a:ext cx="2042700" cy="176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600"/>
              <a:t>@fineas_anton/unsplash.org</a:t>
            </a:r>
            <a:endParaRPr sz="600"/>
          </a:p>
        </p:txBody>
      </p:sp>
      <p:pic>
        <p:nvPicPr>
          <p:cNvPr descr="Fair Trade: You see it on labels all the time, and it certainly sounds like a good thing, but what does it actually mean? Follow the supply chain. from the farmers who grow crops all the way to your neighborhood grocery store, and see how some people are banding together to make the products you love better.&#10;» Subscribe to NowThis: http://go.nowth.is/News_Subscribe&#10;&#10;Connect with NowThis&#10;» Like us on Facebook: http://go.nowth.is/News_Facebook&#10;» Tweet us on Twitter: http://go.nowth.is/News_Twitter&#10;» Follow us on Instagram: http://go.nowth.is/News_Instagram&#10;» Find us on Snapchat: http://go.nowth.is/News_Snapchat&#10;&#10;NowThis is your premier news outlet providing you with all the videos you need to stay up to date on all the latest in trending news. From entertainment to politics, to viral videos and breaking news stories, we’re delivering all you need to know straight to your social feeds. We live where you live.&#10;&#10;http://www.youtube.com/nowthisnews&#10;@nowthisnews" id="305" name="Google Shape;305;p39" title="Ben &amp; Jerry's: Why Fair Trade Matters | NowThis">
            <a:hlinkClick r:id="rId4"/>
          </p:cNvPr>
          <p:cNvPicPr preferRelativeResize="0"/>
          <p:nvPr/>
        </p:nvPicPr>
        <p:blipFill>
          <a:blip r:embed="rId5">
            <a:alphaModFix/>
          </a:blip>
          <a:stretch>
            <a:fillRect/>
          </a:stretch>
        </p:blipFill>
        <p:spPr>
          <a:xfrm>
            <a:off x="1136075" y="1236450"/>
            <a:ext cx="6853050" cy="3308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40"/>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Ethical Consumption means </a:t>
            </a:r>
            <a:endParaRPr/>
          </a:p>
        </p:txBody>
      </p:sp>
      <p:sp>
        <p:nvSpPr>
          <p:cNvPr id="311" name="Google Shape;311;p40"/>
          <p:cNvSpPr txBox="1"/>
          <p:nvPr>
            <p:ph idx="1" type="body"/>
          </p:nvPr>
        </p:nvSpPr>
        <p:spPr>
          <a:xfrm>
            <a:off x="457200" y="1185863"/>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640"/>
              </a:spcBef>
              <a:spcAft>
                <a:spcPts val="0"/>
              </a:spcAft>
              <a:buNone/>
            </a:pPr>
            <a:r>
              <a:rPr b="1" lang="en" sz="2400">
                <a:solidFill>
                  <a:srgbClr val="252736"/>
                </a:solidFill>
                <a:latin typeface="Comic Sans MS"/>
                <a:ea typeface="Comic Sans MS"/>
                <a:cs typeface="Comic Sans MS"/>
                <a:sym typeface="Comic Sans MS"/>
              </a:rPr>
              <a:t>Requires you to make the connections between a product, where that product originated and in what context it has been produced. </a:t>
            </a:r>
            <a:endParaRPr b="1" sz="2400">
              <a:solidFill>
                <a:srgbClr val="252736"/>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t/>
            </a:r>
            <a:endParaRPr sz="1200">
              <a:solidFill>
                <a:srgbClr val="252736"/>
              </a:solidFill>
              <a:latin typeface="Georgia"/>
              <a:ea typeface="Georgia"/>
              <a:cs typeface="Georgia"/>
              <a:sym typeface="Georgia"/>
            </a:endParaRPr>
          </a:p>
          <a:p>
            <a:pPr indent="0" lvl="0" marL="0" marR="0" rtl="0">
              <a:lnSpc>
                <a:spcPct val="100000"/>
              </a:lnSpc>
              <a:spcBef>
                <a:spcPts val="640"/>
              </a:spcBef>
              <a:spcAft>
                <a:spcPts val="0"/>
              </a:spcAft>
              <a:buNone/>
            </a:pPr>
            <a:r>
              <a:t/>
            </a:r>
            <a:endParaRPr sz="1200">
              <a:solidFill>
                <a:srgbClr val="252736"/>
              </a:solidFill>
              <a:latin typeface="Georgia"/>
              <a:ea typeface="Georgia"/>
              <a:cs typeface="Georgia"/>
              <a:sym typeface="Georgia"/>
            </a:endParaRPr>
          </a:p>
          <a:p>
            <a:pPr indent="0" lvl="0" marL="0" marR="0" rtl="0">
              <a:lnSpc>
                <a:spcPct val="100000"/>
              </a:lnSpc>
              <a:spcBef>
                <a:spcPts val="640"/>
              </a:spcBef>
              <a:spcAft>
                <a:spcPts val="0"/>
              </a:spcAft>
              <a:buNone/>
            </a:pPr>
            <a:r>
              <a:t/>
            </a:r>
            <a:endParaRPr sz="1200">
              <a:solidFill>
                <a:srgbClr val="252736"/>
              </a:solidFill>
              <a:latin typeface="Georgia"/>
              <a:ea typeface="Georgia"/>
              <a:cs typeface="Georgia"/>
              <a:sym typeface="Georgia"/>
            </a:endParaRPr>
          </a:p>
          <a:p>
            <a:pPr indent="0" lvl="0" marL="0" marR="0" rtl="0">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p:txBody>
      </p:sp>
      <p:pic>
        <p:nvPicPr>
          <p:cNvPr id="312" name="Google Shape;312;p40"/>
          <p:cNvPicPr preferRelativeResize="0"/>
          <p:nvPr/>
        </p:nvPicPr>
        <p:blipFill>
          <a:blip r:embed="rId3">
            <a:alphaModFix/>
          </a:blip>
          <a:stretch>
            <a:fillRect/>
          </a:stretch>
        </p:blipFill>
        <p:spPr>
          <a:xfrm>
            <a:off x="0" y="4702838"/>
            <a:ext cx="3517800" cy="492919"/>
          </a:xfrm>
          <a:prstGeom prst="rect">
            <a:avLst/>
          </a:prstGeom>
          <a:noFill/>
          <a:ln>
            <a:noFill/>
          </a:ln>
        </p:spPr>
      </p:pic>
      <p:sp>
        <p:nvSpPr>
          <p:cNvPr id="313" name="Google Shape;313;p40"/>
          <p:cNvSpPr txBox="1"/>
          <p:nvPr/>
        </p:nvSpPr>
        <p:spPr>
          <a:xfrm>
            <a:off x="836275" y="2635175"/>
            <a:ext cx="6405300" cy="1460100"/>
          </a:xfrm>
          <a:prstGeom prst="rect">
            <a:avLst/>
          </a:prstGeom>
          <a:solidFill>
            <a:srgbClr val="FFFF00"/>
          </a:solidFill>
          <a:ln>
            <a:noFill/>
          </a:ln>
        </p:spPr>
        <p:txBody>
          <a:bodyPr anchorCtr="0" anchor="ctr" bIns="91425" lIns="91425" spcFirstLastPara="1" rIns="91425" wrap="square" tIns="91425">
            <a:noAutofit/>
          </a:bodyPr>
          <a:lstStyle/>
          <a:p>
            <a:pPr indent="0" lvl="0" marL="0" rtl="0">
              <a:spcBef>
                <a:spcPts val="640"/>
              </a:spcBef>
              <a:spcAft>
                <a:spcPts val="0"/>
              </a:spcAft>
              <a:buNone/>
            </a:pPr>
            <a:r>
              <a:rPr b="1" lang="en" sz="1800" u="sng">
                <a:solidFill>
                  <a:srgbClr val="FF0000"/>
                </a:solidFill>
                <a:latin typeface="Comic Sans MS"/>
                <a:ea typeface="Comic Sans MS"/>
                <a:cs typeface="Comic Sans MS"/>
                <a:sym typeface="Comic Sans MS"/>
              </a:rPr>
              <a:t>Examples</a:t>
            </a:r>
            <a:endParaRPr b="1" sz="1800" u="sng">
              <a:solidFill>
                <a:srgbClr val="FF0000"/>
              </a:solidFill>
              <a:latin typeface="Comic Sans MS"/>
              <a:ea typeface="Comic Sans MS"/>
              <a:cs typeface="Comic Sans MS"/>
              <a:sym typeface="Comic Sans MS"/>
            </a:endParaRPr>
          </a:p>
          <a:p>
            <a:pPr indent="-342900" lvl="0" marL="457200" rtl="0">
              <a:spcBef>
                <a:spcPts val="640"/>
              </a:spcBef>
              <a:spcAft>
                <a:spcPts val="0"/>
              </a:spcAft>
              <a:buClr>
                <a:srgbClr val="252736"/>
              </a:buClr>
              <a:buSzPts val="1800"/>
              <a:buFont typeface="Comic Sans MS"/>
              <a:buChar char="•"/>
            </a:pPr>
            <a:r>
              <a:rPr lang="en" sz="1800">
                <a:solidFill>
                  <a:srgbClr val="252736"/>
                </a:solidFill>
                <a:latin typeface="Comic Sans MS"/>
                <a:ea typeface="Comic Sans MS"/>
                <a:cs typeface="Comic Sans MS"/>
                <a:sym typeface="Comic Sans MS"/>
              </a:rPr>
              <a:t>To purchase Fairtrade products</a:t>
            </a:r>
            <a:endParaRPr sz="1800">
              <a:solidFill>
                <a:srgbClr val="252736"/>
              </a:solidFill>
              <a:latin typeface="Comic Sans MS"/>
              <a:ea typeface="Comic Sans MS"/>
              <a:cs typeface="Comic Sans MS"/>
              <a:sym typeface="Comic Sans MS"/>
            </a:endParaRPr>
          </a:p>
          <a:p>
            <a:pPr indent="-342900" lvl="0" marL="457200" rtl="0">
              <a:spcBef>
                <a:spcPts val="0"/>
              </a:spcBef>
              <a:spcAft>
                <a:spcPts val="0"/>
              </a:spcAft>
              <a:buClr>
                <a:srgbClr val="252736"/>
              </a:buClr>
              <a:buSzPts val="1800"/>
              <a:buFont typeface="Comic Sans MS"/>
              <a:buChar char="•"/>
            </a:pPr>
            <a:r>
              <a:rPr lang="en" sz="1800">
                <a:solidFill>
                  <a:srgbClr val="252736"/>
                </a:solidFill>
                <a:latin typeface="Comic Sans MS"/>
                <a:ea typeface="Comic Sans MS"/>
                <a:cs typeface="Comic Sans MS"/>
                <a:sym typeface="Comic Sans MS"/>
              </a:rPr>
              <a:t>deciding whether or not to buy locally-produced products versus imported ones</a:t>
            </a:r>
            <a:endParaRPr sz="1800">
              <a:solidFill>
                <a:srgbClr val="252736"/>
              </a:solidFill>
              <a:latin typeface="Comic Sans MS"/>
              <a:ea typeface="Comic Sans MS"/>
              <a:cs typeface="Comic Sans MS"/>
              <a:sym typeface="Comic Sans MS"/>
            </a:endParaRPr>
          </a:p>
          <a:p>
            <a:pPr indent="-342900" lvl="0" marL="457200" rtl="0">
              <a:spcBef>
                <a:spcPts val="0"/>
              </a:spcBef>
              <a:spcAft>
                <a:spcPts val="0"/>
              </a:spcAft>
              <a:buClr>
                <a:srgbClr val="252736"/>
              </a:buClr>
              <a:buSzPts val="1800"/>
              <a:buFont typeface="Comic Sans MS"/>
              <a:buChar char="•"/>
            </a:pPr>
            <a:r>
              <a:rPr lang="en" sz="1800">
                <a:solidFill>
                  <a:srgbClr val="252736"/>
                </a:solidFill>
                <a:latin typeface="Comic Sans MS"/>
                <a:ea typeface="Comic Sans MS"/>
                <a:cs typeface="Comic Sans MS"/>
                <a:sym typeface="Comic Sans MS"/>
              </a:rPr>
              <a:t>whether to drive to work or use public transport</a:t>
            </a:r>
            <a:endParaRPr/>
          </a:p>
        </p:txBody>
      </p:sp>
      <p:pic>
        <p:nvPicPr>
          <p:cNvPr id="314" name="Google Shape;314;p40"/>
          <p:cNvPicPr preferRelativeResize="0"/>
          <p:nvPr/>
        </p:nvPicPr>
        <p:blipFill>
          <a:blip r:embed="rId4">
            <a:alphaModFix/>
          </a:blip>
          <a:stretch>
            <a:fillRect/>
          </a:stretch>
        </p:blipFill>
        <p:spPr>
          <a:xfrm>
            <a:off x="7430350" y="2531575"/>
            <a:ext cx="1204652" cy="1275078"/>
          </a:xfrm>
          <a:prstGeom prst="rect">
            <a:avLst/>
          </a:prstGeom>
          <a:noFill/>
          <a:ln>
            <a:noFill/>
          </a:ln>
        </p:spPr>
      </p:pic>
      <p:sp>
        <p:nvSpPr>
          <p:cNvPr id="315" name="Google Shape;315;p40"/>
          <p:cNvSpPr txBox="1"/>
          <p:nvPr/>
        </p:nvSpPr>
        <p:spPr>
          <a:xfrm>
            <a:off x="7197175" y="2353950"/>
            <a:ext cx="1391400" cy="1332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600"/>
              <a:t>@themartin/creativecommons.org</a:t>
            </a:r>
            <a:endParaRPr sz="600"/>
          </a:p>
        </p:txBody>
      </p:sp>
      <p:pic>
        <p:nvPicPr>
          <p:cNvPr id="316" name="Google Shape;316;p40"/>
          <p:cNvPicPr preferRelativeResize="0"/>
          <p:nvPr/>
        </p:nvPicPr>
        <p:blipFill>
          <a:blip r:embed="rId5">
            <a:alphaModFix/>
          </a:blip>
          <a:stretch>
            <a:fillRect/>
          </a:stretch>
        </p:blipFill>
        <p:spPr>
          <a:xfrm>
            <a:off x="5413975" y="3925738"/>
            <a:ext cx="3333750" cy="828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sp>
        <p:nvSpPr>
          <p:cNvPr id="321" name="Google Shape;321;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Fairtrade</a:t>
            </a:r>
            <a:endParaRPr sz="4800"/>
          </a:p>
        </p:txBody>
      </p:sp>
      <p:sp>
        <p:nvSpPr>
          <p:cNvPr id="322" name="Google Shape;322;p41"/>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323" name="Google Shape;323;p41"/>
          <p:cNvSpPr/>
          <p:nvPr/>
        </p:nvSpPr>
        <p:spPr>
          <a:xfrm>
            <a:off x="2793900" y="917725"/>
            <a:ext cx="3803868" cy="3397464"/>
          </a:xfrm>
          <a:prstGeom prst="cloud">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Comic Sans MS"/>
                <a:ea typeface="Comic Sans MS"/>
                <a:cs typeface="Comic Sans MS"/>
                <a:sym typeface="Comic Sans MS"/>
              </a:rPr>
              <a:t>Why? Workers receive low wages and often have poor standards of living</a:t>
            </a:r>
            <a:r>
              <a:rPr lang="en">
                <a:latin typeface="Comic Sans MS"/>
                <a:ea typeface="Comic Sans MS"/>
                <a:cs typeface="Comic Sans MS"/>
                <a:sym typeface="Comic Sans MS"/>
              </a:rPr>
              <a:t>.</a:t>
            </a:r>
            <a:endParaRPr>
              <a:latin typeface="Comic Sans MS"/>
              <a:ea typeface="Comic Sans MS"/>
              <a:cs typeface="Comic Sans MS"/>
              <a:sym typeface="Comic Sans MS"/>
            </a:endParaRPr>
          </a:p>
        </p:txBody>
      </p:sp>
      <p:sp>
        <p:nvSpPr>
          <p:cNvPr id="324" name="Google Shape;324;p41"/>
          <p:cNvSpPr/>
          <p:nvPr/>
        </p:nvSpPr>
        <p:spPr>
          <a:xfrm>
            <a:off x="-33175" y="1266050"/>
            <a:ext cx="3315492" cy="3552336"/>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Clr>
                <a:schemeClr val="dk2"/>
              </a:buClr>
              <a:buSzPts val="1100"/>
              <a:buFont typeface="Arial"/>
              <a:buNone/>
            </a:pPr>
            <a:r>
              <a:rPr lang="en" sz="2400">
                <a:solidFill>
                  <a:schemeClr val="dk2"/>
                </a:solidFill>
                <a:latin typeface="Comic Sans MS"/>
                <a:ea typeface="Comic Sans MS"/>
                <a:cs typeface="Comic Sans MS"/>
                <a:sym typeface="Comic Sans MS"/>
              </a:rPr>
              <a:t>To give people who produce the food you buy a fair price for their produce</a:t>
            </a:r>
            <a:r>
              <a:rPr lang="en">
                <a:solidFill>
                  <a:schemeClr val="dk2"/>
                </a:solidFill>
                <a:latin typeface="Comic Sans MS"/>
                <a:ea typeface="Comic Sans MS"/>
                <a:cs typeface="Comic Sans MS"/>
                <a:sym typeface="Comic Sans MS"/>
              </a:rPr>
              <a:t>.</a:t>
            </a:r>
            <a:r>
              <a:rPr lang="en" sz="1100">
                <a:solidFill>
                  <a:schemeClr val="dk2"/>
                </a:solidFill>
              </a:rPr>
              <a:t> </a:t>
            </a:r>
            <a:endParaRPr/>
          </a:p>
        </p:txBody>
      </p:sp>
      <p:sp>
        <p:nvSpPr>
          <p:cNvPr id="325" name="Google Shape;325;p41"/>
          <p:cNvSpPr/>
          <p:nvPr/>
        </p:nvSpPr>
        <p:spPr>
          <a:xfrm>
            <a:off x="6005775" y="355300"/>
            <a:ext cx="3004668" cy="3397464"/>
          </a:xfrm>
          <a:prstGeom prst="cloud">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0"/>
              </a:spcAft>
              <a:buNone/>
            </a:pPr>
            <a:r>
              <a:t/>
            </a:r>
            <a:endParaRPr sz="1800">
              <a:solidFill>
                <a:schemeClr val="dk2"/>
              </a:solidFill>
              <a:latin typeface="Comic Sans MS"/>
              <a:ea typeface="Comic Sans MS"/>
              <a:cs typeface="Comic Sans MS"/>
              <a:sym typeface="Comic Sans MS"/>
            </a:endParaRPr>
          </a:p>
          <a:p>
            <a:pPr indent="0" lvl="0" marL="0" rtl="0" algn="ctr">
              <a:lnSpc>
                <a:spcPct val="107916"/>
              </a:lnSpc>
              <a:spcBef>
                <a:spcPts val="800"/>
              </a:spcBef>
              <a:spcAft>
                <a:spcPts val="800"/>
              </a:spcAft>
              <a:buClr>
                <a:schemeClr val="dk2"/>
              </a:buClr>
              <a:buSzPts val="1100"/>
              <a:buFont typeface="Arial"/>
              <a:buNone/>
            </a:pPr>
            <a:r>
              <a:rPr lang="en" sz="1800">
                <a:solidFill>
                  <a:schemeClr val="dk2"/>
                </a:solidFill>
                <a:latin typeface="Comic Sans MS"/>
                <a:ea typeface="Comic Sans MS"/>
                <a:cs typeface="Comic Sans MS"/>
                <a:sym typeface="Comic Sans MS"/>
              </a:rPr>
              <a:t>Often, these workers cannot afford education for their children and their children may end up working! </a:t>
            </a:r>
            <a:endParaRPr sz="1800">
              <a:latin typeface="Comic Sans MS"/>
              <a:ea typeface="Comic Sans MS"/>
              <a:cs typeface="Comic Sans MS"/>
              <a:sym typeface="Comic Sans MS"/>
            </a:endParaRPr>
          </a:p>
        </p:txBody>
      </p:sp>
      <p:pic>
        <p:nvPicPr>
          <p:cNvPr id="326" name="Google Shape;326;p41"/>
          <p:cNvPicPr preferRelativeResize="0"/>
          <p:nvPr/>
        </p:nvPicPr>
        <p:blipFill>
          <a:blip r:embed="rId3">
            <a:alphaModFix/>
          </a:blip>
          <a:stretch>
            <a:fillRect/>
          </a:stretch>
        </p:blipFill>
        <p:spPr>
          <a:xfrm>
            <a:off x="6890603" y="3696501"/>
            <a:ext cx="1235025" cy="1446999"/>
          </a:xfrm>
          <a:prstGeom prst="rect">
            <a:avLst/>
          </a:prstGeom>
          <a:noFill/>
          <a:ln>
            <a:noFill/>
          </a:ln>
        </p:spPr>
      </p:pic>
      <p:sp>
        <p:nvSpPr>
          <p:cNvPr id="327" name="Google Shape;327;p41"/>
          <p:cNvSpPr txBox="1"/>
          <p:nvPr/>
        </p:nvSpPr>
        <p:spPr>
          <a:xfrm>
            <a:off x="8174150" y="4329950"/>
            <a:ext cx="969900" cy="1332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600"/>
              <a:t>@wikimediacommons/googleimages.org</a:t>
            </a:r>
            <a:endParaRPr sz="600"/>
          </a:p>
        </p:txBody>
      </p:sp>
      <p:pic>
        <p:nvPicPr>
          <p:cNvPr id="328" name="Google Shape;328;p41"/>
          <p:cNvPicPr preferRelativeResize="0"/>
          <p:nvPr/>
        </p:nvPicPr>
        <p:blipFill>
          <a:blip r:embed="rId4">
            <a:alphaModFix/>
          </a:blip>
          <a:stretch>
            <a:fillRect/>
          </a:stretch>
        </p:blipFill>
        <p:spPr>
          <a:xfrm>
            <a:off x="3028963" y="4463138"/>
            <a:ext cx="3333750" cy="828675"/>
          </a:xfrm>
          <a:prstGeom prst="rect">
            <a:avLst/>
          </a:prstGeom>
          <a:noFill/>
          <a:ln>
            <a:noFill/>
          </a:ln>
        </p:spPr>
      </p:pic>
      <p:pic>
        <p:nvPicPr>
          <p:cNvPr id="329" name="Google Shape;329;p41"/>
          <p:cNvPicPr preferRelativeResize="0"/>
          <p:nvPr/>
        </p:nvPicPr>
        <p:blipFill>
          <a:blip r:embed="rId5">
            <a:alphaModFix/>
          </a:blip>
          <a:stretch>
            <a:fillRect/>
          </a:stretch>
        </p:blipFill>
        <p:spPr>
          <a:xfrm>
            <a:off x="0" y="4818375"/>
            <a:ext cx="2793899" cy="34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Fairtrade</a:t>
            </a:r>
            <a:endParaRPr sz="4800"/>
          </a:p>
        </p:txBody>
      </p:sp>
      <p:sp>
        <p:nvSpPr>
          <p:cNvPr id="335" name="Google Shape;335;p42"/>
          <p:cNvSpPr txBox="1"/>
          <p:nvPr>
            <p:ph idx="1" type="body"/>
          </p:nvPr>
        </p:nvSpPr>
        <p:spPr>
          <a:xfrm>
            <a:off x="400500" y="93802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336" name="Google Shape;336;p42"/>
          <p:cNvSpPr/>
          <p:nvPr/>
        </p:nvSpPr>
        <p:spPr>
          <a:xfrm>
            <a:off x="3045525" y="902925"/>
            <a:ext cx="3052944" cy="2183652"/>
          </a:xfrm>
          <a:prstGeom prst="cloud">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omic Sans MS"/>
                <a:ea typeface="Comic Sans MS"/>
                <a:cs typeface="Comic Sans MS"/>
                <a:sym typeface="Comic Sans MS"/>
              </a:rPr>
              <a:t>Fairtrade encourages farming &amp; production practices that are environmentally sustainable i.e. organic farming</a:t>
            </a:r>
            <a:endParaRPr>
              <a:latin typeface="Comic Sans MS"/>
              <a:ea typeface="Comic Sans MS"/>
              <a:cs typeface="Comic Sans MS"/>
              <a:sym typeface="Comic Sans MS"/>
            </a:endParaRPr>
          </a:p>
        </p:txBody>
      </p:sp>
      <p:sp>
        <p:nvSpPr>
          <p:cNvPr id="337" name="Google Shape;337;p42"/>
          <p:cNvSpPr/>
          <p:nvPr/>
        </p:nvSpPr>
        <p:spPr>
          <a:xfrm>
            <a:off x="0" y="1273450"/>
            <a:ext cx="3052944" cy="2368224"/>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Clr>
                <a:schemeClr val="dk2"/>
              </a:buClr>
              <a:buSzPts val="1100"/>
              <a:buFont typeface="Arial"/>
              <a:buNone/>
            </a:pPr>
            <a:r>
              <a:rPr lang="en">
                <a:solidFill>
                  <a:schemeClr val="dk2"/>
                </a:solidFill>
                <a:latin typeface="Comic Sans MS"/>
                <a:ea typeface="Comic Sans MS"/>
                <a:cs typeface="Comic Sans MS"/>
                <a:sym typeface="Comic Sans MS"/>
              </a:rPr>
              <a:t>The Fairtrade logo tells you that a fair amount of money is going towards helping the community it is coming from</a:t>
            </a:r>
            <a:endParaRPr/>
          </a:p>
        </p:txBody>
      </p:sp>
      <p:sp>
        <p:nvSpPr>
          <p:cNvPr id="338" name="Google Shape;338;p42"/>
          <p:cNvSpPr/>
          <p:nvPr/>
        </p:nvSpPr>
        <p:spPr>
          <a:xfrm>
            <a:off x="6135525" y="203527"/>
            <a:ext cx="2841372" cy="2368224"/>
          </a:xfrm>
          <a:prstGeom prst="cloud">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Clr>
                <a:schemeClr val="dk2"/>
              </a:buClr>
              <a:buSzPts val="1100"/>
              <a:buFont typeface="Arial"/>
              <a:buNone/>
            </a:pPr>
            <a:r>
              <a:rPr lang="en">
                <a:solidFill>
                  <a:schemeClr val="dk2"/>
                </a:solidFill>
                <a:latin typeface="Comic Sans MS"/>
                <a:ea typeface="Comic Sans MS"/>
                <a:cs typeface="Comic Sans MS"/>
                <a:sym typeface="Comic Sans MS"/>
              </a:rPr>
              <a:t>Fairtrade aims to ensure people work in suitable conditions &amp; children are educated in schools! </a:t>
            </a:r>
            <a:endParaRPr>
              <a:latin typeface="Comic Sans MS"/>
              <a:ea typeface="Comic Sans MS"/>
              <a:cs typeface="Comic Sans MS"/>
              <a:sym typeface="Comic Sans MS"/>
            </a:endParaRPr>
          </a:p>
        </p:txBody>
      </p:sp>
      <p:sp>
        <p:nvSpPr>
          <p:cNvPr id="339" name="Google Shape;339;p42"/>
          <p:cNvSpPr/>
          <p:nvPr/>
        </p:nvSpPr>
        <p:spPr>
          <a:xfrm>
            <a:off x="5355100" y="2783200"/>
            <a:ext cx="3052944" cy="2511972"/>
          </a:xfrm>
          <a:prstGeom prst="cloud">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b="1">
              <a:solidFill>
                <a:srgbClr val="252736"/>
              </a:solidFill>
              <a:latin typeface="Comic Sans MS"/>
              <a:ea typeface="Comic Sans MS"/>
              <a:cs typeface="Comic Sans MS"/>
              <a:sym typeface="Comic Sans MS"/>
            </a:endParaRPr>
          </a:p>
          <a:p>
            <a:pPr indent="0" lvl="0" marL="0" rtl="0" algn="ctr">
              <a:lnSpc>
                <a:spcPct val="115000"/>
              </a:lnSpc>
              <a:spcBef>
                <a:spcPts val="0"/>
              </a:spcBef>
              <a:spcAft>
                <a:spcPts val="0"/>
              </a:spcAft>
              <a:buNone/>
            </a:pPr>
            <a:r>
              <a:rPr b="1" lang="en">
                <a:solidFill>
                  <a:srgbClr val="252736"/>
                </a:solidFill>
                <a:latin typeface="Comic Sans MS"/>
                <a:ea typeface="Comic Sans MS"/>
                <a:cs typeface="Comic Sans MS"/>
                <a:sym typeface="Comic Sans MS"/>
              </a:rPr>
              <a:t>Protect human rights by promoting social justice, sound environmental practices and economic security</a:t>
            </a:r>
            <a:endParaRPr b="1">
              <a:solidFill>
                <a:srgbClr val="252736"/>
              </a:solidFill>
              <a:latin typeface="Comic Sans MS"/>
              <a:ea typeface="Comic Sans MS"/>
              <a:cs typeface="Comic Sans MS"/>
              <a:sym typeface="Comic Sans MS"/>
            </a:endParaRPr>
          </a:p>
          <a:p>
            <a:pPr indent="0" lvl="0" marL="0" rtl="0" algn="ctr">
              <a:lnSpc>
                <a:spcPct val="107916"/>
              </a:lnSpc>
              <a:spcBef>
                <a:spcPts val="0"/>
              </a:spcBef>
              <a:spcAft>
                <a:spcPts val="800"/>
              </a:spcAft>
              <a:buClr>
                <a:schemeClr val="dk2"/>
              </a:buClr>
              <a:buSzPts val="1100"/>
              <a:buFont typeface="Arial"/>
              <a:buNone/>
            </a:pPr>
            <a:r>
              <a:t/>
            </a:r>
            <a:endParaRPr>
              <a:solidFill>
                <a:schemeClr val="dk2"/>
              </a:solidFill>
              <a:latin typeface="Comic Sans MS"/>
              <a:ea typeface="Comic Sans MS"/>
              <a:cs typeface="Comic Sans MS"/>
              <a:sym typeface="Comic Sans MS"/>
            </a:endParaRPr>
          </a:p>
        </p:txBody>
      </p:sp>
      <p:pic>
        <p:nvPicPr>
          <p:cNvPr id="340" name="Google Shape;340;p42"/>
          <p:cNvPicPr preferRelativeResize="0"/>
          <p:nvPr/>
        </p:nvPicPr>
        <p:blipFill>
          <a:blip r:embed="rId3">
            <a:alphaModFix/>
          </a:blip>
          <a:stretch>
            <a:fillRect/>
          </a:stretch>
        </p:blipFill>
        <p:spPr>
          <a:xfrm>
            <a:off x="2450174" y="3585500"/>
            <a:ext cx="1498176" cy="1446999"/>
          </a:xfrm>
          <a:prstGeom prst="rect">
            <a:avLst/>
          </a:prstGeom>
          <a:noFill/>
          <a:ln>
            <a:noFill/>
          </a:ln>
        </p:spPr>
      </p:pic>
      <p:sp>
        <p:nvSpPr>
          <p:cNvPr id="341" name="Google Shape;341;p42"/>
          <p:cNvSpPr txBox="1"/>
          <p:nvPr/>
        </p:nvSpPr>
        <p:spPr>
          <a:xfrm>
            <a:off x="4066750" y="4603775"/>
            <a:ext cx="1324500" cy="266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700"/>
              <a:t>@</a:t>
            </a:r>
            <a:r>
              <a:rPr lang="en" sz="700">
                <a:solidFill>
                  <a:schemeClr val="dk2"/>
                </a:solidFill>
              </a:rPr>
              <a:t>wikimediacommons/googleimages.org</a:t>
            </a:r>
            <a:endParaRPr sz="700"/>
          </a:p>
        </p:txBody>
      </p:sp>
      <p:pic>
        <p:nvPicPr>
          <p:cNvPr id="342" name="Google Shape;342;p42"/>
          <p:cNvPicPr preferRelativeResize="0"/>
          <p:nvPr/>
        </p:nvPicPr>
        <p:blipFill>
          <a:blip r:embed="rId4">
            <a:alphaModFix/>
          </a:blip>
          <a:stretch>
            <a:fillRect/>
          </a:stretch>
        </p:blipFill>
        <p:spPr>
          <a:xfrm>
            <a:off x="24178" y="4722500"/>
            <a:ext cx="2307599" cy="421000"/>
          </a:xfrm>
          <a:prstGeom prst="rect">
            <a:avLst/>
          </a:prstGeom>
          <a:noFill/>
          <a:ln>
            <a:noFill/>
          </a:ln>
        </p:spPr>
      </p:pic>
      <p:pic>
        <p:nvPicPr>
          <p:cNvPr id="343" name="Google Shape;343;p42"/>
          <p:cNvPicPr preferRelativeResize="0"/>
          <p:nvPr/>
        </p:nvPicPr>
        <p:blipFill>
          <a:blip r:embed="rId5">
            <a:alphaModFix/>
          </a:blip>
          <a:stretch>
            <a:fillRect/>
          </a:stretch>
        </p:blipFill>
        <p:spPr>
          <a:xfrm rot="5400000">
            <a:off x="7629850" y="3468675"/>
            <a:ext cx="2199625" cy="828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1000"/>
                                        <p:tgtEl>
                                          <p:spTgt spid="3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6"/>
                                        </p:tgtEl>
                                        <p:attrNameLst>
                                          <p:attrName>style.visibility</p:attrName>
                                        </p:attrNameLst>
                                      </p:cBhvr>
                                      <p:to>
                                        <p:strVal val="visible"/>
                                      </p:to>
                                    </p:set>
                                    <p:animEffect filter="fade" transition="in">
                                      <p:cBhvr>
                                        <p:cTn dur="1000"/>
                                        <p:tgtEl>
                                          <p:spTgt spid="3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Google Shape;348;p43"/>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Fairtrade Products</a:t>
            </a:r>
            <a:endParaRPr/>
          </a:p>
        </p:txBody>
      </p:sp>
      <p:sp>
        <p:nvSpPr>
          <p:cNvPr id="349" name="Google Shape;349;p43"/>
          <p:cNvSpPr txBox="1"/>
          <p:nvPr>
            <p:ph idx="1" type="body"/>
          </p:nvPr>
        </p:nvSpPr>
        <p:spPr>
          <a:xfrm>
            <a:off x="457200" y="1200150"/>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Tea</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Chocolate </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Fruit</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Coffee </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Sugar</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Honey</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Fruits i.e. bananas, mangos &amp; pineapples </a:t>
            </a:r>
            <a:endParaRPr sz="2400">
              <a:solidFill>
                <a:srgbClr val="000000"/>
              </a:solidFill>
              <a:latin typeface="Comic Sans MS"/>
              <a:ea typeface="Comic Sans MS"/>
              <a:cs typeface="Comic Sans MS"/>
              <a:sym typeface="Comic Sans MS"/>
            </a:endParaRPr>
          </a:p>
        </p:txBody>
      </p:sp>
      <p:pic>
        <p:nvPicPr>
          <p:cNvPr id="350" name="Google Shape;350;p43"/>
          <p:cNvPicPr preferRelativeResize="0"/>
          <p:nvPr/>
        </p:nvPicPr>
        <p:blipFill>
          <a:blip r:embed="rId3">
            <a:alphaModFix/>
          </a:blip>
          <a:stretch>
            <a:fillRect/>
          </a:stretch>
        </p:blipFill>
        <p:spPr>
          <a:xfrm>
            <a:off x="0" y="4702838"/>
            <a:ext cx="3517800" cy="492919"/>
          </a:xfrm>
          <a:prstGeom prst="rect">
            <a:avLst/>
          </a:prstGeom>
          <a:noFill/>
          <a:ln>
            <a:noFill/>
          </a:ln>
        </p:spPr>
      </p:pic>
      <p:pic>
        <p:nvPicPr>
          <p:cNvPr id="351" name="Google Shape;351;p43"/>
          <p:cNvPicPr preferRelativeResize="0"/>
          <p:nvPr/>
        </p:nvPicPr>
        <p:blipFill>
          <a:blip r:embed="rId4">
            <a:alphaModFix/>
          </a:blip>
          <a:stretch>
            <a:fillRect/>
          </a:stretch>
        </p:blipFill>
        <p:spPr>
          <a:xfrm>
            <a:off x="4572000" y="1377050"/>
            <a:ext cx="2580850" cy="1620250"/>
          </a:xfrm>
          <a:prstGeom prst="rect">
            <a:avLst/>
          </a:prstGeom>
          <a:noFill/>
          <a:ln>
            <a:noFill/>
          </a:ln>
        </p:spPr>
      </p:pic>
      <p:sp>
        <p:nvSpPr>
          <p:cNvPr id="352" name="Google Shape;352;p43"/>
          <p:cNvSpPr txBox="1"/>
          <p:nvPr/>
        </p:nvSpPr>
        <p:spPr>
          <a:xfrm>
            <a:off x="4821625" y="3175425"/>
            <a:ext cx="2523600" cy="1629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700"/>
              <a:t>@wikimediacommons/googleimages.org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Guessing game</a:t>
            </a:r>
            <a:endParaRPr sz="4800"/>
          </a:p>
        </p:txBody>
      </p:sp>
      <p:sp>
        <p:nvSpPr>
          <p:cNvPr id="358" name="Google Shape;358;p4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359" name="Google Shape;359;p44"/>
          <p:cNvSpPr/>
          <p:nvPr/>
        </p:nvSpPr>
        <p:spPr>
          <a:xfrm>
            <a:off x="780825" y="1362250"/>
            <a:ext cx="6682932" cy="3115800"/>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None/>
            </a:pPr>
            <a:r>
              <a:rPr lang="en" sz="3000">
                <a:solidFill>
                  <a:schemeClr val="dk2"/>
                </a:solidFill>
                <a:latin typeface="Comic Sans MS"/>
                <a:ea typeface="Comic Sans MS"/>
                <a:cs typeface="Comic Sans MS"/>
                <a:sym typeface="Comic Sans MS"/>
              </a:rPr>
              <a:t>What is the cost of the amount of food Ireland’s average house throws away yearly??</a:t>
            </a:r>
            <a:r>
              <a:rPr lang="en" sz="3000">
                <a:solidFill>
                  <a:schemeClr val="dk2"/>
                </a:solidFill>
              </a:rPr>
              <a:t> </a:t>
            </a:r>
            <a:endParaRPr sz="3000"/>
          </a:p>
        </p:txBody>
      </p:sp>
      <p:pic>
        <p:nvPicPr>
          <p:cNvPr id="360" name="Google Shape;360;p44"/>
          <p:cNvPicPr preferRelativeResize="0"/>
          <p:nvPr/>
        </p:nvPicPr>
        <p:blipFill>
          <a:blip r:embed="rId3">
            <a:alphaModFix/>
          </a:blip>
          <a:stretch>
            <a:fillRect/>
          </a:stretch>
        </p:blipFill>
        <p:spPr>
          <a:xfrm>
            <a:off x="24178" y="4722500"/>
            <a:ext cx="2307599" cy="421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Google Shape;365;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Guessing game</a:t>
            </a:r>
            <a:endParaRPr sz="4800"/>
          </a:p>
        </p:txBody>
      </p:sp>
      <p:sp>
        <p:nvSpPr>
          <p:cNvPr id="366" name="Google Shape;366;p45"/>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367" name="Google Shape;367;p45"/>
          <p:cNvSpPr/>
          <p:nvPr/>
        </p:nvSpPr>
        <p:spPr>
          <a:xfrm>
            <a:off x="1446950" y="1428850"/>
            <a:ext cx="6016788" cy="3049164"/>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0"/>
              </a:spcAft>
              <a:buNone/>
            </a:pPr>
            <a:r>
              <a:rPr lang="en" sz="3000">
                <a:solidFill>
                  <a:schemeClr val="dk2"/>
                </a:solidFill>
                <a:latin typeface="Comic Sans MS"/>
                <a:ea typeface="Comic Sans MS"/>
                <a:cs typeface="Comic Sans MS"/>
                <a:sym typeface="Comic Sans MS"/>
              </a:rPr>
              <a:t>€400-€1000 a year!!!</a:t>
            </a:r>
            <a:endParaRPr sz="3000">
              <a:solidFill>
                <a:schemeClr val="dk2"/>
              </a:solidFill>
              <a:latin typeface="Comic Sans MS"/>
              <a:ea typeface="Comic Sans MS"/>
              <a:cs typeface="Comic Sans MS"/>
              <a:sym typeface="Comic Sans MS"/>
            </a:endParaRPr>
          </a:p>
          <a:p>
            <a:pPr indent="0" lvl="0" marL="0" rtl="0" algn="ctr">
              <a:lnSpc>
                <a:spcPct val="107916"/>
              </a:lnSpc>
              <a:spcBef>
                <a:spcPts val="800"/>
              </a:spcBef>
              <a:spcAft>
                <a:spcPts val="800"/>
              </a:spcAft>
              <a:buNone/>
            </a:pPr>
            <a:r>
              <a:rPr lang="en" sz="3000">
                <a:solidFill>
                  <a:schemeClr val="dk2"/>
                </a:solidFill>
              </a:rPr>
              <a:t>(Source EPA website)</a:t>
            </a:r>
            <a:r>
              <a:rPr lang="en" sz="3000">
                <a:solidFill>
                  <a:schemeClr val="dk2"/>
                </a:solidFill>
              </a:rPr>
              <a:t> </a:t>
            </a:r>
            <a:endParaRPr sz="3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46"/>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Food Waste Youtube </a:t>
            </a:r>
            <a:r>
              <a:rPr lang="en"/>
              <a:t> </a:t>
            </a:r>
            <a:endParaRPr/>
          </a:p>
        </p:txBody>
      </p:sp>
      <p:sp>
        <p:nvSpPr>
          <p:cNvPr id="373" name="Google Shape;373;p46"/>
          <p:cNvSpPr txBox="1"/>
          <p:nvPr>
            <p:ph idx="1" type="body"/>
          </p:nvPr>
        </p:nvSpPr>
        <p:spPr>
          <a:xfrm>
            <a:off x="457200" y="1185863"/>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640"/>
              </a:spcBef>
              <a:spcAft>
                <a:spcPts val="0"/>
              </a:spcAft>
              <a:buNone/>
            </a:pPr>
            <a:r>
              <a:t/>
            </a:r>
            <a:endParaRPr b="1" sz="2400">
              <a:solidFill>
                <a:srgbClr val="252736"/>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t/>
            </a:r>
            <a:endParaRPr sz="1200">
              <a:solidFill>
                <a:srgbClr val="252736"/>
              </a:solidFill>
              <a:latin typeface="Georgia"/>
              <a:ea typeface="Georgia"/>
              <a:cs typeface="Georgia"/>
              <a:sym typeface="Georgia"/>
            </a:endParaRPr>
          </a:p>
          <a:p>
            <a:pPr indent="0" lvl="0" marL="0" marR="0" rtl="0">
              <a:lnSpc>
                <a:spcPct val="100000"/>
              </a:lnSpc>
              <a:spcBef>
                <a:spcPts val="640"/>
              </a:spcBef>
              <a:spcAft>
                <a:spcPts val="0"/>
              </a:spcAft>
              <a:buNone/>
            </a:pPr>
            <a:r>
              <a:t/>
            </a:r>
            <a:endParaRPr sz="1200">
              <a:solidFill>
                <a:srgbClr val="252736"/>
              </a:solidFill>
              <a:latin typeface="Georgia"/>
              <a:ea typeface="Georgia"/>
              <a:cs typeface="Georgia"/>
              <a:sym typeface="Georgia"/>
            </a:endParaRPr>
          </a:p>
          <a:p>
            <a:pPr indent="0" lvl="0" marL="0" marR="0" rtl="0">
              <a:lnSpc>
                <a:spcPct val="100000"/>
              </a:lnSpc>
              <a:spcBef>
                <a:spcPts val="640"/>
              </a:spcBef>
              <a:spcAft>
                <a:spcPts val="0"/>
              </a:spcAft>
              <a:buNone/>
            </a:pPr>
            <a:r>
              <a:t/>
            </a:r>
            <a:endParaRPr sz="1200">
              <a:solidFill>
                <a:srgbClr val="252736"/>
              </a:solidFill>
              <a:latin typeface="Georgia"/>
              <a:ea typeface="Georgia"/>
              <a:cs typeface="Georgia"/>
              <a:sym typeface="Georgia"/>
            </a:endParaRPr>
          </a:p>
          <a:p>
            <a:pPr indent="0" lvl="0" marL="0" marR="0" rtl="0">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p:txBody>
      </p:sp>
      <p:pic>
        <p:nvPicPr>
          <p:cNvPr id="374" name="Google Shape;374;p46"/>
          <p:cNvPicPr preferRelativeResize="0"/>
          <p:nvPr/>
        </p:nvPicPr>
        <p:blipFill>
          <a:blip r:embed="rId3">
            <a:alphaModFix/>
          </a:blip>
          <a:stretch>
            <a:fillRect/>
          </a:stretch>
        </p:blipFill>
        <p:spPr>
          <a:xfrm>
            <a:off x="0" y="4702838"/>
            <a:ext cx="3517800" cy="492919"/>
          </a:xfrm>
          <a:prstGeom prst="rect">
            <a:avLst/>
          </a:prstGeom>
          <a:noFill/>
          <a:ln>
            <a:noFill/>
          </a:ln>
        </p:spPr>
      </p:pic>
      <p:pic>
        <p:nvPicPr>
          <p:cNvPr descr="WASTE -- an informative short film on the relationship between food waste and resource waste.&#10;A film production of SCHNITTSTELLE THURN GbR commissioned by WWF Germany and UNEP in collaboration with SIWI and FAO. http://www.fb.com/tastethewaste.de" id="375" name="Google Shape;375;p46" title="WASTE - English">
            <a:hlinkClick r:id="rId4"/>
          </p:cNvPr>
          <p:cNvPicPr preferRelativeResize="0"/>
          <p:nvPr/>
        </p:nvPicPr>
        <p:blipFill>
          <a:blip r:embed="rId5">
            <a:alphaModFix/>
          </a:blip>
          <a:stretch>
            <a:fillRect/>
          </a:stretch>
        </p:blipFill>
        <p:spPr>
          <a:xfrm>
            <a:off x="2315625" y="1185875"/>
            <a:ext cx="4572000" cy="3429000"/>
          </a:xfrm>
          <a:prstGeom prst="rect">
            <a:avLst/>
          </a:prstGeom>
          <a:noFill/>
          <a:ln>
            <a:noFill/>
          </a:ln>
        </p:spPr>
      </p:pic>
      <p:sp>
        <p:nvSpPr>
          <p:cNvPr id="376" name="Google Shape;376;p46"/>
          <p:cNvSpPr txBox="1"/>
          <p:nvPr/>
        </p:nvSpPr>
        <p:spPr>
          <a:xfrm>
            <a:off x="7145450" y="4529750"/>
            <a:ext cx="1620900" cy="229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77" name="Google Shape;377;p46"/>
          <p:cNvSpPr txBox="1"/>
          <p:nvPr/>
        </p:nvSpPr>
        <p:spPr>
          <a:xfrm>
            <a:off x="457200" y="1332650"/>
            <a:ext cx="1198800" cy="1650300"/>
          </a:xfrm>
          <a:prstGeom prst="rect">
            <a:avLst/>
          </a:prstGeom>
          <a:solidFill>
            <a:srgbClr val="FF0000"/>
          </a:solid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
                <a:latin typeface="Comic Sans MS"/>
                <a:ea typeface="Comic Sans MS"/>
                <a:cs typeface="Comic Sans MS"/>
                <a:sym typeface="Comic Sans MS"/>
              </a:rPr>
              <a:t>Circulate worksheet. Questions to be answered during video!</a:t>
            </a:r>
            <a:endParaRPr b="1">
              <a:latin typeface="Comic Sans MS"/>
              <a:ea typeface="Comic Sans MS"/>
              <a:cs typeface="Comic Sans MS"/>
              <a:sym typeface="Comic Sans MS"/>
            </a:endParaRPr>
          </a:p>
        </p:txBody>
      </p:sp>
      <p:pic>
        <p:nvPicPr>
          <p:cNvPr id="378" name="Google Shape;378;p46"/>
          <p:cNvPicPr preferRelativeResize="0"/>
          <p:nvPr/>
        </p:nvPicPr>
        <p:blipFill>
          <a:blip r:embed="rId6">
            <a:alphaModFix/>
          </a:blip>
          <a:stretch>
            <a:fillRect/>
          </a:stretch>
        </p:blipFill>
        <p:spPr>
          <a:xfrm rot="5400000">
            <a:off x="6427875" y="2486038"/>
            <a:ext cx="3333750" cy="828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sp>
        <p:nvSpPr>
          <p:cNvPr id="383" name="Google Shape;383;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Activity: 2 minute Manic Brainstorm</a:t>
            </a:r>
            <a:endParaRPr sz="4800"/>
          </a:p>
        </p:txBody>
      </p:sp>
      <p:sp>
        <p:nvSpPr>
          <p:cNvPr id="384" name="Google Shape;384;p47"/>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385" name="Google Shape;385;p47"/>
          <p:cNvSpPr/>
          <p:nvPr/>
        </p:nvSpPr>
        <p:spPr>
          <a:xfrm>
            <a:off x="1446950" y="1428850"/>
            <a:ext cx="6016788" cy="3049164"/>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None/>
            </a:pPr>
            <a:r>
              <a:rPr lang="en" sz="3000">
                <a:solidFill>
                  <a:schemeClr val="dk2"/>
                </a:solidFill>
                <a:latin typeface="Comic Sans MS"/>
                <a:ea typeface="Comic Sans MS"/>
                <a:cs typeface="Comic Sans MS"/>
                <a:sym typeface="Comic Sans MS"/>
              </a:rPr>
              <a:t>In pairs, list reasons for food waste!</a:t>
            </a:r>
            <a:r>
              <a:rPr lang="en" sz="3000">
                <a:solidFill>
                  <a:schemeClr val="dk2"/>
                </a:solidFill>
              </a:rPr>
              <a:t> </a:t>
            </a:r>
            <a:endParaRPr sz="3000"/>
          </a:p>
        </p:txBody>
      </p:sp>
      <p:pic>
        <p:nvPicPr>
          <p:cNvPr id="386" name="Google Shape;386;p47"/>
          <p:cNvPicPr preferRelativeResize="0"/>
          <p:nvPr/>
        </p:nvPicPr>
        <p:blipFill>
          <a:blip r:embed="rId3">
            <a:alphaModFix/>
          </a:blip>
          <a:stretch>
            <a:fillRect/>
          </a:stretch>
        </p:blipFill>
        <p:spPr>
          <a:xfrm>
            <a:off x="24178" y="4722500"/>
            <a:ext cx="2307599" cy="421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0" name="Shape 390"/>
        <p:cNvGrpSpPr/>
        <p:nvPr/>
      </p:nvGrpSpPr>
      <p:grpSpPr>
        <a:xfrm>
          <a:off x="0" y="0"/>
          <a:ext cx="0" cy="0"/>
          <a:chOff x="0" y="0"/>
          <a:chExt cx="0" cy="0"/>
        </a:xfrm>
      </p:grpSpPr>
      <p:grpSp>
        <p:nvGrpSpPr>
          <p:cNvPr id="391" name="Google Shape;391;p48"/>
          <p:cNvGrpSpPr/>
          <p:nvPr/>
        </p:nvGrpSpPr>
        <p:grpSpPr>
          <a:xfrm>
            <a:off x="-62800" y="258875"/>
            <a:ext cx="8518874" cy="4473615"/>
            <a:chOff x="2450211" y="1258880"/>
            <a:chExt cx="4212677" cy="4057701"/>
          </a:xfrm>
        </p:grpSpPr>
        <p:cxnSp>
          <p:nvCxnSpPr>
            <p:cNvPr id="392" name="Google Shape;392;p48"/>
            <p:cNvCxnSpPr/>
            <p:nvPr/>
          </p:nvCxnSpPr>
          <p:spPr>
            <a:xfrm rot="10800000">
              <a:off x="3541562" y="3095512"/>
              <a:ext cx="514500" cy="1668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393" name="Google Shape;393;p48"/>
            <p:cNvSpPr/>
            <p:nvPr/>
          </p:nvSpPr>
          <p:spPr>
            <a:xfrm>
              <a:off x="2450211" y="2429832"/>
              <a:ext cx="1413600" cy="1086000"/>
            </a:xfrm>
            <a:prstGeom prst="ellipse">
              <a:avLst/>
            </a:prstGeom>
            <a:solidFill>
              <a:srgbClr val="FFFF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We buy too much food</a:t>
              </a:r>
              <a:endParaRPr sz="1200"/>
            </a:p>
          </p:txBody>
        </p:sp>
        <p:cxnSp>
          <p:nvCxnSpPr>
            <p:cNvPr id="394" name="Google Shape;394;p48"/>
            <p:cNvCxnSpPr>
              <a:stCxn id="395" idx="4"/>
            </p:cNvCxnSpPr>
            <p:nvPr/>
          </p:nvCxnSpPr>
          <p:spPr>
            <a:xfrm>
              <a:off x="4572075" y="3973662"/>
              <a:ext cx="26400" cy="3804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396" name="Google Shape;396;p48"/>
            <p:cNvSpPr/>
            <p:nvPr/>
          </p:nvSpPr>
          <p:spPr>
            <a:xfrm>
              <a:off x="3789655" y="4230580"/>
              <a:ext cx="1787100" cy="1086000"/>
            </a:xfrm>
            <a:prstGeom prst="ellipse">
              <a:avLst/>
            </a:prstGeom>
            <a:solidFill>
              <a:schemeClr val="hlink"/>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Our portion sizes are way too big! This leads to waste.</a:t>
              </a:r>
              <a:endParaRPr/>
            </a:p>
            <a:p>
              <a:pPr indent="0" lvl="0" marL="0" marR="0" rtl="0" algn="l">
                <a:lnSpc>
                  <a:spcPct val="100000"/>
                </a:lnSpc>
                <a:spcBef>
                  <a:spcPts val="0"/>
                </a:spcBef>
                <a:spcAft>
                  <a:spcPts val="0"/>
                </a:spcAft>
                <a:buNone/>
              </a:pPr>
              <a:r>
                <a:t/>
              </a:r>
              <a:endParaRPr b="1" i="0" sz="2400" u="none">
                <a:solidFill>
                  <a:schemeClr val="dk1"/>
                </a:solidFill>
                <a:latin typeface="Comic Sans MS"/>
                <a:ea typeface="Comic Sans MS"/>
                <a:cs typeface="Comic Sans MS"/>
                <a:sym typeface="Comic Sans MS"/>
              </a:endParaRPr>
            </a:p>
          </p:txBody>
        </p:sp>
        <p:cxnSp>
          <p:nvCxnSpPr>
            <p:cNvPr id="397" name="Google Shape;397;p48"/>
            <p:cNvCxnSpPr/>
            <p:nvPr/>
          </p:nvCxnSpPr>
          <p:spPr>
            <a:xfrm flipH="1" rot="10800000">
              <a:off x="5087937" y="3094012"/>
              <a:ext cx="516000" cy="1683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398" name="Google Shape;398;p48"/>
            <p:cNvSpPr/>
            <p:nvPr/>
          </p:nvSpPr>
          <p:spPr>
            <a:xfrm>
              <a:off x="5576887" y="2382837"/>
              <a:ext cx="1086000" cy="1086000"/>
            </a:xfrm>
            <a:prstGeom prst="ellipse">
              <a:avLst/>
            </a:prstGeom>
            <a:solidFill>
              <a:srgbClr val="FF00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Breads and leftovers are not used up in time.</a:t>
              </a:r>
              <a:endParaRPr b="1"/>
            </a:p>
          </p:txBody>
        </p:sp>
        <p:cxnSp>
          <p:nvCxnSpPr>
            <p:cNvPr id="399" name="Google Shape;399;p48"/>
            <p:cNvCxnSpPr/>
            <p:nvPr/>
          </p:nvCxnSpPr>
          <p:spPr>
            <a:xfrm rot="10800000">
              <a:off x="4572000" y="2344662"/>
              <a:ext cx="0" cy="5430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400" name="Google Shape;400;p48"/>
            <p:cNvSpPr/>
            <p:nvPr/>
          </p:nvSpPr>
          <p:spPr>
            <a:xfrm>
              <a:off x="3756499" y="1258880"/>
              <a:ext cx="1654200" cy="1086000"/>
            </a:xfrm>
            <a:prstGeom prst="ellipse">
              <a:avLst/>
            </a:prstGeom>
            <a:solidFill>
              <a:srgbClr val="CCFFCC"/>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We do not check the use by dates of food in our cupboards/fridges</a:t>
              </a:r>
              <a:endParaRPr sz="1200"/>
            </a:p>
          </p:txBody>
        </p:sp>
        <p:sp>
          <p:nvSpPr>
            <p:cNvPr id="395" name="Google Shape;395;p48"/>
            <p:cNvSpPr/>
            <p:nvPr/>
          </p:nvSpPr>
          <p:spPr>
            <a:xfrm>
              <a:off x="4029075" y="2887662"/>
              <a:ext cx="1086000" cy="1086000"/>
            </a:xfrm>
            <a:prstGeom prst="ellipse">
              <a:avLst/>
            </a:prstGeom>
            <a:solidFill>
              <a:srgbClr val="FF00FF"/>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2400">
                  <a:solidFill>
                    <a:schemeClr val="dk1"/>
                  </a:solidFill>
                  <a:latin typeface="Comic Sans MS"/>
                  <a:ea typeface="Comic Sans MS"/>
                  <a:cs typeface="Comic Sans MS"/>
                  <a:sym typeface="Comic Sans MS"/>
                </a:rPr>
                <a:t>Reasons for food waste</a:t>
              </a:r>
              <a:endParaRPr/>
            </a:p>
          </p:txBody>
        </p:sp>
      </p:grpSp>
      <p:pic>
        <p:nvPicPr>
          <p:cNvPr id="401" name="Google Shape;401;p48"/>
          <p:cNvPicPr preferRelativeResize="0"/>
          <p:nvPr/>
        </p:nvPicPr>
        <p:blipFill>
          <a:blip r:embed="rId3">
            <a:alphaModFix/>
          </a:blip>
          <a:stretch>
            <a:fillRect/>
          </a:stretch>
        </p:blipFill>
        <p:spPr>
          <a:xfrm>
            <a:off x="0" y="4702838"/>
            <a:ext cx="3517800" cy="492919"/>
          </a:xfrm>
          <a:prstGeom prst="rect">
            <a:avLst/>
          </a:prstGeom>
          <a:noFill/>
          <a:ln>
            <a:noFill/>
          </a:ln>
        </p:spPr>
      </p:pic>
      <p:pic>
        <p:nvPicPr>
          <p:cNvPr id="402" name="Google Shape;402;p48"/>
          <p:cNvPicPr preferRelativeResize="0"/>
          <p:nvPr/>
        </p:nvPicPr>
        <p:blipFill>
          <a:blip r:embed="rId4">
            <a:alphaModFix/>
          </a:blip>
          <a:stretch>
            <a:fillRect/>
          </a:stretch>
        </p:blipFill>
        <p:spPr>
          <a:xfrm>
            <a:off x="7130428" y="3037918"/>
            <a:ext cx="1450148" cy="1513793"/>
          </a:xfrm>
          <a:prstGeom prst="rect">
            <a:avLst/>
          </a:prstGeom>
          <a:noFill/>
          <a:ln>
            <a:noFill/>
          </a:ln>
        </p:spPr>
      </p:pic>
      <p:sp>
        <p:nvSpPr>
          <p:cNvPr id="403" name="Google Shape;403;p48"/>
          <p:cNvSpPr txBox="1"/>
          <p:nvPr/>
        </p:nvSpPr>
        <p:spPr>
          <a:xfrm>
            <a:off x="7064050" y="4670375"/>
            <a:ext cx="1968600" cy="1554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@publicdomainsymbols/creativecommons.org</a:t>
            </a:r>
            <a:endParaRPr sz="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7" name="Shape 407"/>
        <p:cNvGrpSpPr/>
        <p:nvPr/>
      </p:nvGrpSpPr>
      <p:grpSpPr>
        <a:xfrm>
          <a:off x="0" y="0"/>
          <a:ext cx="0" cy="0"/>
          <a:chOff x="0" y="0"/>
          <a:chExt cx="0" cy="0"/>
        </a:xfrm>
      </p:grpSpPr>
      <p:sp>
        <p:nvSpPr>
          <p:cNvPr id="408" name="Google Shape;408;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Activity: </a:t>
            </a:r>
            <a:endParaRPr sz="4800"/>
          </a:p>
        </p:txBody>
      </p:sp>
      <p:sp>
        <p:nvSpPr>
          <p:cNvPr id="409" name="Google Shape;409;p49"/>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410" name="Google Shape;410;p49"/>
          <p:cNvSpPr/>
          <p:nvPr/>
        </p:nvSpPr>
        <p:spPr>
          <a:xfrm>
            <a:off x="1446950" y="1428850"/>
            <a:ext cx="6016788" cy="3049164"/>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None/>
            </a:pPr>
            <a:r>
              <a:rPr lang="en" sz="3000">
                <a:solidFill>
                  <a:schemeClr val="dk2"/>
                </a:solidFill>
                <a:latin typeface="Comic Sans MS"/>
                <a:ea typeface="Comic Sans MS"/>
                <a:cs typeface="Comic Sans MS"/>
                <a:sym typeface="Comic Sans MS"/>
              </a:rPr>
              <a:t>What are the main types of food wasted in the home?</a:t>
            </a:r>
            <a:r>
              <a:rPr lang="en" sz="3000">
                <a:solidFill>
                  <a:schemeClr val="dk2"/>
                </a:solidFill>
              </a:rPr>
              <a:t> </a:t>
            </a:r>
            <a:endParaRPr sz="3000"/>
          </a:p>
        </p:txBody>
      </p:sp>
      <p:pic>
        <p:nvPicPr>
          <p:cNvPr id="411" name="Google Shape;411;p49"/>
          <p:cNvPicPr preferRelativeResize="0"/>
          <p:nvPr/>
        </p:nvPicPr>
        <p:blipFill>
          <a:blip r:embed="rId3">
            <a:alphaModFix/>
          </a:blip>
          <a:stretch>
            <a:fillRect/>
          </a:stretch>
        </p:blipFill>
        <p:spPr>
          <a:xfrm>
            <a:off x="24178" y="4722500"/>
            <a:ext cx="2307599" cy="421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5" name="Shape 415"/>
        <p:cNvGrpSpPr/>
        <p:nvPr/>
      </p:nvGrpSpPr>
      <p:grpSpPr>
        <a:xfrm>
          <a:off x="0" y="0"/>
          <a:ext cx="0" cy="0"/>
          <a:chOff x="0" y="0"/>
          <a:chExt cx="0" cy="0"/>
        </a:xfrm>
      </p:grpSpPr>
      <p:sp>
        <p:nvSpPr>
          <p:cNvPr id="416" name="Google Shape;416;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lgn="ctr">
              <a:spcBef>
                <a:spcPts val="0"/>
              </a:spcBef>
              <a:spcAft>
                <a:spcPts val="0"/>
              </a:spcAft>
              <a:buNone/>
            </a:pPr>
            <a:r>
              <a:rPr lang="en"/>
              <a:t>Major food </a:t>
            </a:r>
            <a:r>
              <a:rPr lang="en"/>
              <a:t>felonies</a:t>
            </a:r>
            <a:r>
              <a:rPr lang="en"/>
              <a:t> for wastage!</a:t>
            </a:r>
            <a:endParaRPr/>
          </a:p>
        </p:txBody>
      </p:sp>
      <p:sp>
        <p:nvSpPr>
          <p:cNvPr id="417" name="Google Shape;417;p50"/>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a:spcBef>
                <a:spcPts val="0"/>
              </a:spcBef>
              <a:spcAft>
                <a:spcPts val="1600"/>
              </a:spcAft>
              <a:buNone/>
            </a:pPr>
            <a:r>
              <a:t/>
            </a:r>
            <a:endParaRPr/>
          </a:p>
        </p:txBody>
      </p:sp>
      <p:pic>
        <p:nvPicPr>
          <p:cNvPr id="418" name="Google Shape;418;p50"/>
          <p:cNvPicPr preferRelativeResize="0"/>
          <p:nvPr/>
        </p:nvPicPr>
        <p:blipFill>
          <a:blip r:embed="rId3">
            <a:alphaModFix/>
          </a:blip>
          <a:stretch>
            <a:fillRect/>
          </a:stretch>
        </p:blipFill>
        <p:spPr>
          <a:xfrm>
            <a:off x="311701" y="1234074"/>
            <a:ext cx="2012172" cy="1472248"/>
          </a:xfrm>
          <a:prstGeom prst="rect">
            <a:avLst/>
          </a:prstGeom>
          <a:noFill/>
          <a:ln>
            <a:noFill/>
          </a:ln>
        </p:spPr>
      </p:pic>
      <p:pic>
        <p:nvPicPr>
          <p:cNvPr id="419" name="Google Shape;419;p50"/>
          <p:cNvPicPr preferRelativeResize="0"/>
          <p:nvPr/>
        </p:nvPicPr>
        <p:blipFill>
          <a:blip r:embed="rId4">
            <a:alphaModFix/>
          </a:blip>
          <a:stretch>
            <a:fillRect/>
          </a:stretch>
        </p:blipFill>
        <p:spPr>
          <a:xfrm>
            <a:off x="3217898" y="1199426"/>
            <a:ext cx="1831452" cy="1640676"/>
          </a:xfrm>
          <a:prstGeom prst="rect">
            <a:avLst/>
          </a:prstGeom>
          <a:noFill/>
          <a:ln>
            <a:noFill/>
          </a:ln>
        </p:spPr>
      </p:pic>
      <p:sp>
        <p:nvSpPr>
          <p:cNvPr id="420" name="Google Shape;420;p50"/>
          <p:cNvSpPr txBox="1"/>
          <p:nvPr/>
        </p:nvSpPr>
        <p:spPr>
          <a:xfrm>
            <a:off x="336800" y="2849800"/>
            <a:ext cx="1909500" cy="1479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700"/>
              <a:t>@j4p4n/creativecommons.org</a:t>
            </a:r>
            <a:endParaRPr sz="700"/>
          </a:p>
        </p:txBody>
      </p:sp>
      <p:sp>
        <p:nvSpPr>
          <p:cNvPr id="421" name="Google Shape;421;p50"/>
          <p:cNvSpPr txBox="1"/>
          <p:nvPr/>
        </p:nvSpPr>
        <p:spPr>
          <a:xfrm>
            <a:off x="3193475" y="2864600"/>
            <a:ext cx="1831500" cy="111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@jack7/creativecommons.org</a:t>
            </a:r>
            <a:endParaRPr sz="600"/>
          </a:p>
        </p:txBody>
      </p:sp>
      <p:pic>
        <p:nvPicPr>
          <p:cNvPr id="422" name="Google Shape;422;p50"/>
          <p:cNvPicPr preferRelativeResize="0"/>
          <p:nvPr/>
        </p:nvPicPr>
        <p:blipFill>
          <a:blip r:embed="rId5">
            <a:alphaModFix/>
          </a:blip>
          <a:stretch>
            <a:fillRect/>
          </a:stretch>
        </p:blipFill>
        <p:spPr>
          <a:xfrm>
            <a:off x="6233201" y="1266026"/>
            <a:ext cx="2505126" cy="1268226"/>
          </a:xfrm>
          <a:prstGeom prst="rect">
            <a:avLst/>
          </a:prstGeom>
          <a:noFill/>
          <a:ln>
            <a:noFill/>
          </a:ln>
        </p:spPr>
      </p:pic>
      <p:sp>
        <p:nvSpPr>
          <p:cNvPr id="423" name="Google Shape;423;p50"/>
          <p:cNvSpPr txBox="1"/>
          <p:nvPr/>
        </p:nvSpPr>
        <p:spPr>
          <a:xfrm>
            <a:off x="6190750" y="2820200"/>
            <a:ext cx="2271900" cy="1479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600"/>
              <a:t>@j4p4n/creativecommons.org</a:t>
            </a:r>
            <a:endParaRPr sz="600"/>
          </a:p>
        </p:txBody>
      </p:sp>
      <p:pic>
        <p:nvPicPr>
          <p:cNvPr id="424" name="Google Shape;424;p50"/>
          <p:cNvPicPr preferRelativeResize="0"/>
          <p:nvPr/>
        </p:nvPicPr>
        <p:blipFill>
          <a:blip r:embed="rId6">
            <a:alphaModFix/>
          </a:blip>
          <a:stretch>
            <a:fillRect/>
          </a:stretch>
        </p:blipFill>
        <p:spPr>
          <a:xfrm>
            <a:off x="418800" y="3374325"/>
            <a:ext cx="1597950" cy="889000"/>
          </a:xfrm>
          <a:prstGeom prst="rect">
            <a:avLst/>
          </a:prstGeom>
          <a:noFill/>
          <a:ln>
            <a:noFill/>
          </a:ln>
        </p:spPr>
      </p:pic>
      <p:sp>
        <p:nvSpPr>
          <p:cNvPr id="425" name="Google Shape;425;p50"/>
          <p:cNvSpPr txBox="1"/>
          <p:nvPr/>
        </p:nvSpPr>
        <p:spPr>
          <a:xfrm>
            <a:off x="418200" y="4648175"/>
            <a:ext cx="1687500" cy="1479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700"/>
              <a:t>@glitch/creativecommons.org</a:t>
            </a:r>
            <a:endParaRPr sz="700"/>
          </a:p>
        </p:txBody>
      </p:sp>
      <p:pic>
        <p:nvPicPr>
          <p:cNvPr id="426" name="Google Shape;426;p50"/>
          <p:cNvPicPr preferRelativeResize="0"/>
          <p:nvPr/>
        </p:nvPicPr>
        <p:blipFill>
          <a:blip r:embed="rId7">
            <a:alphaModFix/>
          </a:blip>
          <a:stretch>
            <a:fillRect/>
          </a:stretch>
        </p:blipFill>
        <p:spPr>
          <a:xfrm>
            <a:off x="3335600" y="3175925"/>
            <a:ext cx="1472250" cy="1472250"/>
          </a:xfrm>
          <a:prstGeom prst="rect">
            <a:avLst/>
          </a:prstGeom>
          <a:noFill/>
          <a:ln>
            <a:noFill/>
          </a:ln>
        </p:spPr>
      </p:pic>
      <p:sp>
        <p:nvSpPr>
          <p:cNvPr id="427" name="Google Shape;427;p50"/>
          <p:cNvSpPr txBox="1"/>
          <p:nvPr/>
        </p:nvSpPr>
        <p:spPr>
          <a:xfrm>
            <a:off x="3104650" y="4803575"/>
            <a:ext cx="1909500" cy="111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800"/>
              <a:t>@glitch/creativecommons.org</a:t>
            </a:r>
            <a:endParaRPr sz="800"/>
          </a:p>
        </p:txBody>
      </p:sp>
      <p:pic>
        <p:nvPicPr>
          <p:cNvPr id="428" name="Google Shape;428;p50"/>
          <p:cNvPicPr preferRelativeResize="0"/>
          <p:nvPr/>
        </p:nvPicPr>
        <p:blipFill>
          <a:blip r:embed="rId8">
            <a:alphaModFix/>
          </a:blip>
          <a:stretch>
            <a:fillRect/>
          </a:stretch>
        </p:blipFill>
        <p:spPr>
          <a:xfrm>
            <a:off x="6301152" y="3067136"/>
            <a:ext cx="1472248" cy="1373012"/>
          </a:xfrm>
          <a:prstGeom prst="rect">
            <a:avLst/>
          </a:prstGeom>
          <a:noFill/>
          <a:ln>
            <a:noFill/>
          </a:ln>
        </p:spPr>
      </p:pic>
      <p:sp>
        <p:nvSpPr>
          <p:cNvPr id="429" name="Google Shape;429;p50"/>
          <p:cNvSpPr txBox="1"/>
          <p:nvPr/>
        </p:nvSpPr>
        <p:spPr>
          <a:xfrm>
            <a:off x="6212950" y="4581575"/>
            <a:ext cx="2012100" cy="66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700"/>
              <a:t>@budwhite72/creativecommons.org</a:t>
            </a:r>
            <a:endParaRPr sz="700"/>
          </a:p>
        </p:txBody>
      </p:sp>
      <p:pic>
        <p:nvPicPr>
          <p:cNvPr id="430" name="Google Shape;430;p50"/>
          <p:cNvPicPr preferRelativeResize="0"/>
          <p:nvPr/>
        </p:nvPicPr>
        <p:blipFill>
          <a:blip r:embed="rId9">
            <a:alphaModFix/>
          </a:blip>
          <a:stretch>
            <a:fillRect/>
          </a:stretch>
        </p:blipFill>
        <p:spPr>
          <a:xfrm>
            <a:off x="24175" y="4914575"/>
            <a:ext cx="2307599" cy="2289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4" name="Shape 434"/>
        <p:cNvGrpSpPr/>
        <p:nvPr/>
      </p:nvGrpSpPr>
      <p:grpSpPr>
        <a:xfrm>
          <a:off x="0" y="0"/>
          <a:ext cx="0" cy="0"/>
          <a:chOff x="0" y="0"/>
          <a:chExt cx="0" cy="0"/>
        </a:xfrm>
      </p:grpSpPr>
      <p:sp>
        <p:nvSpPr>
          <p:cNvPr id="435" name="Google Shape;435;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4800"/>
              <a:t>Activity: Jigsaw</a:t>
            </a:r>
            <a:endParaRPr sz="4800"/>
          </a:p>
        </p:txBody>
      </p:sp>
      <p:sp>
        <p:nvSpPr>
          <p:cNvPr id="436" name="Google Shape;436;p51"/>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a:p>
        </p:txBody>
      </p:sp>
      <p:sp>
        <p:nvSpPr>
          <p:cNvPr id="437" name="Google Shape;437;p51"/>
          <p:cNvSpPr/>
          <p:nvPr/>
        </p:nvSpPr>
        <p:spPr>
          <a:xfrm>
            <a:off x="1446950" y="1428850"/>
            <a:ext cx="6016788" cy="3049164"/>
          </a:xfrm>
          <a:prstGeom prst="cloud">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7916"/>
              </a:lnSpc>
              <a:spcBef>
                <a:spcPts val="0"/>
              </a:spcBef>
              <a:spcAft>
                <a:spcPts val="800"/>
              </a:spcAft>
              <a:buNone/>
            </a:pPr>
            <a:r>
              <a:rPr lang="en" sz="3000">
                <a:solidFill>
                  <a:schemeClr val="dk2"/>
                </a:solidFill>
                <a:latin typeface="Comic Sans MS"/>
                <a:ea typeface="Comic Sans MS"/>
                <a:cs typeface="Comic Sans MS"/>
                <a:sym typeface="Comic Sans MS"/>
              </a:rPr>
              <a:t>In pairs, list reasons for food waste!</a:t>
            </a:r>
            <a:r>
              <a:rPr lang="en" sz="3000">
                <a:solidFill>
                  <a:schemeClr val="dk2"/>
                </a:solidFill>
              </a:rPr>
              <a:t> </a:t>
            </a:r>
            <a:endParaRPr sz="3000"/>
          </a:p>
        </p:txBody>
      </p:sp>
      <p:pic>
        <p:nvPicPr>
          <p:cNvPr id="438" name="Google Shape;438;p51"/>
          <p:cNvPicPr preferRelativeResize="0"/>
          <p:nvPr/>
        </p:nvPicPr>
        <p:blipFill>
          <a:blip r:embed="rId3">
            <a:alphaModFix/>
          </a:blip>
          <a:stretch>
            <a:fillRect/>
          </a:stretch>
        </p:blipFill>
        <p:spPr>
          <a:xfrm>
            <a:off x="24178" y="4722500"/>
            <a:ext cx="2307599" cy="421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2" name="Shape 442"/>
        <p:cNvGrpSpPr/>
        <p:nvPr/>
      </p:nvGrpSpPr>
      <p:grpSpPr>
        <a:xfrm>
          <a:off x="0" y="0"/>
          <a:ext cx="0" cy="0"/>
          <a:chOff x="0" y="0"/>
          <a:chExt cx="0" cy="0"/>
        </a:xfrm>
      </p:grpSpPr>
      <p:grpSp>
        <p:nvGrpSpPr>
          <p:cNvPr id="443" name="Google Shape;443;p52"/>
          <p:cNvGrpSpPr/>
          <p:nvPr/>
        </p:nvGrpSpPr>
        <p:grpSpPr>
          <a:xfrm>
            <a:off x="-62800" y="258875"/>
            <a:ext cx="8518874" cy="4473615"/>
            <a:chOff x="2450211" y="1258880"/>
            <a:chExt cx="4212677" cy="4057701"/>
          </a:xfrm>
        </p:grpSpPr>
        <p:cxnSp>
          <p:nvCxnSpPr>
            <p:cNvPr id="444" name="Google Shape;444;p52"/>
            <p:cNvCxnSpPr/>
            <p:nvPr/>
          </p:nvCxnSpPr>
          <p:spPr>
            <a:xfrm rot="10800000">
              <a:off x="3541562" y="3095512"/>
              <a:ext cx="514500" cy="1668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445" name="Google Shape;445;p52"/>
            <p:cNvSpPr/>
            <p:nvPr/>
          </p:nvSpPr>
          <p:spPr>
            <a:xfrm>
              <a:off x="2450211" y="2429832"/>
              <a:ext cx="1413600" cy="1086000"/>
            </a:xfrm>
            <a:prstGeom prst="ellipse">
              <a:avLst/>
            </a:prstGeom>
            <a:solidFill>
              <a:srgbClr val="FFFF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Don’t overbuy the main type of food you are throwing up</a:t>
              </a:r>
              <a:endParaRPr sz="1200"/>
            </a:p>
          </p:txBody>
        </p:sp>
        <p:cxnSp>
          <p:nvCxnSpPr>
            <p:cNvPr id="446" name="Google Shape;446;p52"/>
            <p:cNvCxnSpPr>
              <a:stCxn id="447" idx="4"/>
            </p:cNvCxnSpPr>
            <p:nvPr/>
          </p:nvCxnSpPr>
          <p:spPr>
            <a:xfrm>
              <a:off x="4572075" y="3973662"/>
              <a:ext cx="26400" cy="3804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448" name="Google Shape;448;p52"/>
            <p:cNvSpPr/>
            <p:nvPr/>
          </p:nvSpPr>
          <p:spPr>
            <a:xfrm>
              <a:off x="3789655" y="4230580"/>
              <a:ext cx="1787100" cy="1086000"/>
            </a:xfrm>
            <a:prstGeom prst="ellipse">
              <a:avLst/>
            </a:prstGeom>
            <a:solidFill>
              <a:schemeClr val="hlink"/>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Serve correct portion especially for children.</a:t>
              </a:r>
              <a:r>
                <a:rPr b="1" lang="en">
                  <a:solidFill>
                    <a:schemeClr val="dk1"/>
                  </a:solidFill>
                  <a:latin typeface="Comic Sans MS"/>
                  <a:ea typeface="Comic Sans MS"/>
                  <a:cs typeface="Comic Sans MS"/>
                  <a:sym typeface="Comic Sans MS"/>
                </a:rPr>
                <a:t>.</a:t>
              </a:r>
              <a:endParaRPr/>
            </a:p>
            <a:p>
              <a:pPr indent="0" lvl="0" marL="0" marR="0" rtl="0" algn="l">
                <a:lnSpc>
                  <a:spcPct val="100000"/>
                </a:lnSpc>
                <a:spcBef>
                  <a:spcPts val="0"/>
                </a:spcBef>
                <a:spcAft>
                  <a:spcPts val="0"/>
                </a:spcAft>
                <a:buNone/>
              </a:pPr>
              <a:r>
                <a:t/>
              </a:r>
              <a:endParaRPr b="1" i="0" sz="2400" u="none">
                <a:solidFill>
                  <a:schemeClr val="dk1"/>
                </a:solidFill>
                <a:latin typeface="Comic Sans MS"/>
                <a:ea typeface="Comic Sans MS"/>
                <a:cs typeface="Comic Sans MS"/>
                <a:sym typeface="Comic Sans MS"/>
              </a:endParaRPr>
            </a:p>
          </p:txBody>
        </p:sp>
        <p:cxnSp>
          <p:nvCxnSpPr>
            <p:cNvPr id="449" name="Google Shape;449;p52"/>
            <p:cNvCxnSpPr/>
            <p:nvPr/>
          </p:nvCxnSpPr>
          <p:spPr>
            <a:xfrm flipH="1" rot="10800000">
              <a:off x="5087937" y="3094012"/>
              <a:ext cx="516000" cy="1683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450" name="Google Shape;450;p52"/>
            <p:cNvSpPr/>
            <p:nvPr/>
          </p:nvSpPr>
          <p:spPr>
            <a:xfrm>
              <a:off x="5576887" y="2382837"/>
              <a:ext cx="1086000" cy="1086000"/>
            </a:xfrm>
            <a:prstGeom prst="ellipse">
              <a:avLst/>
            </a:prstGeom>
            <a:solidFill>
              <a:srgbClr val="FF00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Store leftover food correctly and use up ASAP</a:t>
              </a:r>
              <a:r>
                <a:rPr b="1" lang="en">
                  <a:solidFill>
                    <a:schemeClr val="dk1"/>
                  </a:solidFill>
                  <a:latin typeface="Comic Sans MS"/>
                  <a:ea typeface="Comic Sans MS"/>
                  <a:cs typeface="Comic Sans MS"/>
                  <a:sym typeface="Comic Sans MS"/>
                </a:rPr>
                <a:t>.</a:t>
              </a:r>
              <a:endParaRPr b="1"/>
            </a:p>
          </p:txBody>
        </p:sp>
        <p:cxnSp>
          <p:nvCxnSpPr>
            <p:cNvPr id="451" name="Google Shape;451;p52"/>
            <p:cNvCxnSpPr/>
            <p:nvPr/>
          </p:nvCxnSpPr>
          <p:spPr>
            <a:xfrm rot="10800000">
              <a:off x="4572000" y="2344662"/>
              <a:ext cx="0" cy="5430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452" name="Google Shape;452;p52"/>
            <p:cNvSpPr/>
            <p:nvPr/>
          </p:nvSpPr>
          <p:spPr>
            <a:xfrm>
              <a:off x="3756499" y="1258880"/>
              <a:ext cx="1654200" cy="1086000"/>
            </a:xfrm>
            <a:prstGeom prst="ellipse">
              <a:avLst/>
            </a:prstGeom>
            <a:solidFill>
              <a:srgbClr val="CCFFCC"/>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Plan your meals and stick to a shopping list.</a:t>
              </a:r>
              <a:endParaRPr sz="1200"/>
            </a:p>
          </p:txBody>
        </p:sp>
        <p:sp>
          <p:nvSpPr>
            <p:cNvPr id="447" name="Google Shape;447;p52"/>
            <p:cNvSpPr/>
            <p:nvPr/>
          </p:nvSpPr>
          <p:spPr>
            <a:xfrm>
              <a:off x="4029075" y="2887662"/>
              <a:ext cx="1086000" cy="1086000"/>
            </a:xfrm>
            <a:prstGeom prst="ellipse">
              <a:avLst/>
            </a:prstGeom>
            <a:solidFill>
              <a:srgbClr val="FF00FF"/>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800">
                  <a:solidFill>
                    <a:schemeClr val="dk1"/>
                  </a:solidFill>
                  <a:latin typeface="Comic Sans MS"/>
                  <a:ea typeface="Comic Sans MS"/>
                  <a:cs typeface="Comic Sans MS"/>
                  <a:sym typeface="Comic Sans MS"/>
                </a:rPr>
                <a:t>Ways to prevent food waste</a:t>
              </a:r>
              <a:endParaRPr sz="1800"/>
            </a:p>
          </p:txBody>
        </p:sp>
      </p:grpSp>
      <p:pic>
        <p:nvPicPr>
          <p:cNvPr id="453" name="Google Shape;453;p52"/>
          <p:cNvPicPr preferRelativeResize="0"/>
          <p:nvPr/>
        </p:nvPicPr>
        <p:blipFill>
          <a:blip r:embed="rId3">
            <a:alphaModFix/>
          </a:blip>
          <a:stretch>
            <a:fillRect/>
          </a:stretch>
        </p:blipFill>
        <p:spPr>
          <a:xfrm>
            <a:off x="0" y="4702838"/>
            <a:ext cx="3517800" cy="492919"/>
          </a:xfrm>
          <a:prstGeom prst="rect">
            <a:avLst/>
          </a:prstGeom>
          <a:noFill/>
          <a:ln>
            <a:noFill/>
          </a:ln>
        </p:spPr>
      </p:pic>
      <p:pic>
        <p:nvPicPr>
          <p:cNvPr id="454" name="Google Shape;454;p52"/>
          <p:cNvPicPr preferRelativeResize="0"/>
          <p:nvPr/>
        </p:nvPicPr>
        <p:blipFill>
          <a:blip r:embed="rId4">
            <a:alphaModFix/>
          </a:blip>
          <a:stretch>
            <a:fillRect/>
          </a:stretch>
        </p:blipFill>
        <p:spPr>
          <a:xfrm>
            <a:off x="7130428" y="3037918"/>
            <a:ext cx="1450148" cy="1513793"/>
          </a:xfrm>
          <a:prstGeom prst="rect">
            <a:avLst/>
          </a:prstGeom>
          <a:noFill/>
          <a:ln>
            <a:noFill/>
          </a:ln>
        </p:spPr>
      </p:pic>
      <p:sp>
        <p:nvSpPr>
          <p:cNvPr id="455" name="Google Shape;455;p52"/>
          <p:cNvSpPr txBox="1"/>
          <p:nvPr/>
        </p:nvSpPr>
        <p:spPr>
          <a:xfrm>
            <a:off x="7064050" y="4670375"/>
            <a:ext cx="1968600" cy="155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600"/>
              <a:t>@publicdomainsymbols/creativecommons.org</a:t>
            </a:r>
            <a:endParaRPr sz="6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9" name="Shape 459"/>
        <p:cNvGrpSpPr/>
        <p:nvPr/>
      </p:nvGrpSpPr>
      <p:grpSpPr>
        <a:xfrm>
          <a:off x="0" y="0"/>
          <a:ext cx="0" cy="0"/>
          <a:chOff x="0" y="0"/>
          <a:chExt cx="0" cy="0"/>
        </a:xfrm>
      </p:grpSpPr>
      <p:sp>
        <p:nvSpPr>
          <p:cNvPr id="460" name="Google Shape;460;p53"/>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Using leftover food</a:t>
            </a:r>
            <a:endParaRPr/>
          </a:p>
        </p:txBody>
      </p:sp>
      <p:sp>
        <p:nvSpPr>
          <p:cNvPr id="461" name="Google Shape;461;p53"/>
          <p:cNvSpPr txBox="1"/>
          <p:nvPr>
            <p:ph idx="1" type="body"/>
          </p:nvPr>
        </p:nvSpPr>
        <p:spPr>
          <a:xfrm>
            <a:off x="457200" y="1200150"/>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p:txBody>
      </p:sp>
      <p:pic>
        <p:nvPicPr>
          <p:cNvPr id="462" name="Google Shape;462;p53"/>
          <p:cNvPicPr preferRelativeResize="0"/>
          <p:nvPr/>
        </p:nvPicPr>
        <p:blipFill>
          <a:blip r:embed="rId3">
            <a:alphaModFix/>
          </a:blip>
          <a:stretch>
            <a:fillRect/>
          </a:stretch>
        </p:blipFill>
        <p:spPr>
          <a:xfrm>
            <a:off x="0" y="4702838"/>
            <a:ext cx="3517800" cy="492919"/>
          </a:xfrm>
          <a:prstGeom prst="rect">
            <a:avLst/>
          </a:prstGeom>
          <a:noFill/>
          <a:ln>
            <a:noFill/>
          </a:ln>
        </p:spPr>
      </p:pic>
      <p:graphicFrame>
        <p:nvGraphicFramePr>
          <p:cNvPr id="463" name="Google Shape;463;p53"/>
          <p:cNvGraphicFramePr/>
          <p:nvPr/>
        </p:nvGraphicFramePr>
        <p:xfrm>
          <a:off x="848950" y="1373475"/>
          <a:ext cx="3000000" cy="3000000"/>
        </p:xfrm>
        <a:graphic>
          <a:graphicData uri="http://schemas.openxmlformats.org/drawingml/2006/table">
            <a:tbl>
              <a:tblPr>
                <a:noFill/>
                <a:tableStyleId>{C5F90C85-FFD0-4025-8CE8-141CA814BCB6}</a:tableStyleId>
              </a:tblPr>
              <a:tblGrid>
                <a:gridCol w="3671275"/>
                <a:gridCol w="3671275"/>
              </a:tblGrid>
              <a:tr h="807050">
                <a:tc>
                  <a:txBody>
                    <a:bodyPr>
                      <a:noAutofit/>
                    </a:bodyPr>
                    <a:lstStyle/>
                    <a:p>
                      <a:pPr indent="0" lvl="0" marL="0" algn="ctr">
                        <a:spcBef>
                          <a:spcPts val="0"/>
                        </a:spcBef>
                        <a:spcAft>
                          <a:spcPts val="0"/>
                        </a:spcAft>
                        <a:buNone/>
                      </a:pPr>
                      <a:r>
                        <a:rPr b="1" lang="en" sz="2400">
                          <a:latin typeface="Comic Sans MS"/>
                          <a:ea typeface="Comic Sans MS"/>
                          <a:cs typeface="Comic Sans MS"/>
                          <a:sym typeface="Comic Sans MS"/>
                        </a:rPr>
                        <a:t>Advantages</a:t>
                      </a:r>
                      <a:endParaRPr b="1" sz="2400">
                        <a:latin typeface="Comic Sans MS"/>
                        <a:ea typeface="Comic Sans MS"/>
                        <a:cs typeface="Comic Sans MS"/>
                        <a:sym typeface="Comic Sans MS"/>
                      </a:endParaRPr>
                    </a:p>
                  </a:txBody>
                  <a:tcPr marT="91425" marB="91425" marR="91425" marL="91425">
                    <a:solidFill>
                      <a:srgbClr val="FF0000"/>
                    </a:solidFill>
                  </a:tcPr>
                </a:tc>
                <a:tc>
                  <a:txBody>
                    <a:bodyPr>
                      <a:noAutofit/>
                    </a:bodyPr>
                    <a:lstStyle/>
                    <a:p>
                      <a:pPr indent="0" lvl="0" marL="0" algn="ctr">
                        <a:spcBef>
                          <a:spcPts val="0"/>
                        </a:spcBef>
                        <a:spcAft>
                          <a:spcPts val="0"/>
                        </a:spcAft>
                        <a:buNone/>
                      </a:pPr>
                      <a:r>
                        <a:rPr b="1" lang="en" sz="2400">
                          <a:latin typeface="Comic Sans MS"/>
                          <a:ea typeface="Comic Sans MS"/>
                          <a:cs typeface="Comic Sans MS"/>
                          <a:sym typeface="Comic Sans MS"/>
                        </a:rPr>
                        <a:t>Disadvantages</a:t>
                      </a:r>
                      <a:endParaRPr b="1" sz="2400">
                        <a:latin typeface="Comic Sans MS"/>
                        <a:ea typeface="Comic Sans MS"/>
                        <a:cs typeface="Comic Sans MS"/>
                        <a:sym typeface="Comic Sans MS"/>
                      </a:endParaRPr>
                    </a:p>
                  </a:txBody>
                  <a:tcPr marT="91425" marB="91425" marR="91425" marL="91425">
                    <a:solidFill>
                      <a:srgbClr val="00FFFF"/>
                    </a:solidFill>
                  </a:tcPr>
                </a:tc>
              </a:tr>
              <a:tr h="783625">
                <a:tc>
                  <a:txBody>
                    <a:bodyPr>
                      <a:noAutofit/>
                    </a:bodyPr>
                    <a:lstStyle/>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Avoids food waste</a:t>
                      </a:r>
                      <a:endParaRPr sz="1800">
                        <a:latin typeface="Comic Sans MS"/>
                        <a:ea typeface="Comic Sans MS"/>
                        <a:cs typeface="Comic Sans MS"/>
                        <a:sym typeface="Comic Sans MS"/>
                      </a:endParaRPr>
                    </a:p>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Saves Fuel</a:t>
                      </a:r>
                      <a:endParaRPr sz="1800">
                        <a:latin typeface="Comic Sans MS"/>
                        <a:ea typeface="Comic Sans MS"/>
                        <a:cs typeface="Comic Sans MS"/>
                        <a:sym typeface="Comic Sans MS"/>
                      </a:endParaRPr>
                    </a:p>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Useful in emergencies</a:t>
                      </a:r>
                      <a:endParaRPr sz="1800">
                        <a:latin typeface="Comic Sans MS"/>
                        <a:ea typeface="Comic Sans MS"/>
                        <a:cs typeface="Comic Sans MS"/>
                        <a:sym typeface="Comic Sans MS"/>
                      </a:endParaRPr>
                    </a:p>
                    <a:p>
                      <a:pPr indent="-342900" lvl="0" marL="457200">
                        <a:spcBef>
                          <a:spcPts val="0"/>
                        </a:spcBef>
                        <a:spcAft>
                          <a:spcPts val="0"/>
                        </a:spcAft>
                        <a:buSzPts val="1800"/>
                        <a:buFont typeface="Comic Sans MS"/>
                        <a:buChar char="●"/>
                      </a:pPr>
                      <a:r>
                        <a:rPr lang="en" sz="1800">
                          <a:latin typeface="Comic Sans MS"/>
                          <a:ea typeface="Comic Sans MS"/>
                          <a:cs typeface="Comic Sans MS"/>
                          <a:sym typeface="Comic Sans MS"/>
                        </a:rPr>
                        <a:t>Adds variety- Interesting dishes can be made using leftovers</a:t>
                      </a:r>
                      <a:endParaRPr sz="1800">
                        <a:latin typeface="Comic Sans MS"/>
                        <a:ea typeface="Comic Sans MS"/>
                        <a:cs typeface="Comic Sans MS"/>
                        <a:sym typeface="Comic Sans MS"/>
                      </a:endParaRPr>
                    </a:p>
                  </a:txBody>
                  <a:tcPr marT="91425" marB="91425" marR="91425" marL="91425"/>
                </a:tc>
                <a:tc>
                  <a:txBody>
                    <a:bodyPr>
                      <a:noAutofit/>
                    </a:bodyPr>
                    <a:lstStyle/>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Loss of food value from reheating/freezing/drying.</a:t>
                      </a:r>
                      <a:endParaRPr sz="1800">
                        <a:latin typeface="Comic Sans MS"/>
                        <a:ea typeface="Comic Sans MS"/>
                        <a:cs typeface="Comic Sans MS"/>
                        <a:sym typeface="Comic Sans MS"/>
                      </a:endParaRPr>
                    </a:p>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Time required to prepared.</a:t>
                      </a:r>
                      <a:endParaRPr sz="1800">
                        <a:latin typeface="Comic Sans MS"/>
                        <a:ea typeface="Comic Sans MS"/>
                        <a:cs typeface="Comic Sans MS"/>
                        <a:sym typeface="Comic Sans MS"/>
                      </a:endParaRPr>
                    </a:p>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Can lack flavour, colour &amp; moisture.</a:t>
                      </a:r>
                      <a:endParaRPr sz="1800">
                        <a:latin typeface="Comic Sans MS"/>
                        <a:ea typeface="Comic Sans MS"/>
                        <a:cs typeface="Comic Sans MS"/>
                        <a:sym typeface="Comic Sans MS"/>
                      </a:endParaRPr>
                    </a:p>
                    <a:p>
                      <a:pPr indent="-342900" lvl="0" marL="457200">
                        <a:spcBef>
                          <a:spcPts val="0"/>
                        </a:spcBef>
                        <a:spcAft>
                          <a:spcPts val="0"/>
                        </a:spcAft>
                        <a:buSzPts val="1800"/>
                        <a:buFont typeface="Comic Sans MS"/>
                        <a:buChar char="●"/>
                      </a:pPr>
                      <a:r>
                        <a:rPr lang="en" sz="1800">
                          <a:latin typeface="Comic Sans MS"/>
                          <a:ea typeface="Comic Sans MS"/>
                          <a:cs typeface="Comic Sans MS"/>
                          <a:sym typeface="Comic Sans MS"/>
                        </a:rPr>
                        <a:t>Danger of food poisoning if not treated carefully.</a:t>
                      </a:r>
                      <a:endParaRPr sz="1800">
                        <a:latin typeface="Comic Sans MS"/>
                        <a:ea typeface="Comic Sans MS"/>
                        <a:cs typeface="Comic Sans MS"/>
                        <a:sym typeface="Comic Sans MS"/>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7" name="Shape 467"/>
        <p:cNvGrpSpPr/>
        <p:nvPr/>
      </p:nvGrpSpPr>
      <p:grpSpPr>
        <a:xfrm>
          <a:off x="0" y="0"/>
          <a:ext cx="0" cy="0"/>
          <a:chOff x="0" y="0"/>
          <a:chExt cx="0" cy="0"/>
        </a:xfrm>
      </p:grpSpPr>
      <p:sp>
        <p:nvSpPr>
          <p:cNvPr id="468" name="Google Shape;468;p54"/>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Food Preservation</a:t>
            </a:r>
            <a:endParaRPr/>
          </a:p>
        </p:txBody>
      </p:sp>
      <p:sp>
        <p:nvSpPr>
          <p:cNvPr id="469" name="Google Shape;469;p54"/>
          <p:cNvSpPr txBox="1"/>
          <p:nvPr>
            <p:ph idx="1" type="body"/>
          </p:nvPr>
        </p:nvSpPr>
        <p:spPr>
          <a:xfrm>
            <a:off x="457200" y="1200150"/>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640"/>
              </a:spcBef>
              <a:spcAft>
                <a:spcPts val="0"/>
              </a:spcAft>
              <a:buNone/>
            </a:pPr>
            <a:r>
              <a:rPr lang="en" sz="2400">
                <a:solidFill>
                  <a:srgbClr val="000000"/>
                </a:solidFill>
                <a:latin typeface="Comic Sans MS"/>
                <a:ea typeface="Comic Sans MS"/>
                <a:cs typeface="Comic Sans MS"/>
                <a:sym typeface="Comic Sans MS"/>
              </a:rPr>
              <a:t>‘’Prevents food going bad/spoiling’’.</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rPr b="1" lang="en" sz="2400">
                <a:solidFill>
                  <a:srgbClr val="FF0000"/>
                </a:solidFill>
                <a:latin typeface="Comic Sans MS"/>
                <a:ea typeface="Comic Sans MS"/>
                <a:cs typeface="Comic Sans MS"/>
                <a:sym typeface="Comic Sans MS"/>
              </a:rPr>
              <a:t>Causes:</a:t>
            </a:r>
            <a:endParaRPr b="1" sz="2400">
              <a:solidFill>
                <a:srgbClr val="FF0000"/>
              </a:solidFill>
              <a:latin typeface="Comic Sans MS"/>
              <a:ea typeface="Comic Sans MS"/>
              <a:cs typeface="Comic Sans MS"/>
              <a:sym typeface="Comic Sans MS"/>
            </a:endParaRPr>
          </a:p>
        </p:txBody>
      </p:sp>
      <p:pic>
        <p:nvPicPr>
          <p:cNvPr id="470" name="Google Shape;470;p54"/>
          <p:cNvPicPr preferRelativeResize="0"/>
          <p:nvPr/>
        </p:nvPicPr>
        <p:blipFill>
          <a:blip r:embed="rId3">
            <a:alphaModFix/>
          </a:blip>
          <a:stretch>
            <a:fillRect/>
          </a:stretch>
        </p:blipFill>
        <p:spPr>
          <a:xfrm>
            <a:off x="0" y="4702838"/>
            <a:ext cx="3517800" cy="492919"/>
          </a:xfrm>
          <a:prstGeom prst="rect">
            <a:avLst/>
          </a:prstGeom>
          <a:noFill/>
          <a:ln>
            <a:noFill/>
          </a:ln>
        </p:spPr>
      </p:pic>
      <p:sp>
        <p:nvSpPr>
          <p:cNvPr id="471" name="Google Shape;471;p54"/>
          <p:cNvSpPr txBox="1"/>
          <p:nvPr/>
        </p:nvSpPr>
        <p:spPr>
          <a:xfrm>
            <a:off x="1839125" y="1658300"/>
            <a:ext cx="1028700" cy="857400"/>
          </a:xfrm>
          <a:prstGeom prst="rect">
            <a:avLst/>
          </a:prstGeom>
          <a:solidFill>
            <a:srgbClr val="FF0000"/>
          </a:solid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 sz="4800">
                <a:latin typeface="Comic Sans MS"/>
                <a:ea typeface="Comic Sans MS"/>
                <a:cs typeface="Comic Sans MS"/>
                <a:sym typeface="Comic Sans MS"/>
              </a:rPr>
              <a:t>M</a:t>
            </a:r>
            <a:endParaRPr b="1" sz="4800">
              <a:latin typeface="Comic Sans MS"/>
              <a:ea typeface="Comic Sans MS"/>
              <a:cs typeface="Comic Sans MS"/>
              <a:sym typeface="Comic Sans MS"/>
            </a:endParaRPr>
          </a:p>
        </p:txBody>
      </p:sp>
      <p:sp>
        <p:nvSpPr>
          <p:cNvPr id="472" name="Google Shape;472;p54"/>
          <p:cNvSpPr txBox="1"/>
          <p:nvPr/>
        </p:nvSpPr>
        <p:spPr>
          <a:xfrm>
            <a:off x="1839125" y="2728375"/>
            <a:ext cx="1028700" cy="857400"/>
          </a:xfrm>
          <a:prstGeom prst="rect">
            <a:avLst/>
          </a:prstGeom>
          <a:solidFill>
            <a:srgbClr val="00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latin typeface="Comic Sans MS"/>
                <a:ea typeface="Comic Sans MS"/>
                <a:cs typeface="Comic Sans MS"/>
                <a:sym typeface="Comic Sans MS"/>
              </a:rPr>
              <a:t>A</a:t>
            </a:r>
            <a:endParaRPr b="1" sz="4800">
              <a:latin typeface="Comic Sans MS"/>
              <a:ea typeface="Comic Sans MS"/>
              <a:cs typeface="Comic Sans MS"/>
              <a:sym typeface="Comic Sans MS"/>
            </a:endParaRPr>
          </a:p>
        </p:txBody>
      </p:sp>
      <p:sp>
        <p:nvSpPr>
          <p:cNvPr id="473" name="Google Shape;473;p54"/>
          <p:cNvSpPr txBox="1"/>
          <p:nvPr/>
        </p:nvSpPr>
        <p:spPr>
          <a:xfrm>
            <a:off x="1839125" y="3737250"/>
            <a:ext cx="1028700" cy="857400"/>
          </a:xfrm>
          <a:prstGeom prst="rect">
            <a:avLst/>
          </a:prstGeom>
          <a:solidFill>
            <a:srgbClr val="00FF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latin typeface="Comic Sans MS"/>
                <a:ea typeface="Comic Sans MS"/>
                <a:cs typeface="Comic Sans MS"/>
                <a:sym typeface="Comic Sans MS"/>
              </a:rPr>
              <a:t>E</a:t>
            </a:r>
            <a:endParaRPr b="1" sz="4800">
              <a:latin typeface="Comic Sans MS"/>
              <a:ea typeface="Comic Sans MS"/>
              <a:cs typeface="Comic Sans MS"/>
              <a:sym typeface="Comic Sans MS"/>
            </a:endParaRPr>
          </a:p>
        </p:txBody>
      </p:sp>
      <p:sp>
        <p:nvSpPr>
          <p:cNvPr id="474" name="Google Shape;474;p54"/>
          <p:cNvSpPr txBox="1"/>
          <p:nvPr/>
        </p:nvSpPr>
        <p:spPr>
          <a:xfrm>
            <a:off x="2971450" y="1998725"/>
            <a:ext cx="2930700" cy="1407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2400">
                <a:latin typeface="Comic Sans MS"/>
                <a:ea typeface="Comic Sans MS"/>
                <a:cs typeface="Comic Sans MS"/>
                <a:sym typeface="Comic Sans MS"/>
              </a:rPr>
              <a:t>icroorganisms</a:t>
            </a:r>
            <a:endParaRPr b="1" sz="2400">
              <a:latin typeface="Comic Sans MS"/>
              <a:ea typeface="Comic Sans MS"/>
              <a:cs typeface="Comic Sans MS"/>
              <a:sym typeface="Comic Sans MS"/>
            </a:endParaRPr>
          </a:p>
        </p:txBody>
      </p:sp>
      <p:sp>
        <p:nvSpPr>
          <p:cNvPr id="475" name="Google Shape;475;p54"/>
          <p:cNvSpPr txBox="1"/>
          <p:nvPr/>
        </p:nvSpPr>
        <p:spPr>
          <a:xfrm>
            <a:off x="2915500" y="3067400"/>
            <a:ext cx="2054400" cy="258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2400">
                <a:latin typeface="Comic Sans MS"/>
                <a:ea typeface="Comic Sans MS"/>
                <a:cs typeface="Comic Sans MS"/>
                <a:sym typeface="Comic Sans MS"/>
              </a:rPr>
              <a:t>ir</a:t>
            </a:r>
            <a:endParaRPr b="1" sz="2400">
              <a:latin typeface="Comic Sans MS"/>
              <a:ea typeface="Comic Sans MS"/>
              <a:cs typeface="Comic Sans MS"/>
              <a:sym typeface="Comic Sans MS"/>
            </a:endParaRPr>
          </a:p>
        </p:txBody>
      </p:sp>
      <p:sp>
        <p:nvSpPr>
          <p:cNvPr id="476" name="Google Shape;476;p54"/>
          <p:cNvSpPr txBox="1"/>
          <p:nvPr/>
        </p:nvSpPr>
        <p:spPr>
          <a:xfrm>
            <a:off x="2996800" y="4168525"/>
            <a:ext cx="1729200" cy="295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2400">
                <a:latin typeface="Comic Sans MS"/>
                <a:ea typeface="Comic Sans MS"/>
                <a:cs typeface="Comic Sans MS"/>
                <a:sym typeface="Comic Sans MS"/>
              </a:rPr>
              <a:t>nzymes</a:t>
            </a:r>
            <a:endParaRPr b="1" sz="24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000"/>
                                        <p:tgtEl>
                                          <p:spTgt spid="4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0" name="Shape 480"/>
        <p:cNvGrpSpPr/>
        <p:nvPr/>
      </p:nvGrpSpPr>
      <p:grpSpPr>
        <a:xfrm>
          <a:off x="0" y="0"/>
          <a:ext cx="0" cy="0"/>
          <a:chOff x="0" y="0"/>
          <a:chExt cx="0" cy="0"/>
        </a:xfrm>
      </p:grpSpPr>
      <p:sp>
        <p:nvSpPr>
          <p:cNvPr id="481" name="Google Shape;481;p55"/>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Microorganisms</a:t>
            </a:r>
            <a:r>
              <a:rPr lang="en"/>
              <a:t> need</a:t>
            </a:r>
            <a:endParaRPr/>
          </a:p>
        </p:txBody>
      </p:sp>
      <p:sp>
        <p:nvSpPr>
          <p:cNvPr id="482" name="Google Shape;482;p55"/>
          <p:cNvSpPr txBox="1"/>
          <p:nvPr>
            <p:ph idx="1" type="body"/>
          </p:nvPr>
        </p:nvSpPr>
        <p:spPr>
          <a:xfrm>
            <a:off x="457200" y="1200150"/>
            <a:ext cx="8229600" cy="37221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a:p>
            <a:pPr indent="0" lvl="0" marL="0" marR="0" rtl="0">
              <a:lnSpc>
                <a:spcPct val="100000"/>
              </a:lnSpc>
              <a:spcBef>
                <a:spcPts val="640"/>
              </a:spcBef>
              <a:spcAft>
                <a:spcPts val="0"/>
              </a:spcAft>
              <a:buNone/>
            </a:pPr>
            <a:r>
              <a:t/>
            </a:r>
            <a:endParaRPr b="1" sz="2400">
              <a:solidFill>
                <a:srgbClr val="FF0000"/>
              </a:solidFill>
              <a:latin typeface="Comic Sans MS"/>
              <a:ea typeface="Comic Sans MS"/>
              <a:cs typeface="Comic Sans MS"/>
              <a:sym typeface="Comic Sans MS"/>
            </a:endParaRPr>
          </a:p>
        </p:txBody>
      </p:sp>
      <p:pic>
        <p:nvPicPr>
          <p:cNvPr id="483" name="Google Shape;483;p55"/>
          <p:cNvPicPr preferRelativeResize="0"/>
          <p:nvPr/>
        </p:nvPicPr>
        <p:blipFill>
          <a:blip r:embed="rId3">
            <a:alphaModFix/>
          </a:blip>
          <a:stretch>
            <a:fillRect/>
          </a:stretch>
        </p:blipFill>
        <p:spPr>
          <a:xfrm>
            <a:off x="5626200" y="4605013"/>
            <a:ext cx="3517800" cy="492919"/>
          </a:xfrm>
          <a:prstGeom prst="rect">
            <a:avLst/>
          </a:prstGeom>
          <a:noFill/>
          <a:ln>
            <a:noFill/>
          </a:ln>
        </p:spPr>
      </p:pic>
      <p:sp>
        <p:nvSpPr>
          <p:cNvPr id="484" name="Google Shape;484;p55"/>
          <p:cNvSpPr txBox="1"/>
          <p:nvPr/>
        </p:nvSpPr>
        <p:spPr>
          <a:xfrm>
            <a:off x="457200" y="1200150"/>
            <a:ext cx="729000" cy="751500"/>
          </a:xfrm>
          <a:prstGeom prst="rect">
            <a:avLst/>
          </a:prstGeom>
          <a:solidFill>
            <a:srgbClr val="FF99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latin typeface="Comic Sans MS"/>
                <a:ea typeface="Comic Sans MS"/>
                <a:cs typeface="Comic Sans MS"/>
                <a:sym typeface="Comic Sans MS"/>
              </a:rPr>
              <a:t>T</a:t>
            </a:r>
            <a:endParaRPr b="1" sz="4800">
              <a:latin typeface="Comic Sans MS"/>
              <a:ea typeface="Comic Sans MS"/>
              <a:cs typeface="Comic Sans MS"/>
              <a:sym typeface="Comic Sans MS"/>
            </a:endParaRPr>
          </a:p>
        </p:txBody>
      </p:sp>
      <p:sp>
        <p:nvSpPr>
          <p:cNvPr id="485" name="Google Shape;485;p55"/>
          <p:cNvSpPr txBox="1"/>
          <p:nvPr/>
        </p:nvSpPr>
        <p:spPr>
          <a:xfrm>
            <a:off x="2971450" y="1998725"/>
            <a:ext cx="2930700" cy="1407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t/>
            </a:r>
            <a:endParaRPr b="1" sz="2400">
              <a:latin typeface="Comic Sans MS"/>
              <a:ea typeface="Comic Sans MS"/>
              <a:cs typeface="Comic Sans MS"/>
              <a:sym typeface="Comic Sans MS"/>
            </a:endParaRPr>
          </a:p>
        </p:txBody>
      </p:sp>
      <p:sp>
        <p:nvSpPr>
          <p:cNvPr id="486" name="Google Shape;486;p55"/>
          <p:cNvSpPr txBox="1"/>
          <p:nvPr/>
        </p:nvSpPr>
        <p:spPr>
          <a:xfrm>
            <a:off x="2915500" y="3067400"/>
            <a:ext cx="2054400" cy="2586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t/>
            </a:r>
            <a:endParaRPr b="1" sz="2400">
              <a:latin typeface="Comic Sans MS"/>
              <a:ea typeface="Comic Sans MS"/>
              <a:cs typeface="Comic Sans MS"/>
              <a:sym typeface="Comic Sans MS"/>
            </a:endParaRPr>
          </a:p>
        </p:txBody>
      </p:sp>
      <p:sp>
        <p:nvSpPr>
          <p:cNvPr id="487" name="Google Shape;487;p55"/>
          <p:cNvSpPr txBox="1"/>
          <p:nvPr/>
        </p:nvSpPr>
        <p:spPr>
          <a:xfrm>
            <a:off x="2996800" y="4168525"/>
            <a:ext cx="1729200" cy="2955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t/>
            </a:r>
            <a:endParaRPr b="1" sz="2400">
              <a:latin typeface="Comic Sans MS"/>
              <a:ea typeface="Comic Sans MS"/>
              <a:cs typeface="Comic Sans MS"/>
              <a:sym typeface="Comic Sans MS"/>
            </a:endParaRPr>
          </a:p>
        </p:txBody>
      </p:sp>
      <p:sp>
        <p:nvSpPr>
          <p:cNvPr id="488" name="Google Shape;488;p55"/>
          <p:cNvSpPr txBox="1"/>
          <p:nvPr/>
        </p:nvSpPr>
        <p:spPr>
          <a:xfrm>
            <a:off x="457200" y="1998725"/>
            <a:ext cx="729000" cy="751500"/>
          </a:xfrm>
          <a:prstGeom prst="rect">
            <a:avLst/>
          </a:prstGeom>
          <a:solidFill>
            <a:srgbClr val="99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latin typeface="Comic Sans MS"/>
                <a:ea typeface="Comic Sans MS"/>
                <a:cs typeface="Comic Sans MS"/>
                <a:sym typeface="Comic Sans MS"/>
              </a:rPr>
              <a:t>W</a:t>
            </a:r>
            <a:endParaRPr b="1" sz="4800">
              <a:latin typeface="Comic Sans MS"/>
              <a:ea typeface="Comic Sans MS"/>
              <a:cs typeface="Comic Sans MS"/>
              <a:sym typeface="Comic Sans MS"/>
            </a:endParaRPr>
          </a:p>
        </p:txBody>
      </p:sp>
      <p:sp>
        <p:nvSpPr>
          <p:cNvPr id="489" name="Google Shape;489;p55"/>
          <p:cNvSpPr txBox="1"/>
          <p:nvPr/>
        </p:nvSpPr>
        <p:spPr>
          <a:xfrm>
            <a:off x="457200" y="2797300"/>
            <a:ext cx="729000" cy="751500"/>
          </a:xfrm>
          <a:prstGeom prst="rect">
            <a:avLst/>
          </a:prstGeom>
          <a:solidFill>
            <a:srgbClr val="FF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latin typeface="Comic Sans MS"/>
                <a:ea typeface="Comic Sans MS"/>
                <a:cs typeface="Comic Sans MS"/>
                <a:sym typeface="Comic Sans MS"/>
              </a:rPr>
              <a:t>O</a:t>
            </a:r>
            <a:endParaRPr b="1" sz="4800">
              <a:latin typeface="Comic Sans MS"/>
              <a:ea typeface="Comic Sans MS"/>
              <a:cs typeface="Comic Sans MS"/>
              <a:sym typeface="Comic Sans MS"/>
            </a:endParaRPr>
          </a:p>
        </p:txBody>
      </p:sp>
      <p:sp>
        <p:nvSpPr>
          <p:cNvPr id="490" name="Google Shape;490;p55"/>
          <p:cNvSpPr txBox="1"/>
          <p:nvPr/>
        </p:nvSpPr>
        <p:spPr>
          <a:xfrm>
            <a:off x="457200" y="3630525"/>
            <a:ext cx="729000" cy="751500"/>
          </a:xfrm>
          <a:prstGeom prst="rect">
            <a:avLst/>
          </a:prstGeom>
          <a:solidFill>
            <a:srgbClr val="FFD96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latin typeface="Comic Sans MS"/>
                <a:ea typeface="Comic Sans MS"/>
                <a:cs typeface="Comic Sans MS"/>
                <a:sym typeface="Comic Sans MS"/>
              </a:rPr>
              <a:t>F</a:t>
            </a:r>
            <a:endParaRPr b="1" sz="4800">
              <a:latin typeface="Comic Sans MS"/>
              <a:ea typeface="Comic Sans MS"/>
              <a:cs typeface="Comic Sans MS"/>
              <a:sym typeface="Comic Sans MS"/>
            </a:endParaRPr>
          </a:p>
        </p:txBody>
      </p:sp>
      <p:sp>
        <p:nvSpPr>
          <p:cNvPr id="491" name="Google Shape;491;p55"/>
          <p:cNvSpPr txBox="1"/>
          <p:nvPr/>
        </p:nvSpPr>
        <p:spPr>
          <a:xfrm>
            <a:off x="457200" y="4394450"/>
            <a:ext cx="729000" cy="751500"/>
          </a:xfrm>
          <a:prstGeom prst="rect">
            <a:avLst/>
          </a:prstGeom>
          <a:solidFill>
            <a:srgbClr val="00FF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latin typeface="Comic Sans MS"/>
                <a:ea typeface="Comic Sans MS"/>
                <a:cs typeface="Comic Sans MS"/>
                <a:sym typeface="Comic Sans MS"/>
              </a:rPr>
              <a:t>M</a:t>
            </a:r>
            <a:endParaRPr b="1" sz="4800">
              <a:latin typeface="Comic Sans MS"/>
              <a:ea typeface="Comic Sans MS"/>
              <a:cs typeface="Comic Sans MS"/>
              <a:sym typeface="Comic Sans MS"/>
            </a:endParaRPr>
          </a:p>
        </p:txBody>
      </p:sp>
      <p:sp>
        <p:nvSpPr>
          <p:cNvPr id="492" name="Google Shape;492;p55"/>
          <p:cNvSpPr txBox="1"/>
          <p:nvPr/>
        </p:nvSpPr>
        <p:spPr>
          <a:xfrm>
            <a:off x="1407900" y="1364700"/>
            <a:ext cx="2187600" cy="3327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3000">
                <a:latin typeface="Comic Sans MS"/>
                <a:ea typeface="Comic Sans MS"/>
                <a:cs typeface="Comic Sans MS"/>
                <a:sym typeface="Comic Sans MS"/>
              </a:rPr>
              <a:t>ime</a:t>
            </a:r>
            <a:endParaRPr b="1" sz="3000">
              <a:latin typeface="Comic Sans MS"/>
              <a:ea typeface="Comic Sans MS"/>
              <a:cs typeface="Comic Sans MS"/>
              <a:sym typeface="Comic Sans MS"/>
            </a:endParaRPr>
          </a:p>
        </p:txBody>
      </p:sp>
      <p:sp>
        <p:nvSpPr>
          <p:cNvPr id="493" name="Google Shape;493;p55"/>
          <p:cNvSpPr txBox="1"/>
          <p:nvPr/>
        </p:nvSpPr>
        <p:spPr>
          <a:xfrm>
            <a:off x="1452275" y="2232350"/>
            <a:ext cx="1500300" cy="421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3000">
                <a:latin typeface="Comic Sans MS"/>
                <a:ea typeface="Comic Sans MS"/>
                <a:cs typeface="Comic Sans MS"/>
                <a:sym typeface="Comic Sans MS"/>
              </a:rPr>
              <a:t>armth</a:t>
            </a:r>
            <a:endParaRPr b="1" sz="3000">
              <a:latin typeface="Comic Sans MS"/>
              <a:ea typeface="Comic Sans MS"/>
              <a:cs typeface="Comic Sans MS"/>
              <a:sym typeface="Comic Sans MS"/>
            </a:endParaRPr>
          </a:p>
        </p:txBody>
      </p:sp>
      <p:sp>
        <p:nvSpPr>
          <p:cNvPr id="494" name="Google Shape;494;p55"/>
          <p:cNvSpPr txBox="1"/>
          <p:nvPr/>
        </p:nvSpPr>
        <p:spPr>
          <a:xfrm>
            <a:off x="1452275" y="2993500"/>
            <a:ext cx="1330200" cy="421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95" name="Google Shape;495;p55"/>
          <p:cNvSpPr txBox="1"/>
          <p:nvPr/>
        </p:nvSpPr>
        <p:spPr>
          <a:xfrm>
            <a:off x="1503975" y="2993500"/>
            <a:ext cx="1640700" cy="421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3000">
                <a:latin typeface="Comic Sans MS"/>
                <a:ea typeface="Comic Sans MS"/>
                <a:cs typeface="Comic Sans MS"/>
                <a:sym typeface="Comic Sans MS"/>
              </a:rPr>
              <a:t>xygen</a:t>
            </a:r>
            <a:endParaRPr b="1" sz="3000">
              <a:latin typeface="Comic Sans MS"/>
              <a:ea typeface="Comic Sans MS"/>
              <a:cs typeface="Comic Sans MS"/>
              <a:sym typeface="Comic Sans MS"/>
            </a:endParaRPr>
          </a:p>
        </p:txBody>
      </p:sp>
      <p:sp>
        <p:nvSpPr>
          <p:cNvPr id="496" name="Google Shape;496;p55"/>
          <p:cNvSpPr txBox="1"/>
          <p:nvPr/>
        </p:nvSpPr>
        <p:spPr>
          <a:xfrm>
            <a:off x="1607375" y="3795675"/>
            <a:ext cx="1175100" cy="421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3000">
                <a:latin typeface="Comic Sans MS"/>
                <a:ea typeface="Comic Sans MS"/>
                <a:cs typeface="Comic Sans MS"/>
                <a:sym typeface="Comic Sans MS"/>
              </a:rPr>
              <a:t>ood</a:t>
            </a:r>
            <a:endParaRPr b="1" sz="3000">
              <a:latin typeface="Comic Sans MS"/>
              <a:ea typeface="Comic Sans MS"/>
              <a:cs typeface="Comic Sans MS"/>
              <a:sym typeface="Comic Sans MS"/>
            </a:endParaRPr>
          </a:p>
        </p:txBody>
      </p:sp>
      <p:sp>
        <p:nvSpPr>
          <p:cNvPr id="497" name="Google Shape;497;p55"/>
          <p:cNvSpPr txBox="1"/>
          <p:nvPr/>
        </p:nvSpPr>
        <p:spPr>
          <a:xfrm>
            <a:off x="1563125" y="4382025"/>
            <a:ext cx="1640700" cy="258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3000">
                <a:latin typeface="Comic Sans MS"/>
                <a:ea typeface="Comic Sans MS"/>
                <a:cs typeface="Comic Sans MS"/>
                <a:sym typeface="Comic Sans MS"/>
              </a:rPr>
              <a:t>oisture</a:t>
            </a:r>
            <a:endParaRPr b="1" sz="3000">
              <a:latin typeface="Comic Sans MS"/>
              <a:ea typeface="Comic Sans MS"/>
              <a:cs typeface="Comic Sans MS"/>
              <a:sym typeface="Comic Sans MS"/>
            </a:endParaRPr>
          </a:p>
        </p:txBody>
      </p:sp>
      <p:pic>
        <p:nvPicPr>
          <p:cNvPr id="498" name="Google Shape;498;p55"/>
          <p:cNvPicPr preferRelativeResize="0"/>
          <p:nvPr/>
        </p:nvPicPr>
        <p:blipFill>
          <a:blip r:embed="rId4">
            <a:alphaModFix/>
          </a:blip>
          <a:stretch>
            <a:fillRect/>
          </a:stretch>
        </p:blipFill>
        <p:spPr>
          <a:xfrm>
            <a:off x="4767589" y="1315925"/>
            <a:ext cx="3343908" cy="3251951"/>
          </a:xfrm>
          <a:prstGeom prst="rect">
            <a:avLst/>
          </a:prstGeom>
          <a:noFill/>
          <a:ln>
            <a:noFill/>
          </a:ln>
        </p:spPr>
      </p:pic>
      <p:sp>
        <p:nvSpPr>
          <p:cNvPr id="499" name="Google Shape;499;p55"/>
          <p:cNvSpPr txBox="1"/>
          <p:nvPr/>
        </p:nvSpPr>
        <p:spPr>
          <a:xfrm>
            <a:off x="6218875" y="4168525"/>
            <a:ext cx="2239200" cy="258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800"/>
              <a:t>@J_Alves/creativecommons.org</a:t>
            </a:r>
            <a:endParaRPr sz="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2"/>
                                        </p:tgtEl>
                                        <p:attrNameLst>
                                          <p:attrName>style.visibility</p:attrName>
                                        </p:attrNameLst>
                                      </p:cBhvr>
                                      <p:to>
                                        <p:strVal val="visible"/>
                                      </p:to>
                                    </p:set>
                                    <p:animEffect filter="fade" transition="in">
                                      <p:cBhvr>
                                        <p:cTn dur="1000"/>
                                        <p:tgtEl>
                                          <p:spTgt spid="4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1000"/>
                                        <p:tgtEl>
                                          <p:spTgt spid="4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1000"/>
                                        <p:tgtEl>
                                          <p:spTgt spid="4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1000"/>
                                        <p:tgtEl>
                                          <p:spTgt spid="4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3" name="Shape 503"/>
        <p:cNvGrpSpPr/>
        <p:nvPr/>
      </p:nvGrpSpPr>
      <p:grpSpPr>
        <a:xfrm>
          <a:off x="0" y="0"/>
          <a:ext cx="0" cy="0"/>
          <a:chOff x="0" y="0"/>
          <a:chExt cx="0" cy="0"/>
        </a:xfrm>
      </p:grpSpPr>
      <p:grpSp>
        <p:nvGrpSpPr>
          <p:cNvPr id="504" name="Google Shape;504;p56"/>
          <p:cNvGrpSpPr/>
          <p:nvPr/>
        </p:nvGrpSpPr>
        <p:grpSpPr>
          <a:xfrm>
            <a:off x="-62800" y="258875"/>
            <a:ext cx="8518874" cy="4473615"/>
            <a:chOff x="2450211" y="1258880"/>
            <a:chExt cx="4212677" cy="4057701"/>
          </a:xfrm>
        </p:grpSpPr>
        <p:cxnSp>
          <p:nvCxnSpPr>
            <p:cNvPr id="505" name="Google Shape;505;p56"/>
            <p:cNvCxnSpPr/>
            <p:nvPr/>
          </p:nvCxnSpPr>
          <p:spPr>
            <a:xfrm rot="10800000">
              <a:off x="3541562" y="3095512"/>
              <a:ext cx="514500" cy="1668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506" name="Google Shape;506;p56"/>
            <p:cNvSpPr/>
            <p:nvPr/>
          </p:nvSpPr>
          <p:spPr>
            <a:xfrm>
              <a:off x="2450211" y="2429832"/>
              <a:ext cx="1413600" cy="1086000"/>
            </a:xfrm>
            <a:prstGeom prst="ellipse">
              <a:avLst/>
            </a:prstGeom>
            <a:solidFill>
              <a:srgbClr val="FFFF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Prevents waste- saving money and it is better for the environment</a:t>
              </a:r>
              <a:endParaRPr sz="1200"/>
            </a:p>
          </p:txBody>
        </p:sp>
        <p:cxnSp>
          <p:nvCxnSpPr>
            <p:cNvPr id="507" name="Google Shape;507;p56"/>
            <p:cNvCxnSpPr>
              <a:stCxn id="508" idx="4"/>
            </p:cNvCxnSpPr>
            <p:nvPr/>
          </p:nvCxnSpPr>
          <p:spPr>
            <a:xfrm>
              <a:off x="4572075" y="3973662"/>
              <a:ext cx="26400" cy="3804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509" name="Google Shape;509;p56"/>
            <p:cNvSpPr/>
            <p:nvPr/>
          </p:nvSpPr>
          <p:spPr>
            <a:xfrm>
              <a:off x="3789655" y="4230580"/>
              <a:ext cx="1787100" cy="1086000"/>
            </a:xfrm>
            <a:prstGeom prst="ellipse">
              <a:avLst/>
            </a:prstGeom>
            <a:solidFill>
              <a:schemeClr val="hlink"/>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t/>
              </a:r>
              <a:endParaRPr b="1">
                <a:solidFill>
                  <a:schemeClr val="dk1"/>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Seasonal food i.e. strawberries are available out of season.</a:t>
              </a:r>
              <a:endParaRPr/>
            </a:p>
            <a:p>
              <a:pPr indent="0" lvl="0" marL="0" marR="0" rtl="0" algn="l">
                <a:lnSpc>
                  <a:spcPct val="100000"/>
                </a:lnSpc>
                <a:spcBef>
                  <a:spcPts val="0"/>
                </a:spcBef>
                <a:spcAft>
                  <a:spcPts val="0"/>
                </a:spcAft>
                <a:buNone/>
              </a:pPr>
              <a:r>
                <a:t/>
              </a:r>
              <a:endParaRPr b="1" i="0" sz="2400" u="none">
                <a:solidFill>
                  <a:schemeClr val="dk1"/>
                </a:solidFill>
                <a:latin typeface="Comic Sans MS"/>
                <a:ea typeface="Comic Sans MS"/>
                <a:cs typeface="Comic Sans MS"/>
                <a:sym typeface="Comic Sans MS"/>
              </a:endParaRPr>
            </a:p>
          </p:txBody>
        </p:sp>
        <p:cxnSp>
          <p:nvCxnSpPr>
            <p:cNvPr id="510" name="Google Shape;510;p56"/>
            <p:cNvCxnSpPr/>
            <p:nvPr/>
          </p:nvCxnSpPr>
          <p:spPr>
            <a:xfrm flipH="1" rot="10800000">
              <a:off x="5087937" y="3094012"/>
              <a:ext cx="516000" cy="1683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511" name="Google Shape;511;p56"/>
            <p:cNvSpPr/>
            <p:nvPr/>
          </p:nvSpPr>
          <p:spPr>
            <a:xfrm>
              <a:off x="5576887" y="2382837"/>
              <a:ext cx="1086000" cy="1086000"/>
            </a:xfrm>
            <a:prstGeom prst="ellipse">
              <a:avLst/>
            </a:prstGeom>
            <a:solidFill>
              <a:srgbClr val="FF0000"/>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a:solidFill>
                    <a:schemeClr val="dk1"/>
                  </a:solidFill>
                  <a:latin typeface="Comic Sans MS"/>
                  <a:ea typeface="Comic Sans MS"/>
                  <a:cs typeface="Comic Sans MS"/>
                  <a:sym typeface="Comic Sans MS"/>
                </a:rPr>
                <a:t>Adds variety to the diet</a:t>
              </a:r>
              <a:endParaRPr b="1"/>
            </a:p>
          </p:txBody>
        </p:sp>
        <p:cxnSp>
          <p:nvCxnSpPr>
            <p:cNvPr id="512" name="Google Shape;512;p56"/>
            <p:cNvCxnSpPr/>
            <p:nvPr/>
          </p:nvCxnSpPr>
          <p:spPr>
            <a:xfrm rot="10800000">
              <a:off x="4572000" y="2344662"/>
              <a:ext cx="0" cy="543000"/>
            </a:xfrm>
            <a:prstGeom prst="straightConnector1">
              <a:avLst/>
            </a:prstGeom>
            <a:solidFill>
              <a:srgbClr val="FFFFFF"/>
            </a:solidFill>
            <a:ln cap="flat" cmpd="sng" w="28575">
              <a:solidFill>
                <a:schemeClr val="dk1"/>
              </a:solidFill>
              <a:prstDash val="solid"/>
              <a:miter lim="800000"/>
              <a:headEnd len="med" w="med" type="none"/>
              <a:tailEnd len="med" w="med" type="none"/>
            </a:ln>
          </p:spPr>
        </p:cxnSp>
        <p:sp>
          <p:nvSpPr>
            <p:cNvPr id="513" name="Google Shape;513;p56"/>
            <p:cNvSpPr/>
            <p:nvPr/>
          </p:nvSpPr>
          <p:spPr>
            <a:xfrm>
              <a:off x="3756499" y="1258880"/>
              <a:ext cx="1654200" cy="1086000"/>
            </a:xfrm>
            <a:prstGeom prst="ellipse">
              <a:avLst/>
            </a:prstGeom>
            <a:solidFill>
              <a:srgbClr val="CCFFCC"/>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200">
                  <a:solidFill>
                    <a:schemeClr val="dk1"/>
                  </a:solidFill>
                  <a:latin typeface="Comic Sans MS"/>
                  <a:ea typeface="Comic Sans MS"/>
                  <a:cs typeface="Comic Sans MS"/>
                  <a:sym typeface="Comic Sans MS"/>
                </a:rPr>
                <a:t>Saves time &amp; energy as preserved foods need little preparation</a:t>
              </a:r>
              <a:endParaRPr sz="1200"/>
            </a:p>
          </p:txBody>
        </p:sp>
        <p:sp>
          <p:nvSpPr>
            <p:cNvPr id="508" name="Google Shape;508;p56"/>
            <p:cNvSpPr/>
            <p:nvPr/>
          </p:nvSpPr>
          <p:spPr>
            <a:xfrm>
              <a:off x="4029075" y="2887662"/>
              <a:ext cx="1086000" cy="1086000"/>
            </a:xfrm>
            <a:prstGeom prst="ellipse">
              <a:avLst/>
            </a:prstGeom>
            <a:solidFill>
              <a:srgbClr val="FF00FF"/>
            </a:solidFill>
            <a:ln cap="flat" cmpd="sng" w="9525">
              <a:solidFill>
                <a:schemeClr val="dk1"/>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400"/>
                <a:buFont typeface="Comic Sans MS"/>
                <a:buNone/>
              </a:pPr>
              <a:r>
                <a:rPr b="1" lang="en" sz="1800">
                  <a:solidFill>
                    <a:schemeClr val="dk1"/>
                  </a:solidFill>
                  <a:latin typeface="Comic Sans MS"/>
                  <a:ea typeface="Comic Sans MS"/>
                  <a:cs typeface="Comic Sans MS"/>
                  <a:sym typeface="Comic Sans MS"/>
                </a:rPr>
                <a:t>Advantages of preserving</a:t>
              </a:r>
              <a:endParaRPr sz="1800"/>
            </a:p>
          </p:txBody>
        </p:sp>
      </p:grpSp>
      <p:pic>
        <p:nvPicPr>
          <p:cNvPr id="514" name="Google Shape;514;p56"/>
          <p:cNvPicPr preferRelativeResize="0"/>
          <p:nvPr/>
        </p:nvPicPr>
        <p:blipFill>
          <a:blip r:embed="rId3">
            <a:alphaModFix/>
          </a:blip>
          <a:stretch>
            <a:fillRect/>
          </a:stretch>
        </p:blipFill>
        <p:spPr>
          <a:xfrm>
            <a:off x="0" y="4702838"/>
            <a:ext cx="3517800" cy="492919"/>
          </a:xfrm>
          <a:prstGeom prst="rect">
            <a:avLst/>
          </a:prstGeom>
          <a:noFill/>
          <a:ln>
            <a:noFill/>
          </a:ln>
        </p:spPr>
      </p:pic>
      <p:sp>
        <p:nvSpPr>
          <p:cNvPr id="515" name="Google Shape;515;p56"/>
          <p:cNvSpPr txBox="1"/>
          <p:nvPr/>
        </p:nvSpPr>
        <p:spPr>
          <a:xfrm>
            <a:off x="7352675" y="4640775"/>
            <a:ext cx="1754100" cy="91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700"/>
              <a:t>@oksmith/creativecommons.org</a:t>
            </a:r>
            <a:endParaRPr sz="700"/>
          </a:p>
        </p:txBody>
      </p:sp>
      <p:pic>
        <p:nvPicPr>
          <p:cNvPr id="516" name="Google Shape;516;p56"/>
          <p:cNvPicPr preferRelativeResize="0"/>
          <p:nvPr/>
        </p:nvPicPr>
        <p:blipFill>
          <a:blip r:embed="rId4">
            <a:alphaModFix/>
          </a:blip>
          <a:stretch>
            <a:fillRect/>
          </a:stretch>
        </p:blipFill>
        <p:spPr>
          <a:xfrm rot="10800000">
            <a:off x="-142494" y="2277432"/>
            <a:ext cx="294894" cy="304800"/>
          </a:xfrm>
          <a:prstGeom prst="rect">
            <a:avLst/>
          </a:prstGeom>
          <a:noFill/>
          <a:ln>
            <a:noFill/>
          </a:ln>
        </p:spPr>
      </p:pic>
      <p:pic>
        <p:nvPicPr>
          <p:cNvPr id="517" name="Google Shape;517;p56"/>
          <p:cNvPicPr preferRelativeResize="0"/>
          <p:nvPr/>
        </p:nvPicPr>
        <p:blipFill>
          <a:blip r:embed="rId5">
            <a:alphaModFix/>
          </a:blip>
          <a:stretch>
            <a:fillRect/>
          </a:stretch>
        </p:blipFill>
        <p:spPr>
          <a:xfrm>
            <a:off x="7580100" y="2823525"/>
            <a:ext cx="1446978" cy="15445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1" name="Shape 521"/>
        <p:cNvGrpSpPr/>
        <p:nvPr/>
      </p:nvGrpSpPr>
      <p:grpSpPr>
        <a:xfrm>
          <a:off x="0" y="0"/>
          <a:ext cx="0" cy="0"/>
          <a:chOff x="0" y="0"/>
          <a:chExt cx="0" cy="0"/>
        </a:xfrm>
      </p:grpSpPr>
      <p:sp>
        <p:nvSpPr>
          <p:cNvPr id="522" name="Google Shape;522;p57"/>
          <p:cNvSpPr txBox="1"/>
          <p:nvPr>
            <p:ph type="title"/>
          </p:nvPr>
        </p:nvSpPr>
        <p:spPr>
          <a:xfrm>
            <a:off x="457200" y="205978"/>
            <a:ext cx="8229600" cy="8574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Preservation means</a:t>
            </a:r>
            <a:r>
              <a:rPr lang="en"/>
              <a:t> </a:t>
            </a:r>
            <a:endParaRPr/>
          </a:p>
        </p:txBody>
      </p:sp>
      <p:sp>
        <p:nvSpPr>
          <p:cNvPr id="523" name="Google Shape;523;p57"/>
          <p:cNvSpPr txBox="1"/>
          <p:nvPr>
            <p:ph idx="1" type="body"/>
          </p:nvPr>
        </p:nvSpPr>
        <p:spPr>
          <a:xfrm>
            <a:off x="457200" y="1185863"/>
            <a:ext cx="8229600" cy="33945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381000" lvl="0" marL="457200" marR="0" rtl="0">
              <a:lnSpc>
                <a:spcPct val="100000"/>
              </a:lnSpc>
              <a:spcBef>
                <a:spcPts val="640"/>
              </a:spcBef>
              <a:spcAft>
                <a:spcPts val="0"/>
              </a:spcAft>
              <a:buClr>
                <a:srgbClr val="252736"/>
              </a:buClr>
              <a:buSzPts val="2400"/>
              <a:buFont typeface="Comic Sans MS"/>
              <a:buChar char="•"/>
            </a:pPr>
            <a:r>
              <a:rPr lang="en" sz="2400">
                <a:solidFill>
                  <a:srgbClr val="252736"/>
                </a:solidFill>
                <a:latin typeface="Comic Sans MS"/>
                <a:ea typeface="Comic Sans MS"/>
                <a:cs typeface="Comic Sans MS"/>
                <a:sym typeface="Comic Sans MS"/>
              </a:rPr>
              <a:t>Removing or more of the growth conditions so that microorganisms cannot grow &amp; enzymes are inactivated.</a:t>
            </a:r>
            <a:endParaRPr sz="2400">
              <a:solidFill>
                <a:srgbClr val="000000"/>
              </a:solidFill>
              <a:latin typeface="Comic Sans MS"/>
              <a:ea typeface="Comic Sans MS"/>
              <a:cs typeface="Comic Sans MS"/>
              <a:sym typeface="Comic Sans MS"/>
            </a:endParaRPr>
          </a:p>
        </p:txBody>
      </p:sp>
      <p:pic>
        <p:nvPicPr>
          <p:cNvPr id="524" name="Google Shape;524;p57"/>
          <p:cNvPicPr preferRelativeResize="0"/>
          <p:nvPr/>
        </p:nvPicPr>
        <p:blipFill>
          <a:blip r:embed="rId3">
            <a:alphaModFix/>
          </a:blip>
          <a:stretch>
            <a:fillRect/>
          </a:stretch>
        </p:blipFill>
        <p:spPr>
          <a:xfrm>
            <a:off x="0" y="4702838"/>
            <a:ext cx="3517800" cy="492919"/>
          </a:xfrm>
          <a:prstGeom prst="rect">
            <a:avLst/>
          </a:prstGeom>
          <a:noFill/>
          <a:ln>
            <a:noFill/>
          </a:ln>
        </p:spPr>
      </p:pic>
      <p:sp>
        <p:nvSpPr>
          <p:cNvPr id="525" name="Google Shape;525;p57"/>
          <p:cNvSpPr txBox="1"/>
          <p:nvPr/>
        </p:nvSpPr>
        <p:spPr>
          <a:xfrm>
            <a:off x="4999250" y="4403950"/>
            <a:ext cx="2042700" cy="176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600"/>
              <a:t>@fineas_anton/unsplash.org</a:t>
            </a:r>
            <a:endParaRPr sz="600"/>
          </a:p>
        </p:txBody>
      </p:sp>
      <p:graphicFrame>
        <p:nvGraphicFramePr>
          <p:cNvPr id="526" name="Google Shape;526;p57"/>
          <p:cNvGraphicFramePr/>
          <p:nvPr/>
        </p:nvGraphicFramePr>
        <p:xfrm>
          <a:off x="952500" y="2541375"/>
          <a:ext cx="3000000" cy="3000000"/>
        </p:xfrm>
        <a:graphic>
          <a:graphicData uri="http://schemas.openxmlformats.org/drawingml/2006/table">
            <a:tbl>
              <a:tblPr>
                <a:noFill/>
                <a:tableStyleId>{C5F90C85-FFD0-4025-8CE8-141CA814BCB6}</a:tableStyleId>
              </a:tblPr>
              <a:tblGrid>
                <a:gridCol w="3619500"/>
                <a:gridCol w="3619500"/>
              </a:tblGrid>
              <a:tr h="381000">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Removing warmth</a:t>
                      </a:r>
                      <a:endParaRPr sz="1800">
                        <a:latin typeface="Comic Sans MS"/>
                        <a:ea typeface="Comic Sans MS"/>
                        <a:cs typeface="Comic Sans MS"/>
                        <a:sym typeface="Comic Sans MS"/>
                      </a:endParaRPr>
                    </a:p>
                  </a:txBody>
                  <a:tcPr marT="91425" marB="91425" marR="91425" marL="91425">
                    <a:solidFill>
                      <a:srgbClr val="FFFF00"/>
                    </a:solidFill>
                  </a:tcPr>
                </a:tc>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Refrigeration</a:t>
                      </a:r>
                      <a:r>
                        <a:rPr lang="en" sz="1800">
                          <a:latin typeface="Comic Sans MS"/>
                          <a:ea typeface="Comic Sans MS"/>
                          <a:cs typeface="Comic Sans MS"/>
                          <a:sym typeface="Comic Sans MS"/>
                        </a:rPr>
                        <a:t>, Freezing </a:t>
                      </a:r>
                      <a:endParaRPr sz="1800">
                        <a:latin typeface="Comic Sans MS"/>
                        <a:ea typeface="Comic Sans MS"/>
                        <a:cs typeface="Comic Sans MS"/>
                        <a:sym typeface="Comic Sans MS"/>
                      </a:endParaRPr>
                    </a:p>
                  </a:txBody>
                  <a:tcPr marT="91425" marB="91425" marR="91425" marL="91425">
                    <a:solidFill>
                      <a:srgbClr val="FFFF00"/>
                    </a:solidFill>
                  </a:tcPr>
                </a:tc>
              </a:tr>
              <a:tr h="381000">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Removing moisture</a:t>
                      </a:r>
                      <a:endParaRPr sz="1800">
                        <a:latin typeface="Comic Sans MS"/>
                        <a:ea typeface="Comic Sans MS"/>
                        <a:cs typeface="Comic Sans MS"/>
                        <a:sym typeface="Comic Sans MS"/>
                      </a:endParaRPr>
                    </a:p>
                  </a:txBody>
                  <a:tcPr marT="91425" marB="91425" marR="91425" marL="91425">
                    <a:solidFill>
                      <a:srgbClr val="FF0000"/>
                    </a:solidFill>
                  </a:tcPr>
                </a:tc>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Drying</a:t>
                      </a:r>
                      <a:endParaRPr sz="1800">
                        <a:latin typeface="Comic Sans MS"/>
                        <a:ea typeface="Comic Sans MS"/>
                        <a:cs typeface="Comic Sans MS"/>
                        <a:sym typeface="Comic Sans MS"/>
                      </a:endParaRPr>
                    </a:p>
                  </a:txBody>
                  <a:tcPr marT="91425" marB="91425" marR="91425" marL="91425">
                    <a:solidFill>
                      <a:srgbClr val="FF0000"/>
                    </a:solidFill>
                  </a:tcPr>
                </a:tc>
              </a:tr>
              <a:tr h="381000">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Removing oxygen</a:t>
                      </a:r>
                      <a:endParaRPr sz="1800">
                        <a:latin typeface="Comic Sans MS"/>
                        <a:ea typeface="Comic Sans MS"/>
                        <a:cs typeface="Comic Sans MS"/>
                        <a:sym typeface="Comic Sans MS"/>
                      </a:endParaRPr>
                    </a:p>
                  </a:txBody>
                  <a:tcPr marT="91425" marB="91425" marR="91425" marL="91425">
                    <a:solidFill>
                      <a:srgbClr val="00FFFF"/>
                    </a:solidFill>
                  </a:tcPr>
                </a:tc>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Canning, Bottling</a:t>
                      </a:r>
                      <a:endParaRPr sz="1800">
                        <a:latin typeface="Comic Sans MS"/>
                        <a:ea typeface="Comic Sans MS"/>
                        <a:cs typeface="Comic Sans MS"/>
                        <a:sym typeface="Comic Sans MS"/>
                      </a:endParaRPr>
                    </a:p>
                  </a:txBody>
                  <a:tcPr marT="91425" marB="91425" marR="91425" marL="91425">
                    <a:solidFill>
                      <a:srgbClr val="00FFFF"/>
                    </a:solidFill>
                  </a:tcPr>
                </a:tc>
              </a:tr>
              <a:tr h="381000">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Changing pH</a:t>
                      </a:r>
                      <a:endParaRPr sz="1800">
                        <a:latin typeface="Comic Sans MS"/>
                        <a:ea typeface="Comic Sans MS"/>
                        <a:cs typeface="Comic Sans MS"/>
                        <a:sym typeface="Comic Sans MS"/>
                      </a:endParaRPr>
                    </a:p>
                  </a:txBody>
                  <a:tcPr marT="91425" marB="91425" marR="91425" marL="91425">
                    <a:solidFill>
                      <a:srgbClr val="00FF00"/>
                    </a:solidFill>
                  </a:tcPr>
                </a:tc>
                <a:tc>
                  <a:txBody>
                    <a:bodyPr>
                      <a:noAutofit/>
                    </a:bodyPr>
                    <a:lstStyle/>
                    <a:p>
                      <a:pPr indent="0" lvl="0" marL="0">
                        <a:spcBef>
                          <a:spcPts val="0"/>
                        </a:spcBef>
                        <a:spcAft>
                          <a:spcPts val="0"/>
                        </a:spcAft>
                        <a:buNone/>
                      </a:pPr>
                      <a:r>
                        <a:rPr lang="en" sz="1800">
                          <a:latin typeface="Comic Sans MS"/>
                          <a:ea typeface="Comic Sans MS"/>
                          <a:cs typeface="Comic Sans MS"/>
                          <a:sym typeface="Comic Sans MS"/>
                        </a:rPr>
                        <a:t>Using vinegar as a preservative</a:t>
                      </a:r>
                      <a:endParaRPr sz="1800">
                        <a:latin typeface="Comic Sans MS"/>
                        <a:ea typeface="Comic Sans MS"/>
                        <a:cs typeface="Comic Sans MS"/>
                        <a:sym typeface="Comic Sans MS"/>
                      </a:endParaRPr>
                    </a:p>
                  </a:txBody>
                  <a:tcPr marT="91425" marB="91425" marR="91425" marL="91425">
                    <a:solidFill>
                      <a:srgbClr val="00FF00"/>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0" name="Shape 530"/>
        <p:cNvGrpSpPr/>
        <p:nvPr/>
      </p:nvGrpSpPr>
      <p:grpSpPr>
        <a:xfrm>
          <a:off x="0" y="0"/>
          <a:ext cx="0" cy="0"/>
          <a:chOff x="0" y="0"/>
          <a:chExt cx="0" cy="0"/>
        </a:xfrm>
      </p:grpSpPr>
      <p:sp>
        <p:nvSpPr>
          <p:cNvPr id="531" name="Google Shape;531;p58"/>
          <p:cNvSpPr txBox="1"/>
          <p:nvPr>
            <p:ph type="title"/>
          </p:nvPr>
        </p:nvSpPr>
        <p:spPr>
          <a:xfrm>
            <a:off x="457200" y="205976"/>
            <a:ext cx="8229600" cy="4005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nSpc>
                <a:spcPct val="100000"/>
              </a:lnSpc>
              <a:spcBef>
                <a:spcPts val="0"/>
              </a:spcBef>
              <a:spcAft>
                <a:spcPts val="0"/>
              </a:spcAft>
              <a:buClr>
                <a:schemeClr val="dk2"/>
              </a:buClr>
              <a:buSzPts val="4400"/>
              <a:buFont typeface="Arial"/>
              <a:buNone/>
            </a:pPr>
            <a:r>
              <a:rPr lang="en"/>
              <a:t>Methods of Preservation</a:t>
            </a:r>
            <a:endParaRPr/>
          </a:p>
        </p:txBody>
      </p:sp>
      <p:sp>
        <p:nvSpPr>
          <p:cNvPr id="532" name="Google Shape;532;p58"/>
          <p:cNvSpPr txBox="1"/>
          <p:nvPr>
            <p:ph idx="1" type="body"/>
          </p:nvPr>
        </p:nvSpPr>
        <p:spPr>
          <a:xfrm>
            <a:off x="457200" y="666750"/>
            <a:ext cx="8311200" cy="4476900"/>
          </a:xfrm>
          <a:prstGeom prst="rect">
            <a:avLst/>
          </a:prstGeom>
          <a:solidFill>
            <a:schemeClr val="lt1"/>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nSpc>
                <a:spcPct val="100000"/>
              </a:lnSpc>
              <a:spcBef>
                <a:spcPts val="640"/>
              </a:spcBef>
              <a:spcAft>
                <a:spcPts val="0"/>
              </a:spcAft>
              <a:buNone/>
            </a:pPr>
            <a:r>
              <a:t/>
            </a:r>
            <a:endParaRPr sz="2400">
              <a:solidFill>
                <a:srgbClr val="000000"/>
              </a:solidFill>
              <a:latin typeface="Comic Sans MS"/>
              <a:ea typeface="Comic Sans MS"/>
              <a:cs typeface="Comic Sans MS"/>
              <a:sym typeface="Comic Sans MS"/>
            </a:endParaRPr>
          </a:p>
        </p:txBody>
      </p:sp>
      <p:pic>
        <p:nvPicPr>
          <p:cNvPr id="533" name="Google Shape;533;p58"/>
          <p:cNvPicPr preferRelativeResize="0"/>
          <p:nvPr/>
        </p:nvPicPr>
        <p:blipFill>
          <a:blip r:embed="rId3">
            <a:alphaModFix/>
          </a:blip>
          <a:stretch>
            <a:fillRect/>
          </a:stretch>
        </p:blipFill>
        <p:spPr>
          <a:xfrm rot="-5400000">
            <a:off x="-956125" y="3661675"/>
            <a:ext cx="2454624" cy="372025"/>
          </a:xfrm>
          <a:prstGeom prst="rect">
            <a:avLst/>
          </a:prstGeom>
          <a:noFill/>
          <a:ln>
            <a:noFill/>
          </a:ln>
        </p:spPr>
      </p:pic>
      <p:graphicFrame>
        <p:nvGraphicFramePr>
          <p:cNvPr id="534" name="Google Shape;534;p58"/>
          <p:cNvGraphicFramePr/>
          <p:nvPr/>
        </p:nvGraphicFramePr>
        <p:xfrm>
          <a:off x="568225" y="736338"/>
          <a:ext cx="3000000" cy="3000000"/>
        </p:xfrm>
        <a:graphic>
          <a:graphicData uri="http://schemas.openxmlformats.org/drawingml/2006/table">
            <a:tbl>
              <a:tblPr>
                <a:noFill/>
                <a:tableStyleId>{C5F90C85-FFD0-4025-8CE8-141CA814BCB6}</a:tableStyleId>
              </a:tblPr>
              <a:tblGrid>
                <a:gridCol w="1504025"/>
                <a:gridCol w="4356575"/>
                <a:gridCol w="2110000"/>
              </a:tblGrid>
              <a:tr h="381000">
                <a:tc>
                  <a:txBody>
                    <a:bodyPr>
                      <a:noAutofit/>
                    </a:bodyPr>
                    <a:lstStyle/>
                    <a:p>
                      <a:pPr indent="0" lvl="0" marL="0">
                        <a:spcBef>
                          <a:spcPts val="0"/>
                        </a:spcBef>
                        <a:spcAft>
                          <a:spcPts val="0"/>
                        </a:spcAft>
                        <a:buNone/>
                      </a:pPr>
                      <a:r>
                        <a:rPr lang="en">
                          <a:latin typeface="Comic Sans MS"/>
                          <a:ea typeface="Comic Sans MS"/>
                          <a:cs typeface="Comic Sans MS"/>
                          <a:sym typeface="Comic Sans MS"/>
                        </a:rPr>
                        <a:t>Method</a:t>
                      </a:r>
                      <a:endParaRPr>
                        <a:latin typeface="Comic Sans MS"/>
                        <a:ea typeface="Comic Sans MS"/>
                        <a:cs typeface="Comic Sans MS"/>
                        <a:sym typeface="Comic Sans MS"/>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FF00"/>
                    </a:solidFill>
                  </a:tcPr>
                </a:tc>
                <a:tc>
                  <a:txBody>
                    <a:bodyPr>
                      <a:noAutofit/>
                    </a:bodyPr>
                    <a:lstStyle/>
                    <a:p>
                      <a:pPr indent="0" lvl="0" marL="0">
                        <a:spcBef>
                          <a:spcPts val="0"/>
                        </a:spcBef>
                        <a:spcAft>
                          <a:spcPts val="0"/>
                        </a:spcAft>
                        <a:buNone/>
                      </a:pPr>
                      <a:r>
                        <a:rPr lang="en">
                          <a:latin typeface="Comic Sans MS"/>
                          <a:ea typeface="Comic Sans MS"/>
                          <a:cs typeface="Comic Sans MS"/>
                          <a:sym typeface="Comic Sans MS"/>
                        </a:rPr>
                        <a:t>How it works</a:t>
                      </a:r>
                      <a:endParaRPr>
                        <a:latin typeface="Comic Sans MS"/>
                        <a:ea typeface="Comic Sans MS"/>
                        <a:cs typeface="Comic Sans MS"/>
                        <a:sym typeface="Comic Sans MS"/>
                      </a:endParaRPr>
                    </a:p>
                  </a:txBody>
                  <a:tcPr marT="91425" marB="91425" marR="91425" marL="91425">
                    <a:lnL cap="flat" cmpd="sng" w="9525">
                      <a:solidFill>
                        <a:srgbClr val="000000"/>
                      </a:solidFill>
                      <a:prstDash val="solid"/>
                      <a:round/>
                      <a:headEnd len="sm" w="sm" type="none"/>
                      <a:tailEnd len="sm" w="sm" type="none"/>
                    </a:lnL>
                    <a:solidFill>
                      <a:srgbClr val="00FF00"/>
                    </a:solidFill>
                  </a:tcPr>
                </a:tc>
                <a:tc>
                  <a:txBody>
                    <a:bodyPr>
                      <a:noAutofit/>
                    </a:bodyPr>
                    <a:lstStyle/>
                    <a:p>
                      <a:pPr indent="0" lvl="0" marL="0">
                        <a:spcBef>
                          <a:spcPts val="0"/>
                        </a:spcBef>
                        <a:spcAft>
                          <a:spcPts val="0"/>
                        </a:spcAft>
                        <a:buNone/>
                      </a:pPr>
                      <a:r>
                        <a:rPr lang="en">
                          <a:latin typeface="Comic Sans MS"/>
                          <a:ea typeface="Comic Sans MS"/>
                          <a:cs typeface="Comic Sans MS"/>
                          <a:sym typeface="Comic Sans MS"/>
                        </a:rPr>
                        <a:t>Examples</a:t>
                      </a:r>
                      <a:endParaRPr>
                        <a:latin typeface="Comic Sans MS"/>
                        <a:ea typeface="Comic Sans MS"/>
                        <a:cs typeface="Comic Sans MS"/>
                        <a:sym typeface="Comic Sans MS"/>
                      </a:endParaRPr>
                    </a:p>
                  </a:txBody>
                  <a:tcPr marT="91425" marB="91425" marR="91425" marL="91425">
                    <a:solidFill>
                      <a:srgbClr val="00FF00"/>
                    </a:solidFill>
                  </a:tcPr>
                </a:tc>
              </a:tr>
              <a:tr h="381000">
                <a:tc>
                  <a:txBody>
                    <a:bodyPr>
                      <a:noAutofit/>
                    </a:bodyPr>
                    <a:lstStyle/>
                    <a:p>
                      <a:pPr indent="0" lvl="0" marL="0">
                        <a:spcBef>
                          <a:spcPts val="0"/>
                        </a:spcBef>
                        <a:spcAft>
                          <a:spcPts val="0"/>
                        </a:spcAft>
                        <a:buNone/>
                      </a:pPr>
                      <a:r>
                        <a:rPr lang="en">
                          <a:latin typeface="Comic Sans MS"/>
                          <a:ea typeface="Comic Sans MS"/>
                          <a:cs typeface="Comic Sans MS"/>
                          <a:sym typeface="Comic Sans MS"/>
                        </a:rPr>
                        <a:t>Freezing</a:t>
                      </a:r>
                      <a:endParaRPr>
                        <a:latin typeface="Comic Sans MS"/>
                        <a:ea typeface="Comic Sans MS"/>
                        <a:cs typeface="Comic Sans MS"/>
                        <a:sym typeface="Comic Sans MS"/>
                      </a:endParaRPr>
                    </a:p>
                  </a:txBody>
                  <a:tcPr marT="91425" marB="91425" marR="91425" marL="91425">
                    <a:lnT cap="flat" cmpd="sng" w="9525">
                      <a:solidFill>
                        <a:srgbClr val="000000"/>
                      </a:solidFill>
                      <a:prstDash val="solid"/>
                      <a:round/>
                      <a:headEnd len="sm" w="sm" type="none"/>
                      <a:tailEnd len="sm" w="sm" type="none"/>
                    </a:lnT>
                  </a:tcPr>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Low temperatures</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Water changed to ice</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Food is wrapped &amp; sealed</a:t>
                      </a:r>
                      <a:endParaRPr sz="1200">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Vegetable, meat</a:t>
                      </a:r>
                      <a:endParaRPr sz="1200">
                        <a:latin typeface="Comic Sans MS"/>
                        <a:ea typeface="Comic Sans MS"/>
                        <a:cs typeface="Comic Sans MS"/>
                        <a:sym typeface="Comic Sans MS"/>
                      </a:endParaRPr>
                    </a:p>
                    <a:p>
                      <a:pPr indent="0" lvl="0" marL="0">
                        <a:spcBef>
                          <a:spcPts val="0"/>
                        </a:spcBef>
                        <a:spcAft>
                          <a:spcPts val="0"/>
                        </a:spcAft>
                        <a:buNone/>
                      </a:pPr>
                      <a:r>
                        <a:t/>
                      </a:r>
                      <a:endParaRPr sz="1200">
                        <a:latin typeface="Comic Sans MS"/>
                        <a:ea typeface="Comic Sans MS"/>
                        <a:cs typeface="Comic Sans MS"/>
                        <a:sym typeface="Comic Sans MS"/>
                      </a:endParaRPr>
                    </a:p>
                  </a:txBody>
                  <a:tcPr marT="91425" marB="91425" marR="91425" marL="91425"/>
                </a:tc>
              </a:tr>
              <a:tr h="381000">
                <a:tc>
                  <a:txBody>
                    <a:bodyPr>
                      <a:noAutofit/>
                    </a:bodyPr>
                    <a:lstStyle/>
                    <a:p>
                      <a:pPr indent="0" lvl="0" marL="0">
                        <a:spcBef>
                          <a:spcPts val="0"/>
                        </a:spcBef>
                        <a:spcAft>
                          <a:spcPts val="0"/>
                        </a:spcAft>
                        <a:buNone/>
                      </a:pPr>
                      <a:r>
                        <a:rPr lang="en">
                          <a:latin typeface="Comic Sans MS"/>
                          <a:ea typeface="Comic Sans MS"/>
                          <a:cs typeface="Comic Sans MS"/>
                          <a:sym typeface="Comic Sans MS"/>
                        </a:rPr>
                        <a:t>Canning</a:t>
                      </a:r>
                      <a:endParaRPr>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High temperatures</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Airtight sterile cans</a:t>
                      </a:r>
                      <a:endParaRPr sz="1200">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Fruit</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Fish</a:t>
                      </a:r>
                      <a:endParaRPr sz="1200">
                        <a:latin typeface="Comic Sans MS"/>
                        <a:ea typeface="Comic Sans MS"/>
                        <a:cs typeface="Comic Sans MS"/>
                        <a:sym typeface="Comic Sans MS"/>
                      </a:endParaRPr>
                    </a:p>
                  </a:txBody>
                  <a:tcPr marT="91425" marB="91425" marR="91425" marL="91425"/>
                </a:tc>
              </a:tr>
              <a:tr h="381000">
                <a:tc>
                  <a:txBody>
                    <a:bodyPr>
                      <a:noAutofit/>
                    </a:bodyPr>
                    <a:lstStyle/>
                    <a:p>
                      <a:pPr indent="0" lvl="0" marL="0">
                        <a:spcBef>
                          <a:spcPts val="0"/>
                        </a:spcBef>
                        <a:spcAft>
                          <a:spcPts val="0"/>
                        </a:spcAft>
                        <a:buNone/>
                      </a:pPr>
                      <a:r>
                        <a:rPr lang="en">
                          <a:latin typeface="Comic Sans MS"/>
                          <a:ea typeface="Comic Sans MS"/>
                          <a:cs typeface="Comic Sans MS"/>
                          <a:sym typeface="Comic Sans MS"/>
                        </a:rPr>
                        <a:t>Drying</a:t>
                      </a:r>
                      <a:endParaRPr>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Moisture removed</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Airtight packaging </a:t>
                      </a:r>
                      <a:endParaRPr sz="1200">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Pasta, milk</a:t>
                      </a:r>
                      <a:endParaRPr sz="1200">
                        <a:latin typeface="Comic Sans MS"/>
                        <a:ea typeface="Comic Sans MS"/>
                        <a:cs typeface="Comic Sans MS"/>
                        <a:sym typeface="Comic Sans MS"/>
                      </a:endParaRPr>
                    </a:p>
                  </a:txBody>
                  <a:tcPr marT="91425" marB="91425" marR="91425" marL="91425"/>
                </a:tc>
              </a:tr>
              <a:tr h="381000">
                <a:tc>
                  <a:txBody>
                    <a:bodyPr>
                      <a:noAutofit/>
                    </a:bodyPr>
                    <a:lstStyle/>
                    <a:p>
                      <a:pPr indent="0" lvl="0" marL="0">
                        <a:spcBef>
                          <a:spcPts val="0"/>
                        </a:spcBef>
                        <a:spcAft>
                          <a:spcPts val="0"/>
                        </a:spcAft>
                        <a:buNone/>
                      </a:pPr>
                      <a:r>
                        <a:rPr lang="en">
                          <a:latin typeface="Comic Sans MS"/>
                          <a:ea typeface="Comic Sans MS"/>
                          <a:cs typeface="Comic Sans MS"/>
                          <a:sym typeface="Comic Sans MS"/>
                        </a:rPr>
                        <a:t>Freeze-drying</a:t>
                      </a:r>
                      <a:endParaRPr>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Food is frozen, moisture then removed.</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Airtight packaging</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Better retention of texture colour and flavour.</a:t>
                      </a:r>
                      <a:endParaRPr sz="1200">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Coffee granules, vegetables in dried soups</a:t>
                      </a:r>
                      <a:endParaRPr sz="1200">
                        <a:latin typeface="Comic Sans MS"/>
                        <a:ea typeface="Comic Sans MS"/>
                        <a:cs typeface="Comic Sans MS"/>
                        <a:sym typeface="Comic Sans MS"/>
                      </a:endParaRPr>
                    </a:p>
                  </a:txBody>
                  <a:tcPr marT="91425" marB="91425" marR="91425" marL="91425"/>
                </a:tc>
              </a:tr>
              <a:tr h="456125">
                <a:tc>
                  <a:txBody>
                    <a:bodyPr>
                      <a:noAutofit/>
                    </a:bodyPr>
                    <a:lstStyle/>
                    <a:p>
                      <a:pPr indent="0" lvl="0" marL="0">
                        <a:spcBef>
                          <a:spcPts val="0"/>
                        </a:spcBef>
                        <a:spcAft>
                          <a:spcPts val="0"/>
                        </a:spcAft>
                        <a:buNone/>
                      </a:pPr>
                      <a:r>
                        <a:rPr lang="en">
                          <a:latin typeface="Comic Sans MS"/>
                          <a:ea typeface="Comic Sans MS"/>
                          <a:cs typeface="Comic Sans MS"/>
                          <a:sym typeface="Comic Sans MS"/>
                        </a:rPr>
                        <a:t>Jam making</a:t>
                      </a:r>
                      <a:endParaRPr>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Boiling of fruit, high sugar content.</a:t>
                      </a:r>
                      <a:endParaRPr sz="1200">
                        <a:latin typeface="Comic Sans MS"/>
                        <a:ea typeface="Comic Sans MS"/>
                        <a:cs typeface="Comic Sans MS"/>
                        <a:sym typeface="Comic Sans MS"/>
                      </a:endParaRPr>
                    </a:p>
                    <a:p>
                      <a:pPr indent="0" lvl="0" marL="0">
                        <a:spcBef>
                          <a:spcPts val="0"/>
                        </a:spcBef>
                        <a:spcAft>
                          <a:spcPts val="0"/>
                        </a:spcAft>
                        <a:buNone/>
                      </a:pPr>
                      <a:r>
                        <a:rPr lang="en" sz="1200">
                          <a:latin typeface="Comic Sans MS"/>
                          <a:ea typeface="Comic Sans MS"/>
                          <a:cs typeface="Comic Sans MS"/>
                          <a:sym typeface="Comic Sans MS"/>
                        </a:rPr>
                        <a:t>Airtight sterile jars</a:t>
                      </a:r>
                      <a:endParaRPr sz="1200">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Strawberries, blackberries</a:t>
                      </a:r>
                      <a:endParaRPr sz="1200">
                        <a:latin typeface="Comic Sans MS"/>
                        <a:ea typeface="Comic Sans MS"/>
                        <a:cs typeface="Comic Sans MS"/>
                        <a:sym typeface="Comic Sans MS"/>
                      </a:endParaRPr>
                    </a:p>
                  </a:txBody>
                  <a:tcPr marT="91425" marB="91425" marR="91425" marL="91425"/>
                </a:tc>
              </a:tr>
              <a:tr h="381000">
                <a:tc>
                  <a:txBody>
                    <a:bodyPr>
                      <a:noAutofit/>
                    </a:bodyPr>
                    <a:lstStyle/>
                    <a:p>
                      <a:pPr indent="0" lvl="0" marL="0">
                        <a:spcBef>
                          <a:spcPts val="0"/>
                        </a:spcBef>
                        <a:spcAft>
                          <a:spcPts val="0"/>
                        </a:spcAft>
                        <a:buNone/>
                      </a:pPr>
                      <a:r>
                        <a:rPr lang="en">
                          <a:latin typeface="Comic Sans MS"/>
                          <a:ea typeface="Comic Sans MS"/>
                          <a:cs typeface="Comic Sans MS"/>
                          <a:sym typeface="Comic Sans MS"/>
                        </a:rPr>
                        <a:t>Pasteurisation</a:t>
                      </a:r>
                      <a:endParaRPr>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Milk is heated, cooled &amp; stored in sterile containers.</a:t>
                      </a:r>
                      <a:endParaRPr sz="1200">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Chutney, bacon, jam</a:t>
                      </a:r>
                      <a:endParaRPr sz="1200">
                        <a:latin typeface="Comic Sans MS"/>
                        <a:ea typeface="Comic Sans MS"/>
                        <a:cs typeface="Comic Sans MS"/>
                        <a:sym typeface="Comic Sans MS"/>
                      </a:endParaRPr>
                    </a:p>
                  </a:txBody>
                  <a:tcPr marT="91425" marB="91425" marR="91425" marL="91425"/>
                </a:tc>
              </a:tr>
              <a:tr h="381000">
                <a:tc>
                  <a:txBody>
                    <a:bodyPr>
                      <a:noAutofit/>
                    </a:bodyPr>
                    <a:lstStyle/>
                    <a:p>
                      <a:pPr indent="0" lvl="0" marL="0">
                        <a:spcBef>
                          <a:spcPts val="0"/>
                        </a:spcBef>
                        <a:spcAft>
                          <a:spcPts val="0"/>
                        </a:spcAft>
                        <a:buNone/>
                      </a:pPr>
                      <a:r>
                        <a:rPr lang="en">
                          <a:latin typeface="Comic Sans MS"/>
                          <a:ea typeface="Comic Sans MS"/>
                          <a:cs typeface="Comic Sans MS"/>
                          <a:sym typeface="Comic Sans MS"/>
                        </a:rPr>
                        <a:t>Irradiation</a:t>
                      </a:r>
                      <a:r>
                        <a:rPr lang="en">
                          <a:latin typeface="Comic Sans MS"/>
                          <a:ea typeface="Comic Sans MS"/>
                          <a:cs typeface="Comic Sans MS"/>
                          <a:sym typeface="Comic Sans MS"/>
                        </a:rPr>
                        <a:t>.</a:t>
                      </a:r>
                      <a:endParaRPr>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Energy waves passed through the food kill microorganisms.</a:t>
                      </a:r>
                      <a:endParaRPr sz="1200">
                        <a:latin typeface="Comic Sans MS"/>
                        <a:ea typeface="Comic Sans MS"/>
                        <a:cs typeface="Comic Sans MS"/>
                        <a:sym typeface="Comic Sans MS"/>
                      </a:endParaRPr>
                    </a:p>
                  </a:txBody>
                  <a:tcPr marT="91425" marB="91425" marR="91425" marL="91425"/>
                </a:tc>
                <a:tc>
                  <a:txBody>
                    <a:bodyPr>
                      <a:noAutofit/>
                    </a:bodyPr>
                    <a:lstStyle/>
                    <a:p>
                      <a:pPr indent="0" lvl="0" marL="0">
                        <a:spcBef>
                          <a:spcPts val="0"/>
                        </a:spcBef>
                        <a:spcAft>
                          <a:spcPts val="0"/>
                        </a:spcAft>
                        <a:buNone/>
                      </a:pPr>
                      <a:r>
                        <a:rPr lang="en" sz="1200">
                          <a:latin typeface="Comic Sans MS"/>
                          <a:ea typeface="Comic Sans MS"/>
                          <a:cs typeface="Comic Sans MS"/>
                          <a:sym typeface="Comic Sans MS"/>
                        </a:rPr>
                        <a:t>Herbs, spices</a:t>
                      </a:r>
                      <a:endParaRPr sz="1200">
                        <a:latin typeface="Comic Sans MS"/>
                        <a:ea typeface="Comic Sans MS"/>
                        <a:cs typeface="Comic Sans MS"/>
                        <a:sym typeface="Comic Sans MS"/>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fault Design">
  <a:themeElements>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