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57" r:id="rId4"/>
    <p:sldId id="270" r:id="rId5"/>
    <p:sldId id="281" r:id="rId6"/>
    <p:sldId id="280" r:id="rId7"/>
    <p:sldId id="271" r:id="rId8"/>
    <p:sldId id="278" r:id="rId9"/>
    <p:sldId id="282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3B90D7"/>
    <a:srgbClr val="CCFF66"/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2" autoAdjust="0"/>
    <p:restoredTop sz="94624" autoAdjust="0"/>
  </p:normalViewPr>
  <p:slideViewPr>
    <p:cSldViewPr>
      <p:cViewPr>
        <p:scale>
          <a:sx n="68" d="100"/>
          <a:sy n="68" d="100"/>
        </p:scale>
        <p:origin x="-1356" y="0"/>
      </p:cViewPr>
      <p:guideLst>
        <p:guide orient="horz" pos="216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722EC-00F0-450D-B79F-3AC123C01ACB}" type="datetimeFigureOut">
              <a:rPr lang="en-IE" smtClean="0"/>
              <a:pPr/>
              <a:t>15/09/2018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DEBCA-0DF1-4F87-9A0D-9F2FB951D525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2</a:t>
            </a:fld>
            <a:endParaRPr lang="en-I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3</a:t>
            </a:fld>
            <a:endParaRPr lang="en-I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4</a:t>
            </a:fld>
            <a:endParaRPr lang="en-I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5</a:t>
            </a:fld>
            <a:endParaRPr lang="en-I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6</a:t>
            </a:fld>
            <a:endParaRPr lang="en-I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7</a:t>
            </a:fld>
            <a:endParaRPr lang="en-I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8</a:t>
            </a:fld>
            <a:endParaRPr lang="en-I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DEBCA-0DF1-4F87-9A0D-9F2FB951D525}" type="slidenum">
              <a:rPr lang="en-IE" smtClean="0"/>
              <a:pPr/>
              <a:t>9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4E80C-0A44-4C46-A078-C51917792025}" type="datetimeFigureOut">
              <a:rPr lang="en-US" smtClean="0"/>
              <a:pPr/>
              <a:t>9/15/2018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198E0-4805-446B-933E-FEF0EDEFB934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 w="57150">
            <a:solidFill>
              <a:srgbClr val="FFC000"/>
            </a:solidFill>
          </a:ln>
        </p:spPr>
        <p:txBody>
          <a:bodyPr/>
          <a:lstStyle/>
          <a:p>
            <a:r>
              <a:rPr lang="es-ES" dirty="0" smtClean="0"/>
              <a:t> Tu </a:t>
            </a:r>
            <a:r>
              <a:rPr lang="es-ES" dirty="0" smtClean="0"/>
              <a:t>Casa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/>
              <a:t>By Sol </a:t>
            </a:r>
            <a:r>
              <a:rPr lang="en-IE" dirty="0" err="1" smtClean="0"/>
              <a:t>Sáez</a:t>
            </a:r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  <p:pic>
        <p:nvPicPr>
          <p:cNvPr id="4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5409340"/>
            <a:ext cx="1676400" cy="701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>
                <a:latin typeface="+mn-lt"/>
              </a:rPr>
              <a:t>¿Cómo es tu </a:t>
            </a:r>
            <a:r>
              <a:rPr lang="es-ES" dirty="0" smtClean="0">
                <a:latin typeface="+mn-lt"/>
              </a:rPr>
              <a:t>casa</a:t>
            </a:r>
            <a:r>
              <a:rPr lang="es-ES" dirty="0" smtClean="0">
                <a:latin typeface="+mn-lt"/>
              </a:rPr>
              <a:t>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is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house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like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3058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/>
            <a:r>
              <a:rPr lang="es-ES" sz="5500" dirty="0" smtClean="0">
                <a:solidFill>
                  <a:schemeClr val="tx1"/>
                </a:solidFill>
              </a:rPr>
              <a:t>Es </a:t>
            </a:r>
            <a:r>
              <a:rPr lang="es-ES" sz="5500" dirty="0" smtClean="0">
                <a:solidFill>
                  <a:schemeClr val="tx1"/>
                </a:solidFill>
              </a:rPr>
              <a:t>una casa grande/pequeña. </a:t>
            </a:r>
            <a:r>
              <a:rPr lang="es-ES" sz="5500" dirty="0" smtClean="0">
                <a:solidFill>
                  <a:schemeClr val="tx1"/>
                </a:solidFill>
              </a:rPr>
              <a:t>Tiene una/dos/tres plantas</a:t>
            </a:r>
            <a:endParaRPr lang="es-ES" sz="55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500" dirty="0" err="1" smtClean="0">
                <a:solidFill>
                  <a:srgbClr val="0070C0"/>
                </a:solidFill>
              </a:rPr>
              <a:t>It´s</a:t>
            </a:r>
            <a:r>
              <a:rPr lang="es-ES" sz="4500" dirty="0" smtClean="0">
                <a:solidFill>
                  <a:srgbClr val="0070C0"/>
                </a:solidFill>
              </a:rPr>
              <a:t> a </a:t>
            </a:r>
            <a:r>
              <a:rPr lang="es-ES" sz="4500" dirty="0" err="1" smtClean="0">
                <a:solidFill>
                  <a:srgbClr val="0070C0"/>
                </a:solidFill>
              </a:rPr>
              <a:t>big</a:t>
            </a:r>
            <a:r>
              <a:rPr lang="es-ES" sz="4500" dirty="0" smtClean="0">
                <a:solidFill>
                  <a:srgbClr val="0070C0"/>
                </a:solidFill>
              </a:rPr>
              <a:t>/</a:t>
            </a:r>
            <a:r>
              <a:rPr lang="es-ES" sz="4500" dirty="0" err="1" smtClean="0">
                <a:solidFill>
                  <a:srgbClr val="0070C0"/>
                </a:solidFill>
              </a:rPr>
              <a:t>small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house</a:t>
            </a:r>
            <a:r>
              <a:rPr lang="es-ES" sz="4500" dirty="0" smtClean="0">
                <a:solidFill>
                  <a:srgbClr val="0070C0"/>
                </a:solidFill>
              </a:rPr>
              <a:t>. </a:t>
            </a:r>
            <a:r>
              <a:rPr lang="es-ES" sz="4500" dirty="0" err="1" smtClean="0">
                <a:solidFill>
                  <a:srgbClr val="0070C0"/>
                </a:solidFill>
              </a:rPr>
              <a:t>It</a:t>
            </a:r>
            <a:r>
              <a:rPr lang="es-ES" sz="4500" dirty="0" smtClean="0">
                <a:solidFill>
                  <a:srgbClr val="0070C0"/>
                </a:solidFill>
              </a:rPr>
              <a:t> has </a:t>
            </a:r>
            <a:r>
              <a:rPr lang="es-ES" sz="4500" dirty="0" err="1" smtClean="0">
                <a:solidFill>
                  <a:srgbClr val="0070C0"/>
                </a:solidFill>
              </a:rPr>
              <a:t>one</a:t>
            </a:r>
            <a:r>
              <a:rPr lang="es-ES" sz="4500" dirty="0" smtClean="0">
                <a:solidFill>
                  <a:srgbClr val="0070C0"/>
                </a:solidFill>
              </a:rPr>
              <a:t>/</a:t>
            </a:r>
            <a:r>
              <a:rPr lang="es-ES" sz="4500" dirty="0" err="1" smtClean="0">
                <a:solidFill>
                  <a:srgbClr val="0070C0"/>
                </a:solidFill>
              </a:rPr>
              <a:t>two</a:t>
            </a:r>
            <a:r>
              <a:rPr lang="es-ES" sz="4500" dirty="0" smtClean="0">
                <a:solidFill>
                  <a:srgbClr val="0070C0"/>
                </a:solidFill>
              </a:rPr>
              <a:t>/</a:t>
            </a:r>
            <a:r>
              <a:rPr lang="es-ES" sz="4500" dirty="0" err="1" smtClean="0">
                <a:solidFill>
                  <a:srgbClr val="0070C0"/>
                </a:solidFill>
              </a:rPr>
              <a:t>three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floors</a:t>
            </a:r>
            <a:endParaRPr lang="en-IE" sz="45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500" dirty="0" smtClean="0">
                <a:solidFill>
                  <a:schemeClr val="tx1"/>
                </a:solidFill>
              </a:rPr>
              <a:t>Es una casa individual con jardín y garaje</a:t>
            </a:r>
            <a:endParaRPr lang="es-ES" sz="55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    </a:t>
            </a:r>
            <a:r>
              <a:rPr lang="es-ES" sz="4500" dirty="0" err="1" smtClean="0">
                <a:solidFill>
                  <a:srgbClr val="0070C0"/>
                </a:solidFill>
              </a:rPr>
              <a:t>It´s</a:t>
            </a:r>
            <a:r>
              <a:rPr lang="es-ES" sz="4500" dirty="0" smtClean="0">
                <a:solidFill>
                  <a:srgbClr val="0070C0"/>
                </a:solidFill>
              </a:rPr>
              <a:t> a </a:t>
            </a:r>
            <a:r>
              <a:rPr lang="es-ES" sz="4500" dirty="0" err="1" smtClean="0">
                <a:solidFill>
                  <a:srgbClr val="0070C0"/>
                </a:solidFill>
              </a:rPr>
              <a:t>detached</a:t>
            </a:r>
            <a:endParaRPr lang="es-ES" sz="45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500" dirty="0" smtClean="0">
                <a:solidFill>
                  <a:schemeClr val="tx1"/>
                </a:solidFill>
              </a:rPr>
              <a:t>Vivo en un piso en un edificio de dos/tres/cuatro… plantas</a:t>
            </a:r>
            <a:endParaRPr lang="es-ES" sz="55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500" dirty="0" smtClean="0">
                <a:solidFill>
                  <a:srgbClr val="0070C0"/>
                </a:solidFill>
              </a:rPr>
              <a:t>I </a:t>
            </a:r>
            <a:r>
              <a:rPr lang="es-ES" sz="4500" dirty="0" err="1" smtClean="0">
                <a:solidFill>
                  <a:srgbClr val="0070C0"/>
                </a:solidFill>
              </a:rPr>
              <a:t>live</a:t>
            </a:r>
            <a:r>
              <a:rPr lang="es-ES" sz="4500" dirty="0" smtClean="0">
                <a:solidFill>
                  <a:srgbClr val="0070C0"/>
                </a:solidFill>
              </a:rPr>
              <a:t> in </a:t>
            </a:r>
            <a:r>
              <a:rPr lang="es-ES" sz="4500" dirty="0" err="1" smtClean="0">
                <a:solidFill>
                  <a:srgbClr val="0070C0"/>
                </a:solidFill>
              </a:rPr>
              <a:t>an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appartment</a:t>
            </a:r>
            <a:r>
              <a:rPr lang="es-ES" sz="4500" dirty="0" smtClean="0">
                <a:solidFill>
                  <a:srgbClr val="0070C0"/>
                </a:solidFill>
              </a:rPr>
              <a:t> in a </a:t>
            </a:r>
            <a:r>
              <a:rPr lang="es-ES" sz="4500" dirty="0" err="1" smtClean="0">
                <a:solidFill>
                  <a:srgbClr val="0070C0"/>
                </a:solidFill>
              </a:rPr>
              <a:t>two</a:t>
            </a:r>
            <a:r>
              <a:rPr lang="es-ES" sz="4500" dirty="0" smtClean="0">
                <a:solidFill>
                  <a:srgbClr val="0070C0"/>
                </a:solidFill>
              </a:rPr>
              <a:t>/</a:t>
            </a:r>
            <a:r>
              <a:rPr lang="es-ES" sz="4500" dirty="0" err="1" smtClean="0">
                <a:solidFill>
                  <a:srgbClr val="0070C0"/>
                </a:solidFill>
              </a:rPr>
              <a:t>three</a:t>
            </a:r>
            <a:r>
              <a:rPr lang="es-ES" sz="4500" dirty="0" smtClean="0">
                <a:solidFill>
                  <a:srgbClr val="0070C0"/>
                </a:solidFill>
              </a:rPr>
              <a:t>/</a:t>
            </a:r>
            <a:r>
              <a:rPr lang="es-ES" sz="4500" dirty="0" err="1" smtClean="0">
                <a:solidFill>
                  <a:srgbClr val="0070C0"/>
                </a:solidFill>
              </a:rPr>
              <a:t>four</a:t>
            </a:r>
            <a:r>
              <a:rPr lang="es-ES" sz="4500" dirty="0" smtClean="0">
                <a:solidFill>
                  <a:srgbClr val="0070C0"/>
                </a:solidFill>
              </a:rPr>
              <a:t>…</a:t>
            </a:r>
            <a:r>
              <a:rPr lang="es-ES" sz="4500" dirty="0" err="1" smtClean="0">
                <a:solidFill>
                  <a:srgbClr val="0070C0"/>
                </a:solidFill>
              </a:rPr>
              <a:t>storey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building</a:t>
            </a:r>
            <a:endParaRPr lang="es-ES" sz="45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chemeClr val="tx1"/>
              </a:solidFill>
            </a:endParaRPr>
          </a:p>
          <a:p>
            <a:pPr lvl="1"/>
            <a:r>
              <a:rPr lang="es-ES" sz="5500" dirty="0" smtClean="0">
                <a:solidFill>
                  <a:schemeClr val="tx1"/>
                </a:solidFill>
              </a:rPr>
              <a:t>Es </a:t>
            </a:r>
            <a:r>
              <a:rPr lang="es-ES" sz="5500" dirty="0" smtClean="0">
                <a:solidFill>
                  <a:schemeClr val="tx1"/>
                </a:solidFill>
              </a:rPr>
              <a:t>una casa adosada</a:t>
            </a:r>
            <a:endParaRPr lang="es-ES" sz="55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rgbClr val="0070C0"/>
                </a:solidFill>
              </a:rPr>
              <a:t>	</a:t>
            </a:r>
            <a:r>
              <a:rPr lang="es-ES" sz="4500" dirty="0" err="1" smtClean="0">
                <a:solidFill>
                  <a:srgbClr val="0070C0"/>
                </a:solidFill>
              </a:rPr>
              <a:t>It´s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smtClean="0">
                <a:solidFill>
                  <a:srgbClr val="0070C0"/>
                </a:solidFill>
              </a:rPr>
              <a:t>a </a:t>
            </a:r>
            <a:r>
              <a:rPr lang="es-ES" sz="4500" dirty="0" err="1" smtClean="0">
                <a:solidFill>
                  <a:srgbClr val="0070C0"/>
                </a:solidFill>
              </a:rPr>
              <a:t>semi-detached</a:t>
            </a: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dirty="0" err="1" smtClean="0">
                <a:solidFill>
                  <a:srgbClr val="0070C0"/>
                </a:solidFill>
              </a:rPr>
              <a:t>house</a:t>
            </a:r>
            <a:endParaRPr lang="es-ES" sz="4500" dirty="0" smtClean="0">
              <a:solidFill>
                <a:srgbClr val="0070C0"/>
              </a:solidFill>
            </a:endParaRPr>
          </a:p>
          <a:p>
            <a:pPr lvl="1"/>
            <a:endParaRPr lang="es-ES" sz="4000" dirty="0" smtClean="0">
              <a:solidFill>
                <a:srgbClr val="0070C0"/>
              </a:solidFill>
            </a:endParaRPr>
          </a:p>
          <a:p>
            <a:pPr lvl="1"/>
            <a:endParaRPr lang="es-ES" sz="45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4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¿Cómo es tu casa</a:t>
            </a:r>
            <a:r>
              <a:rPr lang="es-ES" dirty="0" smtClean="0"/>
              <a:t>? </a:t>
            </a:r>
            <a:r>
              <a:rPr lang="es-ES" sz="6000" dirty="0" smtClean="0"/>
              <a:t/>
            </a:r>
            <a:br>
              <a:rPr lang="es-ES" sz="6000" dirty="0" smtClean="0"/>
            </a:br>
            <a:r>
              <a:rPr lang="es-ES" sz="3100" dirty="0" err="1" smtClean="0">
                <a:solidFill>
                  <a:srgbClr val="0070C0"/>
                </a:solidFill>
              </a:rPr>
              <a:t>What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is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your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house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like</a:t>
            </a:r>
            <a:r>
              <a:rPr lang="es-ES" sz="3100" dirty="0" smtClean="0">
                <a:solidFill>
                  <a:srgbClr val="0070C0"/>
                </a:solidFill>
              </a:rPr>
              <a:t>? (cont.)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		</a:t>
            </a:r>
            <a:r>
              <a:rPr lang="es-ES" sz="4000" dirty="0" smtClean="0">
                <a:solidFill>
                  <a:schemeClr val="tx1"/>
                </a:solidFill>
              </a:rPr>
              <a:t>Tiene</a:t>
            </a:r>
            <a:r>
              <a:rPr lang="es-ES" sz="4000" dirty="0" smtClean="0">
                <a:solidFill>
                  <a:schemeClr val="tx1"/>
                </a:solidFill>
              </a:rPr>
              <a:t>:</a:t>
            </a:r>
            <a:r>
              <a:rPr lang="es-ES" sz="4000" dirty="0" smtClean="0">
                <a:solidFill>
                  <a:schemeClr val="tx1"/>
                </a:solidFill>
              </a:rPr>
              <a:t>				</a:t>
            </a:r>
            <a:r>
              <a:rPr lang="es-ES" sz="4000" dirty="0" err="1" smtClean="0">
                <a:solidFill>
                  <a:srgbClr val="0070C0"/>
                </a:solidFill>
              </a:rPr>
              <a:t>It</a:t>
            </a:r>
            <a:r>
              <a:rPr lang="es-ES" sz="4000" dirty="0" smtClean="0">
                <a:solidFill>
                  <a:srgbClr val="0070C0"/>
                </a:solidFill>
              </a:rPr>
              <a:t> has</a:t>
            </a:r>
            <a:r>
              <a:rPr lang="es-ES" sz="4000" dirty="0" smtClean="0">
                <a:solidFill>
                  <a:srgbClr val="0070C0"/>
                </a:solidFill>
              </a:rPr>
              <a:t>: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d</a:t>
            </a:r>
            <a:r>
              <a:rPr lang="es-ES" sz="3800" dirty="0" smtClean="0">
                <a:solidFill>
                  <a:schemeClr val="tx1"/>
                </a:solidFill>
              </a:rPr>
              <a:t>os/tres….dormitorios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  <a:r>
              <a:rPr lang="es-ES" sz="3800" dirty="0" err="1" smtClean="0">
                <a:solidFill>
                  <a:srgbClr val="0070C0"/>
                </a:solidFill>
              </a:rPr>
              <a:t>t</a:t>
            </a:r>
            <a:r>
              <a:rPr lang="es-ES" sz="3800" dirty="0" err="1" smtClean="0">
                <a:solidFill>
                  <a:srgbClr val="0070C0"/>
                </a:solidFill>
              </a:rPr>
              <a:t>wo</a:t>
            </a:r>
            <a:r>
              <a:rPr lang="es-ES" sz="3800" dirty="0" smtClean="0">
                <a:solidFill>
                  <a:srgbClr val="0070C0"/>
                </a:solidFill>
              </a:rPr>
              <a:t>/</a:t>
            </a:r>
            <a:r>
              <a:rPr lang="es-ES" sz="3800" dirty="0" err="1" smtClean="0">
                <a:solidFill>
                  <a:srgbClr val="0070C0"/>
                </a:solidFill>
              </a:rPr>
              <a:t>three</a:t>
            </a:r>
            <a:r>
              <a:rPr lang="es-ES" sz="3800" dirty="0" smtClean="0">
                <a:solidFill>
                  <a:srgbClr val="0070C0"/>
                </a:solidFill>
              </a:rPr>
              <a:t>… </a:t>
            </a:r>
            <a:r>
              <a:rPr lang="es-ES" sz="3800" dirty="0" err="1" smtClean="0">
                <a:solidFill>
                  <a:srgbClr val="0070C0"/>
                </a:solidFill>
              </a:rPr>
              <a:t>bedrooms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</a:t>
            </a:r>
            <a:r>
              <a:rPr lang="es-ES" sz="3800" dirty="0" smtClean="0">
                <a:solidFill>
                  <a:schemeClr val="tx1"/>
                </a:solidFill>
              </a:rPr>
              <a:t>n/dos… cuarto(s) de baño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err="1" smtClean="0">
                <a:solidFill>
                  <a:srgbClr val="0070C0"/>
                </a:solidFill>
              </a:rPr>
              <a:t>one</a:t>
            </a:r>
            <a:r>
              <a:rPr lang="es-ES" sz="3800" dirty="0" smtClean="0">
                <a:solidFill>
                  <a:srgbClr val="0070C0"/>
                </a:solidFill>
              </a:rPr>
              <a:t>/</a:t>
            </a:r>
            <a:r>
              <a:rPr lang="es-ES" sz="3800" dirty="0" err="1" smtClean="0">
                <a:solidFill>
                  <a:srgbClr val="0070C0"/>
                </a:solidFill>
              </a:rPr>
              <a:t>two</a:t>
            </a:r>
            <a:r>
              <a:rPr lang="es-ES" sz="3800" dirty="0" smtClean="0">
                <a:solidFill>
                  <a:srgbClr val="0070C0"/>
                </a:solidFill>
              </a:rPr>
              <a:t>….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bathroom</a:t>
            </a:r>
            <a:r>
              <a:rPr lang="es-ES" sz="3800" dirty="0" smtClean="0">
                <a:solidFill>
                  <a:srgbClr val="0070C0"/>
                </a:solidFill>
              </a:rPr>
              <a:t>(s)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</a:t>
            </a:r>
            <a:r>
              <a:rPr lang="es-ES" sz="3800" dirty="0" smtClean="0">
                <a:solidFill>
                  <a:schemeClr val="tx1"/>
                </a:solidFill>
              </a:rPr>
              <a:t>na cocina grande/pequeña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bif</a:t>
            </a:r>
            <a:r>
              <a:rPr lang="es-ES" sz="3800" dirty="0" smtClean="0">
                <a:solidFill>
                  <a:srgbClr val="0070C0"/>
                </a:solidFill>
              </a:rPr>
              <a:t>/</a:t>
            </a:r>
            <a:r>
              <a:rPr lang="es-ES" sz="3800" dirty="0" err="1" smtClean="0">
                <a:solidFill>
                  <a:srgbClr val="0070C0"/>
                </a:solidFill>
              </a:rPr>
              <a:t>small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kitchen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</a:t>
            </a:r>
            <a:r>
              <a:rPr lang="es-ES" sz="3800" dirty="0" smtClean="0">
                <a:solidFill>
                  <a:schemeClr val="tx1"/>
                </a:solidFill>
              </a:rPr>
              <a:t>na sala de estar 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sitting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room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un salón			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smtClean="0">
                <a:solidFill>
                  <a:srgbClr val="0070C0"/>
                </a:solidFill>
              </a:rPr>
              <a:t>living </a:t>
            </a:r>
            <a:r>
              <a:rPr lang="es-ES" sz="3800" dirty="0" err="1" smtClean="0">
                <a:solidFill>
                  <a:srgbClr val="0070C0"/>
                </a:solidFill>
              </a:rPr>
              <a:t>room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</a:t>
            </a:r>
            <a:r>
              <a:rPr lang="es-ES" sz="3800" dirty="0" smtClean="0">
                <a:solidFill>
                  <a:schemeClr val="tx1"/>
                </a:solidFill>
              </a:rPr>
              <a:t>n comedor	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n-IE" sz="3800" dirty="0" smtClean="0">
                <a:solidFill>
                  <a:srgbClr val="0070C0"/>
                </a:solidFill>
              </a:rPr>
              <a:t>dinning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n-IE" sz="3800" dirty="0" smtClean="0">
                <a:solidFill>
                  <a:srgbClr val="0070C0"/>
                </a:solidFill>
              </a:rPr>
              <a:t>room</a:t>
            </a:r>
            <a:endParaRPr lang="en-IE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</a:t>
            </a:r>
            <a:r>
              <a:rPr lang="es-ES" sz="3800" dirty="0" smtClean="0">
                <a:solidFill>
                  <a:schemeClr val="tx1"/>
                </a:solidFill>
              </a:rPr>
              <a:t>n cuarto de juegos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play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room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un estudio		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rgbClr val="0070C0"/>
                </a:solidFill>
              </a:rPr>
              <a:t>a home office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</a:t>
            </a:r>
            <a:r>
              <a:rPr lang="es-ES" sz="3800" dirty="0" smtClean="0">
                <a:solidFill>
                  <a:schemeClr val="tx1"/>
                </a:solidFill>
              </a:rPr>
              <a:t>n lavadero</a:t>
            </a:r>
            <a:r>
              <a:rPr lang="es-ES" sz="3800" dirty="0" smtClean="0">
                <a:solidFill>
                  <a:schemeClr val="tx1"/>
                </a:solidFill>
              </a:rPr>
              <a:t>		 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utility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room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¿Cómo es tu casa</a:t>
            </a:r>
            <a:r>
              <a:rPr lang="es-ES" dirty="0" smtClean="0"/>
              <a:t>? </a:t>
            </a:r>
            <a:r>
              <a:rPr lang="es-ES" sz="6000" dirty="0" smtClean="0"/>
              <a:t/>
            </a:r>
            <a:br>
              <a:rPr lang="es-ES" sz="6000" dirty="0" smtClean="0"/>
            </a:br>
            <a:r>
              <a:rPr lang="es-ES" sz="3100" dirty="0" err="1" smtClean="0">
                <a:solidFill>
                  <a:srgbClr val="0070C0"/>
                </a:solidFill>
              </a:rPr>
              <a:t>What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is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your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house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like</a:t>
            </a:r>
            <a:r>
              <a:rPr lang="es-ES" sz="3100" dirty="0" smtClean="0">
                <a:solidFill>
                  <a:srgbClr val="0070C0"/>
                </a:solidFill>
              </a:rPr>
              <a:t>? (cont.)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		</a:t>
            </a:r>
            <a:r>
              <a:rPr lang="es-ES" sz="1800" dirty="0" smtClean="0">
                <a:solidFill>
                  <a:schemeClr val="tx1"/>
                </a:solidFill>
              </a:rPr>
              <a:t>Tiene</a:t>
            </a:r>
            <a:r>
              <a:rPr lang="es-ES" sz="1800" dirty="0" smtClean="0">
                <a:solidFill>
                  <a:schemeClr val="tx1"/>
                </a:solidFill>
              </a:rPr>
              <a:t>:				</a:t>
            </a:r>
            <a:r>
              <a:rPr lang="es-ES" sz="1800" dirty="0" err="1" smtClean="0">
                <a:solidFill>
                  <a:srgbClr val="0070C0"/>
                </a:solidFill>
              </a:rPr>
              <a:t>It</a:t>
            </a:r>
            <a:r>
              <a:rPr lang="es-ES" sz="1800" dirty="0" smtClean="0">
                <a:solidFill>
                  <a:srgbClr val="0070C0"/>
                </a:solidFill>
              </a:rPr>
              <a:t> has</a:t>
            </a:r>
            <a:r>
              <a:rPr lang="es-ES" sz="1800" dirty="0" smtClean="0">
                <a:solidFill>
                  <a:srgbClr val="0070C0"/>
                </a:solidFill>
              </a:rPr>
              <a:t>:</a:t>
            </a:r>
          </a:p>
          <a:p>
            <a:pPr lvl="1">
              <a:buNone/>
            </a:pPr>
            <a:endParaRPr lang="es-ES" sz="1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u</a:t>
            </a:r>
            <a:r>
              <a:rPr lang="es-ES" sz="1800" dirty="0" smtClean="0">
                <a:solidFill>
                  <a:schemeClr val="tx1"/>
                </a:solidFill>
              </a:rPr>
              <a:t>n sótano			</a:t>
            </a:r>
            <a:r>
              <a:rPr lang="es-ES" sz="1800" dirty="0" smtClean="0">
                <a:solidFill>
                  <a:srgbClr val="0070C0"/>
                </a:solidFill>
              </a:rPr>
              <a:t>a </a:t>
            </a:r>
            <a:r>
              <a:rPr lang="en-IE" sz="1800" dirty="0" smtClean="0">
                <a:solidFill>
                  <a:srgbClr val="0070C0"/>
                </a:solidFill>
              </a:rPr>
              <a:t>basement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1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un desván </a:t>
            </a:r>
            <a:r>
              <a:rPr lang="es-ES" sz="1800" dirty="0" smtClean="0">
                <a:solidFill>
                  <a:schemeClr val="tx1"/>
                </a:solidFill>
              </a:rPr>
              <a:t>			</a:t>
            </a:r>
            <a:r>
              <a:rPr lang="es-ES" sz="1800" dirty="0" err="1" smtClean="0">
                <a:solidFill>
                  <a:srgbClr val="0070C0"/>
                </a:solidFill>
              </a:rPr>
              <a:t>an</a:t>
            </a:r>
            <a:r>
              <a:rPr lang="es-ES" sz="1800" dirty="0" smtClean="0">
                <a:solidFill>
                  <a:srgbClr val="0070C0"/>
                </a:solidFill>
              </a:rPr>
              <a:t> </a:t>
            </a:r>
            <a:r>
              <a:rPr lang="es-ES" sz="1800" dirty="0" err="1" smtClean="0">
                <a:solidFill>
                  <a:srgbClr val="0070C0"/>
                </a:solidFill>
              </a:rPr>
              <a:t>attic</a:t>
            </a:r>
            <a:endParaRPr lang="es-ES" sz="1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1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un trastero			</a:t>
            </a:r>
            <a:r>
              <a:rPr lang="es-ES" sz="1800" dirty="0" smtClean="0">
                <a:solidFill>
                  <a:srgbClr val="0070C0"/>
                </a:solidFill>
              </a:rPr>
              <a:t>a </a:t>
            </a:r>
            <a:r>
              <a:rPr lang="es-ES" sz="1800" dirty="0" err="1" smtClean="0">
                <a:solidFill>
                  <a:srgbClr val="0070C0"/>
                </a:solidFill>
              </a:rPr>
              <a:t>storage</a:t>
            </a:r>
            <a:r>
              <a:rPr lang="es-ES" sz="1800" dirty="0" smtClean="0">
                <a:solidFill>
                  <a:srgbClr val="0070C0"/>
                </a:solidFill>
              </a:rPr>
              <a:t> </a:t>
            </a:r>
            <a:r>
              <a:rPr lang="es-ES" sz="1800" dirty="0" err="1" smtClean="0">
                <a:solidFill>
                  <a:srgbClr val="0070C0"/>
                </a:solidFill>
              </a:rPr>
              <a:t>room</a:t>
            </a:r>
            <a:endParaRPr lang="es-ES" sz="1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	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un garaje 			</a:t>
            </a:r>
            <a:r>
              <a:rPr lang="es-ES" sz="1800" dirty="0" smtClean="0">
                <a:solidFill>
                  <a:srgbClr val="0070C0"/>
                </a:solidFill>
              </a:rPr>
              <a:t>a </a:t>
            </a:r>
            <a:r>
              <a:rPr lang="es-ES" sz="1800" dirty="0" err="1" smtClean="0">
                <a:solidFill>
                  <a:srgbClr val="0070C0"/>
                </a:solidFill>
              </a:rPr>
              <a:t>garage</a:t>
            </a:r>
            <a:endParaRPr lang="es-ES" sz="1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	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una despensa			</a:t>
            </a:r>
            <a:r>
              <a:rPr lang="es-ES" sz="1800" dirty="0" smtClean="0">
                <a:solidFill>
                  <a:srgbClr val="0070C0"/>
                </a:solidFill>
              </a:rPr>
              <a:t>a </a:t>
            </a:r>
            <a:r>
              <a:rPr lang="es-ES" sz="1800" dirty="0" err="1" smtClean="0">
                <a:solidFill>
                  <a:srgbClr val="0070C0"/>
                </a:solidFill>
              </a:rPr>
              <a:t>pantry</a:t>
            </a:r>
            <a:endParaRPr lang="es-ES" sz="1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304800"/>
            <a:ext cx="88392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Tu dormitorio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3100" dirty="0" err="1" smtClean="0">
                <a:solidFill>
                  <a:srgbClr val="0070C0"/>
                </a:solidFill>
              </a:rPr>
              <a:t>Your</a:t>
            </a:r>
            <a:r>
              <a:rPr lang="es-ES" sz="3100" dirty="0" smtClean="0">
                <a:solidFill>
                  <a:srgbClr val="0070C0"/>
                </a:solidFill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</a:rPr>
              <a:t>bedroom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" y="2057400"/>
            <a:ext cx="8839200" cy="45720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lvl="1">
              <a:buNone/>
            </a:pPr>
            <a:endParaRPr lang="es-ES" sz="1800" b="1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sz="1800" b="1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1900" b="1" dirty="0" smtClean="0">
                <a:solidFill>
                  <a:schemeClr val="tx1"/>
                </a:solidFill>
              </a:rPr>
              <a:t>¿Compartes tu dormitorio?</a:t>
            </a:r>
            <a:r>
              <a:rPr lang="es-ES" sz="1900" b="1" dirty="0" smtClean="0">
                <a:solidFill>
                  <a:schemeClr val="tx1"/>
                </a:solidFill>
              </a:rPr>
              <a:t>		</a:t>
            </a:r>
            <a:r>
              <a:rPr lang="es-ES" sz="1900" b="1" dirty="0" smtClean="0">
                <a:solidFill>
                  <a:srgbClr val="0070C0"/>
                </a:solidFill>
              </a:rPr>
              <a:t>Do </a:t>
            </a:r>
            <a:r>
              <a:rPr lang="es-ES" sz="1900" b="1" dirty="0" err="1" smtClean="0">
                <a:solidFill>
                  <a:srgbClr val="0070C0"/>
                </a:solidFill>
              </a:rPr>
              <a:t>you</a:t>
            </a:r>
            <a:r>
              <a:rPr lang="es-ES" sz="1900" b="1" dirty="0" smtClean="0">
                <a:solidFill>
                  <a:srgbClr val="0070C0"/>
                </a:solidFill>
              </a:rPr>
              <a:t> share </a:t>
            </a:r>
            <a:r>
              <a:rPr lang="es-ES" sz="1900" b="1" dirty="0" err="1" smtClean="0">
                <a:solidFill>
                  <a:srgbClr val="0070C0"/>
                </a:solidFill>
              </a:rPr>
              <a:t>your</a:t>
            </a:r>
            <a:r>
              <a:rPr lang="es-ES" sz="1900" b="1" dirty="0" smtClean="0">
                <a:solidFill>
                  <a:srgbClr val="0070C0"/>
                </a:solidFill>
              </a:rPr>
              <a:t> </a:t>
            </a:r>
            <a:r>
              <a:rPr lang="es-ES" sz="1900" b="1" dirty="0" err="1" smtClean="0">
                <a:solidFill>
                  <a:srgbClr val="0070C0"/>
                </a:solidFill>
              </a:rPr>
              <a:t>bedroom</a:t>
            </a:r>
            <a:r>
              <a:rPr lang="es-ES" sz="1900" b="1" dirty="0" smtClean="0">
                <a:solidFill>
                  <a:srgbClr val="0070C0"/>
                </a:solidFill>
              </a:rPr>
              <a:t>?</a:t>
            </a:r>
            <a:endParaRPr lang="es-ES" sz="1900" b="1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ES" sz="1800" dirty="0" smtClean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Sí, lo comparto con mi  hermano/a</a:t>
            </a:r>
            <a:r>
              <a:rPr lang="es-ES" sz="1800" dirty="0" smtClean="0">
                <a:solidFill>
                  <a:schemeClr val="tx1"/>
                </a:solidFill>
              </a:rPr>
              <a:t>	</a:t>
            </a:r>
            <a:r>
              <a:rPr lang="es-ES" sz="1800" dirty="0" smtClean="0">
                <a:solidFill>
                  <a:srgbClr val="0070C0"/>
                </a:solidFill>
              </a:rPr>
              <a:t>Yes, I share </a:t>
            </a:r>
            <a:r>
              <a:rPr lang="es-ES" sz="1800" dirty="0" err="1" smtClean="0">
                <a:solidFill>
                  <a:srgbClr val="0070C0"/>
                </a:solidFill>
              </a:rPr>
              <a:t>it</a:t>
            </a:r>
            <a:r>
              <a:rPr lang="es-ES" sz="1800" dirty="0" smtClean="0">
                <a:solidFill>
                  <a:srgbClr val="0070C0"/>
                </a:solidFill>
              </a:rPr>
              <a:t> </a:t>
            </a:r>
            <a:r>
              <a:rPr lang="es-ES" sz="1800" dirty="0" err="1" smtClean="0">
                <a:solidFill>
                  <a:srgbClr val="0070C0"/>
                </a:solidFill>
              </a:rPr>
              <a:t>with</a:t>
            </a:r>
            <a:r>
              <a:rPr lang="es-ES" sz="1800" dirty="0" smtClean="0">
                <a:solidFill>
                  <a:srgbClr val="0070C0"/>
                </a:solidFill>
              </a:rPr>
              <a:t> my </a:t>
            </a:r>
            <a:r>
              <a:rPr lang="es-ES" sz="1800" dirty="0" err="1" smtClean="0">
                <a:solidFill>
                  <a:srgbClr val="0070C0"/>
                </a:solidFill>
              </a:rPr>
              <a:t>brother</a:t>
            </a:r>
            <a:r>
              <a:rPr lang="es-ES" sz="1800" dirty="0" smtClean="0">
                <a:solidFill>
                  <a:srgbClr val="0070C0"/>
                </a:solidFill>
              </a:rPr>
              <a:t>/</a:t>
            </a:r>
            <a:r>
              <a:rPr lang="es-ES" sz="1800" dirty="0" err="1" smtClean="0">
                <a:solidFill>
                  <a:srgbClr val="0070C0"/>
                </a:solidFill>
              </a:rPr>
              <a:t>sister</a:t>
            </a:r>
            <a:endParaRPr lang="es-ES" sz="1800" dirty="0" smtClean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No, tengo mi propio dormitorio</a:t>
            </a:r>
            <a:r>
              <a:rPr lang="es-ES" sz="1800" dirty="0" smtClean="0">
                <a:solidFill>
                  <a:schemeClr val="tx1"/>
                </a:solidFill>
              </a:rPr>
              <a:t>		</a:t>
            </a:r>
            <a:r>
              <a:rPr lang="es-ES" sz="1800" dirty="0" smtClean="0">
                <a:solidFill>
                  <a:srgbClr val="0070C0"/>
                </a:solidFill>
              </a:rPr>
              <a:t>No, I </a:t>
            </a:r>
            <a:r>
              <a:rPr lang="es-ES" sz="1800" dirty="0" err="1" smtClean="0">
                <a:solidFill>
                  <a:srgbClr val="0070C0"/>
                </a:solidFill>
              </a:rPr>
              <a:t>have</a:t>
            </a:r>
            <a:r>
              <a:rPr lang="es-ES" sz="1800" dirty="0" smtClean="0">
                <a:solidFill>
                  <a:srgbClr val="0070C0"/>
                </a:solidFill>
              </a:rPr>
              <a:t> my </a:t>
            </a:r>
            <a:r>
              <a:rPr lang="es-ES" sz="1800" dirty="0" err="1" smtClean="0">
                <a:solidFill>
                  <a:srgbClr val="0070C0"/>
                </a:solidFill>
              </a:rPr>
              <a:t>own</a:t>
            </a:r>
            <a:r>
              <a:rPr lang="es-ES" sz="1800" dirty="0" smtClean="0">
                <a:solidFill>
                  <a:srgbClr val="0070C0"/>
                </a:solidFill>
              </a:rPr>
              <a:t> </a:t>
            </a:r>
            <a:r>
              <a:rPr lang="es-ES" sz="1800" dirty="0" err="1" smtClean="0">
                <a:solidFill>
                  <a:srgbClr val="0070C0"/>
                </a:solidFill>
              </a:rPr>
              <a:t>bedroom</a:t>
            </a:r>
            <a:endParaRPr lang="es-ES" sz="18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1800" dirty="0" smtClean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s-ES" sz="1900" b="1" dirty="0" smtClean="0">
                <a:solidFill>
                  <a:schemeClr val="tx1"/>
                </a:solidFill>
              </a:rPr>
              <a:t>¿</a:t>
            </a:r>
            <a:r>
              <a:rPr lang="es-ES" sz="1900" b="1" dirty="0" smtClean="0">
                <a:solidFill>
                  <a:schemeClr val="tx1"/>
                </a:solidFill>
              </a:rPr>
              <a:t>A dónde da tu dormitorio</a:t>
            </a:r>
            <a:r>
              <a:rPr lang="es-ES" sz="1900" b="1" dirty="0" smtClean="0">
                <a:solidFill>
                  <a:schemeClr val="tx1"/>
                </a:solidFill>
              </a:rPr>
              <a:t>?</a:t>
            </a:r>
            <a:r>
              <a:rPr lang="es-ES" sz="1900" b="1" dirty="0" smtClean="0">
                <a:solidFill>
                  <a:schemeClr val="tx1"/>
                </a:solidFill>
              </a:rPr>
              <a:t>		</a:t>
            </a:r>
            <a:r>
              <a:rPr lang="es-ES" sz="1900" b="1" dirty="0" err="1" smtClean="0">
                <a:solidFill>
                  <a:srgbClr val="0070C0"/>
                </a:solidFill>
              </a:rPr>
              <a:t>Where</a:t>
            </a:r>
            <a:r>
              <a:rPr lang="es-ES" sz="1900" b="1" dirty="0" smtClean="0">
                <a:solidFill>
                  <a:srgbClr val="0070C0"/>
                </a:solidFill>
              </a:rPr>
              <a:t> </a:t>
            </a:r>
            <a:r>
              <a:rPr lang="es-ES" sz="1900" b="1" dirty="0" err="1" smtClean="0">
                <a:solidFill>
                  <a:srgbClr val="0070C0"/>
                </a:solidFill>
              </a:rPr>
              <a:t>does</a:t>
            </a:r>
            <a:r>
              <a:rPr lang="es-ES" sz="1900" b="1" dirty="0" smtClean="0">
                <a:solidFill>
                  <a:srgbClr val="0070C0"/>
                </a:solidFill>
              </a:rPr>
              <a:t> </a:t>
            </a:r>
            <a:r>
              <a:rPr lang="es-ES" sz="1900" b="1" dirty="0" err="1" smtClean="0">
                <a:solidFill>
                  <a:srgbClr val="0070C0"/>
                </a:solidFill>
              </a:rPr>
              <a:t>your</a:t>
            </a:r>
            <a:r>
              <a:rPr lang="es-ES" sz="1900" b="1" dirty="0" smtClean="0">
                <a:solidFill>
                  <a:srgbClr val="0070C0"/>
                </a:solidFill>
              </a:rPr>
              <a:t> </a:t>
            </a:r>
            <a:r>
              <a:rPr lang="es-ES" sz="1900" b="1" dirty="0" err="1" smtClean="0">
                <a:solidFill>
                  <a:srgbClr val="0070C0"/>
                </a:solidFill>
              </a:rPr>
              <a:t>bedroom</a:t>
            </a:r>
            <a:r>
              <a:rPr lang="es-ES" sz="1900" b="1" dirty="0" smtClean="0">
                <a:solidFill>
                  <a:srgbClr val="0070C0"/>
                </a:solidFill>
              </a:rPr>
              <a:t> look 						</a:t>
            </a:r>
            <a:r>
              <a:rPr lang="es-ES" sz="1900" b="1" dirty="0" err="1" smtClean="0">
                <a:solidFill>
                  <a:srgbClr val="0070C0"/>
                </a:solidFill>
              </a:rPr>
              <a:t>onto</a:t>
            </a:r>
            <a:r>
              <a:rPr lang="es-ES" sz="1800" b="1" dirty="0" smtClean="0">
                <a:solidFill>
                  <a:srgbClr val="0070C0"/>
                </a:solidFill>
              </a:rPr>
              <a:t>?</a:t>
            </a:r>
            <a:endParaRPr lang="es-ES" sz="1800" b="1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1800" dirty="0" smtClean="0">
              <a:solidFill>
                <a:schemeClr val="tx1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Da al jardín			</a:t>
            </a:r>
            <a:r>
              <a:rPr lang="es-ES" sz="1800" dirty="0" smtClean="0">
                <a:solidFill>
                  <a:schemeClr val="tx1"/>
                </a:solidFill>
              </a:rPr>
              <a:t>	</a:t>
            </a:r>
            <a:r>
              <a:rPr lang="es-ES" sz="1800" dirty="0" err="1" smtClean="0">
                <a:solidFill>
                  <a:srgbClr val="0070C0"/>
                </a:solidFill>
              </a:rPr>
              <a:t>It</a:t>
            </a:r>
            <a:r>
              <a:rPr lang="es-ES" sz="1800" dirty="0" smtClean="0">
                <a:solidFill>
                  <a:srgbClr val="0070C0"/>
                </a:solidFill>
              </a:rPr>
              <a:t> looks </a:t>
            </a:r>
            <a:r>
              <a:rPr lang="es-ES" sz="1800" dirty="0" err="1" smtClean="0">
                <a:solidFill>
                  <a:srgbClr val="0070C0"/>
                </a:solidFill>
              </a:rPr>
              <a:t>onto</a:t>
            </a:r>
            <a:r>
              <a:rPr lang="es-ES" sz="1800" dirty="0" smtClean="0">
                <a:solidFill>
                  <a:srgbClr val="0070C0"/>
                </a:solidFill>
              </a:rPr>
              <a:t> </a:t>
            </a:r>
            <a:r>
              <a:rPr lang="es-ES" sz="1800" dirty="0" err="1" smtClean="0">
                <a:solidFill>
                  <a:srgbClr val="0070C0"/>
                </a:solidFill>
              </a:rPr>
              <a:t>the</a:t>
            </a:r>
            <a:r>
              <a:rPr lang="es-ES" sz="1800" dirty="0" smtClean="0">
                <a:solidFill>
                  <a:srgbClr val="0070C0"/>
                </a:solidFill>
              </a:rPr>
              <a:t> </a:t>
            </a:r>
            <a:r>
              <a:rPr lang="es-ES" sz="1800" dirty="0" err="1" smtClean="0">
                <a:solidFill>
                  <a:srgbClr val="0070C0"/>
                </a:solidFill>
              </a:rPr>
              <a:t>garden</a:t>
            </a:r>
            <a:r>
              <a:rPr lang="es-ES" sz="1800" dirty="0" smtClean="0">
                <a:solidFill>
                  <a:srgbClr val="0070C0"/>
                </a:solidFill>
              </a:rPr>
              <a:t> </a:t>
            </a:r>
            <a:endParaRPr lang="es-ES" sz="1800" dirty="0" smtClean="0">
              <a:solidFill>
                <a:srgbClr val="0070C0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Da a la calle			</a:t>
            </a:r>
            <a:r>
              <a:rPr lang="es-ES" sz="1800" dirty="0" smtClean="0">
                <a:solidFill>
                  <a:schemeClr val="tx1"/>
                </a:solidFill>
              </a:rPr>
              <a:t>	</a:t>
            </a:r>
            <a:r>
              <a:rPr lang="es-ES" sz="1800" dirty="0" err="1" smtClean="0">
                <a:solidFill>
                  <a:srgbClr val="0070C0"/>
                </a:solidFill>
              </a:rPr>
              <a:t>It</a:t>
            </a:r>
            <a:r>
              <a:rPr lang="es-ES" sz="1800" dirty="0" smtClean="0">
                <a:solidFill>
                  <a:srgbClr val="0070C0"/>
                </a:solidFill>
              </a:rPr>
              <a:t> looks </a:t>
            </a:r>
            <a:r>
              <a:rPr lang="es-ES" sz="1800" dirty="0" err="1" smtClean="0">
                <a:solidFill>
                  <a:srgbClr val="0070C0"/>
                </a:solidFill>
              </a:rPr>
              <a:t>onto</a:t>
            </a:r>
            <a:r>
              <a:rPr lang="es-ES" sz="1800" dirty="0" smtClean="0">
                <a:solidFill>
                  <a:srgbClr val="0070C0"/>
                </a:solidFill>
              </a:rPr>
              <a:t> </a:t>
            </a:r>
            <a:r>
              <a:rPr lang="es-ES" sz="1800" dirty="0" err="1" smtClean="0">
                <a:solidFill>
                  <a:srgbClr val="0070C0"/>
                </a:solidFill>
              </a:rPr>
              <a:t>the</a:t>
            </a:r>
            <a:r>
              <a:rPr lang="es-ES" sz="1800" dirty="0" smtClean="0">
                <a:solidFill>
                  <a:srgbClr val="0070C0"/>
                </a:solidFill>
              </a:rPr>
              <a:t> </a:t>
            </a:r>
            <a:r>
              <a:rPr lang="es-ES" sz="1800" dirty="0" err="1" smtClean="0">
                <a:solidFill>
                  <a:srgbClr val="0070C0"/>
                </a:solidFill>
              </a:rPr>
              <a:t>street</a:t>
            </a:r>
            <a:endParaRPr lang="es-ES" sz="3800" dirty="0" smtClean="0">
              <a:solidFill>
                <a:schemeClr val="tx1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450850" lvl="2" indent="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</a:t>
            </a:r>
            <a:r>
              <a:rPr lang="es-ES" dirty="0" smtClean="0"/>
              <a:t>Cómo es tu dormitorio</a:t>
            </a:r>
            <a:r>
              <a:rPr lang="es-ES" dirty="0" smtClean="0"/>
              <a:t>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is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bedroom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like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</a:t>
            </a:r>
            <a:endParaRPr lang="en-IE" sz="31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4958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	</a:t>
            </a: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Las paredes son azules/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walls</a:t>
            </a:r>
            <a:r>
              <a:rPr lang="es-ES" sz="3800" dirty="0" smtClean="0">
                <a:solidFill>
                  <a:srgbClr val="0070C0"/>
                </a:solidFill>
              </a:rPr>
              <a:t> are </a:t>
            </a:r>
            <a:r>
              <a:rPr lang="es-ES" sz="3800" dirty="0" err="1" smtClean="0">
                <a:solidFill>
                  <a:srgbClr val="0070C0"/>
                </a:solidFill>
              </a:rPr>
              <a:t>blue</a:t>
            </a:r>
            <a:r>
              <a:rPr lang="es-ES" sz="3800" dirty="0" smtClean="0">
                <a:solidFill>
                  <a:srgbClr val="0070C0"/>
                </a:solidFill>
              </a:rPr>
              <a:t>/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blancas/amarillas…		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white</a:t>
            </a:r>
            <a:r>
              <a:rPr lang="es-ES" sz="3800" dirty="0" smtClean="0">
                <a:solidFill>
                  <a:srgbClr val="0070C0"/>
                </a:solidFill>
              </a:rPr>
              <a:t>/ </a:t>
            </a:r>
            <a:r>
              <a:rPr lang="es-ES" sz="3800" dirty="0" err="1" smtClean="0">
                <a:solidFill>
                  <a:srgbClr val="0070C0"/>
                </a:solidFill>
              </a:rPr>
              <a:t>yellow</a:t>
            </a: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La moqueta es azul/ marrón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carpet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is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blue</a:t>
            </a:r>
            <a:r>
              <a:rPr lang="es-ES" sz="3800" dirty="0" smtClean="0">
                <a:solidFill>
                  <a:srgbClr val="0070C0"/>
                </a:solidFill>
              </a:rPr>
              <a:t>/ </a:t>
            </a:r>
            <a:r>
              <a:rPr lang="es-ES" sz="3800" dirty="0" err="1" smtClean="0">
                <a:solidFill>
                  <a:srgbClr val="0070C0"/>
                </a:solidFill>
              </a:rPr>
              <a:t>brown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verde….	</a:t>
            </a:r>
            <a:r>
              <a:rPr lang="es-ES" sz="3800" dirty="0" smtClean="0">
                <a:solidFill>
                  <a:schemeClr val="tx1"/>
                </a:solidFill>
              </a:rPr>
              <a:t>			</a:t>
            </a:r>
            <a:r>
              <a:rPr lang="es-ES" sz="3800" dirty="0" err="1" smtClean="0">
                <a:solidFill>
                  <a:srgbClr val="0070C0"/>
                </a:solidFill>
              </a:rPr>
              <a:t>g</a:t>
            </a:r>
            <a:r>
              <a:rPr lang="es-ES" sz="3800" dirty="0" err="1" smtClean="0">
                <a:solidFill>
                  <a:srgbClr val="0070C0"/>
                </a:solidFill>
              </a:rPr>
              <a:t>reen</a:t>
            </a:r>
            <a:r>
              <a:rPr lang="es-ES" sz="3800" dirty="0" smtClean="0">
                <a:solidFill>
                  <a:srgbClr val="0070C0"/>
                </a:solidFill>
              </a:rPr>
              <a:t>…</a:t>
            </a: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Las  cortinas son blancas/		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curtains</a:t>
            </a:r>
            <a:r>
              <a:rPr lang="es-ES" sz="3800" dirty="0" smtClean="0">
                <a:solidFill>
                  <a:srgbClr val="0070C0"/>
                </a:solidFill>
              </a:rPr>
              <a:t> are </a:t>
            </a:r>
            <a:r>
              <a:rPr lang="es-ES" sz="3800" dirty="0" err="1" smtClean="0">
                <a:solidFill>
                  <a:srgbClr val="0070C0"/>
                </a:solidFill>
              </a:rPr>
              <a:t>white</a:t>
            </a:r>
            <a:r>
              <a:rPr lang="es-ES" sz="3800" dirty="0" smtClean="0">
                <a:solidFill>
                  <a:srgbClr val="0070C0"/>
                </a:solidFill>
              </a:rPr>
              <a:t>/</a:t>
            </a: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a</a:t>
            </a:r>
            <a:r>
              <a:rPr lang="es-ES" sz="3800" dirty="0" smtClean="0">
                <a:solidFill>
                  <a:schemeClr val="tx1"/>
                </a:solidFill>
              </a:rPr>
              <a:t>marillas…			</a:t>
            </a:r>
            <a:r>
              <a:rPr lang="es-ES" sz="3800" dirty="0" err="1" smtClean="0">
                <a:solidFill>
                  <a:srgbClr val="0070C0"/>
                </a:solidFill>
              </a:rPr>
              <a:t>yellow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Es grande/pequeño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  <a:r>
              <a:rPr lang="es-ES" sz="3800" dirty="0" err="1" smtClean="0">
                <a:solidFill>
                  <a:srgbClr val="0070C0"/>
                </a:solidFill>
              </a:rPr>
              <a:t>It´s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big</a:t>
            </a:r>
            <a:r>
              <a:rPr lang="es-ES" sz="3800" dirty="0" smtClean="0">
                <a:solidFill>
                  <a:srgbClr val="0070C0"/>
                </a:solidFill>
              </a:rPr>
              <a:t>/</a:t>
            </a:r>
            <a:r>
              <a:rPr lang="es-ES" sz="3800" dirty="0" err="1" smtClean="0">
                <a:solidFill>
                  <a:srgbClr val="0070C0"/>
                </a:solidFill>
              </a:rPr>
              <a:t>small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Es luminoso/oscuro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  <a:r>
              <a:rPr lang="es-ES" sz="3800" dirty="0" err="1" smtClean="0">
                <a:solidFill>
                  <a:srgbClr val="0070C0"/>
                </a:solidFill>
              </a:rPr>
              <a:t>It´s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bright</a:t>
            </a:r>
            <a:r>
              <a:rPr lang="es-ES" sz="3800" dirty="0" smtClean="0">
                <a:solidFill>
                  <a:srgbClr val="0070C0"/>
                </a:solidFill>
              </a:rPr>
              <a:t>/</a:t>
            </a:r>
            <a:r>
              <a:rPr lang="es-ES" sz="3800" dirty="0" err="1" smtClean="0">
                <a:solidFill>
                  <a:srgbClr val="0070C0"/>
                </a:solidFill>
              </a:rPr>
              <a:t>dark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¿Qué </a:t>
            </a:r>
            <a:r>
              <a:rPr lang="es-ES" dirty="0" smtClean="0"/>
              <a:t>hay en tu dormitorio</a:t>
            </a:r>
            <a:r>
              <a:rPr lang="es-ES" dirty="0" smtClean="0"/>
              <a:t>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is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there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in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your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bedroom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 </a:t>
            </a:r>
            <a:endParaRPr lang="en-IE" sz="3100" dirty="0">
              <a:latin typeface="+mn-l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en-IE" dirty="0"/>
          </a:p>
        </p:txBody>
      </p:sp>
      <p:sp>
        <p:nvSpPr>
          <p:cNvPr id="8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8229600" cy="41910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		</a:t>
            </a:r>
            <a:endParaRPr lang="es-ES" sz="40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	</a:t>
            </a:r>
            <a:r>
              <a:rPr lang="es-ES" sz="4000" dirty="0" smtClean="0">
                <a:solidFill>
                  <a:schemeClr val="tx1"/>
                </a:solidFill>
              </a:rPr>
              <a:t>	</a:t>
            </a:r>
          </a:p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		Hay:</a:t>
            </a:r>
            <a:r>
              <a:rPr lang="es-ES" sz="4000" dirty="0" smtClean="0">
                <a:solidFill>
                  <a:schemeClr val="tx1"/>
                </a:solidFill>
              </a:rPr>
              <a:t>				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</a:t>
            </a:r>
            <a:r>
              <a:rPr lang="es-ES" sz="4000" dirty="0" err="1" smtClean="0">
                <a:solidFill>
                  <a:srgbClr val="0070C0"/>
                </a:solidFill>
              </a:rPr>
              <a:t>is</a:t>
            </a:r>
            <a:r>
              <a:rPr lang="es-ES" sz="4000" dirty="0" smtClean="0">
                <a:solidFill>
                  <a:srgbClr val="0070C0"/>
                </a:solidFill>
              </a:rPr>
              <a:t>/</a:t>
            </a:r>
            <a:r>
              <a:rPr lang="es-ES" sz="4000" dirty="0" err="1" smtClean="0">
                <a:solidFill>
                  <a:srgbClr val="0070C0"/>
                </a:solidFill>
              </a:rPr>
              <a:t>there</a:t>
            </a:r>
            <a:r>
              <a:rPr lang="es-ES" sz="4000" dirty="0" smtClean="0">
                <a:solidFill>
                  <a:srgbClr val="0070C0"/>
                </a:solidFill>
              </a:rPr>
              <a:t> are: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</a:t>
            </a:r>
            <a:r>
              <a:rPr lang="es-ES" sz="3800" dirty="0" smtClean="0">
                <a:solidFill>
                  <a:schemeClr val="tx1"/>
                </a:solidFill>
              </a:rPr>
              <a:t>na cama	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bed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</a:t>
            </a:r>
            <a:r>
              <a:rPr lang="es-ES" sz="3800" dirty="0" smtClean="0">
                <a:solidFill>
                  <a:schemeClr val="tx1"/>
                </a:solidFill>
              </a:rPr>
              <a:t>n armario		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wardrobe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</a:t>
            </a:r>
            <a:r>
              <a:rPr lang="es-ES" sz="3800" dirty="0" smtClean="0">
                <a:solidFill>
                  <a:schemeClr val="tx1"/>
                </a:solidFill>
              </a:rPr>
              <a:t>na mesita de noche	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bed-side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table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</a:t>
            </a:r>
            <a:r>
              <a:rPr lang="es-ES" sz="3800" dirty="0" smtClean="0">
                <a:solidFill>
                  <a:schemeClr val="tx1"/>
                </a:solidFill>
              </a:rPr>
              <a:t>n escritorio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desk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</a:t>
            </a:r>
            <a:r>
              <a:rPr lang="es-ES" sz="3800" dirty="0" smtClean="0">
                <a:solidFill>
                  <a:schemeClr val="tx1"/>
                </a:solidFill>
              </a:rPr>
              <a:t>na silla		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chair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una estantería	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n-IE" sz="3800" dirty="0" smtClean="0">
                <a:solidFill>
                  <a:srgbClr val="0070C0"/>
                </a:solidFill>
              </a:rPr>
              <a:t>bookcase</a:t>
            </a:r>
            <a:endParaRPr lang="en-IE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u</a:t>
            </a:r>
            <a:r>
              <a:rPr lang="es-ES" sz="3800" dirty="0" smtClean="0">
                <a:solidFill>
                  <a:schemeClr val="tx1"/>
                </a:solidFill>
              </a:rPr>
              <a:t>na cómoda	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  <a:r>
              <a:rPr lang="es-ES" sz="3800" dirty="0" smtClean="0">
                <a:solidFill>
                  <a:srgbClr val="0070C0"/>
                </a:solidFill>
              </a:rPr>
              <a:t>a </a:t>
            </a:r>
            <a:r>
              <a:rPr lang="es-ES" sz="3800" dirty="0" err="1" smtClean="0">
                <a:solidFill>
                  <a:srgbClr val="0070C0"/>
                </a:solidFill>
              </a:rPr>
              <a:t>chest</a:t>
            </a:r>
            <a:r>
              <a:rPr lang="es-ES" sz="3800" dirty="0" smtClean="0">
                <a:solidFill>
                  <a:srgbClr val="0070C0"/>
                </a:solidFill>
              </a:rPr>
              <a:t> of </a:t>
            </a:r>
            <a:r>
              <a:rPr lang="es-ES" sz="3800" dirty="0" err="1" smtClean="0">
                <a:solidFill>
                  <a:srgbClr val="0070C0"/>
                </a:solidFill>
              </a:rPr>
              <a:t>drawers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¿Qué </a:t>
            </a:r>
            <a:r>
              <a:rPr lang="es-ES" dirty="0" smtClean="0"/>
              <a:t>tareas </a:t>
            </a:r>
            <a:r>
              <a:rPr lang="es-ES" dirty="0" smtClean="0"/>
              <a:t>haces en casa</a:t>
            </a:r>
            <a:r>
              <a:rPr lang="es-ES" dirty="0" smtClean="0"/>
              <a:t>?</a:t>
            </a:r>
            <a:r>
              <a:rPr lang="es-ES" dirty="0" smtClean="0">
                <a:latin typeface="+mn-lt"/>
              </a:rPr>
              <a:t/>
            </a:r>
            <a:br>
              <a:rPr lang="es-ES" dirty="0" smtClean="0">
                <a:latin typeface="+mn-lt"/>
              </a:rPr>
            </a:b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What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chores do </a:t>
            </a:r>
            <a:r>
              <a:rPr lang="es-ES" sz="3100" dirty="0" err="1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 do at home</a:t>
            </a:r>
            <a:r>
              <a:rPr lang="es-ES" sz="3100" dirty="0" smtClean="0">
                <a:solidFill>
                  <a:srgbClr val="0070C0"/>
                </a:solidFill>
                <a:latin typeface="+mn-lt"/>
              </a:rPr>
              <a:t>? </a:t>
            </a:r>
            <a:endParaRPr lang="en-IE" sz="3100" dirty="0">
              <a:latin typeface="+mn-l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en-IE" dirty="0"/>
          </a:p>
        </p:txBody>
      </p:sp>
      <p:sp>
        <p:nvSpPr>
          <p:cNvPr id="8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8229600" cy="4191000"/>
          </a:xfr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lvl="1">
              <a:buNone/>
            </a:pPr>
            <a:r>
              <a:rPr lang="es-ES" sz="4000" dirty="0" smtClean="0">
                <a:solidFill>
                  <a:schemeClr val="tx1"/>
                </a:solidFill>
              </a:rPr>
              <a:t>		</a:t>
            </a:r>
            <a:r>
              <a:rPr lang="es-ES" sz="4000" dirty="0" smtClean="0">
                <a:solidFill>
                  <a:schemeClr val="tx1"/>
                </a:solidFill>
              </a:rPr>
              <a:t>	</a:t>
            </a:r>
            <a:r>
              <a:rPr lang="es-ES" sz="4000" dirty="0" smtClean="0">
                <a:solidFill>
                  <a:schemeClr val="tx1"/>
                </a:solidFill>
              </a:rPr>
              <a:t>	</a:t>
            </a:r>
            <a:endParaRPr lang="es-ES" sz="4000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P</a:t>
            </a:r>
            <a:r>
              <a:rPr lang="es-ES" sz="3800" dirty="0" smtClean="0">
                <a:solidFill>
                  <a:schemeClr val="tx1"/>
                </a:solidFill>
              </a:rPr>
              <a:t>ongo y quito la mesa todos	</a:t>
            </a:r>
            <a:r>
              <a:rPr lang="es-ES" sz="3800" dirty="0" smtClean="0">
                <a:solidFill>
                  <a:srgbClr val="0070C0"/>
                </a:solidFill>
              </a:rPr>
              <a:t>I set and </a:t>
            </a:r>
            <a:r>
              <a:rPr lang="es-ES" sz="3800" dirty="0" err="1" smtClean="0">
                <a:solidFill>
                  <a:srgbClr val="0070C0"/>
                </a:solidFill>
              </a:rPr>
              <a:t>clear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table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los días				</a:t>
            </a:r>
            <a:r>
              <a:rPr lang="es-ES" sz="3800" dirty="0" err="1" smtClean="0">
                <a:solidFill>
                  <a:srgbClr val="0070C0"/>
                </a:solidFill>
              </a:rPr>
              <a:t>every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day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Lavo los platos		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rgbClr val="0070C0"/>
                </a:solidFill>
              </a:rPr>
              <a:t>I </a:t>
            </a:r>
            <a:r>
              <a:rPr lang="es-ES" sz="3800" dirty="0" err="1" smtClean="0">
                <a:solidFill>
                  <a:srgbClr val="0070C0"/>
                </a:solidFill>
              </a:rPr>
              <a:t>wash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dishes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Pongo el lavavajillas	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rgbClr val="0070C0"/>
                </a:solidFill>
              </a:rPr>
              <a:t>I </a:t>
            </a:r>
            <a:r>
              <a:rPr lang="es-ES" sz="3800" dirty="0" err="1" smtClean="0">
                <a:solidFill>
                  <a:srgbClr val="0070C0"/>
                </a:solidFill>
              </a:rPr>
              <a:t>put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on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dishwasher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Paso la aspiradora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rgbClr val="0070C0"/>
                </a:solidFill>
              </a:rPr>
              <a:t>I </a:t>
            </a:r>
            <a:r>
              <a:rPr lang="es-ES" sz="3800" dirty="0" err="1" smtClean="0">
                <a:solidFill>
                  <a:srgbClr val="0070C0"/>
                </a:solidFill>
              </a:rPr>
              <a:t>hoover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Ordeno y limpio mi dormitorio</a:t>
            </a:r>
            <a:r>
              <a:rPr lang="es-ES" sz="3800" dirty="0" smtClean="0">
                <a:solidFill>
                  <a:schemeClr val="tx1"/>
                </a:solidFill>
              </a:rPr>
              <a:t>	</a:t>
            </a:r>
            <a:r>
              <a:rPr lang="es-ES" sz="3800" dirty="0" smtClean="0">
                <a:solidFill>
                  <a:srgbClr val="0070C0"/>
                </a:solidFill>
              </a:rPr>
              <a:t>I </a:t>
            </a:r>
            <a:r>
              <a:rPr lang="es-ES" sz="3800" dirty="0" err="1" smtClean="0">
                <a:solidFill>
                  <a:srgbClr val="0070C0"/>
                </a:solidFill>
              </a:rPr>
              <a:t>tidy</a:t>
            </a:r>
            <a:r>
              <a:rPr lang="es-ES" sz="3800" dirty="0" smtClean="0">
                <a:solidFill>
                  <a:srgbClr val="0070C0"/>
                </a:solidFill>
              </a:rPr>
              <a:t> and </a:t>
            </a:r>
            <a:r>
              <a:rPr lang="es-ES" sz="3800" dirty="0" err="1" smtClean="0">
                <a:solidFill>
                  <a:srgbClr val="0070C0"/>
                </a:solidFill>
              </a:rPr>
              <a:t>clean</a:t>
            </a:r>
            <a:r>
              <a:rPr lang="es-ES" sz="3800" dirty="0" smtClean="0">
                <a:solidFill>
                  <a:srgbClr val="0070C0"/>
                </a:solidFill>
              </a:rPr>
              <a:t> my </a:t>
            </a:r>
            <a:r>
              <a:rPr lang="es-ES" sz="3800" dirty="0" err="1" smtClean="0">
                <a:solidFill>
                  <a:srgbClr val="0070C0"/>
                </a:solidFill>
              </a:rPr>
              <a:t>bedroom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los fines de semana		</a:t>
            </a:r>
            <a:r>
              <a:rPr lang="es-ES" sz="3800" dirty="0" err="1" smtClean="0">
                <a:solidFill>
                  <a:srgbClr val="0070C0"/>
                </a:solidFill>
              </a:rPr>
              <a:t>every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weekend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Hago la compra			</a:t>
            </a:r>
            <a:r>
              <a:rPr lang="es-ES" sz="3800" dirty="0" smtClean="0">
                <a:solidFill>
                  <a:srgbClr val="0070C0"/>
                </a:solidFill>
              </a:rPr>
              <a:t>I do 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shopping</a:t>
            </a:r>
            <a:endParaRPr lang="en-IE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r>
              <a:rPr lang="es-ES" sz="3800" dirty="0" smtClean="0">
                <a:solidFill>
                  <a:schemeClr val="tx1"/>
                </a:solidFill>
              </a:rPr>
              <a:t>Paseo al perro	</a:t>
            </a:r>
            <a:r>
              <a:rPr lang="es-ES" sz="3800" dirty="0" smtClean="0">
                <a:solidFill>
                  <a:schemeClr val="tx1"/>
                </a:solidFill>
              </a:rPr>
              <a:t>		</a:t>
            </a:r>
            <a:r>
              <a:rPr lang="es-ES" sz="3800" dirty="0" smtClean="0">
                <a:solidFill>
                  <a:srgbClr val="0070C0"/>
                </a:solidFill>
              </a:rPr>
              <a:t>I </a:t>
            </a:r>
            <a:r>
              <a:rPr lang="es-ES" sz="3800" dirty="0" err="1" smtClean="0">
                <a:solidFill>
                  <a:srgbClr val="0070C0"/>
                </a:solidFill>
              </a:rPr>
              <a:t>walk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the</a:t>
            </a:r>
            <a:r>
              <a:rPr lang="es-ES" sz="3800" dirty="0" smtClean="0">
                <a:solidFill>
                  <a:srgbClr val="0070C0"/>
                </a:solidFill>
              </a:rPr>
              <a:t> </a:t>
            </a:r>
            <a:r>
              <a:rPr lang="es-ES" sz="3800" dirty="0" err="1" smtClean="0">
                <a:solidFill>
                  <a:srgbClr val="0070C0"/>
                </a:solidFill>
              </a:rPr>
              <a:t>dog</a:t>
            </a:r>
            <a:endParaRPr lang="es-ES" sz="3800" dirty="0" smtClean="0">
              <a:solidFill>
                <a:srgbClr val="0070C0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  <a:p>
            <a:pPr marL="1657350" lvl="2" indent="-742950">
              <a:spcBef>
                <a:spcPts val="0"/>
              </a:spcBef>
              <a:buNone/>
            </a:pPr>
            <a:endParaRPr lang="es-ES" sz="3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FC000"/>
          </a:solidFill>
          <a:ln>
            <a:solidFill>
              <a:srgbClr val="99FF33"/>
            </a:solidFill>
          </a:ln>
        </p:spPr>
        <p:txBody>
          <a:bodyPr>
            <a:normAutofit/>
          </a:bodyPr>
          <a:lstStyle/>
          <a:p>
            <a:r>
              <a:rPr lang="es-ES" dirty="0" err="1" smtClean="0"/>
              <a:t>Practice</a:t>
            </a:r>
            <a:r>
              <a:rPr lang="es-ES" dirty="0" smtClean="0"/>
              <a:t>: Listen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audio and </a:t>
            </a:r>
            <a:r>
              <a:rPr lang="es-ES" dirty="0" err="1" smtClean="0"/>
              <a:t>answer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questions</a:t>
            </a: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57200" cy="3916363"/>
          </a:xfr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2"/>
            <a:endParaRPr lang="es-E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2"/>
            <a:endParaRPr lang="es-E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1"/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3600" dirty="0" smtClean="0">
              <a:latin typeface="Comic Sans MS" pitchFamily="66" charset="0"/>
            </a:endParaRPr>
          </a:p>
          <a:p>
            <a:pPr lvl="1">
              <a:buNone/>
            </a:pPr>
            <a:endParaRPr lang="es-ES" sz="1200" dirty="0" smtClean="0"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524000" y="2209800"/>
            <a:ext cx="7315200" cy="3916363"/>
          </a:xfrm>
          <a:ln w="28575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lvl="1">
              <a:buNone/>
            </a:pPr>
            <a:endParaRPr lang="es-ES" sz="36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lvl="2">
              <a:buNone/>
            </a:pPr>
            <a:endParaRPr lang="es-ES" sz="3600" dirty="0" smtClean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0800" y="48006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Double</a:t>
            </a:r>
            <a:r>
              <a:rPr lang="es-ES" dirty="0" smtClean="0"/>
              <a:t> </a:t>
            </a:r>
            <a:r>
              <a:rPr lang="es-ES" dirty="0" err="1" smtClean="0"/>
              <a:t>click</a:t>
            </a:r>
            <a:r>
              <a:rPr lang="es-ES" dirty="0" smtClean="0"/>
              <a:t> </a:t>
            </a:r>
            <a:r>
              <a:rPr lang="es-ES" dirty="0" smtClean="0"/>
              <a:t> and open </a:t>
            </a:r>
            <a:r>
              <a:rPr lang="es-ES" dirty="0" err="1" smtClean="0"/>
              <a:t>file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play</a:t>
            </a:r>
            <a:r>
              <a:rPr lang="es-ES" dirty="0" smtClean="0"/>
              <a:t> audio </a:t>
            </a:r>
            <a:endParaRPr lang="en-IE" dirty="0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514600" y="3276600"/>
          <a:ext cx="2057400" cy="1341215"/>
        </p:xfrm>
        <a:graphic>
          <a:graphicData uri="http://schemas.openxmlformats.org/presentationml/2006/ole">
            <p:oleObj spid="_x0000_s1029" name="Packager Shell Object" showAsIcon="1" r:id="rId4" imgW="752400" imgH="4910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7967</TotalTime>
  <Words>85</Words>
  <Application>Microsoft Office PowerPoint</Application>
  <PresentationFormat>On-screen Show (4:3)</PresentationFormat>
  <Paragraphs>131</Paragraphs>
  <Slides>9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Office Theme</vt:lpstr>
      <vt:lpstr>Custom Design</vt:lpstr>
      <vt:lpstr>Package</vt:lpstr>
      <vt:lpstr> Tu Casa</vt:lpstr>
      <vt:lpstr>¿Cómo es tu casa? What is your house like?</vt:lpstr>
      <vt:lpstr>¿Cómo es tu casa?  What is your house like? (cont.)</vt:lpstr>
      <vt:lpstr>¿Cómo es tu casa?  What is your house like? (cont.)</vt:lpstr>
      <vt:lpstr>Tu dormitorio Your bedroom</vt:lpstr>
      <vt:lpstr>¿Cómo es tu dormitorio? What is your bedroom like?</vt:lpstr>
      <vt:lpstr>¿Qué hay en tu dormitorio? What is there in your bedroom? </vt:lpstr>
      <vt:lpstr>¿Qué tareas haces en casa? What chores do you do at home? </vt:lpstr>
      <vt:lpstr>Practice: Listen to the audio and answer the 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Estar y Tener</dc:title>
  <dc:creator>Sol Saez</dc:creator>
  <cp:lastModifiedBy>Sol Saez</cp:lastModifiedBy>
  <cp:revision>109</cp:revision>
  <dcterms:created xsi:type="dcterms:W3CDTF">2006-08-16T00:00:00Z</dcterms:created>
  <dcterms:modified xsi:type="dcterms:W3CDTF">2018-09-15T10:09:19Z</dcterms:modified>
</cp:coreProperties>
</file>