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9" r:id="rId4"/>
    <p:sldId id="261" r:id="rId5"/>
    <p:sldId id="262" r:id="rId6"/>
    <p:sldId id="25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016" autoAdjust="0"/>
    <p:restoredTop sz="94660"/>
  </p:normalViewPr>
  <p:slideViewPr>
    <p:cSldViewPr snapToGrid="0">
      <p:cViewPr varScale="1">
        <p:scale>
          <a:sx n="69" d="100"/>
          <a:sy n="69" d="100"/>
        </p:scale>
        <p:origin x="-492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12192" y="6053328"/>
            <a:ext cx="2999232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3145536" y="6044184"/>
            <a:ext cx="90464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01600" y="6068699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9/16/2018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780524" y="236539"/>
            <a:ext cx="78232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9/16/2018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7272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8A87A34-81AB-432B-8DAE-1953F412C126}" type="datetimeFigureOut">
              <a:rPr lang="en-US" smtClean="0"/>
              <a:pPr/>
              <a:t>9/16/2018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8A87A34-81AB-432B-8DAE-1953F412C126}" type="datetimeFigureOut">
              <a:rPr lang="en-US" smtClean="0"/>
              <a:pPr/>
              <a:t>9/16/2018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12192" y="4572000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12192" y="4663440"/>
            <a:ext cx="195072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060448" y="4654296"/>
            <a:ext cx="10131552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930400" y="0"/>
            <a:ext cx="134112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 rtlCol="0"/>
          <a:lstStyle/>
          <a:p>
            <a:fld id="{48A87A34-81AB-432B-8DAE-1953F412C126}" type="datetimeFigureOut">
              <a:rPr lang="en-US" smtClean="0"/>
              <a:pPr/>
              <a:t>9/16/2018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9304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2133600" y="6248207"/>
            <a:ext cx="6096000" cy="365125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37600" y="6248403"/>
            <a:ext cx="29464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9/16/2018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2" y="6248208"/>
            <a:ext cx="743131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8128424" y="0"/>
            <a:ext cx="42672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6"/>
            <a:ext cx="533400" cy="325968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9/16/2018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812801" y="6248207"/>
            <a:ext cx="7228111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12192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787400" y="1280160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7112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8fiPiu0Mto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9238" y="563563"/>
            <a:ext cx="9001462" cy="1008063"/>
          </a:xfrm>
        </p:spPr>
        <p:txBody>
          <a:bodyPr>
            <a:noAutofit/>
          </a:bodyPr>
          <a:lstStyle/>
          <a:p>
            <a:r>
              <a:rPr lang="en-IE" sz="8000" dirty="0"/>
              <a:t>Las </a:t>
            </a:r>
            <a:r>
              <a:rPr lang="en-IE" sz="8000" dirty="0" err="1"/>
              <a:t>fallas</a:t>
            </a:r>
            <a:endParaRPr lang="en-IE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8655" y="5959103"/>
            <a:ext cx="3131127" cy="1397000"/>
          </a:xfrm>
        </p:spPr>
        <p:txBody>
          <a:bodyPr>
            <a:normAutofit/>
          </a:bodyPr>
          <a:lstStyle/>
          <a:p>
            <a:endParaRPr lang="en-IE" dirty="0" smtClean="0"/>
          </a:p>
          <a:p>
            <a:r>
              <a:rPr lang="en-IE" dirty="0" smtClean="0"/>
              <a:t>By </a:t>
            </a:r>
            <a:r>
              <a:rPr lang="en-IE" dirty="0" smtClean="0"/>
              <a:t>Sol </a:t>
            </a:r>
            <a:r>
              <a:rPr lang="en-IE" dirty="0" err="1" smtClean="0"/>
              <a:t>Sáez</a:t>
            </a:r>
            <a:r>
              <a:rPr lang="en-IE" dirty="0" smtClean="0"/>
              <a:t>   </a:t>
            </a:r>
            <a:endParaRPr lang="en-IE" dirty="0" smtClean="0"/>
          </a:p>
          <a:p>
            <a:endParaRPr lang="en-IE" dirty="0"/>
          </a:p>
          <a:p>
            <a:endParaRPr lang="en-I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639" y="2108200"/>
            <a:ext cx="5710162" cy="3423866"/>
          </a:xfrm>
          <a:prstGeom prst="rect">
            <a:avLst/>
          </a:prstGeom>
        </p:spPr>
      </p:pic>
      <p:pic>
        <p:nvPicPr>
          <p:cNvPr id="6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3" cstate="print"/>
          <a:srcRect t="11087"/>
          <a:stretch>
            <a:fillRect/>
          </a:stretch>
        </p:blipFill>
        <p:spPr bwMode="auto">
          <a:xfrm>
            <a:off x="3308252" y="6123709"/>
            <a:ext cx="1492348" cy="555543"/>
          </a:xfrm>
          <a:prstGeom prst="rect">
            <a:avLst/>
          </a:prstGeom>
          <a:noFill/>
        </p:spPr>
      </p:pic>
      <p:pic>
        <p:nvPicPr>
          <p:cNvPr id="18434" name="Picture 2" descr="Image result for las fallas de valenci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45285" y="1521836"/>
            <a:ext cx="4167042" cy="41670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8525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61308" y="1052945"/>
            <a:ext cx="4687435" cy="554181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200" dirty="0"/>
              <a:t>Las Fallas </a:t>
            </a:r>
            <a:r>
              <a:rPr lang="es-ES" sz="2200" dirty="0">
                <a:effectLst/>
              </a:rPr>
              <a:t>es una celebración tradicional celebrada en conmemoración de San José que van del 15 al 19 de marzo.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200" dirty="0">
                <a:effectLst/>
              </a:rPr>
              <a:t>Cada barrio tiene un grupo de personas llamado el casal fallar que </a:t>
            </a:r>
            <a:r>
              <a:rPr lang="es-ES" sz="2200" dirty="0" smtClean="0">
                <a:effectLst/>
              </a:rPr>
              <a:t>trabajan todo el año para recaudar fondos y construir el “ninot” que luego será quemado.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200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Los “ninots” suelen representar la actualidad de forma satírica</a:t>
            </a:r>
            <a:endParaRPr lang="es-ES" dirty="0"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971" y="415981"/>
            <a:ext cx="5929773" cy="685800"/>
          </a:xfrm>
        </p:spPr>
        <p:txBody>
          <a:bodyPr>
            <a:normAutofit fontScale="90000"/>
          </a:bodyPr>
          <a:lstStyle/>
          <a:p>
            <a:r>
              <a:rPr lang="en-IE" dirty="0" smtClean="0"/>
              <a:t>	¿ </a:t>
            </a:r>
            <a:r>
              <a:rPr lang="es-ES" sz="4400" b="1" dirty="0" smtClean="0">
                <a:solidFill>
                  <a:schemeClr val="tx1"/>
                </a:solidFill>
              </a:rPr>
              <a:t>¿</a:t>
            </a:r>
            <a:r>
              <a:rPr lang="en-IE" sz="4400" b="1" dirty="0" err="1" smtClean="0">
                <a:solidFill>
                  <a:schemeClr val="tx1"/>
                </a:solidFill>
              </a:rPr>
              <a:t>Qué</a:t>
            </a:r>
            <a:r>
              <a:rPr lang="en-IE" sz="4400" b="1" dirty="0" smtClean="0">
                <a:solidFill>
                  <a:schemeClr val="tx1"/>
                </a:solidFill>
              </a:rPr>
              <a:t> </a:t>
            </a:r>
            <a:r>
              <a:rPr lang="en-IE" sz="4400" b="1" dirty="0">
                <a:solidFill>
                  <a:schemeClr val="tx1"/>
                </a:solidFill>
              </a:rPr>
              <a:t>son </a:t>
            </a:r>
            <a:r>
              <a:rPr lang="en-IE" sz="4400" b="1" dirty="0">
                <a:solidFill>
                  <a:schemeClr val="tx1"/>
                </a:solidFill>
              </a:rPr>
              <a:t>L</a:t>
            </a:r>
            <a:r>
              <a:rPr lang="en-IE" sz="4400" b="1" dirty="0" smtClean="0">
                <a:solidFill>
                  <a:schemeClr val="tx1"/>
                </a:solidFill>
              </a:rPr>
              <a:t>as </a:t>
            </a:r>
            <a:r>
              <a:rPr lang="en-IE" sz="4400" b="1" dirty="0" err="1" smtClean="0">
                <a:solidFill>
                  <a:schemeClr val="tx1"/>
                </a:solidFill>
              </a:rPr>
              <a:t>F</a:t>
            </a:r>
            <a:r>
              <a:rPr lang="en-IE" sz="4400" b="1" dirty="0" err="1" smtClean="0">
                <a:solidFill>
                  <a:schemeClr val="tx1"/>
                </a:solidFill>
              </a:rPr>
              <a:t>allas</a:t>
            </a:r>
            <a:r>
              <a:rPr lang="en-IE" sz="44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17410" name="Picture 2" descr="Image result for las fallas de valenc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20421" y="595745"/>
            <a:ext cx="4722198" cy="2697308"/>
          </a:xfrm>
          <a:prstGeom prst="rect">
            <a:avLst/>
          </a:prstGeom>
          <a:noFill/>
        </p:spPr>
      </p:pic>
      <p:pic>
        <p:nvPicPr>
          <p:cNvPr id="17412" name="Picture 4" descr="Image result for las fallas de valen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19495" y="3616037"/>
            <a:ext cx="4036219" cy="24607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26824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08744" y="2903085"/>
            <a:ext cx="5934950" cy="3121705"/>
          </a:xfrm>
        </p:spPr>
        <p:txBody>
          <a:bodyPr>
            <a:normAutofit/>
          </a:bodyPr>
          <a:lstStyle/>
          <a:p>
            <a:r>
              <a:rPr lang="es-ES" sz="4000" dirty="0" smtClean="0"/>
              <a:t>Las Fallas tienen lugar</a:t>
            </a:r>
            <a:r>
              <a:rPr lang="es-ES" sz="4000" dirty="0" smtClean="0"/>
              <a:t> </a:t>
            </a:r>
            <a:r>
              <a:rPr lang="es-ES" sz="4000" dirty="0"/>
              <a:t>en </a:t>
            </a:r>
            <a:r>
              <a:rPr lang="es-ES" sz="4000" dirty="0" smtClean="0"/>
              <a:t>la ciudad de Valencia </a:t>
            </a:r>
            <a:r>
              <a:rPr lang="es-ES" sz="4000" dirty="0"/>
              <a:t>en la costa este de España</a:t>
            </a:r>
          </a:p>
          <a:p>
            <a:endParaRPr lang="es-ES" sz="2400" dirty="0"/>
          </a:p>
          <a:p>
            <a:r>
              <a:rPr lang="es-ES" sz="2400" dirty="0"/>
              <a:t> </a:t>
            </a:r>
            <a:endParaRPr lang="en-IE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8744" y="1181100"/>
            <a:ext cx="5929773" cy="1247095"/>
          </a:xfrm>
        </p:spPr>
        <p:txBody>
          <a:bodyPr>
            <a:noAutofit/>
          </a:bodyPr>
          <a:lstStyle/>
          <a:p>
            <a:r>
              <a:rPr lang="es-ES" sz="4400" b="1" dirty="0">
                <a:solidFill>
                  <a:schemeClr val="tx1"/>
                </a:solidFill>
              </a:rPr>
              <a:t>¿</a:t>
            </a:r>
            <a:r>
              <a:rPr lang="es-ES" sz="4400" b="1" dirty="0" smtClean="0">
                <a:solidFill>
                  <a:schemeClr val="tx1"/>
                </a:solidFill>
              </a:rPr>
              <a:t>Dónde </a:t>
            </a:r>
            <a:r>
              <a:rPr lang="es-ES" sz="4400" b="1" dirty="0" smtClean="0">
                <a:solidFill>
                  <a:schemeClr val="tx1"/>
                </a:solidFill>
              </a:rPr>
              <a:t>tienen lugar</a:t>
            </a:r>
            <a:r>
              <a:rPr lang="es-ES" sz="4400" b="1" dirty="0" smtClean="0">
                <a:solidFill>
                  <a:schemeClr val="tx1"/>
                </a:solidFill>
              </a:rPr>
              <a:t> </a:t>
            </a:r>
            <a:r>
              <a:rPr lang="es-ES" sz="4400" b="1" dirty="0">
                <a:solidFill>
                  <a:schemeClr val="tx1"/>
                </a:solidFill>
              </a:rPr>
              <a:t>L</a:t>
            </a:r>
            <a:r>
              <a:rPr lang="es-ES" sz="4400" b="1" dirty="0" smtClean="0">
                <a:solidFill>
                  <a:schemeClr val="tx1"/>
                </a:solidFill>
              </a:rPr>
              <a:t>as </a:t>
            </a:r>
            <a:r>
              <a:rPr lang="es-ES" sz="4400" b="1" dirty="0">
                <a:solidFill>
                  <a:schemeClr val="tx1"/>
                </a:solidFill>
              </a:rPr>
              <a:t>F</a:t>
            </a:r>
            <a:r>
              <a:rPr lang="es-ES" sz="4400" b="1" dirty="0" smtClean="0">
                <a:solidFill>
                  <a:schemeClr val="tx1"/>
                </a:solidFill>
              </a:rPr>
              <a:t>allas</a:t>
            </a:r>
            <a:r>
              <a:rPr lang="es-ES" sz="4400" b="1" dirty="0">
                <a:solidFill>
                  <a:schemeClr val="tx1"/>
                </a:solidFill>
              </a:rPr>
              <a:t>?</a:t>
            </a:r>
            <a:endParaRPr lang="en-IE" sz="44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594" y="1181100"/>
            <a:ext cx="4495800" cy="484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7745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s-ES" sz="3200" dirty="0" smtClean="0"/>
              <a:t>Jóvenes vestidas con traje tradicional llevan un ramo de flores a la virgen.</a:t>
            </a:r>
            <a:endParaRPr lang="en-IE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tx1"/>
                </a:solidFill>
              </a:rPr>
              <a:t>Otras celebraciones durante las fallas</a:t>
            </a:r>
            <a:endParaRPr lang="en-IE" b="1" dirty="0">
              <a:solidFill>
                <a:schemeClr val="tx1"/>
              </a:solidFill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2800" y="193963"/>
            <a:ext cx="6440545" cy="429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2270231" y="251752"/>
            <a:ext cx="28836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600" b="1" dirty="0" smtClean="0"/>
              <a:t>La Ofrenda de Flores</a:t>
            </a:r>
            <a:endParaRPr lang="en-IE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s-ES" sz="3200" dirty="0" smtClean="0"/>
              <a:t>Festival diario de </a:t>
            </a:r>
            <a:r>
              <a:rPr lang="es-ES" sz="3200" dirty="0" err="1" smtClean="0"/>
              <a:t>pirot</a:t>
            </a:r>
            <a:r>
              <a:rPr lang="en-IE" sz="3200" dirty="0" err="1" smtClean="0"/>
              <a:t>é</a:t>
            </a:r>
            <a:r>
              <a:rPr lang="en-IE" sz="3200" dirty="0" err="1" smtClean="0"/>
              <a:t>cnico</a:t>
            </a:r>
            <a:r>
              <a:rPr lang="es-ES" sz="3200" dirty="0" smtClean="0"/>
              <a:t>. La pólvora y el sonido son los protagonistas</a:t>
            </a:r>
            <a:endParaRPr lang="en-IE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tx1"/>
                </a:solidFill>
              </a:rPr>
              <a:t>Otras celebraciones durante las fallas</a:t>
            </a:r>
            <a:endParaRPr lang="en-IE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70231" y="251752"/>
            <a:ext cx="28836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600" b="1" dirty="0" smtClean="0"/>
              <a:t>La </a:t>
            </a:r>
            <a:r>
              <a:rPr lang="es-ES" sz="3600" b="1" dirty="0" err="1" smtClean="0"/>
              <a:t>Mascletá</a:t>
            </a:r>
            <a:endParaRPr lang="en-IE" sz="3600" dirty="0"/>
          </a:p>
        </p:txBody>
      </p:sp>
      <p:pic>
        <p:nvPicPr>
          <p:cNvPr id="19458" name="Picture 2" descr="Image result for las fallas de valencia la masclet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98630" y="483897"/>
            <a:ext cx="6286788" cy="3533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3394364"/>
          </a:xfrm>
        </p:spPr>
        <p:txBody>
          <a:bodyPr>
            <a:normAutofit/>
          </a:bodyPr>
          <a:lstStyle/>
          <a:p>
            <a:endParaRPr lang="en-IE" dirty="0" smtClean="0">
              <a:solidFill>
                <a:schemeClr val="tx1"/>
              </a:solidFill>
              <a:hlinkClick r:id="rId2"/>
            </a:endParaRPr>
          </a:p>
          <a:p>
            <a:r>
              <a:rPr lang="en-IE" dirty="0" smtClean="0">
                <a:hlinkClick r:id="rId2"/>
              </a:rPr>
              <a:t>https</a:t>
            </a:r>
            <a:r>
              <a:rPr lang="en-IE" dirty="0" smtClean="0">
                <a:hlinkClick r:id="rId2"/>
              </a:rPr>
              <a:t>://</a:t>
            </a:r>
            <a:r>
              <a:rPr lang="en-IE" dirty="0" smtClean="0">
                <a:hlinkClick r:id="rId2"/>
              </a:rPr>
              <a:t>www.youtube.com/watch?v=h8fiPiu0Mto</a:t>
            </a:r>
            <a:endParaRPr lang="en-IE" dirty="0" smtClean="0"/>
          </a:p>
          <a:p>
            <a:endParaRPr lang="en-IE" dirty="0" smtClean="0"/>
          </a:p>
          <a:p>
            <a:r>
              <a:rPr lang="en-IE" dirty="0" err="1" smtClean="0"/>
              <a:t>Youtube</a:t>
            </a:r>
            <a:r>
              <a:rPr lang="en-IE" dirty="0" smtClean="0"/>
              <a:t> terms of service:</a:t>
            </a:r>
          </a:p>
          <a:p>
            <a:r>
              <a:rPr lang="en-IE" dirty="0" smtClean="0"/>
              <a:t>https://www.youtube.com/static?gl=IE&amp;template=terms</a:t>
            </a:r>
          </a:p>
          <a:p>
            <a:endParaRPr lang="en-I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Las </a:t>
            </a:r>
            <a:r>
              <a:rPr lang="es-ES" dirty="0" smtClean="0">
                <a:solidFill>
                  <a:schemeClr val="tx1"/>
                </a:solidFill>
              </a:rPr>
              <a:t>Fallas – Video (</a:t>
            </a:r>
            <a:r>
              <a:rPr lang="es-ES" dirty="0" err="1" smtClean="0">
                <a:solidFill>
                  <a:schemeClr val="tx1"/>
                </a:solidFill>
              </a:rPr>
              <a:t>Youtube</a:t>
            </a:r>
            <a:r>
              <a:rPr lang="es-ES" dirty="0" smtClean="0">
                <a:solidFill>
                  <a:schemeClr val="tx1"/>
                </a:solidFill>
              </a:rPr>
              <a:t> link)</a:t>
            </a:r>
            <a:endParaRPr lang="en-I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79666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153</TotalTime>
  <Words>153</Words>
  <Application>Microsoft Office PowerPoint</Application>
  <PresentationFormat>Custom</PresentationFormat>
  <Paragraphs>24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Median</vt:lpstr>
      <vt:lpstr>Las fallas</vt:lpstr>
      <vt:lpstr> ¿ ¿Qué son Las Fallas?</vt:lpstr>
      <vt:lpstr>¿Dónde tienen lugar Las Fallas?</vt:lpstr>
      <vt:lpstr>Otras celebraciones durante las fallas</vt:lpstr>
      <vt:lpstr>Otras celebraciones durante las fallas</vt:lpstr>
      <vt:lpstr>Las Fallas – Video (Youtube link)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falles</dc:title>
  <dc:creator>Windows User</dc:creator>
  <cp:lastModifiedBy>Sol Saez</cp:lastModifiedBy>
  <cp:revision>17</cp:revision>
  <dcterms:created xsi:type="dcterms:W3CDTF">2017-09-11T08:50:00Z</dcterms:created>
  <dcterms:modified xsi:type="dcterms:W3CDTF">2018-09-16T12:25:24Z</dcterms:modified>
</cp:coreProperties>
</file>