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64BF-FF16-4BB9-9B86-9D70832835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Soil Profiles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E132B-E11F-48D6-BBC1-925CD1795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Leaving Cert. Agricultural Science</a:t>
            </a:r>
          </a:p>
        </p:txBody>
      </p:sp>
    </p:spTree>
    <p:extLst>
      <p:ext uri="{BB962C8B-B14F-4D97-AF65-F5344CB8AC3E}">
        <p14:creationId xmlns:p14="http://schemas.microsoft.com/office/powerpoint/2010/main" val="135174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B13B-53D0-442F-A767-516843F3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B8F64-302B-4F4C-92D5-78FD79475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Soil profiles are a useful method of classifying soils.</a:t>
            </a:r>
          </a:p>
          <a:p>
            <a:r>
              <a:rPr lang="en-GB" dirty="0"/>
              <a:t>Soil profiles are determined by examining </a:t>
            </a:r>
          </a:p>
          <a:p>
            <a:pPr lvl="1"/>
            <a:r>
              <a:rPr lang="en-GB" dirty="0"/>
              <a:t>the proportions of each ‘horizon’ and</a:t>
            </a:r>
          </a:p>
          <a:p>
            <a:pPr lvl="1"/>
            <a:r>
              <a:rPr lang="en-GB" dirty="0"/>
              <a:t>The colour of each horizon</a:t>
            </a:r>
          </a:p>
          <a:p>
            <a:r>
              <a:rPr lang="en-GB" dirty="0"/>
              <a:t>For your leaving cert exam there are 3 main profiles to know:</a:t>
            </a:r>
          </a:p>
          <a:p>
            <a:pPr lvl="1"/>
            <a:r>
              <a:rPr lang="en-GB" dirty="0"/>
              <a:t>Brown Earth</a:t>
            </a:r>
          </a:p>
          <a:p>
            <a:pPr lvl="1"/>
            <a:r>
              <a:rPr lang="en-GB" dirty="0"/>
              <a:t>Podzol</a:t>
            </a:r>
          </a:p>
          <a:p>
            <a:pPr lvl="1"/>
            <a:r>
              <a:rPr lang="en-GB" dirty="0" err="1"/>
              <a:t>Gley</a:t>
            </a:r>
            <a:endParaRPr lang="en-GB" dirty="0"/>
          </a:p>
          <a:p>
            <a:r>
              <a:rPr lang="en-GB" dirty="0"/>
              <a:t>Students are expected to draw each profile for the exam</a:t>
            </a:r>
          </a:p>
        </p:txBody>
      </p:sp>
    </p:spTree>
    <p:extLst>
      <p:ext uri="{BB962C8B-B14F-4D97-AF65-F5344CB8AC3E}">
        <p14:creationId xmlns:p14="http://schemas.microsoft.com/office/powerpoint/2010/main" val="126619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E1FFE-168C-4A7E-BB07-6ABBE21C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Drawing a soil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5E1E4-8141-46E7-AEDD-4005DE5C6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 for any diagram in the exam, give yourself at least half a page</a:t>
            </a:r>
          </a:p>
          <a:p>
            <a:r>
              <a:rPr lang="en-GB" dirty="0"/>
              <a:t>Use pencil</a:t>
            </a:r>
          </a:p>
          <a:p>
            <a:r>
              <a:rPr lang="en-GB" dirty="0"/>
              <a:t>You can use colour but this isn’t a good idea if you are against time</a:t>
            </a:r>
          </a:p>
          <a:p>
            <a:r>
              <a:rPr lang="en-GB" dirty="0"/>
              <a:t>The examiner is looking for correct proportions, and correct labels to indicate colours.	</a:t>
            </a:r>
          </a:p>
        </p:txBody>
      </p:sp>
    </p:spTree>
    <p:extLst>
      <p:ext uri="{BB962C8B-B14F-4D97-AF65-F5344CB8AC3E}">
        <p14:creationId xmlns:p14="http://schemas.microsoft.com/office/powerpoint/2010/main" val="162636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74B7-DEAE-42E1-8FD4-853395F1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7361E-F799-494C-AE80-C90ACC53C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249639"/>
            <a:ext cx="4184034" cy="4791723"/>
          </a:xfrm>
        </p:spPr>
        <p:txBody>
          <a:bodyPr>
            <a:normAutofit/>
          </a:bodyPr>
          <a:lstStyle/>
          <a:p>
            <a:r>
              <a:rPr lang="en-GB" dirty="0"/>
              <a:t>O – Organic horizon</a:t>
            </a:r>
          </a:p>
          <a:p>
            <a:pPr lvl="1"/>
            <a:r>
              <a:rPr lang="en-GB" dirty="0"/>
              <a:t>This is topmost layer, made of vegetation, humus, etc.</a:t>
            </a:r>
          </a:p>
          <a:p>
            <a:r>
              <a:rPr lang="en-GB" dirty="0"/>
              <a:t>A – Top soil</a:t>
            </a:r>
          </a:p>
          <a:p>
            <a:pPr lvl="1"/>
            <a:r>
              <a:rPr lang="en-GB" dirty="0"/>
              <a:t>A horizon is a mixture of mineral and organic particles</a:t>
            </a:r>
          </a:p>
          <a:p>
            <a:pPr lvl="1"/>
            <a:r>
              <a:rPr lang="en-GB" dirty="0"/>
              <a:t>Most important layer</a:t>
            </a:r>
          </a:p>
          <a:p>
            <a:pPr lvl="1"/>
            <a:r>
              <a:rPr lang="en-GB" dirty="0"/>
              <a:t>Size of A determines the quality of a soil</a:t>
            </a:r>
          </a:p>
          <a:p>
            <a:r>
              <a:rPr lang="en-GB" dirty="0"/>
              <a:t>B – Sub soil</a:t>
            </a:r>
          </a:p>
          <a:p>
            <a:pPr lvl="1"/>
            <a:r>
              <a:rPr lang="en-GB" dirty="0"/>
              <a:t>Mineral matter mostly: sand, silt, and clay</a:t>
            </a:r>
          </a:p>
          <a:p>
            <a:r>
              <a:rPr lang="en-GB" dirty="0"/>
              <a:t>C – Bedrock / Broken rock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D0AEC9A6-3489-4730-B798-EE4F1EAD44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8662" t="15506" r="21297" b="13917"/>
          <a:stretch/>
        </p:blipFill>
        <p:spPr>
          <a:xfrm>
            <a:off x="1531143" y="1250302"/>
            <a:ext cx="3031526" cy="4791723"/>
          </a:xfrm>
        </p:spPr>
      </p:pic>
    </p:spTree>
    <p:extLst>
      <p:ext uri="{BB962C8B-B14F-4D97-AF65-F5344CB8AC3E}">
        <p14:creationId xmlns:p14="http://schemas.microsoft.com/office/powerpoint/2010/main" val="301167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71EB9-0A4E-4186-ABDA-E933781A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Brown Earth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F2F28D-1912-4E18-A0B4-000B8554A6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5125" t="14770" r="25899" b="13113"/>
          <a:stretch/>
        </p:blipFill>
        <p:spPr>
          <a:xfrm>
            <a:off x="952075" y="1426128"/>
            <a:ext cx="2518914" cy="4106925"/>
          </a:xfrm>
        </p:spPr>
      </p:pic>
      <p:sp>
        <p:nvSpPr>
          <p:cNvPr id="8" name="Callout: Line 7">
            <a:extLst>
              <a:ext uri="{FF2B5EF4-FFF2-40B4-BE49-F238E27FC236}">
                <a16:creationId xmlns:a16="http://schemas.microsoft.com/office/drawing/2014/main" id="{BD8717C2-7C1C-46CC-886A-C8B6A6566F97}"/>
              </a:ext>
            </a:extLst>
          </p:cNvPr>
          <p:cNvSpPr/>
          <p:nvPr/>
        </p:nvSpPr>
        <p:spPr>
          <a:xfrm>
            <a:off x="4625548" y="954690"/>
            <a:ext cx="3493894" cy="630620"/>
          </a:xfrm>
          <a:prstGeom prst="borderCallout1">
            <a:avLst>
              <a:gd name="adj1" fmla="val 49657"/>
              <a:gd name="adj2" fmla="val -916"/>
              <a:gd name="adj3" fmla="val 112500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Thick O horizon, i.e. plenty of humus in soil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08739076-9ACB-4BDC-8BD5-3B73EC1FA7E1}"/>
              </a:ext>
            </a:extLst>
          </p:cNvPr>
          <p:cNvSpPr/>
          <p:nvPr/>
        </p:nvSpPr>
        <p:spPr>
          <a:xfrm>
            <a:off x="3632433" y="1930400"/>
            <a:ext cx="1090569" cy="244865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9D7C91-1690-4B42-A885-A96677B7F78C}"/>
              </a:ext>
            </a:extLst>
          </p:cNvPr>
          <p:cNvSpPr txBox="1"/>
          <p:nvPr/>
        </p:nvSpPr>
        <p:spPr>
          <a:xfrm>
            <a:off x="4723002" y="2789535"/>
            <a:ext cx="53495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Brown earths have an even distribution of organic</a:t>
            </a:r>
          </a:p>
          <a:p>
            <a:r>
              <a:rPr lang="en-GB" dirty="0"/>
              <a:t>And mineral particles, this leads to the uniform </a:t>
            </a:r>
          </a:p>
          <a:p>
            <a:r>
              <a:rPr lang="en-GB" dirty="0"/>
              <a:t>brown colour in each horizon</a:t>
            </a:r>
          </a:p>
        </p:txBody>
      </p:sp>
    </p:spTree>
    <p:extLst>
      <p:ext uri="{BB962C8B-B14F-4D97-AF65-F5344CB8AC3E}">
        <p14:creationId xmlns:p14="http://schemas.microsoft.com/office/powerpoint/2010/main" val="3029688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88A77-EE29-4DED-93F5-33B8724E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Podzol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07C1FB-EBB2-4C09-AC85-2314DDD96E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9933" t="7077" r="19488" b="20565"/>
          <a:stretch/>
        </p:blipFill>
        <p:spPr>
          <a:xfrm>
            <a:off x="1129003" y="1216782"/>
            <a:ext cx="3303037" cy="5260391"/>
          </a:xfrm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7E1FC767-830D-4080-A425-A8E8EF4CE230}"/>
              </a:ext>
            </a:extLst>
          </p:cNvPr>
          <p:cNvSpPr/>
          <p:nvPr/>
        </p:nvSpPr>
        <p:spPr>
          <a:xfrm>
            <a:off x="4806892" y="812420"/>
            <a:ext cx="4630723" cy="662473"/>
          </a:xfrm>
          <a:prstGeom prst="borderCallout1">
            <a:avLst>
              <a:gd name="adj1" fmla="val 44076"/>
              <a:gd name="adj2" fmla="val -510"/>
              <a:gd name="adj3" fmla="val 112500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Black O Horizon due to acidic leaf litter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9D8C1CE1-3745-4522-BAF0-93686683D409}"/>
              </a:ext>
            </a:extLst>
          </p:cNvPr>
          <p:cNvSpPr/>
          <p:nvPr/>
        </p:nvSpPr>
        <p:spPr>
          <a:xfrm>
            <a:off x="4805410" y="1677713"/>
            <a:ext cx="4630723" cy="813817"/>
          </a:xfrm>
          <a:prstGeom prst="borderCallout1">
            <a:avLst>
              <a:gd name="adj1" fmla="val 44076"/>
              <a:gd name="adj2" fmla="val -510"/>
              <a:gd name="adj3" fmla="val 112500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Bleached (not as brown) A Horizon due to leaching of minerals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B35B123F-866E-4FDD-A7E3-8DA846E3BA69}"/>
              </a:ext>
            </a:extLst>
          </p:cNvPr>
          <p:cNvSpPr/>
          <p:nvPr/>
        </p:nvSpPr>
        <p:spPr>
          <a:xfrm>
            <a:off x="4805409" y="2713353"/>
            <a:ext cx="4630723" cy="1829838"/>
          </a:xfrm>
          <a:prstGeom prst="borderCallout1">
            <a:avLst>
              <a:gd name="adj1" fmla="val 44076"/>
              <a:gd name="adj2" fmla="val -510"/>
              <a:gd name="adj3" fmla="val 65738"/>
              <a:gd name="adj4" fmla="val -394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Iron pan formed between A + B horizons. Due to the accumulation of Iron and Aluminium from top soil. Impermeable to water and plant roots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0A8CA-F520-49FE-B484-B6F729845ECB}"/>
              </a:ext>
            </a:extLst>
          </p:cNvPr>
          <p:cNvSpPr txBox="1"/>
          <p:nvPr/>
        </p:nvSpPr>
        <p:spPr>
          <a:xfrm>
            <a:off x="4639112" y="5419288"/>
            <a:ext cx="5281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Note that the proportions for Brown Earth and Podzol soils are the same, </a:t>
            </a:r>
          </a:p>
          <a:p>
            <a:r>
              <a:rPr lang="en-GB" sz="1200" dirty="0"/>
              <a:t>when drawing them in the exam it’s easy to remember the only structural</a:t>
            </a:r>
          </a:p>
          <a:p>
            <a:r>
              <a:rPr lang="en-GB" sz="1200" dirty="0"/>
              <a:t>Difference is the iron pan</a:t>
            </a:r>
          </a:p>
        </p:txBody>
      </p:sp>
    </p:spTree>
    <p:extLst>
      <p:ext uri="{BB962C8B-B14F-4D97-AF65-F5344CB8AC3E}">
        <p14:creationId xmlns:p14="http://schemas.microsoft.com/office/powerpoint/2010/main" val="204265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9A3B7-8084-499F-80E8-688C3F72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 dirty="0" err="1"/>
              <a:t>Gley</a:t>
            </a:r>
            <a:r>
              <a:rPr lang="en-GB" dirty="0"/>
              <a:t> Soils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B0ED0A-70BF-448E-9FB1-C111EAC577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1535" t="18616" r="26220" b="15036"/>
          <a:stretch/>
        </p:blipFill>
        <p:spPr>
          <a:xfrm>
            <a:off x="1017037" y="1319051"/>
            <a:ext cx="3069771" cy="5197894"/>
          </a:xfrm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56704EE2-48BC-4750-A349-206877076CBB}"/>
              </a:ext>
            </a:extLst>
          </p:cNvPr>
          <p:cNvSpPr/>
          <p:nvPr/>
        </p:nvSpPr>
        <p:spPr>
          <a:xfrm>
            <a:off x="4426511" y="878632"/>
            <a:ext cx="5606722" cy="782736"/>
          </a:xfrm>
          <a:prstGeom prst="borderCallout1">
            <a:avLst>
              <a:gd name="adj1" fmla="val 54118"/>
              <a:gd name="adj2" fmla="val 345"/>
              <a:gd name="adj3" fmla="val 81762"/>
              <a:gd name="adj4" fmla="val -68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Very narrow O horizon – key difference in the formation of </a:t>
            </a:r>
            <a:r>
              <a:rPr lang="en-GB" dirty="0" err="1"/>
              <a:t>gley</a:t>
            </a:r>
            <a:r>
              <a:rPr lang="en-GB" dirty="0"/>
              <a:t> vs. bog (a lot of organic matter) 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30721B27-B042-44E9-8467-68984BB96CF9}"/>
              </a:ext>
            </a:extLst>
          </p:cNvPr>
          <p:cNvSpPr/>
          <p:nvPr/>
        </p:nvSpPr>
        <p:spPr>
          <a:xfrm>
            <a:off x="4426511" y="1808064"/>
            <a:ext cx="5606722" cy="782736"/>
          </a:xfrm>
          <a:prstGeom prst="borderCallout1">
            <a:avLst>
              <a:gd name="adj1" fmla="val 54118"/>
              <a:gd name="adj2" fmla="val 345"/>
              <a:gd name="adj3" fmla="val 5668"/>
              <a:gd name="adj4" fmla="val -98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 Horizon very thin – little to no organic matter, bleached/grey in colour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5B6C9090-C8E2-4E7F-B65D-0104A5EA348F}"/>
              </a:ext>
            </a:extLst>
          </p:cNvPr>
          <p:cNvSpPr/>
          <p:nvPr/>
        </p:nvSpPr>
        <p:spPr>
          <a:xfrm>
            <a:off x="4426511" y="3135261"/>
            <a:ext cx="5606722" cy="1394793"/>
          </a:xfrm>
          <a:prstGeom prst="borderCallout1">
            <a:avLst>
              <a:gd name="adj1" fmla="val 54118"/>
              <a:gd name="adj2" fmla="val 345"/>
              <a:gd name="adj3" fmla="val 5668"/>
              <a:gd name="adj4" fmla="val -98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 Horizon is incredibly large by comparison to Brown Earth and Podzol. It has a mottled blue/green appearance due to anaerobic bacteria. This will turn orange/red if exposed to oxygen</a:t>
            </a:r>
          </a:p>
        </p:txBody>
      </p:sp>
    </p:spTree>
    <p:extLst>
      <p:ext uri="{BB962C8B-B14F-4D97-AF65-F5344CB8AC3E}">
        <p14:creationId xmlns:p14="http://schemas.microsoft.com/office/powerpoint/2010/main" val="2760420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851D-4BE4-4D84-8AE1-08B2CAD4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 advice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CC6B9-342C-49A6-9420-07696F98F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 back through exam papers and practice drawing each of the three soil profiles.</a:t>
            </a:r>
          </a:p>
          <a:p>
            <a:r>
              <a:rPr lang="en-GB" dirty="0"/>
              <a:t>Check the marking scheme to see how many marks are awarded in each case.</a:t>
            </a:r>
          </a:p>
          <a:p>
            <a:r>
              <a:rPr lang="en-GB" dirty="0"/>
              <a:t>Remember when drawing, use at least half a page and make notes/labels very clear</a:t>
            </a:r>
          </a:p>
          <a:p>
            <a:r>
              <a:rPr lang="en-GB" dirty="0"/>
              <a:t>Use pencil in case you make a mistake</a:t>
            </a:r>
          </a:p>
          <a:p>
            <a:r>
              <a:rPr lang="en-GB" dirty="0"/>
              <a:t>Watch </a:t>
            </a:r>
            <a:r>
              <a:rPr lang="en-GB"/>
              <a:t>your time in the exam </a:t>
            </a:r>
          </a:p>
        </p:txBody>
      </p:sp>
    </p:spTree>
    <p:extLst>
      <p:ext uri="{BB962C8B-B14F-4D97-AF65-F5344CB8AC3E}">
        <p14:creationId xmlns:p14="http://schemas.microsoft.com/office/powerpoint/2010/main" val="42102653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436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Soil Profiles</vt:lpstr>
      <vt:lpstr>Classification</vt:lpstr>
      <vt:lpstr>Drawing a soil profile</vt:lpstr>
      <vt:lpstr>Horizons</vt:lpstr>
      <vt:lpstr>Brown Earth</vt:lpstr>
      <vt:lpstr>Podzol</vt:lpstr>
      <vt:lpstr>Gley Soils</vt:lpstr>
      <vt:lpstr>Study advice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 Profiles</dc:title>
  <dc:creator>Rory McShane</dc:creator>
  <cp:lastModifiedBy>Rory McShane</cp:lastModifiedBy>
  <cp:revision>4</cp:revision>
  <dcterms:created xsi:type="dcterms:W3CDTF">2018-09-17T20:52:32Z</dcterms:created>
  <dcterms:modified xsi:type="dcterms:W3CDTF">2018-09-17T21:28:55Z</dcterms:modified>
</cp:coreProperties>
</file>