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62F31-1C32-4F8B-A3D4-E8DB7F7AB6D1}" type="datetimeFigureOut">
              <a:rPr lang="en-GB" smtClean="0"/>
              <a:t>29/09/2018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E6CE-F251-44C9-9A9C-2835B9F9360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All clipart</a:t>
            </a:r>
            <a:r>
              <a:rPr lang="en-GB" baseline="0" dirty="0" smtClean="0"/>
              <a:t> is taken from </a:t>
            </a:r>
            <a:r>
              <a:rPr lang="en-GB" baseline="0" dirty="0" err="1" smtClean="0"/>
              <a:t>www.openclipart.org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E6CE-F251-44C9-9A9C-2835B9F93607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037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Click icon to add picture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2018-09-29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AF626D-AA91-4630-973D-224394F295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Voici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 la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famille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 Martial</a:t>
            </a:r>
            <a:endParaRPr lang="en-GB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16389" name="Picture 5" descr="C:\Users\User\AppData\Local\Microsoft\Windows\INetCache\IE\8O564WA9\13011454361973456359cartoon-family-holding-hands-hi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68760"/>
            <a:ext cx="6829648" cy="4553099"/>
          </a:xfrm>
          <a:prstGeom prst="rect">
            <a:avLst/>
          </a:prstGeom>
          <a:noFill/>
        </p:spPr>
      </p:pic>
      <p:pic>
        <p:nvPicPr>
          <p:cNvPr id="4" name="Picture 3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La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Famille</a:t>
            </a:r>
            <a:endParaRPr lang="en-GB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latin typeface="Agency FB" pitchFamily="34" charset="0"/>
              </a:rPr>
              <a:t>Ils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ont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tous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smtClean="0">
                <a:latin typeface="Agency FB" pitchFamily="34" charset="0"/>
              </a:rPr>
              <a:t>des restrictions </a:t>
            </a:r>
            <a:r>
              <a:rPr lang="en-GB" dirty="0" err="1" smtClean="0">
                <a:latin typeface="Agency FB" pitchFamily="34" charset="0"/>
              </a:rPr>
              <a:t>diététiques</a:t>
            </a:r>
            <a:r>
              <a:rPr lang="en-GB" dirty="0" smtClean="0">
                <a:latin typeface="Agency FB" pitchFamily="34" charset="0"/>
              </a:rPr>
              <a:t>-</a:t>
            </a:r>
            <a:endParaRPr lang="en-GB" dirty="0" smtClean="0">
              <a:latin typeface="Agency FB" pitchFamily="34" charset="0"/>
            </a:endParaRPr>
          </a:p>
          <a:p>
            <a:endParaRPr lang="en-GB" dirty="0" smtClean="0">
              <a:latin typeface="Agency FB" pitchFamily="34" charset="0"/>
            </a:endParaRPr>
          </a:p>
          <a:p>
            <a:endParaRPr lang="en-GB" dirty="0" smtClean="0">
              <a:latin typeface="Agency FB" pitchFamily="34" charset="0"/>
            </a:endParaRPr>
          </a:p>
          <a:p>
            <a:r>
              <a:rPr lang="en-GB" dirty="0" smtClean="0">
                <a:latin typeface="Agency FB" pitchFamily="34" charset="0"/>
              </a:rPr>
              <a:t>Madame Martial </a:t>
            </a:r>
            <a:r>
              <a:rPr lang="en-GB" dirty="0" err="1" smtClean="0">
                <a:latin typeface="Agency FB" pitchFamily="34" charset="0"/>
              </a:rPr>
              <a:t>est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intolérant</a:t>
            </a:r>
            <a:r>
              <a:rPr lang="en-GB" dirty="0" err="1" smtClean="0">
                <a:latin typeface="Agency FB" pitchFamily="34" charset="0"/>
              </a:rPr>
              <a:t>e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au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lait</a:t>
            </a:r>
            <a:endParaRPr lang="en-GB" dirty="0" smtClean="0">
              <a:solidFill>
                <a:srgbClr val="FF0000"/>
              </a:solidFill>
              <a:latin typeface="Agency FB" pitchFamily="34" charset="0"/>
            </a:endParaRPr>
          </a:p>
          <a:p>
            <a:r>
              <a:rPr lang="en-GB" dirty="0" smtClean="0">
                <a:latin typeface="Agency FB" pitchFamily="34" charset="0"/>
              </a:rPr>
              <a:t>Monsieur Martial </a:t>
            </a:r>
            <a:r>
              <a:rPr lang="en-GB" dirty="0" err="1" smtClean="0">
                <a:latin typeface="Agency FB" pitchFamily="34" charset="0"/>
              </a:rPr>
              <a:t>est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végétarian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</a:p>
          <a:p>
            <a:r>
              <a:rPr lang="en-GB" dirty="0" smtClean="0">
                <a:latin typeface="Agency FB" pitchFamily="34" charset="0"/>
              </a:rPr>
              <a:t>Clarice </a:t>
            </a:r>
            <a:r>
              <a:rPr lang="en-GB" dirty="0" err="1" smtClean="0">
                <a:latin typeface="Agency FB" pitchFamily="34" charset="0"/>
              </a:rPr>
              <a:t>est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intolérante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au 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gluten</a:t>
            </a:r>
          </a:p>
          <a:p>
            <a:r>
              <a:rPr lang="en-GB" dirty="0" smtClean="0">
                <a:latin typeface="Agency FB" pitchFamily="34" charset="0"/>
              </a:rPr>
              <a:t>    Marc </a:t>
            </a:r>
            <a:r>
              <a:rPr lang="en-GB" dirty="0" err="1" smtClean="0">
                <a:latin typeface="Agency FB" pitchFamily="34" charset="0"/>
              </a:rPr>
              <a:t>est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intolérant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aux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oeufs</a:t>
            </a:r>
            <a:endParaRPr lang="en-GB" dirty="0" smtClean="0">
              <a:latin typeface="Agency FB" pitchFamily="34" charset="0"/>
            </a:endParaRPr>
          </a:p>
          <a:p>
            <a:endParaRPr lang="en-GB" dirty="0" smtClean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15362" name="Picture 2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980728"/>
            <a:ext cx="2297409" cy="2297411"/>
          </a:xfrm>
          <a:prstGeom prst="rect">
            <a:avLst/>
          </a:prstGeom>
          <a:noFill/>
        </p:spPr>
      </p:pic>
      <p:pic>
        <p:nvPicPr>
          <p:cNvPr id="5" name="Picture 4" descr="scoiln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4525963"/>
          </a:xfrm>
        </p:spPr>
        <p:txBody>
          <a:bodyPr/>
          <a:lstStyle/>
          <a:p>
            <a:r>
              <a:rPr lang="fr-FR" dirty="0" smtClean="0">
                <a:latin typeface="Agency FB" pitchFamily="34" charset="0"/>
              </a:rPr>
              <a:t>C’est l’anniversaire de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Madame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Martial.</a:t>
            </a:r>
            <a:endParaRPr lang="fr-FR" dirty="0" smtClean="0">
              <a:solidFill>
                <a:srgbClr val="FF0000"/>
              </a:solidFill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Monsieur </a:t>
            </a:r>
            <a:r>
              <a:rPr lang="fr-FR" dirty="0" err="1" smtClean="0">
                <a:latin typeface="Agency FB" pitchFamily="34" charset="0"/>
              </a:rPr>
              <a:t>Murille</a:t>
            </a:r>
            <a:r>
              <a:rPr lang="fr-FR" dirty="0" smtClean="0">
                <a:latin typeface="Agency FB" pitchFamily="34" charset="0"/>
              </a:rPr>
              <a:t> décide de préparer un repas pour </a:t>
            </a:r>
            <a:r>
              <a:rPr lang="fr-FR" dirty="0" smtClean="0">
                <a:latin typeface="Agency FB" pitchFamily="34" charset="0"/>
              </a:rPr>
              <a:t>la           famille</a:t>
            </a:r>
            <a:r>
              <a:rPr lang="fr-FR" dirty="0" smtClean="0">
                <a:latin typeface="Agency FB" pitchFamily="34" charset="0"/>
              </a:rPr>
              <a:t>. </a:t>
            </a:r>
          </a:p>
          <a:p>
            <a:r>
              <a:rPr lang="fr-FR" dirty="0" smtClean="0">
                <a:latin typeface="Agency FB" pitchFamily="34" charset="0"/>
              </a:rPr>
              <a:t>Il fait un gâteau au chocolat. </a:t>
            </a:r>
            <a:r>
              <a:rPr lang="fr-FR" dirty="0" smtClean="0">
                <a:latin typeface="Agency FB" pitchFamily="34" charset="0"/>
              </a:rPr>
              <a:t>L</a:t>
            </a:r>
            <a:r>
              <a:rPr lang="fr-FR" dirty="0" smtClean="0">
                <a:latin typeface="Agency FB" pitchFamily="34" charset="0"/>
              </a:rPr>
              <a:t>es </a:t>
            </a:r>
            <a:r>
              <a:rPr lang="fr-FR" dirty="0" smtClean="0">
                <a:latin typeface="Agency FB" pitchFamily="34" charset="0"/>
              </a:rPr>
              <a:t>ingrédients </a:t>
            </a:r>
            <a:r>
              <a:rPr lang="fr-FR" dirty="0" smtClean="0">
                <a:latin typeface="Agency FB" pitchFamily="34" charset="0"/>
              </a:rPr>
              <a:t>sont la </a:t>
            </a:r>
            <a:r>
              <a:rPr lang="fr-FR" dirty="0" smtClean="0">
                <a:latin typeface="Agency FB" pitchFamily="34" charset="0"/>
              </a:rPr>
              <a:t>farine</a:t>
            </a:r>
            <a:r>
              <a:rPr lang="fr-FR" dirty="0" smtClean="0">
                <a:latin typeface="Agency FB" pitchFamily="34" charset="0"/>
              </a:rPr>
              <a:t>, du </a:t>
            </a:r>
            <a:r>
              <a:rPr lang="fr-FR" dirty="0" smtClean="0">
                <a:latin typeface="Agency FB" pitchFamily="34" charset="0"/>
              </a:rPr>
              <a:t>sucre, du chocolat et de la crème. Miam !</a:t>
            </a:r>
            <a:endParaRPr lang="fr-FR" dirty="0">
              <a:latin typeface="Agency FB" pitchFamily="34" charset="0"/>
            </a:endParaRPr>
          </a:p>
        </p:txBody>
      </p:sp>
      <p:pic>
        <p:nvPicPr>
          <p:cNvPr id="5122" name="Picture 2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789040"/>
            <a:ext cx="2160240" cy="2430273"/>
          </a:xfrm>
          <a:prstGeom prst="rect">
            <a:avLst/>
          </a:prstGeom>
          <a:noFill/>
        </p:spPr>
      </p:pic>
      <p:pic>
        <p:nvPicPr>
          <p:cNvPr id="5124" name="Picture 4" descr="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617636"/>
            <a:ext cx="2592288" cy="2592291"/>
          </a:xfrm>
          <a:prstGeom prst="rect">
            <a:avLst/>
          </a:prstGeom>
          <a:noFill/>
        </p:spPr>
      </p:pic>
      <p:pic>
        <p:nvPicPr>
          <p:cNvPr id="5" name="Picture 4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/>
          <a:lstStyle/>
          <a:p>
            <a:r>
              <a:rPr lang="fr-FR" dirty="0" smtClean="0">
                <a:latin typeface="Agency FB" pitchFamily="34" charset="0"/>
              </a:rPr>
              <a:t>Puis, il commence à préparer le repas. Comme tout </a:t>
            </a:r>
            <a:r>
              <a:rPr lang="fr-FR" dirty="0" smtClean="0">
                <a:latin typeface="Agency FB" pitchFamily="34" charset="0"/>
              </a:rPr>
              <a:t>le        </a:t>
            </a:r>
            <a:r>
              <a:rPr lang="fr-FR" dirty="0" smtClean="0">
                <a:latin typeface="Agency FB" pitchFamily="34" charset="0"/>
              </a:rPr>
              <a:t>monde a des </a:t>
            </a:r>
            <a:r>
              <a:rPr lang="fr-FR" dirty="0" smtClean="0">
                <a:latin typeface="Agency FB" pitchFamily="34" charset="0"/>
              </a:rPr>
              <a:t>restrictions </a:t>
            </a:r>
            <a:r>
              <a:rPr lang="fr-FR" dirty="0" smtClean="0">
                <a:latin typeface="Agency FB" pitchFamily="34" charset="0"/>
              </a:rPr>
              <a:t>diététiques il </a:t>
            </a:r>
            <a:r>
              <a:rPr lang="fr-FR" dirty="0" smtClean="0">
                <a:latin typeface="Agency FB" pitchFamily="34" charset="0"/>
              </a:rPr>
              <a:t>doit préparer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un      choix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de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plats. </a:t>
            </a:r>
            <a:endParaRPr lang="fr-FR" dirty="0" smtClean="0">
              <a:solidFill>
                <a:srgbClr val="FF0000"/>
              </a:solidFill>
              <a:latin typeface="Agency FB" pitchFamily="34" charset="0"/>
            </a:endParaRPr>
          </a:p>
          <a:p>
            <a:r>
              <a:rPr lang="fr-FR" dirty="0" smtClean="0">
                <a:latin typeface="Agency FB" pitchFamily="34" charset="0"/>
              </a:rPr>
              <a:t>Pour les entrées il </a:t>
            </a:r>
            <a:r>
              <a:rPr lang="fr-FR" dirty="0" smtClean="0">
                <a:latin typeface="Agency FB" pitchFamily="34" charset="0"/>
              </a:rPr>
              <a:t>prépare </a:t>
            </a:r>
            <a:r>
              <a:rPr lang="fr-FR" dirty="0" smtClean="0">
                <a:latin typeface="Agency FB" pitchFamily="34" charset="0"/>
              </a:rPr>
              <a:t>du pâté </a:t>
            </a:r>
            <a:r>
              <a:rPr lang="fr-FR" dirty="0" smtClean="0">
                <a:latin typeface="Agency FB" pitchFamily="34" charset="0"/>
              </a:rPr>
              <a:t>en croûte, </a:t>
            </a:r>
            <a:r>
              <a:rPr lang="fr-FR" dirty="0" smtClean="0">
                <a:latin typeface="Agency FB" pitchFamily="34" charset="0"/>
              </a:rPr>
              <a:t>des </a:t>
            </a:r>
            <a:r>
              <a:rPr lang="fr-FR" dirty="0" err="1" smtClean="0">
                <a:latin typeface="Agency FB" pitchFamily="34" charset="0"/>
              </a:rPr>
              <a:t>ecargots</a:t>
            </a:r>
            <a:r>
              <a:rPr lang="fr-FR" dirty="0" smtClean="0">
                <a:latin typeface="Agency FB" pitchFamily="34" charset="0"/>
              </a:rPr>
              <a:t> </a:t>
            </a:r>
            <a:r>
              <a:rPr lang="fr-FR" dirty="0" smtClean="0">
                <a:latin typeface="Agency FB" pitchFamily="34" charset="0"/>
              </a:rPr>
              <a:t>à </a:t>
            </a:r>
            <a:r>
              <a:rPr lang="fr-FR" dirty="0" smtClean="0">
                <a:latin typeface="Agency FB" pitchFamily="34" charset="0"/>
              </a:rPr>
              <a:t>la bourguignonne et </a:t>
            </a:r>
            <a:r>
              <a:rPr lang="fr-FR" dirty="0" smtClean="0">
                <a:latin typeface="Agency FB" pitchFamily="34" charset="0"/>
              </a:rPr>
              <a:t>des </a:t>
            </a:r>
            <a:r>
              <a:rPr lang="fr-FR" dirty="0" err="1" smtClean="0">
                <a:latin typeface="Agency FB" pitchFamily="34" charset="0"/>
              </a:rPr>
              <a:t>oeufs</a:t>
            </a:r>
            <a:r>
              <a:rPr lang="fr-FR" dirty="0" smtClean="0">
                <a:latin typeface="Agency FB" pitchFamily="34" charset="0"/>
              </a:rPr>
              <a:t> </a:t>
            </a:r>
            <a:r>
              <a:rPr lang="fr-FR" dirty="0" smtClean="0">
                <a:latin typeface="Agency FB" pitchFamily="34" charset="0"/>
              </a:rPr>
              <a:t>farcis.</a:t>
            </a:r>
            <a:endParaRPr lang="fr-FR" dirty="0" smtClean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4100" name="Picture 4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933056"/>
            <a:ext cx="2651908" cy="1915270"/>
          </a:xfrm>
          <a:prstGeom prst="rect">
            <a:avLst/>
          </a:prstGeom>
          <a:noFill/>
        </p:spPr>
      </p:pic>
      <p:pic>
        <p:nvPicPr>
          <p:cNvPr id="4102" name="Picture 6" descr="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221088"/>
            <a:ext cx="2016224" cy="1635382"/>
          </a:xfrm>
          <a:prstGeom prst="rect">
            <a:avLst/>
          </a:prstGeom>
          <a:noFill/>
        </p:spPr>
      </p:pic>
      <p:pic>
        <p:nvPicPr>
          <p:cNvPr id="5" name="Picture 4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/>
          <a:lstStyle/>
          <a:p>
            <a:r>
              <a:rPr lang="fr-FR" dirty="0" smtClean="0">
                <a:latin typeface="Agency FB" pitchFamily="34" charset="0"/>
              </a:rPr>
              <a:t>Puis, il prépare les plats principaux. Il prépare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des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            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gougères au fromage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,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un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soufflé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et du 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poulet et des             légumes</a:t>
            </a:r>
            <a:r>
              <a:rPr lang="fr-FR" dirty="0" smtClean="0">
                <a:solidFill>
                  <a:srgbClr val="FF0000"/>
                </a:solidFill>
                <a:latin typeface="Agency FB" pitchFamily="34" charset="0"/>
              </a:rPr>
              <a:t>. </a:t>
            </a:r>
            <a:endParaRPr lang="en-GB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3076" name="Picture 4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64904"/>
            <a:ext cx="2232248" cy="2207445"/>
          </a:xfrm>
          <a:prstGeom prst="rect">
            <a:avLst/>
          </a:prstGeom>
          <a:noFill/>
        </p:spPr>
      </p:pic>
      <p:pic>
        <p:nvPicPr>
          <p:cNvPr id="5" name="Picture 4" descr="scoiln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  <p:pic>
        <p:nvPicPr>
          <p:cNvPr id="4098" name="Picture 2" descr="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924944"/>
            <a:ext cx="372640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/>
          <a:lstStyle/>
          <a:p>
            <a:r>
              <a:rPr lang="fr-FR" dirty="0" smtClean="0">
                <a:latin typeface="Agency FB" pitchFamily="34" charset="0"/>
              </a:rPr>
              <a:t>Finalement, il prépare les desserts. Il y </a:t>
            </a:r>
            <a:r>
              <a:rPr lang="fr-FR" dirty="0" smtClean="0">
                <a:latin typeface="Agency FB" pitchFamily="34" charset="0"/>
              </a:rPr>
              <a:t>a </a:t>
            </a:r>
            <a:r>
              <a:rPr lang="fr-FR" dirty="0" smtClean="0">
                <a:latin typeface="Agency FB" pitchFamily="34" charset="0"/>
              </a:rPr>
              <a:t>une tarte aux       pommes, le </a:t>
            </a:r>
            <a:r>
              <a:rPr lang="fr-FR" dirty="0" smtClean="0">
                <a:latin typeface="Agency FB" pitchFamily="34" charset="0"/>
              </a:rPr>
              <a:t>gâteau </a:t>
            </a:r>
            <a:r>
              <a:rPr lang="fr-FR" dirty="0" smtClean="0">
                <a:latin typeface="Agency FB" pitchFamily="34" charset="0"/>
              </a:rPr>
              <a:t>d’anniversaire, </a:t>
            </a:r>
            <a:r>
              <a:rPr lang="fr-FR" dirty="0" smtClean="0">
                <a:latin typeface="Agency FB" pitchFamily="34" charset="0"/>
              </a:rPr>
              <a:t>une </a:t>
            </a:r>
            <a:r>
              <a:rPr lang="fr-FR" dirty="0" smtClean="0">
                <a:latin typeface="Agency FB" pitchFamily="34" charset="0"/>
              </a:rPr>
              <a:t>salade </a:t>
            </a:r>
            <a:r>
              <a:rPr lang="fr-FR" dirty="0" smtClean="0">
                <a:latin typeface="Agency FB" pitchFamily="34" charset="0"/>
              </a:rPr>
              <a:t>de </a:t>
            </a:r>
            <a:r>
              <a:rPr lang="fr-FR" dirty="0" smtClean="0">
                <a:latin typeface="Agency FB" pitchFamily="34" charset="0"/>
              </a:rPr>
              <a:t>fruits </a:t>
            </a:r>
            <a:r>
              <a:rPr lang="fr-FR" smtClean="0">
                <a:latin typeface="Agency FB" pitchFamily="34" charset="0"/>
              </a:rPr>
              <a:t>avec de </a:t>
            </a:r>
            <a:r>
              <a:rPr lang="fr-FR" dirty="0" smtClean="0">
                <a:latin typeface="Agency FB" pitchFamily="34" charset="0"/>
              </a:rPr>
              <a:t>la glace </a:t>
            </a:r>
            <a:r>
              <a:rPr lang="fr-FR" dirty="0" smtClean="0">
                <a:latin typeface="Agency FB" pitchFamily="34" charset="0"/>
              </a:rPr>
              <a:t>et des crêpes au chocolat ! </a:t>
            </a:r>
            <a:endParaRPr lang="en-GB" dirty="0">
              <a:latin typeface="Agency FB" pitchFamily="34" charset="0"/>
            </a:endParaRPr>
          </a:p>
        </p:txBody>
      </p:sp>
      <p:pic>
        <p:nvPicPr>
          <p:cNvPr id="2050" name="Picture 2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54713"/>
            <a:ext cx="1656184" cy="1306547"/>
          </a:xfrm>
          <a:prstGeom prst="rect">
            <a:avLst/>
          </a:prstGeom>
          <a:noFill/>
        </p:spPr>
      </p:pic>
      <p:pic>
        <p:nvPicPr>
          <p:cNvPr id="2054" name="Picture 6" descr="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762000" cy="847725"/>
          </a:xfrm>
          <a:prstGeom prst="rect">
            <a:avLst/>
          </a:prstGeom>
          <a:noFill/>
        </p:spPr>
      </p:pic>
      <p:pic>
        <p:nvPicPr>
          <p:cNvPr id="5" name="Picture 4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gency FB" pitchFamily="34" charset="0"/>
              </a:rPr>
              <a:t>Le lendemain, Madame M, Clarice et Marc sont malades !</a:t>
            </a:r>
          </a:p>
          <a:p>
            <a:r>
              <a:rPr lang="fr-FR" dirty="0" smtClean="0">
                <a:latin typeface="Agency FB" pitchFamily="34" charset="0"/>
              </a:rPr>
              <a:t>Ils en discutent. Ils se rendent compte qu’ils ont mangé la </a:t>
            </a:r>
            <a:r>
              <a:rPr lang="fr-FR" dirty="0" smtClean="0">
                <a:latin typeface="Agency FB" pitchFamily="34" charset="0"/>
              </a:rPr>
              <a:t> même chose</a:t>
            </a:r>
            <a:r>
              <a:rPr lang="fr-FR" dirty="0" smtClean="0">
                <a:latin typeface="Agency FB" pitchFamily="34" charset="0"/>
              </a:rPr>
              <a:t>…</a:t>
            </a:r>
          </a:p>
          <a:p>
            <a:r>
              <a:rPr lang="fr-FR" dirty="0" smtClean="0">
                <a:latin typeface="Agency FB" pitchFamily="34" charset="0"/>
              </a:rPr>
              <a:t>Qu’est-ce qu’ils ont mangé </a:t>
            </a:r>
            <a:r>
              <a:rPr lang="fr-FR" dirty="0" smtClean="0">
                <a:latin typeface="Agency FB" pitchFamily="34" charset="0"/>
              </a:rPr>
              <a:t>? (N’oubliez pas qu’ils ont des      intolérances alimentaires…)</a:t>
            </a:r>
            <a:endParaRPr lang="fr-FR" dirty="0" smtClean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1026" name="Picture 2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581128"/>
            <a:ext cx="1800200" cy="1360151"/>
          </a:xfrm>
          <a:prstGeom prst="rect">
            <a:avLst/>
          </a:prstGeom>
          <a:noFill/>
        </p:spPr>
      </p:pic>
      <p:pic>
        <p:nvPicPr>
          <p:cNvPr id="1028" name="Picture 4" descr="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221088"/>
            <a:ext cx="2057685" cy="1076698"/>
          </a:xfrm>
          <a:prstGeom prst="rect">
            <a:avLst/>
          </a:prstGeom>
          <a:noFill/>
        </p:spPr>
      </p:pic>
      <p:pic>
        <p:nvPicPr>
          <p:cNvPr id="6" name="Picture 5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latin typeface="Agency FB" pitchFamily="34" charset="0"/>
              </a:rPr>
              <a:t>Ils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ont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mangé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du </a:t>
            </a:r>
            <a:r>
              <a:rPr lang="en-GB" dirty="0" err="1" smtClean="0">
                <a:solidFill>
                  <a:srgbClr val="FF0000"/>
                </a:solidFill>
                <a:latin typeface="Agency FB" pitchFamily="34" charset="0"/>
              </a:rPr>
              <a:t>poulet</a:t>
            </a:r>
            <a:r>
              <a:rPr lang="en-GB" dirty="0" smtClean="0">
                <a:solidFill>
                  <a:srgbClr val="FF0000"/>
                </a:solidFill>
                <a:latin typeface="Agency FB" pitchFamily="34" charset="0"/>
              </a:rPr>
              <a:t>! </a:t>
            </a:r>
          </a:p>
          <a:p>
            <a:endParaRPr lang="en-GB" dirty="0" smtClean="0">
              <a:latin typeface="Agency FB" pitchFamily="34" charset="0"/>
            </a:endParaRPr>
          </a:p>
          <a:p>
            <a:r>
              <a:rPr lang="en-GB" dirty="0" err="1" smtClean="0">
                <a:latin typeface="Agency FB" pitchFamily="34" charset="0"/>
              </a:rPr>
              <a:t>Malheureusement</a:t>
            </a:r>
            <a:r>
              <a:rPr lang="en-GB" dirty="0" smtClean="0">
                <a:latin typeface="Agency FB" pitchFamily="34" charset="0"/>
              </a:rPr>
              <a:t>, Marc </a:t>
            </a:r>
            <a:r>
              <a:rPr lang="en-GB" dirty="0" err="1" smtClean="0">
                <a:latin typeface="Agency FB" pitchFamily="34" charset="0"/>
              </a:rPr>
              <a:t>n’a</a:t>
            </a:r>
            <a:r>
              <a:rPr lang="en-GB" dirty="0" smtClean="0">
                <a:latin typeface="Agency FB" pitchFamily="34" charset="0"/>
              </a:rPr>
              <a:t> pas </a:t>
            </a:r>
            <a:r>
              <a:rPr lang="en-GB" dirty="0" err="1" smtClean="0">
                <a:latin typeface="Agency FB" pitchFamily="34" charset="0"/>
              </a:rPr>
              <a:t>assez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cuit</a:t>
            </a:r>
            <a:r>
              <a:rPr lang="en-GB" dirty="0" smtClean="0">
                <a:latin typeface="Agency FB" pitchFamily="34" charset="0"/>
              </a:rPr>
              <a:t> le </a:t>
            </a:r>
            <a:r>
              <a:rPr lang="en-GB" dirty="0" err="1" smtClean="0">
                <a:latin typeface="Agency FB" pitchFamily="34" charset="0"/>
              </a:rPr>
              <a:t>poulet</a:t>
            </a:r>
            <a:r>
              <a:rPr lang="en-GB" dirty="0" smtClean="0">
                <a:latin typeface="Agency FB" pitchFamily="34" charset="0"/>
              </a:rPr>
              <a:t>...</a:t>
            </a:r>
          </a:p>
          <a:p>
            <a:endParaRPr lang="en-GB" dirty="0" smtClean="0">
              <a:latin typeface="Agency FB" pitchFamily="34" charset="0"/>
            </a:endParaRPr>
          </a:p>
          <a:p>
            <a:r>
              <a:rPr lang="en-GB" dirty="0" err="1" smtClean="0">
                <a:latin typeface="Agency FB" pitchFamily="34" charset="0"/>
              </a:rPr>
              <a:t>Comme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il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est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végétarien</a:t>
            </a:r>
            <a:r>
              <a:rPr lang="en-GB" dirty="0" smtClean="0">
                <a:latin typeface="Agency FB" pitchFamily="34" charset="0"/>
              </a:rPr>
              <a:t>, </a:t>
            </a:r>
            <a:r>
              <a:rPr lang="en-GB" dirty="0" err="1" smtClean="0">
                <a:latin typeface="Agency FB" pitchFamily="34" charset="0"/>
              </a:rPr>
              <a:t>il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va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bien</a:t>
            </a:r>
            <a:r>
              <a:rPr lang="en-GB" dirty="0" smtClean="0">
                <a:latin typeface="Agency FB" pitchFamily="34" charset="0"/>
              </a:rPr>
              <a:t>!</a:t>
            </a:r>
          </a:p>
          <a:p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L’année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prochaine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ils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fêteront</a:t>
            </a:r>
            <a:r>
              <a:rPr lang="en-GB" dirty="0" smtClean="0">
                <a:latin typeface="Agency FB" pitchFamily="34" charset="0"/>
              </a:rPr>
              <a:t> </a:t>
            </a:r>
            <a:r>
              <a:rPr lang="en-GB" dirty="0" err="1" smtClean="0">
                <a:latin typeface="Agency FB" pitchFamily="34" charset="0"/>
              </a:rPr>
              <a:t>l’anniversaire</a:t>
            </a:r>
            <a:r>
              <a:rPr lang="en-GB" dirty="0" smtClean="0">
                <a:latin typeface="Agency FB" pitchFamily="34" charset="0"/>
              </a:rPr>
              <a:t> au restaurant!</a:t>
            </a:r>
            <a:endParaRPr lang="en-GB" dirty="0" smtClean="0">
              <a:latin typeface="Agency FB" pitchFamily="34" charset="0"/>
            </a:endParaRPr>
          </a:p>
          <a:p>
            <a:endParaRPr lang="en-GB" dirty="0">
              <a:latin typeface="Agency FB" pitchFamily="34" charset="0"/>
            </a:endParaRPr>
          </a:p>
        </p:txBody>
      </p:sp>
      <p:pic>
        <p:nvPicPr>
          <p:cNvPr id="1026" name="Picture 2" descr="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4663" y="2852936"/>
            <a:ext cx="1649337" cy="1649339"/>
          </a:xfrm>
          <a:prstGeom prst="rect">
            <a:avLst/>
          </a:prstGeom>
          <a:noFill/>
        </p:spPr>
      </p:pic>
      <p:pic>
        <p:nvPicPr>
          <p:cNvPr id="1030" name="Picture 6" descr="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620688"/>
            <a:ext cx="1854282" cy="1071365"/>
          </a:xfrm>
          <a:prstGeom prst="rect">
            <a:avLst/>
          </a:prstGeom>
          <a:noFill/>
        </p:spPr>
      </p:pic>
      <p:pic>
        <p:nvPicPr>
          <p:cNvPr id="7" name="Picture 6" descr="scoil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3169" y="5981007"/>
            <a:ext cx="1170831" cy="8769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artoon-Chef-Food-PowerPoint-Templates-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Cartoon-Chef-Food-PowerPoint-Templates-Standard</Template>
  <TotalTime>92</TotalTime>
  <Words>259</Words>
  <Application>Microsoft Office PowerPoint</Application>
  <PresentationFormat>On-screen Show (4:3)</PresentationFormat>
  <Paragraphs>27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Cartoon-Chef-Food-PowerPoint-Templates-Standard</vt:lpstr>
      <vt:lpstr>Voici la famille Martial</vt:lpstr>
      <vt:lpstr>La Famille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Voici la famille Martial</dc:title>
  <dc:creator>User</dc:creator>
  <cp:lastModifiedBy>User</cp:lastModifiedBy>
  <cp:revision>9</cp:revision>
  <dcterms:created xsi:type="dcterms:W3CDTF">2018-09-29T14:35:59Z</dcterms:created>
  <dcterms:modified xsi:type="dcterms:W3CDTF">2018-09-29T17:12:17Z</dcterms:modified>
</cp:coreProperties>
</file>