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941338BC-56A2-4B03-B033-5CDF57DA4A8C}">
  <a:tblStyle styleId="{941338BC-56A2-4B03-B033-5CDF57DA4A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3c5e53e9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3c5e53e9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7f43b958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7f43b958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Balanced budget is when planned revenue = planned expenditure.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Surplus budget is when planned revenue &gt; planned expenditure.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Deficit budget is when planned revenue &lt; planned expenditure.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3c5e53e91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3c5e53e91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 Pay off debts, reduce taxes, invest in capital projects.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 Raise Taxes, Borrow money, Privatise state companies, Sell State Assets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3c5e53e9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3c5e53e9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3c5e53e91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3c5e53e91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7f43b958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7f43b958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7f43b958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7f43b958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3c5e53e9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3c5e53e9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3c5e53e91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43c5e53e91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3c5e53e9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43c5e53e9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3c5e53e91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3c5e53e91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3c5e53e91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3c5e53e91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6f22bb6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6f22bb6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6f5b6da9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6f5b6da9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hyperlink" Target="http://www.youtube.com/watch?v=q4HtsAp8p74" TargetMode="External"/><Relationship Id="rId7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hyperlink" Target="https://whereyourmoneygoes.gov.ie/en/2019/" TargetMode="External"/><Relationship Id="rId6" Type="http://schemas.openxmlformats.org/officeDocument/2006/relationships/hyperlink" Target="https://whereyourmoneygoes.gov.ie/en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hyperlink" Target="https://whereyourmoneygoes.gov.ie/en/" TargetMode="External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hyperlink" Target="https://whereyourmoneygoes.gov.ie/en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hyperlink" Target="https://whereyourmoneygoes.gov.ie/en/2019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hyperlink" Target="https://www.scoilnet.ie/search/resource/entity/show/Lre/22297/" TargetMode="External"/><Relationship Id="rId5" Type="http://schemas.openxmlformats.org/officeDocument/2006/relationships/hyperlink" Target="http://budget.gov.ie/Budgets/2019/Documents/8%20Budget%202019%20Leaflet.pdf" TargetMode="External"/><Relationship Id="rId6" Type="http://schemas.openxmlformats.org/officeDocument/2006/relationships/image" Target="../media/image14.png"/><Relationship Id="rId7" Type="http://schemas.openxmlformats.org/officeDocument/2006/relationships/hyperlink" Target="http://budget.gov.ie/Budgets/2019/Documents/8%20Budget%202019%20Leaflet.pdf" TargetMode="External"/><Relationship Id="rId8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hyperlink" Target="http://budget.gov.ie/Budgets/2019/Documents/8%20Budget%202019%20Leaflet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11375" y="165975"/>
            <a:ext cx="8637900" cy="4716900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225" y="299825"/>
            <a:ext cx="3090751" cy="154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4100" y="721062"/>
            <a:ext cx="4808975" cy="3606726"/>
          </a:xfrm>
          <a:prstGeom prst="rect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" name="Google Shape;57;p13"/>
          <p:cNvSpPr txBox="1"/>
          <p:nvPr/>
        </p:nvSpPr>
        <p:spPr>
          <a:xfrm>
            <a:off x="542025" y="1579950"/>
            <a:ext cx="32751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Starter Challenge:</a:t>
            </a:r>
            <a:br>
              <a:rPr lang="en-GB"/>
            </a:br>
            <a:r>
              <a:rPr lang="en-GB"/>
              <a:t>Who is the Minister for Finance in Ireland?</a:t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3550" y="2147313"/>
            <a:ext cx="1320706" cy="169725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732225" y="3844575"/>
            <a:ext cx="24327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Paschal Donohoe</a:t>
            </a:r>
            <a:endParaRPr b="1" sz="3000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311375" y="165975"/>
            <a:ext cx="8637900" cy="4716900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225" y="299825"/>
            <a:ext cx="3090751" cy="154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0425" y="721062"/>
            <a:ext cx="4808975" cy="3606726"/>
          </a:xfrm>
          <a:prstGeom prst="rect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" name="Google Shape;67;p14"/>
          <p:cNvSpPr txBox="1"/>
          <p:nvPr/>
        </p:nvSpPr>
        <p:spPr>
          <a:xfrm>
            <a:off x="208975" y="1493575"/>
            <a:ext cx="4136100" cy="6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Learning Intentions:</a:t>
            </a:r>
            <a:endParaRPr b="1" sz="3000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488925" y="2226175"/>
            <a:ext cx="3453600" cy="20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Describe the National Budget.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Identify different types of government revenue and expenditures.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Analyse government expenditure in terms of current and capital expenditure.</a:t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530550" y="4213100"/>
            <a:ext cx="27048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B200"/>
                </a:solidFill>
              </a:rPr>
              <a:t>#LO3.4, 3.10</a:t>
            </a:r>
            <a:endParaRPr>
              <a:solidFill>
                <a:srgbClr val="00B2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.PNG"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2713" y="4368820"/>
            <a:ext cx="1598575" cy="4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5289000" y="1352700"/>
            <a:ext cx="3418500" cy="15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The National Budget is</a:t>
            </a: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 a plan of  future government income and expenditure for the country.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-GB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Activity: </a:t>
            </a:r>
            <a:br>
              <a:rPr lang="en-GB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Watch the video to identify whether the 2019 Budget is a balanced budget, surplus budget or a deficit budget.</a:t>
            </a:r>
            <a:br>
              <a:rPr lang="en-GB">
                <a:latin typeface="Comic Sans MS"/>
                <a:ea typeface="Comic Sans MS"/>
                <a:cs typeface="Comic Sans MS"/>
                <a:sym typeface="Comic Sans MS"/>
              </a:rPr>
            </a:b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Free photo Think Epiphany Idea Light Electricity Bulb Yellow - Max ..."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6287" y="3467825"/>
            <a:ext cx="651975" cy="901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Step (instrumental) by YACHT is licensed under a Attribution-Noncommercial-Share Alike 3.0 United States License." id="78" name="Google Shape;78;p15" title="Introducing #Budget1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200" y="7845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/>
          <p:nvPr/>
        </p:nvSpPr>
        <p:spPr>
          <a:xfrm>
            <a:off x="5288997" y="784500"/>
            <a:ext cx="3310049" cy="6600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Comic Sans MS"/>
              </a:rPr>
              <a:t>National Budget</a:t>
            </a:r>
          </a:p>
        </p:txBody>
      </p:sp>
      <p:sp>
        <p:nvSpPr>
          <p:cNvPr id="80" name="Google Shape;80;p15"/>
          <p:cNvSpPr txBox="1"/>
          <p:nvPr/>
        </p:nvSpPr>
        <p:spPr>
          <a:xfrm>
            <a:off x="5570200" y="4532275"/>
            <a:ext cx="32061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*</a:t>
            </a:r>
            <a:r>
              <a:rPr lang="en-GB" sz="1000"/>
              <a:t>Budget Day was the 9th October 2018</a:t>
            </a:r>
            <a:endParaRPr sz="1000"/>
          </a:p>
        </p:txBody>
      </p:sp>
      <p:sp>
        <p:nvSpPr>
          <p:cNvPr id="81" name="Google Shape;81;p15"/>
          <p:cNvSpPr txBox="1"/>
          <p:nvPr/>
        </p:nvSpPr>
        <p:spPr>
          <a:xfrm>
            <a:off x="5166775" y="3814425"/>
            <a:ext cx="36099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A61C00"/>
                </a:solidFill>
              </a:rPr>
              <a:t>Answer: </a:t>
            </a:r>
            <a:r>
              <a:rPr lang="en-GB">
                <a:solidFill>
                  <a:srgbClr val="A61C00"/>
                </a:solidFill>
              </a:rPr>
              <a:t>A balanced budget. The planned revenue equals the planned expenditure.</a:t>
            </a:r>
            <a:endParaRPr>
              <a:solidFill>
                <a:srgbClr val="A61C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125" y="1650375"/>
            <a:ext cx="4319549" cy="320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8475" y="1702400"/>
            <a:ext cx="3859425" cy="31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/>
          <p:nvPr/>
        </p:nvSpPr>
        <p:spPr>
          <a:xfrm>
            <a:off x="3221725" y="312075"/>
            <a:ext cx="2720024" cy="420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Comic Sans MS"/>
              </a:rPr>
              <a:t>Types of Budgets</a:t>
            </a:r>
          </a:p>
        </p:txBody>
      </p:sp>
      <p:sp>
        <p:nvSpPr>
          <p:cNvPr id="92" name="Google Shape;92;p16"/>
          <p:cNvSpPr txBox="1"/>
          <p:nvPr/>
        </p:nvSpPr>
        <p:spPr>
          <a:xfrm>
            <a:off x="1061075" y="485800"/>
            <a:ext cx="7167600" cy="6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Task: </a:t>
            </a:r>
            <a:br>
              <a:rPr b="1" lang="en-GB"/>
            </a:br>
            <a:r>
              <a:rPr lang="en-GB"/>
              <a:t>1.</a:t>
            </a:r>
            <a:r>
              <a:rPr b="1" lang="en-GB"/>
              <a:t> </a:t>
            </a:r>
            <a:r>
              <a:rPr lang="en-GB"/>
              <a:t>One of the below budgets is a deficit budget and the other is a surplus budget. </a:t>
            </a:r>
            <a:br>
              <a:rPr lang="en-GB"/>
            </a:br>
            <a:r>
              <a:rPr lang="en-GB"/>
              <a:t>     Identify which budget is which by illustrating your workings.</a:t>
            </a:r>
            <a:br>
              <a:rPr lang="en-GB"/>
            </a:br>
            <a:r>
              <a:rPr lang="en-GB"/>
              <a:t>2. What can the government do with a surplus budget?</a:t>
            </a:r>
            <a:br>
              <a:rPr lang="en-GB"/>
            </a:br>
            <a:r>
              <a:rPr lang="en-GB"/>
              <a:t>3. How can the government fix a deficit budget?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" y="106400"/>
            <a:ext cx="8743950" cy="4857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0" name="Google Shape;100;p17"/>
          <p:cNvGraphicFramePr/>
          <p:nvPr/>
        </p:nvGraphicFramePr>
        <p:xfrm>
          <a:off x="376000" y="144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{941338BC-56A2-4B03-B033-5CDF57DA4A8C}</a:tableStyleId>
              </a:tblPr>
              <a:tblGrid>
                <a:gridCol w="4074825"/>
                <a:gridCol w="4074825"/>
              </a:tblGrid>
              <a:tr h="571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/>
                        <a:t>Revenue</a:t>
                      </a:r>
                      <a:br>
                        <a:rPr b="1" lang="en-GB" sz="1600"/>
                      </a:br>
                      <a:r>
                        <a:rPr i="1" lang="en-GB"/>
                        <a:t>(Government Income)</a:t>
                      </a:r>
                      <a:endParaRPr i="1"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/>
                        <a:t>Expenditure</a:t>
                      </a:r>
                      <a:br>
                        <a:rPr b="1" lang="en-GB" sz="1600"/>
                      </a:br>
                      <a:r>
                        <a:rPr i="1" lang="en-GB"/>
                        <a:t>(Government Spending)</a:t>
                      </a:r>
                      <a:endParaRPr i="1"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  <a:tr h="2666500"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01" name="Google Shape;101;p17"/>
          <p:cNvSpPr/>
          <p:nvPr/>
        </p:nvSpPr>
        <p:spPr>
          <a:xfrm>
            <a:off x="282725" y="265225"/>
            <a:ext cx="8488604" cy="66373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Comic Sans MS"/>
              </a:rPr>
              <a:t>Government Revenue and Expenditure</a:t>
            </a:r>
          </a:p>
        </p:txBody>
      </p:sp>
      <p:sp>
        <p:nvSpPr>
          <p:cNvPr id="102" name="Google Shape;102;p17"/>
          <p:cNvSpPr txBox="1"/>
          <p:nvPr/>
        </p:nvSpPr>
        <p:spPr>
          <a:xfrm>
            <a:off x="343300" y="905050"/>
            <a:ext cx="81495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</a:rPr>
              <a:t>Task: </a:t>
            </a:r>
            <a:r>
              <a:rPr lang="en-GB">
                <a:solidFill>
                  <a:schemeClr val="dk1"/>
                </a:solidFill>
              </a:rPr>
              <a:t>In groups discuss and record ways in which governments obtain revenue and reasons for expenditure.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" y="106400"/>
            <a:ext cx="8743950" cy="4857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0" name="Google Shape;110;p18"/>
          <p:cNvGraphicFramePr/>
          <p:nvPr/>
        </p:nvGraphicFramePr>
        <p:xfrm>
          <a:off x="376000" y="144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{941338BC-56A2-4B03-B033-5CDF57DA4A8C}</a:tableStyleId>
              </a:tblPr>
              <a:tblGrid>
                <a:gridCol w="4074825"/>
                <a:gridCol w="4074825"/>
              </a:tblGrid>
              <a:tr h="571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/>
                        <a:t>Revenue</a:t>
                      </a:r>
                      <a:br>
                        <a:rPr b="1" lang="en-GB" sz="1600"/>
                      </a:br>
                      <a:r>
                        <a:rPr i="1" lang="en-GB"/>
                        <a:t>(Government Income)</a:t>
                      </a:r>
                      <a:endParaRPr i="1"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/>
                        <a:t>Expenditure</a:t>
                      </a:r>
                      <a:br>
                        <a:rPr b="1" lang="en-GB" sz="1600"/>
                      </a:br>
                      <a:r>
                        <a:rPr i="1" lang="en-GB"/>
                        <a:t>(Government Spending)</a:t>
                      </a:r>
                      <a:endParaRPr i="1"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  <a:tr h="2666500"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Taxation such as:</a:t>
                      </a:r>
                      <a:br>
                        <a:rPr lang="en-GB"/>
                      </a:br>
                      <a:r>
                        <a:rPr lang="en-GB"/>
                        <a:t>- PRSI</a:t>
                      </a:r>
                      <a:br>
                        <a:rPr lang="en-GB"/>
                      </a:br>
                      <a:r>
                        <a:rPr lang="en-GB"/>
                        <a:t>- USC</a:t>
                      </a:r>
                      <a:br>
                        <a:rPr lang="en-GB"/>
                      </a:br>
                      <a:r>
                        <a:rPr lang="en-GB"/>
                        <a:t>- PAYE</a:t>
                      </a:r>
                      <a:br>
                        <a:rPr lang="en-GB"/>
                      </a:br>
                      <a:r>
                        <a:rPr lang="en-GB"/>
                        <a:t>- VAT</a:t>
                      </a:r>
                      <a:br>
                        <a:rPr lang="en-GB"/>
                      </a:br>
                      <a:r>
                        <a:rPr lang="en-GB"/>
                        <a:t>- Corporation tax</a:t>
                      </a:r>
                      <a:br>
                        <a:rPr lang="en-GB"/>
                      </a:br>
                      <a:r>
                        <a:rPr lang="en-GB"/>
                        <a:t>- Excise duty</a:t>
                      </a:r>
                      <a:br>
                        <a:rPr lang="en-GB"/>
                      </a:br>
                      <a:r>
                        <a:rPr lang="en-GB"/>
                        <a:t>- Stamp duty</a:t>
                      </a:r>
                      <a:br>
                        <a:rPr lang="en-GB"/>
                      </a:br>
                      <a:r>
                        <a:rPr lang="en-GB"/>
                        <a:t>- Property tax</a:t>
                      </a:r>
                      <a:br>
                        <a:rPr lang="en-GB"/>
                      </a:br>
                      <a:r>
                        <a:rPr lang="en-GB"/>
                        <a:t>- Customs tax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Non Tax such as</a:t>
                      </a:r>
                      <a:br>
                        <a:rPr lang="en-GB"/>
                      </a:br>
                      <a:r>
                        <a:rPr lang="en-GB"/>
                        <a:t>- Fees, Fines, Licenses, privatising...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Current Expenditure</a:t>
                      </a:r>
                      <a:br>
                        <a:rPr lang="en-GB"/>
                      </a:br>
                      <a:r>
                        <a:rPr lang="en-GB"/>
                        <a:t>Day to day expenses such as:</a:t>
                      </a:r>
                      <a:br>
                        <a:rPr lang="en-GB"/>
                      </a:br>
                      <a:r>
                        <a:rPr lang="en-GB"/>
                        <a:t>Salaries, </a:t>
                      </a:r>
                      <a:r>
                        <a:rPr lang="en-GB"/>
                        <a:t>maintenance</a:t>
                      </a:r>
                      <a:r>
                        <a:rPr lang="en-GB"/>
                        <a:t>, social welfare...</a:t>
                      </a:r>
                      <a:br>
                        <a:rPr lang="en-GB"/>
                      </a:b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Capital Expenditure</a:t>
                      </a:r>
                      <a:br>
                        <a:rPr lang="en-GB"/>
                      </a:br>
                      <a:r>
                        <a:rPr lang="en-GB"/>
                        <a:t>Once-off expenses that has a long term value such as:</a:t>
                      </a:r>
                      <a:br>
                        <a:rPr lang="en-GB"/>
                      </a:br>
                      <a:r>
                        <a:rPr lang="en-GB"/>
                        <a:t>Building new transport links, building hospitals/schools/</a:t>
                      </a:r>
                      <a:r>
                        <a:rPr lang="en-GB"/>
                        <a:t>prisons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11" name="Google Shape;111;p18"/>
          <p:cNvSpPr/>
          <p:nvPr/>
        </p:nvSpPr>
        <p:spPr>
          <a:xfrm>
            <a:off x="251500" y="265225"/>
            <a:ext cx="8488604" cy="66373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Comic Sans MS"/>
              </a:rPr>
              <a:t>Government Revenue and Expenditure</a:t>
            </a:r>
          </a:p>
        </p:txBody>
      </p:sp>
      <p:sp>
        <p:nvSpPr>
          <p:cNvPr id="112" name="Google Shape;112;p18"/>
          <p:cNvSpPr txBox="1"/>
          <p:nvPr/>
        </p:nvSpPr>
        <p:spPr>
          <a:xfrm>
            <a:off x="498150" y="915200"/>
            <a:ext cx="79761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Task: </a:t>
            </a:r>
            <a:r>
              <a:rPr lang="en-GB"/>
              <a:t>In groups discuss and record ways in which governments obtain revenue and reasons for expenditure.</a:t>
            </a:r>
            <a:endParaRPr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>
            <a:off x="1181625" y="377325"/>
            <a:ext cx="7288057" cy="10297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274E13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omic Sans MS"/>
              </a:rPr>
              <a:t>Imagine that </a:t>
            </a:r>
            <a:br>
              <a:rPr b="0" i="0">
                <a:ln cap="flat" cmpd="sng" w="9525">
                  <a:solidFill>
                    <a:srgbClr val="274E13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omic Sans MS"/>
              </a:rPr>
            </a:br>
            <a:r>
              <a:rPr b="0" i="0">
                <a:ln cap="flat" cmpd="sng" w="9525">
                  <a:solidFill>
                    <a:srgbClr val="274E13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omic Sans MS"/>
              </a:rPr>
              <a:t>you are the Minister for Finance...</a:t>
            </a:r>
          </a:p>
        </p:txBody>
      </p:sp>
      <p:sp>
        <p:nvSpPr>
          <p:cNvPr id="119" name="Google Shape;119;p19"/>
          <p:cNvSpPr txBox="1"/>
          <p:nvPr/>
        </p:nvSpPr>
        <p:spPr>
          <a:xfrm>
            <a:off x="963150" y="1459650"/>
            <a:ext cx="79635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Decide in groups of four, how you will spread out the spending for the budget. </a:t>
            </a:r>
            <a:br>
              <a:rPr lang="en-GB"/>
            </a:br>
            <a:r>
              <a:rPr lang="en-GB"/>
              <a:t>Consider the following areas of spending.</a:t>
            </a:r>
            <a:endParaRPr/>
          </a:p>
        </p:txBody>
      </p:sp>
      <p:sp>
        <p:nvSpPr>
          <p:cNvPr id="120" name="Google Shape;120;p19"/>
          <p:cNvSpPr/>
          <p:nvPr/>
        </p:nvSpPr>
        <p:spPr>
          <a:xfrm>
            <a:off x="953200" y="228380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Education</a:t>
            </a:r>
            <a:endParaRPr/>
          </a:p>
        </p:txBody>
      </p:sp>
      <p:sp>
        <p:nvSpPr>
          <p:cNvPr id="121" name="Google Shape;121;p19"/>
          <p:cNvSpPr/>
          <p:nvPr/>
        </p:nvSpPr>
        <p:spPr>
          <a:xfrm>
            <a:off x="3578050" y="228380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Health</a:t>
            </a:r>
            <a:endParaRPr/>
          </a:p>
        </p:txBody>
      </p:sp>
      <p:sp>
        <p:nvSpPr>
          <p:cNvPr id="122" name="Google Shape;122;p19"/>
          <p:cNvSpPr/>
          <p:nvPr/>
        </p:nvSpPr>
        <p:spPr>
          <a:xfrm>
            <a:off x="6202900" y="228380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Defence</a:t>
            </a:r>
            <a:endParaRPr/>
          </a:p>
        </p:txBody>
      </p:sp>
      <p:sp>
        <p:nvSpPr>
          <p:cNvPr id="123" name="Google Shape;123;p19"/>
          <p:cNvSpPr/>
          <p:nvPr/>
        </p:nvSpPr>
        <p:spPr>
          <a:xfrm>
            <a:off x="953200" y="315775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Social Protection</a:t>
            </a:r>
            <a:endParaRPr/>
          </a:p>
        </p:txBody>
      </p:sp>
      <p:sp>
        <p:nvSpPr>
          <p:cNvPr id="124" name="Google Shape;124;p19"/>
          <p:cNvSpPr/>
          <p:nvPr/>
        </p:nvSpPr>
        <p:spPr>
          <a:xfrm>
            <a:off x="3578050" y="315775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Justice</a:t>
            </a:r>
            <a:endParaRPr/>
          </a:p>
        </p:txBody>
      </p:sp>
      <p:sp>
        <p:nvSpPr>
          <p:cNvPr id="125" name="Google Shape;125;p19"/>
          <p:cNvSpPr/>
          <p:nvPr/>
        </p:nvSpPr>
        <p:spPr>
          <a:xfrm>
            <a:off x="6202900" y="315775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Agriculture</a:t>
            </a:r>
            <a:endParaRPr/>
          </a:p>
        </p:txBody>
      </p:sp>
      <p:sp>
        <p:nvSpPr>
          <p:cNvPr id="126" name="Google Shape;126;p19"/>
          <p:cNvSpPr/>
          <p:nvPr/>
        </p:nvSpPr>
        <p:spPr>
          <a:xfrm>
            <a:off x="953200" y="403170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Debt Servicing, EU payments</a:t>
            </a:r>
            <a:endParaRPr/>
          </a:p>
        </p:txBody>
      </p:sp>
      <p:sp>
        <p:nvSpPr>
          <p:cNvPr id="127" name="Google Shape;127;p19"/>
          <p:cNvSpPr/>
          <p:nvPr/>
        </p:nvSpPr>
        <p:spPr>
          <a:xfrm>
            <a:off x="3578050" y="4031700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Transport</a:t>
            </a:r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6202900" y="4074875"/>
            <a:ext cx="2343300" cy="68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Other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/>
          <p:nvPr/>
        </p:nvSpPr>
        <p:spPr>
          <a:xfrm>
            <a:off x="3663975" y="347525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1562350" y="1360350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0"/>
          <p:cNvSpPr/>
          <p:nvPr/>
        </p:nvSpPr>
        <p:spPr>
          <a:xfrm>
            <a:off x="4981575" y="1300775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0"/>
          <p:cNvSpPr/>
          <p:nvPr/>
        </p:nvSpPr>
        <p:spPr>
          <a:xfrm>
            <a:off x="794325" y="2265825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0"/>
          <p:cNvSpPr/>
          <p:nvPr/>
        </p:nvSpPr>
        <p:spPr>
          <a:xfrm>
            <a:off x="3578050" y="2265813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0"/>
          <p:cNvSpPr/>
          <p:nvPr/>
        </p:nvSpPr>
        <p:spPr>
          <a:xfrm>
            <a:off x="6262475" y="2265825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0"/>
          <p:cNvSpPr/>
          <p:nvPr/>
        </p:nvSpPr>
        <p:spPr>
          <a:xfrm>
            <a:off x="3578050" y="4031700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1446650" y="3171300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0"/>
          <p:cNvSpPr/>
          <p:nvPr/>
        </p:nvSpPr>
        <p:spPr>
          <a:xfrm>
            <a:off x="5034675" y="3154675"/>
            <a:ext cx="2343300" cy="6852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0"/>
          <p:cNvSpPr/>
          <p:nvPr/>
        </p:nvSpPr>
        <p:spPr>
          <a:xfrm>
            <a:off x="6183075" y="426950"/>
            <a:ext cx="1141800" cy="407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0"/>
          <p:cNvSpPr txBox="1"/>
          <p:nvPr/>
        </p:nvSpPr>
        <p:spPr>
          <a:xfrm>
            <a:off x="7427300" y="350775"/>
            <a:ext cx="12312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Most Spending</a:t>
            </a:r>
            <a:endParaRPr/>
          </a:p>
        </p:txBody>
      </p:sp>
      <p:sp>
        <p:nvSpPr>
          <p:cNvPr id="145" name="Google Shape;145;p20"/>
          <p:cNvSpPr txBox="1"/>
          <p:nvPr/>
        </p:nvSpPr>
        <p:spPr>
          <a:xfrm>
            <a:off x="7490325" y="4184100"/>
            <a:ext cx="12312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Least Spending</a:t>
            </a:r>
            <a:endParaRPr/>
          </a:p>
        </p:txBody>
      </p:sp>
      <p:sp>
        <p:nvSpPr>
          <p:cNvPr id="146" name="Google Shape;146;p20"/>
          <p:cNvSpPr/>
          <p:nvPr/>
        </p:nvSpPr>
        <p:spPr>
          <a:xfrm>
            <a:off x="6262475" y="4285050"/>
            <a:ext cx="1141800" cy="407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825" y="1061075"/>
            <a:ext cx="8312049" cy="352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1"/>
          <p:cNvSpPr/>
          <p:nvPr/>
        </p:nvSpPr>
        <p:spPr>
          <a:xfrm>
            <a:off x="2211500" y="315175"/>
            <a:ext cx="5030841" cy="45097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274E13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omic Sans MS"/>
              </a:rPr>
              <a:t>2019 Total Expenditure</a:t>
            </a:r>
          </a:p>
        </p:txBody>
      </p:sp>
      <p:sp>
        <p:nvSpPr>
          <p:cNvPr id="154" name="Google Shape;154;p21"/>
          <p:cNvSpPr/>
          <p:nvPr/>
        </p:nvSpPr>
        <p:spPr>
          <a:xfrm>
            <a:off x="3360075" y="1078775"/>
            <a:ext cx="2423700" cy="312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1"/>
          <p:cNvSpPr txBox="1"/>
          <p:nvPr/>
        </p:nvSpPr>
        <p:spPr>
          <a:xfrm>
            <a:off x="603350" y="711275"/>
            <a:ext cx="60543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Task: </a:t>
            </a:r>
            <a:r>
              <a:rPr lang="en-GB"/>
              <a:t>Calculate the total expenditure. </a:t>
            </a:r>
            <a:br>
              <a:rPr lang="en-GB"/>
            </a:br>
            <a:r>
              <a:rPr lang="en-GB"/>
              <a:t>Has the total expenditure increased or decreased from last </a:t>
            </a:r>
            <a:r>
              <a:rPr lang="en-GB"/>
              <a:t>year's</a:t>
            </a:r>
            <a:r>
              <a:rPr lang="en-GB"/>
              <a:t> budget? </a:t>
            </a:r>
            <a:r>
              <a:rPr lang="en-GB" u="sng">
                <a:solidFill>
                  <a:schemeClr val="hlink"/>
                </a:solidFill>
                <a:hlinkClick r:id="rId5"/>
              </a:rPr>
              <a:t>Visit this interactive website to compare the data.</a:t>
            </a:r>
            <a:r>
              <a:rPr lang="en-GB"/>
              <a:t> </a:t>
            </a: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5399000" y="4587600"/>
            <a:ext cx="33882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/>
              <a:t>Image Source:</a:t>
            </a:r>
            <a:r>
              <a:rPr i="1" lang="en-GB" sz="1000" u="sng">
                <a:solidFill>
                  <a:schemeClr val="hlink"/>
                </a:solidFill>
                <a:hlinkClick r:id="rId6"/>
              </a:rPr>
              <a:t>The Irish Governments Expenditure Data</a:t>
            </a:r>
            <a:endParaRPr i="1" sz="1000"/>
          </a:p>
        </p:txBody>
      </p:sp>
      <p:sp>
        <p:nvSpPr>
          <p:cNvPr id="157" name="Google Shape;157;p21"/>
          <p:cNvSpPr/>
          <p:nvPr/>
        </p:nvSpPr>
        <p:spPr>
          <a:xfrm>
            <a:off x="8280575" y="1102700"/>
            <a:ext cx="364200" cy="36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1"/>
          <p:cNvSpPr txBox="1"/>
          <p:nvPr/>
        </p:nvSpPr>
        <p:spPr>
          <a:xfrm>
            <a:off x="6928225" y="735475"/>
            <a:ext cx="16125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A61C00"/>
                </a:solidFill>
              </a:rPr>
              <a:t>=  €76.2 Billion</a:t>
            </a:r>
            <a:endParaRPr b="1">
              <a:solidFill>
                <a:srgbClr val="A61C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2"/>
          <p:cNvSpPr/>
          <p:nvPr/>
        </p:nvSpPr>
        <p:spPr>
          <a:xfrm>
            <a:off x="2211500" y="391375"/>
            <a:ext cx="4946304" cy="44971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274E13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omic Sans MS"/>
              </a:rPr>
              <a:t>Three Year Comparison</a:t>
            </a:r>
          </a:p>
        </p:txBody>
      </p:sp>
      <p:sp>
        <p:nvSpPr>
          <p:cNvPr id="165" name="Google Shape;165;p22"/>
          <p:cNvSpPr/>
          <p:nvPr/>
        </p:nvSpPr>
        <p:spPr>
          <a:xfrm>
            <a:off x="3360075" y="1078775"/>
            <a:ext cx="2423700" cy="312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>
            <a:off x="603350" y="939875"/>
            <a:ext cx="7937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Task: </a:t>
            </a:r>
            <a:r>
              <a:rPr lang="en-GB"/>
              <a:t>Compare the expenditure trends over the last three years by examining the below graph. Write a short paragraph to brief your parents on the budget.</a:t>
            </a:r>
            <a:endParaRPr/>
          </a:p>
        </p:txBody>
      </p:sp>
      <p:sp>
        <p:nvSpPr>
          <p:cNvPr id="167" name="Google Shape;167;p22"/>
          <p:cNvSpPr txBox="1"/>
          <p:nvPr/>
        </p:nvSpPr>
        <p:spPr>
          <a:xfrm>
            <a:off x="5399000" y="4587600"/>
            <a:ext cx="33882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/>
              <a:t>Image Source:</a:t>
            </a:r>
            <a:r>
              <a:rPr i="1" lang="en-GB" sz="1000" u="sng">
                <a:solidFill>
                  <a:schemeClr val="hlink"/>
                </a:solidFill>
                <a:hlinkClick r:id="rId4"/>
              </a:rPr>
              <a:t>The Irish Governments Expenditure Data</a:t>
            </a:r>
            <a:endParaRPr i="1" sz="1000"/>
          </a:p>
        </p:txBody>
      </p:sp>
      <p:sp>
        <p:nvSpPr>
          <p:cNvPr id="168" name="Google Shape;168;p22"/>
          <p:cNvSpPr/>
          <p:nvPr/>
        </p:nvSpPr>
        <p:spPr>
          <a:xfrm>
            <a:off x="8280575" y="1102700"/>
            <a:ext cx="364200" cy="36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2"/>
          <p:cNvSpPr txBox="1"/>
          <p:nvPr/>
        </p:nvSpPr>
        <p:spPr>
          <a:xfrm>
            <a:off x="6928225" y="1040275"/>
            <a:ext cx="16125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A61C00"/>
              </a:solidFill>
            </a:endParaRPr>
          </a:p>
        </p:txBody>
      </p:sp>
      <p:pic>
        <p:nvPicPr>
          <p:cNvPr id="170" name="Google Shape;17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550" y="1780300"/>
            <a:ext cx="8030901" cy="280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2275" y="209000"/>
            <a:ext cx="2607450" cy="298865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 txBox="1"/>
          <p:nvPr/>
        </p:nvSpPr>
        <p:spPr>
          <a:xfrm>
            <a:off x="6681950" y="1028625"/>
            <a:ext cx="1955700" cy="16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Money spent on o</a:t>
            </a: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nce-off expenses that have a long term value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731825" y="1706050"/>
            <a:ext cx="17061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Current Expenditure</a:t>
            </a:r>
            <a:endParaRPr sz="12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6779150" y="249925"/>
            <a:ext cx="17061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Capital Expenditure</a:t>
            </a:r>
            <a:endParaRPr sz="12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2" name="Google Shape;182;p23"/>
          <p:cNvSpPr/>
          <p:nvPr/>
        </p:nvSpPr>
        <p:spPr>
          <a:xfrm>
            <a:off x="3953050" y="1674850"/>
            <a:ext cx="436800" cy="40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7588" y="1125604"/>
            <a:ext cx="3514625" cy="35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150" y="1561912"/>
            <a:ext cx="2607450" cy="298865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3"/>
          <p:cNvSpPr txBox="1"/>
          <p:nvPr/>
        </p:nvSpPr>
        <p:spPr>
          <a:xfrm>
            <a:off x="603375" y="2541250"/>
            <a:ext cx="1955700" cy="16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mic Sans MS"/>
                <a:ea typeface="Comic Sans MS"/>
                <a:cs typeface="Comic Sans MS"/>
                <a:sym typeface="Comic Sans MS"/>
              </a:rPr>
              <a:t>Money spent on  day to day activities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761750" y="1632850"/>
            <a:ext cx="17061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Current Expenditure</a:t>
            </a:r>
            <a:endParaRPr sz="12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4930900" y="4587600"/>
            <a:ext cx="38562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/>
              <a:t>Image Source:</a:t>
            </a:r>
            <a:r>
              <a:rPr i="1" lang="en-GB" sz="1000" u="sng">
                <a:solidFill>
                  <a:schemeClr val="hlink"/>
                </a:solidFill>
                <a:hlinkClick r:id="rId6"/>
              </a:rPr>
              <a:t>The Irish Governments Expenditure Data</a:t>
            </a:r>
            <a:r>
              <a:rPr i="1" lang="en-GB" sz="1000"/>
              <a:t>, 2019</a:t>
            </a:r>
            <a:endParaRPr i="1"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p24"/>
          <p:cNvGraphicFramePr/>
          <p:nvPr/>
        </p:nvGraphicFramePr>
        <p:xfrm>
          <a:off x="952500" y="1086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{941338BC-56A2-4B03-B033-5CDF57DA4A8C}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Sectoral Expenditure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Current Expenditure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Capital Expenditure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Social Protection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Health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27BA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Education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Justice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AA84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Agriculture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8E7CC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Debt Servicing, EU payments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2598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Transport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76A5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Other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96" name="Google Shape;196;p24"/>
          <p:cNvSpPr txBox="1"/>
          <p:nvPr/>
        </p:nvSpPr>
        <p:spPr>
          <a:xfrm>
            <a:off x="311700" y="256925"/>
            <a:ext cx="86322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Task: </a:t>
            </a:r>
            <a:r>
              <a:rPr lang="en-GB"/>
              <a:t>Use the </a:t>
            </a:r>
            <a:r>
              <a:rPr b="1" lang="en-GB" u="sng">
                <a:solidFill>
                  <a:schemeClr val="hlink"/>
                </a:solidFill>
                <a:hlinkClick r:id="rId4"/>
              </a:rPr>
              <a:t>‘Where Your Money Goes’ </a:t>
            </a:r>
            <a:r>
              <a:rPr lang="en-GB"/>
              <a:t>website to analyse the breakdown in current expenditure and capital expenditure for each sectoral expenditure given in the below table. Which areas have the most expenditure for long-term projects? Give examples of current and capital expenditure.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5"/>
          <p:cNvSpPr/>
          <p:nvPr/>
        </p:nvSpPr>
        <p:spPr>
          <a:xfrm>
            <a:off x="457725" y="322475"/>
            <a:ext cx="7833300" cy="4833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2CC"/>
                </a:solidFill>
              </a:rPr>
              <a:t>Homework: </a:t>
            </a:r>
            <a:br>
              <a:rPr b="1" lang="en-GB">
                <a:solidFill>
                  <a:srgbClr val="FFF2CC"/>
                </a:solidFill>
              </a:rPr>
            </a:br>
            <a:endParaRPr b="1">
              <a:solidFill>
                <a:srgbClr val="FFF2CC"/>
              </a:solidFill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474425" y="808850"/>
            <a:ext cx="7658700" cy="1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</a:t>
            </a:r>
            <a:r>
              <a:rPr lang="en-GB"/>
              <a:t>esign a three-fold information leaflet, aimed at a particular group of people, which will help them understand the budget. </a:t>
            </a:r>
            <a:br>
              <a:rPr lang="en-GB"/>
            </a:br>
            <a:r>
              <a:rPr lang="en-GB"/>
              <a:t>Your leaflet should be directed at one of the following groups: </a:t>
            </a:r>
            <a:br>
              <a:rPr lang="en-GB"/>
            </a:br>
            <a:r>
              <a:rPr lang="en-GB"/>
              <a:t>• Single worker </a:t>
            </a:r>
            <a:br>
              <a:rPr lang="en-GB"/>
            </a:br>
            <a:r>
              <a:rPr lang="en-GB"/>
              <a:t>• Pensioner</a:t>
            </a:r>
            <a:br>
              <a:rPr lang="en-GB"/>
            </a:br>
            <a:r>
              <a:rPr lang="en-GB"/>
              <a:t>• Families </a:t>
            </a:r>
            <a:endParaRPr/>
          </a:p>
        </p:txBody>
      </p:sp>
      <p:graphicFrame>
        <p:nvGraphicFramePr>
          <p:cNvPr id="206" name="Google Shape;206;p25"/>
          <p:cNvGraphicFramePr/>
          <p:nvPr/>
        </p:nvGraphicFramePr>
        <p:xfrm>
          <a:off x="406650" y="279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{941338BC-56A2-4B03-B033-5CDF57DA4A8C}</a:tableStyleId>
              </a:tblPr>
              <a:tblGrid>
                <a:gridCol w="2462375"/>
                <a:gridCol w="5692375"/>
              </a:tblGrid>
              <a:tr h="2996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/>
                        <a:t>Success Criteria</a:t>
                      </a:r>
                      <a:endParaRPr b="1" sz="1800"/>
                    </a:p>
                  </a:txBody>
                  <a:tcPr marT="91425" marB="91425" marR="91425" marL="91425">
                    <a:solidFill>
                      <a:srgbClr val="FFE599"/>
                    </a:solidFill>
                  </a:tcPr>
                </a:tc>
                <a:tc hMerge="1"/>
              </a:tr>
              <a:tr h="299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Yet to Met Expectations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299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In Line with Expectations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299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Above Expectations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299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Exceptional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07" name="Google Shape;207;p25"/>
          <p:cNvSpPr txBox="1"/>
          <p:nvPr/>
        </p:nvSpPr>
        <p:spPr>
          <a:xfrm>
            <a:off x="436775" y="2364650"/>
            <a:ext cx="6785100" cy="3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 a class, decide on the success criteria for this homework task...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" y="142875"/>
            <a:ext cx="8743950" cy="4857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.PNG" id="215" name="Google Shape;21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2713" y="4368820"/>
            <a:ext cx="1598575" cy="4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6"/>
          <p:cNvSpPr/>
          <p:nvPr/>
        </p:nvSpPr>
        <p:spPr>
          <a:xfrm>
            <a:off x="791050" y="667175"/>
            <a:ext cx="7561882" cy="44549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274E13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omic Sans MS"/>
              </a:rPr>
              <a:t>Guide for Students on Budget 2019</a:t>
            </a:r>
          </a:p>
        </p:txBody>
      </p:sp>
      <p:pic>
        <p:nvPicPr>
          <p:cNvPr id="217" name="Google Shape;217;p2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225" y="1864200"/>
            <a:ext cx="3261849" cy="2936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8" name="Google Shape;218;p26"/>
          <p:cNvSpPr txBox="1"/>
          <p:nvPr/>
        </p:nvSpPr>
        <p:spPr>
          <a:xfrm>
            <a:off x="371950" y="1393625"/>
            <a:ext cx="44259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Students could read the </a:t>
            </a:r>
            <a:r>
              <a:rPr lang="en-GB" sz="1200" u="sng">
                <a:solidFill>
                  <a:schemeClr val="hlink"/>
                </a:solidFill>
                <a:hlinkClick r:id="rId7"/>
              </a:rPr>
              <a:t>Budget 2019 Leaflet</a:t>
            </a:r>
            <a:r>
              <a:rPr lang="en-GB" sz="1200"/>
              <a:t>.</a:t>
            </a:r>
            <a:endParaRPr sz="1200"/>
          </a:p>
        </p:txBody>
      </p:sp>
      <p:pic>
        <p:nvPicPr>
          <p:cNvPr id="219" name="Google Shape;21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45675" y="1960975"/>
            <a:ext cx="4825075" cy="253891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6"/>
          <p:cNvSpPr txBox="1"/>
          <p:nvPr/>
        </p:nvSpPr>
        <p:spPr>
          <a:xfrm>
            <a:off x="4051150" y="1393625"/>
            <a:ext cx="4825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Students could examine the date from the </a:t>
            </a:r>
            <a:r>
              <a:rPr lang="en-GB" u="sng">
                <a:solidFill>
                  <a:schemeClr val="hlink"/>
                </a:solidFill>
                <a:hlinkClick r:id="rId9"/>
              </a:rPr>
              <a:t>Irish Government’s Expenditure Data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" y="106400"/>
            <a:ext cx="8743950" cy="4857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8" name="Google Shape;228;p27"/>
          <p:cNvGraphicFramePr/>
          <p:nvPr/>
        </p:nvGraphicFramePr>
        <p:xfrm>
          <a:off x="263100" y="93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{941338BC-56A2-4B03-B033-5CDF57DA4A8C}</a:tableStyleId>
              </a:tblPr>
              <a:tblGrid>
                <a:gridCol w="4233500"/>
                <a:gridCol w="4233500"/>
              </a:tblGrid>
              <a:tr h="661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/>
                        <a:t>Revenue</a:t>
                      </a:r>
                      <a:br>
                        <a:rPr b="1" lang="en-GB" sz="1600"/>
                      </a:br>
                      <a:r>
                        <a:rPr i="1" lang="en-GB"/>
                        <a:t>(Government Income)</a:t>
                      </a:r>
                      <a:endParaRPr i="1"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/>
                        <a:t>Expenditure</a:t>
                      </a:r>
                      <a:br>
                        <a:rPr b="1" lang="en-GB" sz="1600"/>
                      </a:br>
                      <a:r>
                        <a:rPr i="1" lang="en-GB"/>
                        <a:t>(Government Spending)</a:t>
                      </a:r>
                      <a:endParaRPr i="1"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  <a:tr h="3255150"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Higher rate of income tax increasing by €750 to €35,300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USC to be cut from 4.75% to 4.5%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E</a:t>
                      </a:r>
                      <a:r>
                        <a:rPr lang="en-GB"/>
                        <a:t>xcise duty on a packet of 20 cigarettes will rise by 50 cents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Corporation tax remains at 12.5%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Increase in rate of VAT in the tourism sector to 13.5% from January 2019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Tax Relief for Start-up Companies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Reduction in the rate for electronic publications from 23% to 9%. 9% rate to be retained for newspapers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Retaining 9% VAT rate for sporting facilities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€5 a week increase in all social welfare payments from next March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T</a:t>
                      </a:r>
                      <a:r>
                        <a:rPr lang="en-GB"/>
                        <a:t>wo extra weeks’ leave to every parent of a child in their first year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Child Payment of €2.20 per week in respect of under 12s and €5.20 per week in respect of over 12s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€60m extra increase in funding for emergency accommodation.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An increase of €1.05bn in Health funding for 2019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Additional €196m for capital in Education in 2019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Budget for An Garda Síochána to increase by €60 million.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229" name="Google Shape;229;p27"/>
          <p:cNvSpPr/>
          <p:nvPr/>
        </p:nvSpPr>
        <p:spPr>
          <a:xfrm>
            <a:off x="1769500" y="183675"/>
            <a:ext cx="5363406" cy="3951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38761D"/>
                </a:solidFill>
                <a:latin typeface="Comic Sans MS"/>
              </a:rPr>
              <a:t>Budget 2019 - Some Points</a:t>
            </a:r>
          </a:p>
        </p:txBody>
      </p:sp>
      <p:sp>
        <p:nvSpPr>
          <p:cNvPr id="230" name="Google Shape;230;p27"/>
          <p:cNvSpPr txBox="1"/>
          <p:nvPr/>
        </p:nvSpPr>
        <p:spPr>
          <a:xfrm>
            <a:off x="498150" y="520425"/>
            <a:ext cx="79761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Task: </a:t>
            </a:r>
            <a:r>
              <a:rPr lang="en-GB"/>
              <a:t>Complete the following table. </a:t>
            </a:r>
            <a:r>
              <a:rPr i="1" lang="en-GB"/>
              <a:t>Students could read the Budget 2019 Leaflet </a:t>
            </a:r>
            <a:r>
              <a:rPr i="1" lang="en-GB" u="sng">
                <a:solidFill>
                  <a:schemeClr val="hlink"/>
                </a:solidFill>
                <a:hlinkClick r:id="rId4"/>
              </a:rPr>
              <a:t>here.</a:t>
            </a: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