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09c0628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409c06281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09c06281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409c062814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4a9518205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4a9518205b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09c062814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409c062814_0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409c062814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409c062814_0_2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409c062814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409c062814_0_3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09c062814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409c062814_0_4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g409c062814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409c062814_0_5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09c062814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409c062814_0_5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409c062814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409c062814_0_6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409c062814_0_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409c062814_0_7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409c062814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409c062814_0_8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409c062814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409c062814_0_10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49d6b30406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49d6b30406_0_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49d6b3040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g49d6b30406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1" name="Shape 301"/>
        <p:cNvGrpSpPr/>
        <p:nvPr/>
      </p:nvGrpSpPr>
      <p:grpSpPr>
        <a:xfrm>
          <a:off x="0" y="0"/>
          <a:ext cx="0" cy="0"/>
          <a:chOff x="0" y="0"/>
          <a:chExt cx="0" cy="0"/>
        </a:xfrm>
      </p:grpSpPr>
      <p:sp>
        <p:nvSpPr>
          <p:cNvPr id="302" name="Google Shape;302;g49d6b3040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49d6b30406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49d6b30406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49d6b30406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49d6b30406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49d6b30406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4a951820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4a9518205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g4a9518205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4a9518205b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4a9518205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4a9518205b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409c062814_0_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g409c062814_0_9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49d6b304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g49d6b3040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2" name="Shape 422"/>
        <p:cNvGrpSpPr/>
        <p:nvPr/>
      </p:nvGrpSpPr>
      <p:grpSpPr>
        <a:xfrm>
          <a:off x="0" y="0"/>
          <a:ext cx="0" cy="0"/>
          <a:chOff x="0" y="0"/>
          <a:chExt cx="0" cy="0"/>
        </a:xfrm>
      </p:grpSpPr>
      <p:sp>
        <p:nvSpPr>
          <p:cNvPr id="423" name="Google Shape;423;g4a9518205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4a9518205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8" name="Google Shape;58;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4" name="Google Shape;64;p1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lstStyle>
            <a:lvl1pPr lvl="0" marR="0" rtl="0" algn="l">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0" name="Google Shape;70;p16"/>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1pPr>
            <a:lvl2pPr indent="-228600" lvl="1" marL="914400" marR="0" rtl="0" algn="l">
              <a:lnSpc>
                <a:spcPct val="90000"/>
              </a:lnSpc>
              <a:spcBef>
                <a:spcPts val="4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40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9pPr>
          </a:lstStyle>
          <a:p/>
        </p:txBody>
      </p:sp>
      <p:sp>
        <p:nvSpPr>
          <p:cNvPr id="71" name="Google Shape;71;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6" name="Google Shape;76;p1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7" name="Google Shape;77;p1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8" name="Google Shape;78;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9" name="Google Shape;79;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0" name="Google Shape;80;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83" name="Google Shape;83;p18"/>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84" name="Google Shape;84;p18"/>
          <p:cNvSpPr txBox="1"/>
          <p:nvPr>
            <p:ph idx="2" type="body"/>
          </p:nvPr>
        </p:nvSpPr>
        <p:spPr>
          <a:xfrm>
            <a:off x="629841" y="1878806"/>
            <a:ext cx="3868500" cy="27633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5" name="Google Shape;85;p18"/>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86" name="Google Shape;86;p18"/>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7" name="Google Shape;87;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8" name="Google Shape;88;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9" name="Google Shape;89;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92" name="Google Shape;92;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3" name="Google Shape;93;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4" name="Google Shape;94;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1" name="Google Shape;10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lstStyle>
            <a:lvl1pPr indent="-381000" lvl="0" marL="457200" marR="0" rtl="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lnSpc>
                <a:spcPct val="9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102" name="Google Shape;102;p2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8" name="Google Shape;108;p22"/>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hyperlink" Target="https://mars.nasa.gov/insight/mission/overview/" TargetMode="External"/><Relationship Id="rId5" Type="http://schemas.openxmlformats.org/officeDocument/2006/relationships/image" Target="../media/image8.png"/><Relationship Id="rId6"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Calibri"/>
              <a:buNone/>
            </a:pPr>
            <a:r>
              <a:t/>
            </a:r>
            <a:endParaRPr b="0" i="0" sz="3300" u="none" cap="none" strike="noStrike">
              <a:solidFill>
                <a:schemeClr val="dk1"/>
              </a:solidFill>
              <a:latin typeface="Calibri"/>
              <a:ea typeface="Calibri"/>
              <a:cs typeface="Calibri"/>
              <a:sym typeface="Calibri"/>
            </a:endParaRPr>
          </a:p>
        </p:txBody>
      </p:sp>
      <p:sp>
        <p:nvSpPr>
          <p:cNvPr id="130" name="Google Shape;130;p2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8100" lvl="0" marL="177800" marR="0" rtl="0" algn="l">
              <a:lnSpc>
                <a:spcPct val="90000"/>
              </a:lnSpc>
              <a:spcBef>
                <a:spcPts val="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p:txBody>
      </p:sp>
      <p:sp>
        <p:nvSpPr>
          <p:cNvPr id="131" name="Google Shape;131;p25"/>
          <p:cNvSpPr txBox="1"/>
          <p:nvPr/>
        </p:nvSpPr>
        <p:spPr>
          <a:xfrm>
            <a:off x="3009593" y="2270605"/>
            <a:ext cx="28245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100">
                <a:solidFill>
                  <a:schemeClr val="lt1"/>
                </a:solidFill>
                <a:latin typeface="Avenir"/>
                <a:ea typeface="Avenir"/>
                <a:cs typeface="Avenir"/>
                <a:sym typeface="Avenir"/>
              </a:rPr>
              <a:t>CURRENT AFFAIRS</a:t>
            </a:r>
            <a:r>
              <a:rPr b="0" i="0" lang="en-GB" sz="2100" u="none" cap="none" strike="noStrike">
                <a:solidFill>
                  <a:schemeClr val="lt1"/>
                </a:solidFill>
                <a:latin typeface="Avenir"/>
                <a:ea typeface="Avenir"/>
                <a:cs typeface="Avenir"/>
                <a:sym typeface="Avenir"/>
              </a:rPr>
              <a:t> ROUND</a:t>
            </a:r>
            <a:endParaRPr sz="1100"/>
          </a:p>
        </p:txBody>
      </p:sp>
      <p:pic>
        <p:nvPicPr>
          <p:cNvPr id="132" name="Google Shape;132;p25"/>
          <p:cNvPicPr preferRelativeResize="0"/>
          <p:nvPr/>
        </p:nvPicPr>
        <p:blipFill>
          <a:blip r:embed="rId3">
            <a:alphaModFix/>
          </a:blip>
          <a:stretch>
            <a:fillRect/>
          </a:stretch>
        </p:blipFill>
        <p:spPr>
          <a:xfrm>
            <a:off x="0" y="0"/>
            <a:ext cx="9143999" cy="5122437"/>
          </a:xfrm>
          <a:prstGeom prst="rect">
            <a:avLst/>
          </a:prstGeom>
          <a:noFill/>
          <a:ln>
            <a:noFill/>
          </a:ln>
        </p:spPr>
      </p:pic>
      <p:pic>
        <p:nvPicPr>
          <p:cNvPr id="133" name="Google Shape;133;p25"/>
          <p:cNvPicPr preferRelativeResize="0"/>
          <p:nvPr/>
        </p:nvPicPr>
        <p:blipFill>
          <a:blip r:embed="rId4">
            <a:alphaModFix/>
          </a:blip>
          <a:stretch>
            <a:fillRect/>
          </a:stretch>
        </p:blipFill>
        <p:spPr>
          <a:xfrm>
            <a:off x="3893750" y="4360300"/>
            <a:ext cx="1663975" cy="332400"/>
          </a:xfrm>
          <a:prstGeom prst="rect">
            <a:avLst/>
          </a:prstGeom>
          <a:noFill/>
          <a:ln>
            <a:noFill/>
          </a:ln>
        </p:spPr>
      </p:pic>
      <p:pic>
        <p:nvPicPr>
          <p:cNvPr id="134" name="Google Shape;134;p25"/>
          <p:cNvPicPr preferRelativeResize="0"/>
          <p:nvPr/>
        </p:nvPicPr>
        <p:blipFill>
          <a:blip r:embed="rId5">
            <a:alphaModFix/>
          </a:blip>
          <a:stretch>
            <a:fillRect/>
          </a:stretch>
        </p:blipFill>
        <p:spPr>
          <a:xfrm>
            <a:off x="1295300" y="1892175"/>
            <a:ext cx="6762600" cy="1489125"/>
          </a:xfrm>
          <a:prstGeom prst="rect">
            <a:avLst/>
          </a:prstGeom>
          <a:noFill/>
          <a:ln>
            <a:noFill/>
          </a:ln>
        </p:spPr>
      </p:pic>
      <p:sp>
        <p:nvSpPr>
          <p:cNvPr id="135" name="Google Shape;135;p25"/>
          <p:cNvSpPr/>
          <p:nvPr/>
        </p:nvSpPr>
        <p:spPr>
          <a:xfrm>
            <a:off x="3995525" y="2699762"/>
            <a:ext cx="852626" cy="449113"/>
          </a:xfrm>
          <a:prstGeom prst="rect">
            <a:avLst/>
          </a:prstGeom>
        </p:spPr>
        <p:txBody>
          <a:bodyPr>
            <a:prstTxWarp prst="textPlain"/>
          </a:bodyPr>
          <a:lstStyle/>
          <a:p>
            <a:pPr lvl="0" algn="ctr"/>
            <a:r>
              <a:rPr b="0" i="0">
                <a:ln cap="flat" cmpd="sng" w="9525">
                  <a:solidFill>
                    <a:srgbClr val="F1C232"/>
                  </a:solidFill>
                  <a:prstDash val="solid"/>
                  <a:round/>
                  <a:headEnd len="sm" w="sm" type="none"/>
                  <a:tailEnd len="sm" w="sm" type="none"/>
                </a:ln>
                <a:solidFill>
                  <a:srgbClr val="FFD966"/>
                </a:solidFill>
                <a:latin typeface="Comic Sans MS"/>
              </a:rPr>
              <a:t>2018</a:t>
            </a:r>
          </a:p>
        </p:txBody>
      </p:sp>
      <p:sp>
        <p:nvSpPr>
          <p:cNvPr id="136" name="Google Shape;136;p25"/>
          <p:cNvSpPr/>
          <p:nvPr/>
        </p:nvSpPr>
        <p:spPr>
          <a:xfrm>
            <a:off x="2890425" y="2070900"/>
            <a:ext cx="3062845" cy="332400"/>
          </a:xfrm>
          <a:prstGeom prst="rect">
            <a:avLst/>
          </a:prstGeom>
        </p:spPr>
        <p:txBody>
          <a:bodyPr>
            <a:prstTxWarp prst="textPlain"/>
          </a:bodyPr>
          <a:lstStyle/>
          <a:p>
            <a:pPr lvl="0" algn="ctr"/>
            <a:r>
              <a:rPr b="0" i="0">
                <a:ln cap="flat" cmpd="sng" w="9525">
                  <a:solidFill>
                    <a:srgbClr val="F1C232"/>
                  </a:solidFill>
                  <a:prstDash val="solid"/>
                  <a:round/>
                  <a:headEnd len="sm" w="sm" type="none"/>
                  <a:tailEnd len="sm" w="sm" type="none"/>
                </a:ln>
                <a:solidFill>
                  <a:srgbClr val="FFD966"/>
                </a:solidFill>
                <a:latin typeface="Comic Sans MS"/>
              </a:rPr>
              <a:t>A Year in Review</a:t>
            </a:r>
          </a:p>
        </p:txBody>
      </p:sp>
      <p:sp>
        <p:nvSpPr>
          <p:cNvPr id="137" name="Google Shape;137;p25"/>
          <p:cNvSpPr txBox="1"/>
          <p:nvPr/>
        </p:nvSpPr>
        <p:spPr>
          <a:xfrm>
            <a:off x="3301150" y="3441550"/>
            <a:ext cx="3419100" cy="4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January → December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pic>
        <p:nvPicPr>
          <p:cNvPr id="142" name="Google Shape;142;p26"/>
          <p:cNvPicPr preferRelativeResize="0"/>
          <p:nvPr/>
        </p:nvPicPr>
        <p:blipFill rotWithShape="1">
          <a:blip r:embed="rId3">
            <a:alphaModFix/>
          </a:blip>
          <a:srcRect b="0" l="0" r="0" t="0"/>
          <a:stretch/>
        </p:blipFill>
        <p:spPr>
          <a:xfrm>
            <a:off x="-9025" y="0"/>
            <a:ext cx="9189000" cy="513075"/>
          </a:xfrm>
          <a:prstGeom prst="rect">
            <a:avLst/>
          </a:prstGeom>
          <a:noFill/>
          <a:ln>
            <a:noFill/>
          </a:ln>
        </p:spPr>
      </p:pic>
      <p:sp>
        <p:nvSpPr>
          <p:cNvPr id="143" name="Google Shape;143;p26"/>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a:t>
            </a:r>
            <a:endParaRPr sz="1100"/>
          </a:p>
        </p:txBody>
      </p:sp>
      <p:sp>
        <p:nvSpPr>
          <p:cNvPr id="144" name="Google Shape;144;p26"/>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145" name="Google Shape;145;p26"/>
          <p:cNvSpPr txBox="1"/>
          <p:nvPr/>
        </p:nvSpPr>
        <p:spPr>
          <a:xfrm>
            <a:off x="335178" y="1426862"/>
            <a:ext cx="36546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Who was crowned the Dancing with the Stars </a:t>
            </a: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winner in January of 2018?</a:t>
            </a:r>
            <a:endParaRPr sz="1100"/>
          </a:p>
        </p:txBody>
      </p:sp>
      <p:pic>
        <p:nvPicPr>
          <p:cNvPr id="146" name="Google Shape;146;p26"/>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147" name="Google Shape;147;p26"/>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148" name="Google Shape;148;p26"/>
          <p:cNvPicPr preferRelativeResize="0"/>
          <p:nvPr/>
        </p:nvPicPr>
        <p:blipFill>
          <a:blip r:embed="rId5">
            <a:alphaModFix/>
          </a:blip>
          <a:stretch>
            <a:fillRect/>
          </a:stretch>
        </p:blipFill>
        <p:spPr>
          <a:xfrm>
            <a:off x="4806300" y="513075"/>
            <a:ext cx="4342225" cy="3997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pic>
        <p:nvPicPr>
          <p:cNvPr id="153" name="Google Shape;153;p27"/>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154" name="Google Shape;154;p27"/>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2</a:t>
            </a:r>
            <a:endParaRPr sz="1100"/>
          </a:p>
        </p:txBody>
      </p:sp>
      <p:sp>
        <p:nvSpPr>
          <p:cNvPr id="155" name="Google Shape;155;p27"/>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156" name="Google Shape;156;p27"/>
          <p:cNvSpPr txBox="1"/>
          <p:nvPr/>
        </p:nvSpPr>
        <p:spPr>
          <a:xfrm>
            <a:off x="258375" y="1325250"/>
            <a:ext cx="38082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GB" sz="2400">
                <a:solidFill>
                  <a:schemeClr val="dk1"/>
                </a:solidFill>
                <a:latin typeface="Calibri"/>
                <a:ea typeface="Calibri"/>
                <a:cs typeface="Calibri"/>
                <a:sym typeface="Calibri"/>
              </a:rPr>
              <a:t>What was the Chinese New Year animal for 2018?</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157" name="Google Shape;157;p27"/>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158" name="Google Shape;158;p27"/>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159" name="Google Shape;159;p27"/>
          <p:cNvPicPr preferRelativeResize="0"/>
          <p:nvPr/>
        </p:nvPicPr>
        <p:blipFill>
          <a:blip r:embed="rId5">
            <a:alphaModFix/>
          </a:blip>
          <a:stretch>
            <a:fillRect/>
          </a:stretch>
        </p:blipFill>
        <p:spPr>
          <a:xfrm>
            <a:off x="4226500" y="513075"/>
            <a:ext cx="4885699" cy="395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pic>
        <p:nvPicPr>
          <p:cNvPr id="164" name="Google Shape;164;p28"/>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165" name="Google Shape;165;p28"/>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3</a:t>
            </a:r>
            <a:endParaRPr sz="1100"/>
          </a:p>
        </p:txBody>
      </p:sp>
      <p:sp>
        <p:nvSpPr>
          <p:cNvPr id="166" name="Google Shape;166;p28"/>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167" name="Google Shape;167;p28"/>
          <p:cNvSpPr txBox="1"/>
          <p:nvPr/>
        </p:nvSpPr>
        <p:spPr>
          <a:xfrm>
            <a:off x="371228" y="1042787"/>
            <a:ext cx="3654600" cy="2862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6th </a:t>
            </a:r>
            <a:r>
              <a:rPr b="1" lang="en-GB" sz="2400">
                <a:solidFill>
                  <a:schemeClr val="dk1"/>
                </a:solidFill>
                <a:latin typeface="Calibri"/>
                <a:ea typeface="Calibri"/>
                <a:cs typeface="Calibri"/>
                <a:sym typeface="Calibri"/>
              </a:rPr>
              <a:t>February</a:t>
            </a:r>
            <a:r>
              <a:rPr lang="en-GB" sz="2400">
                <a:solidFill>
                  <a:schemeClr val="dk1"/>
                </a:solidFill>
                <a:latin typeface="Calibri"/>
                <a:ea typeface="Calibri"/>
                <a:cs typeface="Calibri"/>
                <a:sym typeface="Calibri"/>
              </a:rPr>
              <a:t> 2018 marked 100 years since women were first granted the vote under the Representation of the People Act but who was the first female MP to be elected in Ireland?</a:t>
            </a:r>
            <a:endParaRPr sz="1100"/>
          </a:p>
        </p:txBody>
      </p:sp>
      <p:pic>
        <p:nvPicPr>
          <p:cNvPr id="168" name="Google Shape;168;p28"/>
          <p:cNvPicPr preferRelativeResize="0"/>
          <p:nvPr/>
        </p:nvPicPr>
        <p:blipFill rotWithShape="1">
          <a:blip r:embed="rId4">
            <a:alphaModFix/>
          </a:blip>
          <a:srcRect b="0" l="0" r="0" t="0"/>
          <a:stretch/>
        </p:blipFill>
        <p:spPr>
          <a:xfrm>
            <a:off x="4757750" y="513075"/>
            <a:ext cx="4395275" cy="3992550"/>
          </a:xfrm>
          <a:prstGeom prst="rect">
            <a:avLst/>
          </a:prstGeom>
          <a:noFill/>
          <a:ln>
            <a:noFill/>
          </a:ln>
        </p:spPr>
      </p:pic>
      <p:pic>
        <p:nvPicPr>
          <p:cNvPr id="169" name="Google Shape;169;p28"/>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170" name="Google Shape;170;p28"/>
          <p:cNvPicPr preferRelativeResize="0"/>
          <p:nvPr/>
        </p:nvPicPr>
        <p:blipFill>
          <a:blip r:embed="rId5">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pic>
        <p:nvPicPr>
          <p:cNvPr id="175" name="Google Shape;175;p29"/>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176" name="Google Shape;176;p29"/>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177" name="Google Shape;177;p29"/>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4</a:t>
            </a:r>
            <a:endParaRPr sz="1100"/>
          </a:p>
        </p:txBody>
      </p:sp>
      <p:sp>
        <p:nvSpPr>
          <p:cNvPr id="178" name="Google Shape;178;p29"/>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179" name="Google Shape;179;p29"/>
          <p:cNvSpPr txBox="1"/>
          <p:nvPr/>
        </p:nvSpPr>
        <p:spPr>
          <a:xfrm>
            <a:off x="371228" y="1460074"/>
            <a:ext cx="3654600" cy="1546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What was the name of the storm which brought massive amounts of snow with it in </a:t>
            </a:r>
            <a:r>
              <a:rPr b="1" lang="en-GB" sz="2400">
                <a:solidFill>
                  <a:schemeClr val="dk1"/>
                </a:solidFill>
                <a:latin typeface="Calibri"/>
                <a:ea typeface="Calibri"/>
                <a:cs typeface="Calibri"/>
                <a:sym typeface="Calibri"/>
              </a:rPr>
              <a:t>March</a:t>
            </a:r>
            <a:r>
              <a:rPr lang="en-GB" sz="2400">
                <a:solidFill>
                  <a:schemeClr val="dk1"/>
                </a:solidFill>
                <a:latin typeface="Calibri"/>
                <a:ea typeface="Calibri"/>
                <a:cs typeface="Calibri"/>
                <a:sym typeface="Calibri"/>
              </a:rPr>
              <a:t>?</a:t>
            </a:r>
            <a:endParaRPr sz="1100"/>
          </a:p>
        </p:txBody>
      </p:sp>
      <p:pic>
        <p:nvPicPr>
          <p:cNvPr id="180" name="Google Shape;180;p29"/>
          <p:cNvPicPr preferRelativeResize="0"/>
          <p:nvPr/>
        </p:nvPicPr>
        <p:blipFill rotWithShape="1">
          <a:blip r:embed="rId4">
            <a:alphaModFix/>
          </a:blip>
          <a:srcRect b="0" l="0" r="0" t="0"/>
          <a:stretch/>
        </p:blipFill>
        <p:spPr>
          <a:xfrm>
            <a:off x="4864900" y="513075"/>
            <a:ext cx="4277325" cy="3953650"/>
          </a:xfrm>
          <a:prstGeom prst="rect">
            <a:avLst/>
          </a:prstGeom>
          <a:noFill/>
          <a:ln>
            <a:noFill/>
          </a:ln>
        </p:spPr>
      </p:pic>
      <p:pic>
        <p:nvPicPr>
          <p:cNvPr id="181" name="Google Shape;181;p29"/>
          <p:cNvPicPr preferRelativeResize="0"/>
          <p:nvPr/>
        </p:nvPicPr>
        <p:blipFill>
          <a:blip r:embed="rId5">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pic>
        <p:nvPicPr>
          <p:cNvPr id="186" name="Google Shape;186;p30"/>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187" name="Google Shape;187;p30"/>
          <p:cNvPicPr preferRelativeResize="0"/>
          <p:nvPr/>
        </p:nvPicPr>
        <p:blipFill rotWithShape="1">
          <a:blip r:embed="rId4">
            <a:alphaModFix/>
          </a:blip>
          <a:srcRect b="0" l="0" r="0" t="0"/>
          <a:stretch/>
        </p:blipFill>
        <p:spPr>
          <a:xfrm>
            <a:off x="5913271" y="4529892"/>
            <a:ext cx="3038475" cy="533400"/>
          </a:xfrm>
          <a:prstGeom prst="rect">
            <a:avLst/>
          </a:prstGeom>
          <a:noFill/>
          <a:ln>
            <a:noFill/>
          </a:ln>
        </p:spPr>
      </p:pic>
      <p:pic>
        <p:nvPicPr>
          <p:cNvPr id="188" name="Google Shape;188;p30"/>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189" name="Google Shape;189;p30"/>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5</a:t>
            </a:r>
            <a:endParaRPr sz="1100"/>
          </a:p>
        </p:txBody>
      </p:sp>
      <p:sp>
        <p:nvSpPr>
          <p:cNvPr id="190" name="Google Shape;190;p30"/>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191" name="Google Shape;191;p30"/>
          <p:cNvSpPr txBox="1"/>
          <p:nvPr/>
        </p:nvSpPr>
        <p:spPr>
          <a:xfrm>
            <a:off x="434393" y="1448853"/>
            <a:ext cx="36546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Ireland finished 16</a:t>
            </a:r>
            <a:r>
              <a:rPr baseline="30000" lang="en-GB" sz="2400">
                <a:solidFill>
                  <a:schemeClr val="dk1"/>
                </a:solidFill>
                <a:latin typeface="Calibri"/>
                <a:ea typeface="Calibri"/>
                <a:cs typeface="Calibri"/>
                <a:sym typeface="Calibri"/>
              </a:rPr>
              <a:t>th</a:t>
            </a:r>
            <a:r>
              <a:rPr lang="en-GB" sz="2400">
                <a:solidFill>
                  <a:schemeClr val="dk1"/>
                </a:solidFill>
                <a:latin typeface="Calibri"/>
                <a:ea typeface="Calibri"/>
                <a:cs typeface="Calibri"/>
                <a:sym typeface="Calibri"/>
              </a:rPr>
              <a:t> in the Eurovision song contest but who won the Eurovision?</a:t>
            </a:r>
            <a:endParaRPr sz="1100"/>
          </a:p>
        </p:txBody>
      </p:sp>
      <p:pic>
        <p:nvPicPr>
          <p:cNvPr id="192" name="Google Shape;192;p30"/>
          <p:cNvPicPr preferRelativeResize="0"/>
          <p:nvPr/>
        </p:nvPicPr>
        <p:blipFill rotWithShape="1">
          <a:blip r:embed="rId5">
            <a:alphaModFix/>
          </a:blip>
          <a:srcRect b="0" l="0" r="0" t="0"/>
          <a:stretch/>
        </p:blipFill>
        <p:spPr>
          <a:xfrm>
            <a:off x="5111350" y="513075"/>
            <a:ext cx="4054074" cy="3953650"/>
          </a:xfrm>
          <a:prstGeom prst="rect">
            <a:avLst/>
          </a:prstGeom>
          <a:noFill/>
          <a:ln>
            <a:noFill/>
          </a:ln>
        </p:spPr>
      </p:pic>
      <p:pic>
        <p:nvPicPr>
          <p:cNvPr id="193" name="Google Shape;193;p30"/>
          <p:cNvPicPr preferRelativeResize="0"/>
          <p:nvPr/>
        </p:nvPicPr>
        <p:blipFill>
          <a:blip r:embed="rId6">
            <a:alphaModFix/>
          </a:blip>
          <a:stretch>
            <a:fillRect/>
          </a:stretch>
        </p:blipFill>
        <p:spPr>
          <a:xfrm>
            <a:off x="5794566" y="4529878"/>
            <a:ext cx="3007519" cy="407194"/>
          </a:xfrm>
          <a:prstGeom prst="rect">
            <a:avLst/>
          </a:prstGeom>
          <a:noFill/>
          <a:ln>
            <a:noFill/>
          </a:ln>
        </p:spPr>
      </p:pic>
      <p:pic>
        <p:nvPicPr>
          <p:cNvPr id="194" name="Google Shape;194;p30"/>
          <p:cNvPicPr preferRelativeResize="0"/>
          <p:nvPr/>
        </p:nvPicPr>
        <p:blipFill>
          <a:blip r:embed="rId7">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p31"/>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00" name="Google Shape;200;p31"/>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01" name="Google Shape;201;p31"/>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6</a:t>
            </a:r>
            <a:endParaRPr sz="1100"/>
          </a:p>
        </p:txBody>
      </p:sp>
      <p:sp>
        <p:nvSpPr>
          <p:cNvPr id="202" name="Google Shape;202;p31"/>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03" name="Google Shape;203;p31"/>
          <p:cNvSpPr txBox="1"/>
          <p:nvPr/>
        </p:nvSpPr>
        <p:spPr>
          <a:xfrm>
            <a:off x="434393" y="1448853"/>
            <a:ext cx="3654600" cy="1915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Megan Merkel tied the knot with Prince Harry on the 19</a:t>
            </a:r>
            <a:r>
              <a:rPr baseline="30000" lang="en-GB" sz="2400">
                <a:solidFill>
                  <a:schemeClr val="dk1"/>
                </a:solidFill>
                <a:latin typeface="Calibri"/>
                <a:ea typeface="Calibri"/>
                <a:cs typeface="Calibri"/>
                <a:sym typeface="Calibri"/>
              </a:rPr>
              <a:t>th</a:t>
            </a:r>
            <a:r>
              <a:rPr lang="en-GB" sz="2400">
                <a:solidFill>
                  <a:schemeClr val="dk1"/>
                </a:solidFill>
                <a:latin typeface="Calibri"/>
                <a:ea typeface="Calibri"/>
                <a:cs typeface="Calibri"/>
                <a:sym typeface="Calibri"/>
              </a:rPr>
              <a:t> </a:t>
            </a:r>
            <a:r>
              <a:rPr b="1" lang="en-GB" sz="2400">
                <a:solidFill>
                  <a:schemeClr val="dk1"/>
                </a:solidFill>
                <a:latin typeface="Calibri"/>
                <a:ea typeface="Calibri"/>
                <a:cs typeface="Calibri"/>
                <a:sym typeface="Calibri"/>
              </a:rPr>
              <a:t>May</a:t>
            </a:r>
            <a:r>
              <a:rPr lang="en-GB" sz="2400">
                <a:solidFill>
                  <a:schemeClr val="dk1"/>
                </a:solidFill>
                <a:latin typeface="Calibri"/>
                <a:ea typeface="Calibri"/>
                <a:cs typeface="Calibri"/>
                <a:sym typeface="Calibri"/>
              </a:rPr>
              <a:t> in Windsor Castle. What is the Royals surname?</a:t>
            </a:r>
            <a:endParaRPr sz="1100"/>
          </a:p>
        </p:txBody>
      </p:sp>
      <p:pic>
        <p:nvPicPr>
          <p:cNvPr id="204" name="Google Shape;204;p31"/>
          <p:cNvPicPr preferRelativeResize="0"/>
          <p:nvPr/>
        </p:nvPicPr>
        <p:blipFill rotWithShape="1">
          <a:blip r:embed="rId4">
            <a:alphaModFix/>
          </a:blip>
          <a:srcRect b="0" l="0" r="0" t="0"/>
          <a:stretch/>
        </p:blipFill>
        <p:spPr>
          <a:xfrm>
            <a:off x="5480100" y="513075"/>
            <a:ext cx="3663900" cy="3953650"/>
          </a:xfrm>
          <a:prstGeom prst="rect">
            <a:avLst/>
          </a:prstGeom>
          <a:noFill/>
          <a:ln>
            <a:noFill/>
          </a:ln>
        </p:spPr>
      </p:pic>
      <p:pic>
        <p:nvPicPr>
          <p:cNvPr id="205" name="Google Shape;205;p31"/>
          <p:cNvPicPr preferRelativeResize="0"/>
          <p:nvPr/>
        </p:nvPicPr>
        <p:blipFill>
          <a:blip r:embed="rId5">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pic>
        <p:nvPicPr>
          <p:cNvPr id="210" name="Google Shape;210;p32"/>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11" name="Google Shape;211;p32"/>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12" name="Google Shape;212;p32"/>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7</a:t>
            </a:r>
            <a:endParaRPr sz="1100"/>
          </a:p>
        </p:txBody>
      </p:sp>
      <p:sp>
        <p:nvSpPr>
          <p:cNvPr id="213" name="Google Shape;213;p32"/>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14" name="Google Shape;214;p32"/>
          <p:cNvSpPr txBox="1"/>
          <p:nvPr/>
        </p:nvSpPr>
        <p:spPr>
          <a:xfrm>
            <a:off x="288762" y="1460073"/>
            <a:ext cx="3898200" cy="1915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Jacinda Ardern is the</a:t>
            </a:r>
            <a:r>
              <a:rPr lang="en-GB" sz="2400">
                <a:solidFill>
                  <a:schemeClr val="dk1"/>
                </a:solidFill>
                <a:latin typeface="Calibri"/>
                <a:ea typeface="Calibri"/>
                <a:cs typeface="Calibri"/>
                <a:sym typeface="Calibri"/>
              </a:rPr>
              <a:t> first world leader in almost three decades to give birth while in office in </a:t>
            </a:r>
            <a:r>
              <a:rPr b="1" lang="en-GB" sz="2400">
                <a:solidFill>
                  <a:schemeClr val="dk1"/>
                </a:solidFill>
                <a:latin typeface="Calibri"/>
                <a:ea typeface="Calibri"/>
                <a:cs typeface="Calibri"/>
                <a:sym typeface="Calibri"/>
              </a:rPr>
              <a:t>June</a:t>
            </a:r>
            <a:r>
              <a:rPr lang="en-GB" sz="2400">
                <a:solidFill>
                  <a:schemeClr val="dk1"/>
                </a:solidFill>
                <a:latin typeface="Calibri"/>
                <a:ea typeface="Calibri"/>
                <a:cs typeface="Calibri"/>
                <a:sym typeface="Calibri"/>
              </a:rPr>
              <a:t>, what country is she a leader of?</a:t>
            </a:r>
            <a:endParaRPr sz="1100"/>
          </a:p>
        </p:txBody>
      </p:sp>
      <p:pic>
        <p:nvPicPr>
          <p:cNvPr id="215" name="Google Shape;215;p32"/>
          <p:cNvPicPr preferRelativeResize="0"/>
          <p:nvPr/>
        </p:nvPicPr>
        <p:blipFill rotWithShape="1">
          <a:blip r:embed="rId4">
            <a:alphaModFix/>
          </a:blip>
          <a:srcRect b="0" l="0" r="0" t="0"/>
          <a:stretch/>
        </p:blipFill>
        <p:spPr>
          <a:xfrm>
            <a:off x="5486400" y="513075"/>
            <a:ext cx="3657600" cy="3953650"/>
          </a:xfrm>
          <a:prstGeom prst="rect">
            <a:avLst/>
          </a:prstGeom>
          <a:noFill/>
          <a:ln>
            <a:noFill/>
          </a:ln>
        </p:spPr>
      </p:pic>
      <p:pic>
        <p:nvPicPr>
          <p:cNvPr id="216" name="Google Shape;216;p32"/>
          <p:cNvPicPr preferRelativeResize="0"/>
          <p:nvPr/>
        </p:nvPicPr>
        <p:blipFill>
          <a:blip r:embed="rId5">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33"/>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22" name="Google Shape;222;p33"/>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223" name="Google Shape;223;p33"/>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8</a:t>
            </a:r>
            <a:endParaRPr sz="1100"/>
          </a:p>
        </p:txBody>
      </p:sp>
      <p:sp>
        <p:nvSpPr>
          <p:cNvPr id="224" name="Google Shape;224;p33"/>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25" name="Google Shape;225;p33"/>
          <p:cNvSpPr txBox="1"/>
          <p:nvPr/>
        </p:nvSpPr>
        <p:spPr>
          <a:xfrm>
            <a:off x="266337" y="1056386"/>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The famous gorilla who mastered sign language died in her sleep during the morning of</a:t>
            </a:r>
            <a:r>
              <a:rPr b="1" lang="en-GB" sz="2400">
                <a:solidFill>
                  <a:schemeClr val="dk1"/>
                </a:solidFill>
                <a:latin typeface="Calibri"/>
                <a:ea typeface="Calibri"/>
                <a:cs typeface="Calibri"/>
                <a:sym typeface="Calibri"/>
              </a:rPr>
              <a:t> June</a:t>
            </a:r>
            <a:r>
              <a:rPr lang="en-GB" sz="2400">
                <a:solidFill>
                  <a:schemeClr val="dk1"/>
                </a:solidFill>
                <a:latin typeface="Calibri"/>
                <a:ea typeface="Calibri"/>
                <a:cs typeface="Calibri"/>
                <a:sym typeface="Calibri"/>
              </a:rPr>
              <a:t> 19, 2018, at the Gorilla Foundation preserve in California, at the age of 46, what was the name of this gorilla?</a:t>
            </a:r>
            <a:endParaRPr sz="1100"/>
          </a:p>
        </p:txBody>
      </p:sp>
      <p:pic>
        <p:nvPicPr>
          <p:cNvPr id="226" name="Google Shape;226;p33"/>
          <p:cNvPicPr preferRelativeResize="0"/>
          <p:nvPr/>
        </p:nvPicPr>
        <p:blipFill>
          <a:blip r:embed="rId4">
            <a:alphaModFix/>
          </a:blip>
          <a:stretch>
            <a:fillRect/>
          </a:stretch>
        </p:blipFill>
        <p:spPr>
          <a:xfrm>
            <a:off x="5315450" y="513074"/>
            <a:ext cx="3828550" cy="3953649"/>
          </a:xfrm>
          <a:prstGeom prst="rect">
            <a:avLst/>
          </a:prstGeom>
          <a:noFill/>
          <a:ln>
            <a:noFill/>
          </a:ln>
        </p:spPr>
      </p:pic>
      <p:pic>
        <p:nvPicPr>
          <p:cNvPr id="227" name="Google Shape;227;p33"/>
          <p:cNvPicPr preferRelativeResize="0"/>
          <p:nvPr/>
        </p:nvPicPr>
        <p:blipFill>
          <a:blip r:embed="rId5">
            <a:alphaModFix/>
          </a:blip>
          <a:stretch>
            <a:fillRect/>
          </a:stretch>
        </p:blipFill>
        <p:spPr>
          <a:xfrm>
            <a:off x="7760101" y="4677863"/>
            <a:ext cx="1273987" cy="25449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pic>
        <p:nvPicPr>
          <p:cNvPr id="232" name="Google Shape;232;p34"/>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33" name="Google Shape;233;p34"/>
          <p:cNvPicPr preferRelativeResize="0"/>
          <p:nvPr/>
        </p:nvPicPr>
        <p:blipFill rotWithShape="1">
          <a:blip r:embed="rId3">
            <a:alphaModFix/>
          </a:blip>
          <a:srcRect b="0" l="0" r="0" t="0"/>
          <a:stretch/>
        </p:blipFill>
        <p:spPr>
          <a:xfrm>
            <a:off x="-9026" y="0"/>
            <a:ext cx="9144000" cy="513075"/>
          </a:xfrm>
          <a:prstGeom prst="rect">
            <a:avLst/>
          </a:prstGeom>
          <a:noFill/>
          <a:ln>
            <a:noFill/>
          </a:ln>
        </p:spPr>
      </p:pic>
      <p:sp>
        <p:nvSpPr>
          <p:cNvPr id="234" name="Google Shape;234;p34"/>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9</a:t>
            </a:r>
            <a:endParaRPr sz="1100"/>
          </a:p>
        </p:txBody>
      </p:sp>
      <p:sp>
        <p:nvSpPr>
          <p:cNvPr id="235" name="Google Shape;235;p34"/>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36" name="Google Shape;236;p34"/>
          <p:cNvSpPr txBox="1"/>
          <p:nvPr/>
        </p:nvSpPr>
        <p:spPr>
          <a:xfrm>
            <a:off x="288762" y="1460073"/>
            <a:ext cx="3898200" cy="1915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The 2018 FIFA World Cup took place in Russia on the 15</a:t>
            </a:r>
            <a:r>
              <a:rPr baseline="30000" lang="en-GB" sz="2400">
                <a:solidFill>
                  <a:schemeClr val="dk1"/>
                </a:solidFill>
                <a:latin typeface="Calibri"/>
                <a:ea typeface="Calibri"/>
                <a:cs typeface="Calibri"/>
                <a:sym typeface="Calibri"/>
              </a:rPr>
              <a:t>th</a:t>
            </a:r>
            <a:r>
              <a:rPr lang="en-GB" sz="2400">
                <a:solidFill>
                  <a:schemeClr val="dk1"/>
                </a:solidFill>
                <a:latin typeface="Calibri"/>
                <a:ea typeface="Calibri"/>
                <a:cs typeface="Calibri"/>
                <a:sym typeface="Calibri"/>
              </a:rPr>
              <a:t> </a:t>
            </a:r>
            <a:r>
              <a:rPr b="1" lang="en-GB" sz="2400">
                <a:solidFill>
                  <a:schemeClr val="dk1"/>
                </a:solidFill>
                <a:latin typeface="Calibri"/>
                <a:ea typeface="Calibri"/>
                <a:cs typeface="Calibri"/>
                <a:sym typeface="Calibri"/>
              </a:rPr>
              <a:t>July. </a:t>
            </a:r>
            <a:r>
              <a:rPr lang="en-GB" sz="2400">
                <a:solidFill>
                  <a:schemeClr val="dk1"/>
                </a:solidFill>
                <a:latin typeface="Calibri"/>
                <a:ea typeface="Calibri"/>
                <a:cs typeface="Calibri"/>
                <a:sym typeface="Calibri"/>
              </a:rPr>
              <a:t>What three countries will host the 2026 FIFA World Cup?</a:t>
            </a:r>
            <a:endParaRPr sz="1100"/>
          </a:p>
        </p:txBody>
      </p:sp>
      <p:pic>
        <p:nvPicPr>
          <p:cNvPr id="237" name="Google Shape;237;p34"/>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238" name="Google Shape;238;p34"/>
          <p:cNvPicPr preferRelativeResize="0"/>
          <p:nvPr/>
        </p:nvPicPr>
        <p:blipFill>
          <a:blip r:embed="rId5">
            <a:alphaModFix/>
          </a:blip>
          <a:stretch>
            <a:fillRect/>
          </a:stretch>
        </p:blipFill>
        <p:spPr>
          <a:xfrm>
            <a:off x="4290075" y="513075"/>
            <a:ext cx="4853925" cy="3987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pic>
        <p:nvPicPr>
          <p:cNvPr id="243" name="Google Shape;243;p35"/>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44" name="Google Shape;244;p35"/>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45" name="Google Shape;245;p35"/>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10</a:t>
            </a:r>
            <a:endParaRPr sz="1100"/>
          </a:p>
        </p:txBody>
      </p:sp>
      <p:sp>
        <p:nvSpPr>
          <p:cNvPr id="246" name="Google Shape;246;p35"/>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47" name="Google Shape;247;p35"/>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What was the name of the pope who visited Ireland during the World Meeting of Families in </a:t>
            </a:r>
            <a:r>
              <a:rPr b="1" lang="en-GB" sz="2400">
                <a:solidFill>
                  <a:schemeClr val="dk1"/>
                </a:solidFill>
                <a:latin typeface="Calibri"/>
                <a:ea typeface="Calibri"/>
                <a:cs typeface="Calibri"/>
                <a:sym typeface="Calibri"/>
              </a:rPr>
              <a:t>August</a:t>
            </a:r>
            <a:r>
              <a:rPr lang="en-GB" sz="2400">
                <a:solidFill>
                  <a:schemeClr val="dk1"/>
                </a:solidFill>
                <a:latin typeface="Calibri"/>
                <a:ea typeface="Calibri"/>
                <a:cs typeface="Calibri"/>
                <a:sym typeface="Calibri"/>
              </a:rPr>
              <a:t>?</a:t>
            </a:r>
            <a:endParaRPr sz="1100"/>
          </a:p>
        </p:txBody>
      </p:sp>
      <p:pic>
        <p:nvPicPr>
          <p:cNvPr id="248" name="Google Shape;248;p35"/>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249" name="Google Shape;249;p35"/>
          <p:cNvPicPr preferRelativeResize="0"/>
          <p:nvPr/>
        </p:nvPicPr>
        <p:blipFill>
          <a:blip r:embed="rId5">
            <a:alphaModFix/>
          </a:blip>
          <a:stretch>
            <a:fillRect/>
          </a:stretch>
        </p:blipFill>
        <p:spPr>
          <a:xfrm>
            <a:off x="5285550" y="513075"/>
            <a:ext cx="3858450" cy="39480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pic>
        <p:nvPicPr>
          <p:cNvPr id="254" name="Google Shape;254;p36"/>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55" name="Google Shape;255;p36"/>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256" name="Google Shape;256;p36"/>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11</a:t>
            </a:r>
            <a:endParaRPr sz="1100"/>
          </a:p>
        </p:txBody>
      </p:sp>
      <p:sp>
        <p:nvSpPr>
          <p:cNvPr id="257" name="Google Shape;257;p36"/>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58" name="Google Shape;258;p36"/>
          <p:cNvSpPr txBox="1"/>
          <p:nvPr/>
        </p:nvSpPr>
        <p:spPr>
          <a:xfrm>
            <a:off x="288762" y="1460073"/>
            <a:ext cx="3898200" cy="807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1100"/>
          </a:p>
        </p:txBody>
      </p:sp>
      <p:sp>
        <p:nvSpPr>
          <p:cNvPr id="259" name="Google Shape;259;p36"/>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Kirsten Mate Maher was crowned the Rose of Tralee 2018, what county did she represent?</a:t>
            </a:r>
            <a:endParaRPr sz="2400">
              <a:solidFill>
                <a:schemeClr val="dk1"/>
              </a:solidFill>
              <a:latin typeface="Calibri"/>
              <a:ea typeface="Calibri"/>
              <a:cs typeface="Calibri"/>
              <a:sym typeface="Calibri"/>
            </a:endParaRPr>
          </a:p>
        </p:txBody>
      </p:sp>
      <p:pic>
        <p:nvPicPr>
          <p:cNvPr id="260" name="Google Shape;260;p36"/>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261" name="Google Shape;261;p36"/>
          <p:cNvPicPr preferRelativeResize="0"/>
          <p:nvPr/>
        </p:nvPicPr>
        <p:blipFill>
          <a:blip r:embed="rId5">
            <a:alphaModFix/>
          </a:blip>
          <a:stretch>
            <a:fillRect/>
          </a:stretch>
        </p:blipFill>
        <p:spPr>
          <a:xfrm>
            <a:off x="4514850" y="503675"/>
            <a:ext cx="4638173" cy="38337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pic>
        <p:nvPicPr>
          <p:cNvPr id="266" name="Google Shape;266;p37"/>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67" name="Google Shape;267;p37"/>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68" name="Google Shape;268;p37"/>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12</a:t>
            </a:r>
            <a:endParaRPr sz="1100"/>
          </a:p>
        </p:txBody>
      </p:sp>
      <p:sp>
        <p:nvSpPr>
          <p:cNvPr id="269" name="Google Shape;269;p37"/>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70" name="Google Shape;270;p37"/>
          <p:cNvSpPr txBox="1"/>
          <p:nvPr/>
        </p:nvSpPr>
        <p:spPr>
          <a:xfrm>
            <a:off x="288762" y="1460073"/>
            <a:ext cx="3898200" cy="807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1100"/>
          </a:p>
        </p:txBody>
      </p:sp>
      <p:sp>
        <p:nvSpPr>
          <p:cNvPr id="271" name="Google Shape;271;p37"/>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72" name="Google Shape;272;p37"/>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273" name="Google Shape;273;p37"/>
          <p:cNvPicPr preferRelativeResize="0"/>
          <p:nvPr/>
        </p:nvPicPr>
        <p:blipFill>
          <a:blip r:embed="rId5">
            <a:alphaModFix/>
          </a:blip>
          <a:stretch>
            <a:fillRect/>
          </a:stretch>
        </p:blipFill>
        <p:spPr>
          <a:xfrm>
            <a:off x="4415500" y="513076"/>
            <a:ext cx="4728499" cy="3920198"/>
          </a:xfrm>
          <a:prstGeom prst="rect">
            <a:avLst/>
          </a:prstGeom>
          <a:noFill/>
          <a:ln>
            <a:noFill/>
          </a:ln>
        </p:spPr>
      </p:pic>
      <p:sp>
        <p:nvSpPr>
          <p:cNvPr id="274" name="Google Shape;274;p37"/>
          <p:cNvSpPr txBox="1"/>
          <p:nvPr/>
        </p:nvSpPr>
        <p:spPr>
          <a:xfrm>
            <a:off x="288762" y="11552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The All Ireland Hurling champions waited 45 years to bring the Liam MacCarthy Cup back to their county.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GB" sz="2400">
                <a:solidFill>
                  <a:schemeClr val="dk1"/>
                </a:solidFill>
                <a:latin typeface="Calibri"/>
                <a:ea typeface="Calibri"/>
                <a:cs typeface="Calibri"/>
                <a:sym typeface="Calibri"/>
              </a:rPr>
              <a:t>Who won the All Ireland Hurling in</a:t>
            </a:r>
            <a:r>
              <a:rPr lang="en-GB" sz="2400">
                <a:solidFill>
                  <a:schemeClr val="dk1"/>
                </a:solidFill>
                <a:latin typeface="Calibri"/>
                <a:ea typeface="Calibri"/>
                <a:cs typeface="Calibri"/>
                <a:sym typeface="Calibri"/>
              </a:rPr>
              <a:t> August 2018?</a:t>
            </a:r>
            <a:endParaRPr sz="2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pic>
        <p:nvPicPr>
          <p:cNvPr id="279" name="Google Shape;279;p38"/>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80" name="Google Shape;280;p38"/>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81" name="Google Shape;281;p38"/>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13</a:t>
            </a:r>
            <a:endParaRPr sz="1100"/>
          </a:p>
        </p:txBody>
      </p:sp>
      <p:sp>
        <p:nvSpPr>
          <p:cNvPr id="282" name="Google Shape;282;p38"/>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83" name="Google Shape;283;p38"/>
          <p:cNvSpPr txBox="1"/>
          <p:nvPr/>
        </p:nvSpPr>
        <p:spPr>
          <a:xfrm>
            <a:off x="288762" y="1460073"/>
            <a:ext cx="3898200" cy="807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1100"/>
          </a:p>
        </p:txBody>
      </p:sp>
      <p:sp>
        <p:nvSpPr>
          <p:cNvPr id="284" name="Google Shape;284;p38"/>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85" name="Google Shape;285;p38"/>
          <p:cNvPicPr preferRelativeResize="0"/>
          <p:nvPr/>
        </p:nvPicPr>
        <p:blipFill>
          <a:blip r:embed="rId4">
            <a:alphaModFix/>
          </a:blip>
          <a:stretch>
            <a:fillRect/>
          </a:stretch>
        </p:blipFill>
        <p:spPr>
          <a:xfrm>
            <a:off x="7760101" y="4677863"/>
            <a:ext cx="1273987" cy="254494"/>
          </a:xfrm>
          <a:prstGeom prst="rect">
            <a:avLst/>
          </a:prstGeom>
          <a:noFill/>
          <a:ln>
            <a:noFill/>
          </a:ln>
        </p:spPr>
      </p:pic>
      <p:sp>
        <p:nvSpPr>
          <p:cNvPr id="286" name="Google Shape;286;p38"/>
          <p:cNvSpPr txBox="1"/>
          <p:nvPr/>
        </p:nvSpPr>
        <p:spPr>
          <a:xfrm>
            <a:off x="288762" y="1079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September: </a:t>
            </a: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Day two of the Ploughing Championships in Offaly was cancelled due to a storm, what was the name of this storm?</a:t>
            </a:r>
            <a:endParaRPr sz="2400">
              <a:solidFill>
                <a:schemeClr val="dk1"/>
              </a:solidFill>
              <a:latin typeface="Calibri"/>
              <a:ea typeface="Calibri"/>
              <a:cs typeface="Calibri"/>
              <a:sym typeface="Calibri"/>
            </a:endParaRPr>
          </a:p>
        </p:txBody>
      </p:sp>
      <p:pic>
        <p:nvPicPr>
          <p:cNvPr id="287" name="Google Shape;287;p38"/>
          <p:cNvPicPr preferRelativeResize="0"/>
          <p:nvPr/>
        </p:nvPicPr>
        <p:blipFill>
          <a:blip r:embed="rId5">
            <a:alphaModFix/>
          </a:blip>
          <a:stretch>
            <a:fillRect/>
          </a:stretch>
        </p:blipFill>
        <p:spPr>
          <a:xfrm>
            <a:off x="4277225" y="513075"/>
            <a:ext cx="4866776" cy="3953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pic>
        <p:nvPicPr>
          <p:cNvPr id="292" name="Google Shape;292;p39"/>
          <p:cNvPicPr preferRelativeResize="0"/>
          <p:nvPr/>
        </p:nvPicPr>
        <p:blipFill rotWithShape="1">
          <a:blip r:embed="rId3">
            <a:alphaModFix/>
          </a:blip>
          <a:srcRect b="0" l="0" r="0" t="0"/>
          <a:stretch/>
        </p:blipFill>
        <p:spPr>
          <a:xfrm>
            <a:off x="0" y="4466724"/>
            <a:ext cx="9153023" cy="676777"/>
          </a:xfrm>
          <a:prstGeom prst="rect">
            <a:avLst/>
          </a:prstGeom>
          <a:noFill/>
          <a:ln>
            <a:noFill/>
          </a:ln>
        </p:spPr>
      </p:pic>
      <p:pic>
        <p:nvPicPr>
          <p:cNvPr id="293" name="Google Shape;293;p39"/>
          <p:cNvPicPr preferRelativeResize="0"/>
          <p:nvPr/>
        </p:nvPicPr>
        <p:blipFill rotWithShape="1">
          <a:blip r:embed="rId3">
            <a:alphaModFix/>
          </a:blip>
          <a:srcRect b="0" l="0" r="0" t="0"/>
          <a:stretch/>
        </p:blipFill>
        <p:spPr>
          <a:xfrm>
            <a:off x="-9027" y="0"/>
            <a:ext cx="9144000" cy="513075"/>
          </a:xfrm>
          <a:prstGeom prst="rect">
            <a:avLst/>
          </a:prstGeom>
          <a:noFill/>
          <a:ln>
            <a:noFill/>
          </a:ln>
        </p:spPr>
      </p:pic>
      <p:sp>
        <p:nvSpPr>
          <p:cNvPr id="294" name="Google Shape;294;p39"/>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14</a:t>
            </a:r>
            <a:endParaRPr sz="1100"/>
          </a:p>
        </p:txBody>
      </p:sp>
      <p:sp>
        <p:nvSpPr>
          <p:cNvPr id="295" name="Google Shape;295;p39"/>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296" name="Google Shape;296;p39"/>
          <p:cNvSpPr txBox="1"/>
          <p:nvPr/>
        </p:nvSpPr>
        <p:spPr>
          <a:xfrm>
            <a:off x="288762" y="1460073"/>
            <a:ext cx="3898200" cy="807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1100"/>
          </a:p>
        </p:txBody>
      </p:sp>
      <p:sp>
        <p:nvSpPr>
          <p:cNvPr id="297" name="Google Shape;297;p39"/>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98" name="Google Shape;298;p39"/>
          <p:cNvPicPr preferRelativeResize="0"/>
          <p:nvPr/>
        </p:nvPicPr>
        <p:blipFill>
          <a:blip r:embed="rId4">
            <a:alphaModFix/>
          </a:blip>
          <a:stretch>
            <a:fillRect/>
          </a:stretch>
        </p:blipFill>
        <p:spPr>
          <a:xfrm>
            <a:off x="7760101" y="4677863"/>
            <a:ext cx="1273987" cy="254494"/>
          </a:xfrm>
          <a:prstGeom prst="rect">
            <a:avLst/>
          </a:prstGeom>
          <a:noFill/>
          <a:ln>
            <a:noFill/>
          </a:ln>
        </p:spPr>
      </p:pic>
      <p:sp>
        <p:nvSpPr>
          <p:cNvPr id="299" name="Google Shape;299;p39"/>
          <p:cNvSpPr txBox="1"/>
          <p:nvPr/>
        </p:nvSpPr>
        <p:spPr>
          <a:xfrm>
            <a:off x="288762" y="1460073"/>
            <a:ext cx="3898200" cy="11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Budget day took place on the 9th October 2018. Who is the Minister of Finance that announced the budget?</a:t>
            </a:r>
            <a:endParaRPr sz="2400">
              <a:solidFill>
                <a:schemeClr val="dk1"/>
              </a:solidFill>
              <a:latin typeface="Calibri"/>
              <a:ea typeface="Calibri"/>
              <a:cs typeface="Calibri"/>
              <a:sym typeface="Calibri"/>
            </a:endParaRPr>
          </a:p>
        </p:txBody>
      </p:sp>
      <p:pic>
        <p:nvPicPr>
          <p:cNvPr id="300" name="Google Shape;300;p39"/>
          <p:cNvPicPr preferRelativeResize="0"/>
          <p:nvPr/>
        </p:nvPicPr>
        <p:blipFill>
          <a:blip r:embed="rId5">
            <a:alphaModFix/>
          </a:blip>
          <a:stretch>
            <a:fillRect/>
          </a:stretch>
        </p:blipFill>
        <p:spPr>
          <a:xfrm>
            <a:off x="4277225" y="513076"/>
            <a:ext cx="4866775" cy="3953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pic>
        <p:nvPicPr>
          <p:cNvPr id="305" name="Google Shape;305;p40"/>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06" name="Google Shape;306;p40"/>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15</a:t>
            </a:r>
            <a:endParaRPr sz="1100"/>
          </a:p>
        </p:txBody>
      </p:sp>
      <p:sp>
        <p:nvSpPr>
          <p:cNvPr id="307" name="Google Shape;307;p40"/>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08" name="Google Shape;308;p40"/>
          <p:cNvSpPr txBox="1"/>
          <p:nvPr/>
        </p:nvSpPr>
        <p:spPr>
          <a:xfrm>
            <a:off x="371228" y="1042787"/>
            <a:ext cx="36546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On the 26th November, Mars received its newest robotic resident, what is the name of this spacecraft?</a:t>
            </a:r>
            <a:r>
              <a:rPr lang="en-GB" sz="2400">
                <a:solidFill>
                  <a:schemeClr val="dk1"/>
                </a:solidFill>
                <a:latin typeface="Calibri"/>
                <a:ea typeface="Calibri"/>
                <a:cs typeface="Calibri"/>
                <a:sym typeface="Calibri"/>
              </a:rPr>
              <a:t> </a:t>
            </a:r>
            <a:endParaRPr sz="1100"/>
          </a:p>
        </p:txBody>
      </p:sp>
      <p:sp>
        <p:nvSpPr>
          <p:cNvPr id="309" name="Google Shape;309;p40"/>
          <p:cNvSpPr txBox="1"/>
          <p:nvPr/>
        </p:nvSpPr>
        <p:spPr>
          <a:xfrm>
            <a:off x="295903" y="3643313"/>
            <a:ext cx="21684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dk1"/>
                </a:solidFill>
                <a:latin typeface="Calibri"/>
                <a:ea typeface="Calibri"/>
                <a:cs typeface="Calibri"/>
                <a:sym typeface="Calibri"/>
              </a:rPr>
              <a:t>Data Source: </a:t>
            </a:r>
            <a:r>
              <a:rPr lang="en-GB" u="sng">
                <a:solidFill>
                  <a:schemeClr val="hlink"/>
                </a:solidFill>
                <a:latin typeface="Calibri"/>
                <a:ea typeface="Calibri"/>
                <a:cs typeface="Calibri"/>
                <a:sym typeface="Calibri"/>
                <a:hlinkClick r:id="rId4"/>
              </a:rPr>
              <a:t>NASA</a:t>
            </a:r>
            <a:endParaRPr sz="1400">
              <a:solidFill>
                <a:schemeClr val="dk1"/>
              </a:solidFill>
              <a:latin typeface="Calibri"/>
              <a:ea typeface="Calibri"/>
              <a:cs typeface="Calibri"/>
              <a:sym typeface="Calibri"/>
            </a:endParaRPr>
          </a:p>
        </p:txBody>
      </p:sp>
      <p:pic>
        <p:nvPicPr>
          <p:cNvPr id="310" name="Google Shape;310;p40"/>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11" name="Google Shape;311;p40"/>
          <p:cNvPicPr preferRelativeResize="0"/>
          <p:nvPr/>
        </p:nvPicPr>
        <p:blipFill>
          <a:blip r:embed="rId5">
            <a:alphaModFix/>
          </a:blip>
          <a:stretch>
            <a:fillRect/>
          </a:stretch>
        </p:blipFill>
        <p:spPr>
          <a:xfrm>
            <a:off x="7760101" y="4677863"/>
            <a:ext cx="1273987" cy="254494"/>
          </a:xfrm>
          <a:prstGeom prst="rect">
            <a:avLst/>
          </a:prstGeom>
          <a:noFill/>
          <a:ln>
            <a:noFill/>
          </a:ln>
        </p:spPr>
      </p:pic>
      <p:pic>
        <p:nvPicPr>
          <p:cNvPr id="312" name="Google Shape;312;p40"/>
          <p:cNvPicPr preferRelativeResize="0"/>
          <p:nvPr/>
        </p:nvPicPr>
        <p:blipFill>
          <a:blip r:embed="rId6">
            <a:alphaModFix/>
          </a:blip>
          <a:stretch>
            <a:fillRect/>
          </a:stretch>
        </p:blipFill>
        <p:spPr>
          <a:xfrm>
            <a:off x="4277225" y="513075"/>
            <a:ext cx="4866776" cy="3953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pic>
        <p:nvPicPr>
          <p:cNvPr id="317" name="Google Shape;317;p41"/>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18" name="Google Shape;318;p41"/>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16</a:t>
            </a:r>
            <a:endParaRPr sz="1100"/>
          </a:p>
        </p:txBody>
      </p:sp>
      <p:sp>
        <p:nvSpPr>
          <p:cNvPr id="319" name="Google Shape;319;p41"/>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20" name="Google Shape;320;p41"/>
          <p:cNvSpPr txBox="1"/>
          <p:nvPr/>
        </p:nvSpPr>
        <p:spPr>
          <a:xfrm>
            <a:off x="371228" y="1042787"/>
            <a:ext cx="36546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On the 26 October, the Irish electorate voted in a referendum to remove a word from Article 40 of the constitution. </a:t>
            </a: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What word was removed?</a:t>
            </a:r>
            <a:endParaRPr sz="1100"/>
          </a:p>
        </p:txBody>
      </p:sp>
      <p:pic>
        <p:nvPicPr>
          <p:cNvPr id="321" name="Google Shape;321;p41"/>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22" name="Google Shape;322;p41"/>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323" name="Google Shape;323;p41"/>
          <p:cNvPicPr preferRelativeResize="0"/>
          <p:nvPr/>
        </p:nvPicPr>
        <p:blipFill>
          <a:blip r:embed="rId5">
            <a:alphaModFix/>
          </a:blip>
          <a:stretch>
            <a:fillRect/>
          </a:stretch>
        </p:blipFill>
        <p:spPr>
          <a:xfrm>
            <a:off x="5152291" y="613100"/>
            <a:ext cx="3590010" cy="3656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pic>
        <p:nvPicPr>
          <p:cNvPr id="328" name="Google Shape;328;p42"/>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29" name="Google Shape;329;p42"/>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17</a:t>
            </a:r>
            <a:endParaRPr sz="1100"/>
          </a:p>
        </p:txBody>
      </p:sp>
      <p:sp>
        <p:nvSpPr>
          <p:cNvPr id="330" name="Google Shape;330;p42"/>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31" name="Google Shape;331;p42"/>
          <p:cNvSpPr txBox="1"/>
          <p:nvPr/>
        </p:nvSpPr>
        <p:spPr>
          <a:xfrm>
            <a:off x="295025" y="552275"/>
            <a:ext cx="38082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President Michael D. Higgins was elected president of Ireland. The inauguration took place on the 11th November. </a:t>
            </a:r>
            <a:br>
              <a:rPr lang="en-GB" sz="2400">
                <a:solidFill>
                  <a:schemeClr val="dk1"/>
                </a:solidFill>
                <a:latin typeface="Calibri"/>
                <a:ea typeface="Calibri"/>
                <a:cs typeface="Calibri"/>
                <a:sym typeface="Calibri"/>
              </a:rPr>
            </a:b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What important commemoration also took place on this day? </a:t>
            </a:r>
            <a:endParaRPr sz="1100"/>
          </a:p>
        </p:txBody>
      </p:sp>
      <p:pic>
        <p:nvPicPr>
          <p:cNvPr id="332" name="Google Shape;332;p42"/>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33" name="Google Shape;333;p42"/>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334" name="Google Shape;334;p42"/>
          <p:cNvPicPr preferRelativeResize="0"/>
          <p:nvPr/>
        </p:nvPicPr>
        <p:blipFill>
          <a:blip r:embed="rId5">
            <a:alphaModFix/>
          </a:blip>
          <a:stretch>
            <a:fillRect/>
          </a:stretch>
        </p:blipFill>
        <p:spPr>
          <a:xfrm>
            <a:off x="4277225" y="513075"/>
            <a:ext cx="4871300" cy="3953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pic>
        <p:nvPicPr>
          <p:cNvPr id="339" name="Google Shape;339;p43"/>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40" name="Google Shape;340;p43"/>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18</a:t>
            </a:r>
            <a:endParaRPr sz="1100"/>
          </a:p>
        </p:txBody>
      </p:sp>
      <p:sp>
        <p:nvSpPr>
          <p:cNvPr id="341" name="Google Shape;341;p43"/>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42" name="Google Shape;342;p43"/>
          <p:cNvSpPr txBox="1"/>
          <p:nvPr/>
        </p:nvSpPr>
        <p:spPr>
          <a:xfrm>
            <a:off x="295025" y="399875"/>
            <a:ext cx="38082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br>
              <a:rPr lang="en-GB" sz="1400">
                <a:solidFill>
                  <a:schemeClr val="dk1"/>
                </a:solidFill>
                <a:latin typeface="Calibri"/>
                <a:ea typeface="Calibri"/>
                <a:cs typeface="Calibri"/>
                <a:sym typeface="Calibri"/>
              </a:rPr>
            </a:br>
            <a:r>
              <a:rPr lang="en-GB" sz="2400">
                <a:solidFill>
                  <a:srgbClr val="38761D"/>
                </a:solidFill>
                <a:latin typeface="Calibri"/>
                <a:ea typeface="Calibri"/>
                <a:cs typeface="Calibri"/>
                <a:sym typeface="Calibri"/>
              </a:rPr>
              <a:t>The collapse of civilisation and extinction of much of the natural world is “on the horizon” due to climate change.</a:t>
            </a:r>
            <a:endParaRPr sz="2400">
              <a:solidFill>
                <a:srgbClr val="38761D"/>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GB" sz="2400">
                <a:solidFill>
                  <a:schemeClr val="dk1"/>
                </a:solidFill>
                <a:latin typeface="Calibri"/>
                <a:ea typeface="Calibri"/>
                <a:cs typeface="Calibri"/>
                <a:sym typeface="Calibri"/>
              </a:rPr>
              <a:t>Who declared this to the World Leaders at the COP24 conference in Poland in December of this year?</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343" name="Google Shape;343;p43"/>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44" name="Google Shape;344;p43"/>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345" name="Google Shape;345;p43"/>
          <p:cNvPicPr preferRelativeResize="0"/>
          <p:nvPr/>
        </p:nvPicPr>
        <p:blipFill>
          <a:blip r:embed="rId5">
            <a:alphaModFix/>
          </a:blip>
          <a:stretch>
            <a:fillRect/>
          </a:stretch>
        </p:blipFill>
        <p:spPr>
          <a:xfrm>
            <a:off x="4277225" y="513075"/>
            <a:ext cx="4866774" cy="40028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pic>
        <p:nvPicPr>
          <p:cNvPr id="350" name="Google Shape;350;p44"/>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51" name="Google Shape;351;p44"/>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19</a:t>
            </a:r>
            <a:endParaRPr sz="1100"/>
          </a:p>
        </p:txBody>
      </p:sp>
      <p:sp>
        <p:nvSpPr>
          <p:cNvPr id="352" name="Google Shape;352;p44"/>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53" name="Google Shape;353;p44"/>
          <p:cNvSpPr txBox="1"/>
          <p:nvPr/>
        </p:nvSpPr>
        <p:spPr>
          <a:xfrm>
            <a:off x="258375" y="863200"/>
            <a:ext cx="38082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GB" sz="2400">
                <a:solidFill>
                  <a:schemeClr val="dk1"/>
                </a:solidFill>
                <a:latin typeface="Calibri"/>
                <a:ea typeface="Calibri"/>
                <a:cs typeface="Calibri"/>
                <a:sym typeface="Calibri"/>
              </a:rPr>
              <a:t>Christmas 2018 had its very own comet. It’s closest approach to Earth in 70 years happened on the 16th December 2018.</a:t>
            </a:r>
            <a:br>
              <a:rPr lang="en-GB" sz="2400">
                <a:solidFill>
                  <a:schemeClr val="dk1"/>
                </a:solidFill>
                <a:latin typeface="Calibri"/>
                <a:ea typeface="Calibri"/>
                <a:cs typeface="Calibri"/>
                <a:sym typeface="Calibri"/>
              </a:rPr>
            </a:b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What is the name of this </a:t>
            </a:r>
            <a:r>
              <a:rPr lang="en-GB" sz="2400">
                <a:solidFill>
                  <a:schemeClr val="dk1"/>
                </a:solidFill>
                <a:latin typeface="Calibri"/>
                <a:ea typeface="Calibri"/>
                <a:cs typeface="Calibri"/>
                <a:sym typeface="Calibri"/>
              </a:rPr>
              <a:t>comet</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354" name="Google Shape;354;p44"/>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55" name="Google Shape;355;p44"/>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356" name="Google Shape;356;p44"/>
          <p:cNvPicPr preferRelativeResize="0"/>
          <p:nvPr/>
        </p:nvPicPr>
        <p:blipFill>
          <a:blip r:embed="rId5">
            <a:alphaModFix/>
          </a:blip>
          <a:stretch>
            <a:fillRect/>
          </a:stretch>
        </p:blipFill>
        <p:spPr>
          <a:xfrm>
            <a:off x="4521075" y="513075"/>
            <a:ext cx="4627450" cy="39536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pic>
        <p:nvPicPr>
          <p:cNvPr id="361" name="Google Shape;361;p45"/>
          <p:cNvPicPr preferRelativeResize="0"/>
          <p:nvPr/>
        </p:nvPicPr>
        <p:blipFill rotWithShape="1">
          <a:blip r:embed="rId3">
            <a:alphaModFix/>
          </a:blip>
          <a:srcRect b="0" l="0" r="0" t="0"/>
          <a:stretch/>
        </p:blipFill>
        <p:spPr>
          <a:xfrm>
            <a:off x="-9027" y="0"/>
            <a:ext cx="9153024" cy="513075"/>
          </a:xfrm>
          <a:prstGeom prst="rect">
            <a:avLst/>
          </a:prstGeom>
          <a:noFill/>
          <a:ln>
            <a:noFill/>
          </a:ln>
        </p:spPr>
      </p:pic>
      <p:sp>
        <p:nvSpPr>
          <p:cNvPr id="362" name="Google Shape;362;p45"/>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QUESTION 20</a:t>
            </a:r>
            <a:endParaRPr sz="1100"/>
          </a:p>
        </p:txBody>
      </p:sp>
      <p:sp>
        <p:nvSpPr>
          <p:cNvPr id="363" name="Google Shape;363;p45"/>
          <p:cNvSpPr txBox="1"/>
          <p:nvPr/>
        </p:nvSpPr>
        <p:spPr>
          <a:xfrm>
            <a:off x="750218" y="84658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NWS ROUND</a:t>
            </a:r>
            <a:endParaRPr sz="1100"/>
          </a:p>
        </p:txBody>
      </p:sp>
      <p:sp>
        <p:nvSpPr>
          <p:cNvPr id="364" name="Google Shape;364;p45"/>
          <p:cNvSpPr txBox="1"/>
          <p:nvPr/>
        </p:nvSpPr>
        <p:spPr>
          <a:xfrm>
            <a:off x="258375" y="1168000"/>
            <a:ext cx="3808200" cy="249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GB" sz="2400">
                <a:solidFill>
                  <a:schemeClr val="dk1"/>
                </a:solidFill>
                <a:latin typeface="Calibri"/>
                <a:ea typeface="Calibri"/>
                <a:cs typeface="Calibri"/>
                <a:sym typeface="Calibri"/>
              </a:rPr>
              <a:t>What team was crowned the RTÉ Sport Team of the Year 2018 by public vote?</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365" name="Google Shape;365;p45"/>
          <p:cNvPicPr preferRelativeResize="0"/>
          <p:nvPr/>
        </p:nvPicPr>
        <p:blipFill rotWithShape="1">
          <a:blip r:embed="rId3">
            <a:alphaModFix/>
          </a:blip>
          <a:srcRect b="0" l="0" r="0" t="0"/>
          <a:stretch/>
        </p:blipFill>
        <p:spPr>
          <a:xfrm>
            <a:off x="-4509" y="4466724"/>
            <a:ext cx="9153023" cy="676777"/>
          </a:xfrm>
          <a:prstGeom prst="rect">
            <a:avLst/>
          </a:prstGeom>
          <a:noFill/>
          <a:ln>
            <a:noFill/>
          </a:ln>
        </p:spPr>
      </p:pic>
      <p:pic>
        <p:nvPicPr>
          <p:cNvPr id="366" name="Google Shape;366;p45"/>
          <p:cNvPicPr preferRelativeResize="0"/>
          <p:nvPr/>
        </p:nvPicPr>
        <p:blipFill>
          <a:blip r:embed="rId4">
            <a:alphaModFix/>
          </a:blip>
          <a:stretch>
            <a:fillRect/>
          </a:stretch>
        </p:blipFill>
        <p:spPr>
          <a:xfrm>
            <a:off x="7760101" y="4677863"/>
            <a:ext cx="1273987" cy="254494"/>
          </a:xfrm>
          <a:prstGeom prst="rect">
            <a:avLst/>
          </a:prstGeom>
          <a:noFill/>
          <a:ln>
            <a:noFill/>
          </a:ln>
        </p:spPr>
      </p:pic>
      <p:pic>
        <p:nvPicPr>
          <p:cNvPr id="367" name="Google Shape;367;p45"/>
          <p:cNvPicPr preferRelativeResize="0"/>
          <p:nvPr/>
        </p:nvPicPr>
        <p:blipFill>
          <a:blip r:embed="rId5">
            <a:alphaModFix/>
          </a:blip>
          <a:stretch>
            <a:fillRect/>
          </a:stretch>
        </p:blipFill>
        <p:spPr>
          <a:xfrm>
            <a:off x="4261475" y="1088100"/>
            <a:ext cx="4772625" cy="265278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pic>
        <p:nvPicPr>
          <p:cNvPr id="372" name="Google Shape;372;p46"/>
          <p:cNvPicPr preferRelativeResize="0"/>
          <p:nvPr/>
        </p:nvPicPr>
        <p:blipFill rotWithShape="1">
          <a:blip r:embed="rId3">
            <a:alphaModFix/>
          </a:blip>
          <a:srcRect b="0" l="0" r="0" t="0"/>
          <a:stretch/>
        </p:blipFill>
        <p:spPr>
          <a:xfrm>
            <a:off x="315830" y="678106"/>
            <a:ext cx="3302668" cy="676777"/>
          </a:xfrm>
          <a:prstGeom prst="rect">
            <a:avLst/>
          </a:prstGeom>
          <a:noFill/>
          <a:ln>
            <a:noFill/>
          </a:ln>
        </p:spPr>
      </p:pic>
      <p:pic>
        <p:nvPicPr>
          <p:cNvPr id="373" name="Google Shape;373;p46"/>
          <p:cNvPicPr preferRelativeResize="0"/>
          <p:nvPr/>
        </p:nvPicPr>
        <p:blipFill rotWithShape="1">
          <a:blip r:embed="rId3">
            <a:alphaModFix/>
          </a:blip>
          <a:srcRect b="0" l="0" r="0" t="0"/>
          <a:stretch/>
        </p:blipFill>
        <p:spPr>
          <a:xfrm>
            <a:off x="315830" y="1456086"/>
            <a:ext cx="3302668" cy="676777"/>
          </a:xfrm>
          <a:prstGeom prst="rect">
            <a:avLst/>
          </a:prstGeom>
          <a:noFill/>
          <a:ln>
            <a:noFill/>
          </a:ln>
        </p:spPr>
      </p:pic>
      <p:pic>
        <p:nvPicPr>
          <p:cNvPr id="374" name="Google Shape;374;p46"/>
          <p:cNvPicPr preferRelativeResize="0"/>
          <p:nvPr/>
        </p:nvPicPr>
        <p:blipFill rotWithShape="1">
          <a:blip r:embed="rId3">
            <a:alphaModFix/>
          </a:blip>
          <a:srcRect b="0" l="0" r="0" t="0"/>
          <a:stretch/>
        </p:blipFill>
        <p:spPr>
          <a:xfrm>
            <a:off x="315830" y="2309380"/>
            <a:ext cx="3302668" cy="676777"/>
          </a:xfrm>
          <a:prstGeom prst="rect">
            <a:avLst/>
          </a:prstGeom>
          <a:noFill/>
          <a:ln>
            <a:noFill/>
          </a:ln>
        </p:spPr>
      </p:pic>
      <p:pic>
        <p:nvPicPr>
          <p:cNvPr id="375" name="Google Shape;375;p46"/>
          <p:cNvPicPr preferRelativeResize="0"/>
          <p:nvPr/>
        </p:nvPicPr>
        <p:blipFill rotWithShape="1">
          <a:blip r:embed="rId3">
            <a:alphaModFix/>
          </a:blip>
          <a:srcRect b="0" l="0" r="0" t="0"/>
          <a:stretch/>
        </p:blipFill>
        <p:spPr>
          <a:xfrm>
            <a:off x="315830" y="3162674"/>
            <a:ext cx="3302668" cy="676777"/>
          </a:xfrm>
          <a:prstGeom prst="rect">
            <a:avLst/>
          </a:prstGeom>
          <a:noFill/>
          <a:ln>
            <a:noFill/>
          </a:ln>
        </p:spPr>
      </p:pic>
      <p:pic>
        <p:nvPicPr>
          <p:cNvPr id="376" name="Google Shape;376;p46"/>
          <p:cNvPicPr preferRelativeResize="0"/>
          <p:nvPr/>
        </p:nvPicPr>
        <p:blipFill rotWithShape="1">
          <a:blip r:embed="rId3">
            <a:alphaModFix/>
          </a:blip>
          <a:srcRect b="0" l="0" r="0" t="0"/>
          <a:stretch/>
        </p:blipFill>
        <p:spPr>
          <a:xfrm>
            <a:off x="315830" y="4000088"/>
            <a:ext cx="3302668" cy="676777"/>
          </a:xfrm>
          <a:prstGeom prst="rect">
            <a:avLst/>
          </a:prstGeom>
          <a:noFill/>
          <a:ln>
            <a:noFill/>
          </a:ln>
        </p:spPr>
      </p:pic>
      <p:sp>
        <p:nvSpPr>
          <p:cNvPr id="377" name="Google Shape;377;p46"/>
          <p:cNvSpPr txBox="1"/>
          <p:nvPr/>
        </p:nvSpPr>
        <p:spPr>
          <a:xfrm>
            <a:off x="503755" y="825764"/>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 Jake Carter</a:t>
            </a:r>
            <a:endParaRPr sz="1100"/>
          </a:p>
        </p:txBody>
      </p:sp>
      <p:sp>
        <p:nvSpPr>
          <p:cNvPr id="378" name="Google Shape;378;p46"/>
          <p:cNvSpPr txBox="1"/>
          <p:nvPr/>
        </p:nvSpPr>
        <p:spPr>
          <a:xfrm>
            <a:off x="503756" y="1598267"/>
            <a:ext cx="31809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2. Year of the Dog</a:t>
            </a:r>
            <a:endParaRPr sz="1100"/>
          </a:p>
        </p:txBody>
      </p:sp>
      <p:sp>
        <p:nvSpPr>
          <p:cNvPr id="379" name="Google Shape;379;p46"/>
          <p:cNvSpPr txBox="1"/>
          <p:nvPr/>
        </p:nvSpPr>
        <p:spPr>
          <a:xfrm>
            <a:off x="3778027" y="2963348"/>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3.  </a:t>
            </a:r>
            <a:endParaRPr sz="1100"/>
          </a:p>
        </p:txBody>
      </p:sp>
      <p:sp>
        <p:nvSpPr>
          <p:cNvPr id="380" name="Google Shape;380;p46"/>
          <p:cNvSpPr txBox="1"/>
          <p:nvPr/>
        </p:nvSpPr>
        <p:spPr>
          <a:xfrm>
            <a:off x="503755" y="3285452"/>
            <a:ext cx="32394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4. </a:t>
            </a:r>
            <a:r>
              <a:rPr lang="en-GB" sz="2100">
                <a:solidFill>
                  <a:schemeClr val="lt1"/>
                </a:solidFill>
                <a:latin typeface="Avenir"/>
                <a:ea typeface="Avenir"/>
                <a:cs typeface="Avenir"/>
                <a:sym typeface="Avenir"/>
              </a:rPr>
              <a:t>Storm Emma </a:t>
            </a:r>
            <a:r>
              <a:rPr lang="en-GB" sz="1100">
                <a:solidFill>
                  <a:schemeClr val="lt1"/>
                </a:solidFill>
                <a:latin typeface="Avenir"/>
                <a:ea typeface="Avenir"/>
                <a:cs typeface="Avenir"/>
                <a:sym typeface="Avenir"/>
              </a:rPr>
              <a:t>(Beast from East) </a:t>
            </a:r>
            <a:endParaRPr sz="1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sp>
        <p:nvSpPr>
          <p:cNvPr id="381" name="Google Shape;381;p46"/>
          <p:cNvSpPr txBox="1"/>
          <p:nvPr/>
        </p:nvSpPr>
        <p:spPr>
          <a:xfrm>
            <a:off x="503755" y="4199960"/>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5. </a:t>
            </a:r>
            <a:r>
              <a:rPr lang="en-GB" sz="2100">
                <a:solidFill>
                  <a:schemeClr val="lt1"/>
                </a:solidFill>
                <a:latin typeface="Avenir"/>
                <a:ea typeface="Avenir"/>
                <a:cs typeface="Avenir"/>
                <a:sym typeface="Avenir"/>
              </a:rPr>
              <a:t>Israel</a:t>
            </a:r>
            <a:endParaRPr sz="1100">
              <a:solidFill>
                <a:schemeClr val="lt1"/>
              </a:solidFill>
              <a:latin typeface="Avenir"/>
              <a:ea typeface="Avenir"/>
              <a:cs typeface="Avenir"/>
              <a:sym typeface="Avenir"/>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pic>
        <p:nvPicPr>
          <p:cNvPr id="382" name="Google Shape;382;p46"/>
          <p:cNvPicPr preferRelativeResize="0"/>
          <p:nvPr/>
        </p:nvPicPr>
        <p:blipFill rotWithShape="1">
          <a:blip r:embed="rId3">
            <a:alphaModFix/>
          </a:blip>
          <a:srcRect b="0" l="0" r="0" t="0"/>
          <a:stretch/>
        </p:blipFill>
        <p:spPr>
          <a:xfrm>
            <a:off x="5525502" y="648299"/>
            <a:ext cx="3302668" cy="676777"/>
          </a:xfrm>
          <a:prstGeom prst="rect">
            <a:avLst/>
          </a:prstGeom>
          <a:noFill/>
          <a:ln>
            <a:noFill/>
          </a:ln>
        </p:spPr>
      </p:pic>
      <p:sp>
        <p:nvSpPr>
          <p:cNvPr id="383" name="Google Shape;383;p46"/>
          <p:cNvSpPr txBox="1"/>
          <p:nvPr/>
        </p:nvSpPr>
        <p:spPr>
          <a:xfrm>
            <a:off x="5729283" y="762163"/>
            <a:ext cx="31389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6. </a:t>
            </a:r>
            <a:r>
              <a:rPr lang="en-GB" sz="2100">
                <a:solidFill>
                  <a:schemeClr val="lt1"/>
                </a:solidFill>
                <a:latin typeface="Avenir"/>
                <a:ea typeface="Avenir"/>
                <a:cs typeface="Avenir"/>
                <a:sym typeface="Avenir"/>
              </a:rPr>
              <a:t>Windsor </a:t>
            </a:r>
            <a:r>
              <a:rPr lang="en-GB" sz="900">
                <a:solidFill>
                  <a:schemeClr val="lt1"/>
                </a:solidFill>
                <a:latin typeface="Avenir"/>
                <a:ea typeface="Avenir"/>
                <a:cs typeface="Avenir"/>
                <a:sym typeface="Avenir"/>
              </a:rPr>
              <a:t>(Mountbatten Windsor)</a:t>
            </a:r>
            <a:endParaRPr sz="1100">
              <a:solidFill>
                <a:schemeClr val="dk1"/>
              </a:solidFill>
            </a:endParaRPr>
          </a:p>
          <a:p>
            <a:pPr indent="0" lvl="0" marL="0" marR="0" rtl="0" algn="l">
              <a:spcBef>
                <a:spcPts val="0"/>
              </a:spcBef>
              <a:spcAft>
                <a:spcPts val="0"/>
              </a:spcAft>
              <a:buNone/>
            </a:pPr>
            <a:r>
              <a:t/>
            </a:r>
            <a:endParaRPr sz="1500">
              <a:solidFill>
                <a:schemeClr val="lt1"/>
              </a:solidFill>
              <a:latin typeface="Avenir"/>
              <a:ea typeface="Avenir"/>
              <a:cs typeface="Avenir"/>
              <a:sym typeface="Avenir"/>
            </a:endParaRPr>
          </a:p>
        </p:txBody>
      </p:sp>
      <p:pic>
        <p:nvPicPr>
          <p:cNvPr id="384" name="Google Shape;384;p46"/>
          <p:cNvPicPr preferRelativeResize="0"/>
          <p:nvPr/>
        </p:nvPicPr>
        <p:blipFill rotWithShape="1">
          <a:blip r:embed="rId3">
            <a:alphaModFix/>
          </a:blip>
          <a:srcRect b="0" l="0" r="0" t="0"/>
          <a:stretch/>
        </p:blipFill>
        <p:spPr>
          <a:xfrm>
            <a:off x="5525502" y="1453466"/>
            <a:ext cx="3302668" cy="676777"/>
          </a:xfrm>
          <a:prstGeom prst="rect">
            <a:avLst/>
          </a:prstGeom>
          <a:noFill/>
          <a:ln>
            <a:noFill/>
          </a:ln>
        </p:spPr>
      </p:pic>
      <p:pic>
        <p:nvPicPr>
          <p:cNvPr id="385" name="Google Shape;385;p46"/>
          <p:cNvPicPr preferRelativeResize="0"/>
          <p:nvPr/>
        </p:nvPicPr>
        <p:blipFill rotWithShape="1">
          <a:blip r:embed="rId3">
            <a:alphaModFix/>
          </a:blip>
          <a:srcRect b="0" l="0" r="0" t="0"/>
          <a:stretch/>
        </p:blipFill>
        <p:spPr>
          <a:xfrm>
            <a:off x="5525502" y="2274635"/>
            <a:ext cx="3302668" cy="676777"/>
          </a:xfrm>
          <a:prstGeom prst="rect">
            <a:avLst/>
          </a:prstGeom>
          <a:noFill/>
          <a:ln>
            <a:noFill/>
          </a:ln>
        </p:spPr>
      </p:pic>
      <p:pic>
        <p:nvPicPr>
          <p:cNvPr id="386" name="Google Shape;386;p46"/>
          <p:cNvPicPr preferRelativeResize="0"/>
          <p:nvPr/>
        </p:nvPicPr>
        <p:blipFill rotWithShape="1">
          <a:blip r:embed="rId3">
            <a:alphaModFix/>
          </a:blip>
          <a:srcRect b="0" l="0" r="0" t="0"/>
          <a:stretch/>
        </p:blipFill>
        <p:spPr>
          <a:xfrm>
            <a:off x="5525502" y="3095804"/>
            <a:ext cx="3302668" cy="676777"/>
          </a:xfrm>
          <a:prstGeom prst="rect">
            <a:avLst/>
          </a:prstGeom>
          <a:noFill/>
          <a:ln>
            <a:noFill/>
          </a:ln>
        </p:spPr>
      </p:pic>
      <p:pic>
        <p:nvPicPr>
          <p:cNvPr id="387" name="Google Shape;387;p46"/>
          <p:cNvPicPr preferRelativeResize="0"/>
          <p:nvPr/>
        </p:nvPicPr>
        <p:blipFill rotWithShape="1">
          <a:blip r:embed="rId3">
            <a:alphaModFix/>
          </a:blip>
          <a:srcRect b="0" l="0" r="0" t="0"/>
          <a:stretch/>
        </p:blipFill>
        <p:spPr>
          <a:xfrm>
            <a:off x="5525502" y="3916973"/>
            <a:ext cx="3302668" cy="676777"/>
          </a:xfrm>
          <a:prstGeom prst="rect">
            <a:avLst/>
          </a:prstGeom>
          <a:noFill/>
          <a:ln>
            <a:noFill/>
          </a:ln>
        </p:spPr>
      </p:pic>
      <p:sp>
        <p:nvSpPr>
          <p:cNvPr id="388" name="Google Shape;388;p46"/>
          <p:cNvSpPr txBox="1"/>
          <p:nvPr/>
        </p:nvSpPr>
        <p:spPr>
          <a:xfrm>
            <a:off x="5729283" y="1590605"/>
            <a:ext cx="30990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7. </a:t>
            </a:r>
            <a:r>
              <a:rPr lang="en-GB" sz="1500">
                <a:solidFill>
                  <a:schemeClr val="lt1"/>
                </a:solidFill>
                <a:latin typeface="Avenir"/>
                <a:ea typeface="Avenir"/>
                <a:cs typeface="Avenir"/>
                <a:sym typeface="Avenir"/>
              </a:rPr>
              <a:t>New Zealand</a:t>
            </a:r>
            <a:endParaRPr sz="1100">
              <a:solidFill>
                <a:schemeClr val="dk1"/>
              </a:solidFill>
            </a:endParaRPr>
          </a:p>
          <a:p>
            <a:pPr indent="0" lvl="0" marL="0" marR="0" rtl="0" algn="l">
              <a:spcBef>
                <a:spcPts val="0"/>
              </a:spcBef>
              <a:spcAft>
                <a:spcPts val="0"/>
              </a:spcAft>
              <a:buNone/>
            </a:pPr>
            <a:r>
              <a:t/>
            </a:r>
            <a:endParaRPr sz="1500">
              <a:solidFill>
                <a:schemeClr val="lt1"/>
              </a:solidFill>
              <a:latin typeface="Avenir"/>
              <a:ea typeface="Avenir"/>
              <a:cs typeface="Avenir"/>
              <a:sym typeface="Avenir"/>
            </a:endParaRPr>
          </a:p>
        </p:txBody>
      </p:sp>
      <p:sp>
        <p:nvSpPr>
          <p:cNvPr id="389" name="Google Shape;389;p46"/>
          <p:cNvSpPr txBox="1"/>
          <p:nvPr/>
        </p:nvSpPr>
        <p:spPr>
          <a:xfrm>
            <a:off x="5710097" y="2428750"/>
            <a:ext cx="35979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8.  </a:t>
            </a:r>
            <a:r>
              <a:rPr lang="en-GB" sz="1500">
                <a:solidFill>
                  <a:schemeClr val="lt1"/>
                </a:solidFill>
                <a:latin typeface="Avenir"/>
                <a:ea typeface="Avenir"/>
                <a:cs typeface="Avenir"/>
                <a:sym typeface="Avenir"/>
              </a:rPr>
              <a:t>Canada, the USA and Mexico</a:t>
            </a:r>
            <a:endParaRPr sz="1100"/>
          </a:p>
        </p:txBody>
      </p:sp>
      <p:sp>
        <p:nvSpPr>
          <p:cNvPr id="390" name="Google Shape;390;p46"/>
          <p:cNvSpPr txBox="1"/>
          <p:nvPr/>
        </p:nvSpPr>
        <p:spPr>
          <a:xfrm>
            <a:off x="5700523" y="3250007"/>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9. </a:t>
            </a:r>
            <a:r>
              <a:rPr lang="en-GB" sz="2100">
                <a:solidFill>
                  <a:schemeClr val="lt1"/>
                </a:solidFill>
                <a:latin typeface="Avenir"/>
                <a:ea typeface="Avenir"/>
                <a:cs typeface="Avenir"/>
                <a:sym typeface="Avenir"/>
              </a:rPr>
              <a:t>Koko the gorilla </a:t>
            </a:r>
            <a:endParaRPr sz="1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sp>
        <p:nvSpPr>
          <p:cNvPr id="391" name="Google Shape;391;p46"/>
          <p:cNvSpPr txBox="1"/>
          <p:nvPr/>
        </p:nvSpPr>
        <p:spPr>
          <a:xfrm>
            <a:off x="5690937" y="4113418"/>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10. </a:t>
            </a:r>
            <a:r>
              <a:rPr lang="en-GB" sz="2100">
                <a:solidFill>
                  <a:schemeClr val="lt1"/>
                </a:solidFill>
                <a:latin typeface="Avenir"/>
                <a:ea typeface="Avenir"/>
                <a:cs typeface="Avenir"/>
                <a:sym typeface="Avenir"/>
              </a:rPr>
              <a:t>Pope Francis </a:t>
            </a:r>
            <a:r>
              <a:rPr lang="en-GB" sz="2100">
                <a:solidFill>
                  <a:schemeClr val="lt1"/>
                </a:solidFill>
                <a:latin typeface="Avenir"/>
                <a:ea typeface="Avenir"/>
                <a:cs typeface="Avenir"/>
                <a:sym typeface="Avenir"/>
              </a:rPr>
              <a:t> </a:t>
            </a:r>
            <a:endParaRPr sz="1100"/>
          </a:p>
        </p:txBody>
      </p:sp>
      <p:sp>
        <p:nvSpPr>
          <p:cNvPr id="392" name="Google Shape;392;p46"/>
          <p:cNvSpPr txBox="1"/>
          <p:nvPr/>
        </p:nvSpPr>
        <p:spPr>
          <a:xfrm>
            <a:off x="509636" y="2448038"/>
            <a:ext cx="32394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3. </a:t>
            </a:r>
            <a:r>
              <a:rPr lang="en-GB" sz="2100">
                <a:solidFill>
                  <a:schemeClr val="lt1"/>
                </a:solidFill>
                <a:latin typeface="Avenir"/>
                <a:ea typeface="Avenir"/>
                <a:cs typeface="Avenir"/>
                <a:sym typeface="Avenir"/>
              </a:rPr>
              <a:t>Constance Markievicz </a:t>
            </a:r>
            <a:endParaRPr sz="1100">
              <a:solidFill>
                <a:schemeClr val="dk1"/>
              </a:solidFill>
            </a:endParaRPr>
          </a:p>
          <a:p>
            <a:pPr indent="0" lvl="0" marL="0" marR="0" rtl="0" algn="l">
              <a:spcBef>
                <a:spcPts val="0"/>
              </a:spcBef>
              <a:spcAft>
                <a:spcPts val="0"/>
              </a:spcAft>
              <a:buNone/>
            </a:pPr>
            <a:r>
              <a:rPr lang="en-GB" sz="1100">
                <a:solidFill>
                  <a:schemeClr val="lt1"/>
                </a:solidFill>
                <a:latin typeface="Avenir"/>
                <a:ea typeface="Avenir"/>
                <a:cs typeface="Avenir"/>
                <a:sym typeface="Avenir"/>
              </a:rPr>
              <a:t> </a:t>
            </a:r>
            <a:endParaRPr sz="1100"/>
          </a:p>
        </p:txBody>
      </p:sp>
      <p:pic>
        <p:nvPicPr>
          <p:cNvPr id="393" name="Google Shape;393;p46"/>
          <p:cNvPicPr preferRelativeResize="0"/>
          <p:nvPr/>
        </p:nvPicPr>
        <p:blipFill rotWithShape="1">
          <a:blip r:embed="rId3">
            <a:alphaModFix/>
          </a:blip>
          <a:srcRect b="0" l="0" r="0" t="0"/>
          <a:stretch/>
        </p:blipFill>
        <p:spPr>
          <a:xfrm>
            <a:off x="0" y="4742052"/>
            <a:ext cx="9153023" cy="401448"/>
          </a:xfrm>
          <a:prstGeom prst="rect">
            <a:avLst/>
          </a:prstGeom>
          <a:noFill/>
          <a:ln>
            <a:noFill/>
          </a:ln>
        </p:spPr>
      </p:pic>
      <p:pic>
        <p:nvPicPr>
          <p:cNvPr id="394" name="Google Shape;394;p46"/>
          <p:cNvPicPr preferRelativeResize="0"/>
          <p:nvPr/>
        </p:nvPicPr>
        <p:blipFill rotWithShape="1">
          <a:blip r:embed="rId3">
            <a:alphaModFix/>
          </a:blip>
          <a:srcRect b="0" l="0" r="0" t="0"/>
          <a:stretch/>
        </p:blipFill>
        <p:spPr>
          <a:xfrm>
            <a:off x="-4500" y="-18678"/>
            <a:ext cx="9153019" cy="53859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pic>
        <p:nvPicPr>
          <p:cNvPr id="399" name="Google Shape;399;p47"/>
          <p:cNvPicPr preferRelativeResize="0"/>
          <p:nvPr/>
        </p:nvPicPr>
        <p:blipFill rotWithShape="1">
          <a:blip r:embed="rId3">
            <a:alphaModFix/>
          </a:blip>
          <a:srcRect b="0" l="0" r="0" t="0"/>
          <a:stretch/>
        </p:blipFill>
        <p:spPr>
          <a:xfrm>
            <a:off x="315830" y="678106"/>
            <a:ext cx="3302668" cy="676777"/>
          </a:xfrm>
          <a:prstGeom prst="rect">
            <a:avLst/>
          </a:prstGeom>
          <a:noFill/>
          <a:ln>
            <a:noFill/>
          </a:ln>
        </p:spPr>
      </p:pic>
      <p:pic>
        <p:nvPicPr>
          <p:cNvPr id="400" name="Google Shape;400;p47"/>
          <p:cNvPicPr preferRelativeResize="0"/>
          <p:nvPr/>
        </p:nvPicPr>
        <p:blipFill rotWithShape="1">
          <a:blip r:embed="rId3">
            <a:alphaModFix/>
          </a:blip>
          <a:srcRect b="0" l="0" r="0" t="0"/>
          <a:stretch/>
        </p:blipFill>
        <p:spPr>
          <a:xfrm>
            <a:off x="315830" y="1456086"/>
            <a:ext cx="3302668" cy="676777"/>
          </a:xfrm>
          <a:prstGeom prst="rect">
            <a:avLst/>
          </a:prstGeom>
          <a:noFill/>
          <a:ln>
            <a:noFill/>
          </a:ln>
        </p:spPr>
      </p:pic>
      <p:pic>
        <p:nvPicPr>
          <p:cNvPr id="401" name="Google Shape;401;p47"/>
          <p:cNvPicPr preferRelativeResize="0"/>
          <p:nvPr/>
        </p:nvPicPr>
        <p:blipFill rotWithShape="1">
          <a:blip r:embed="rId3">
            <a:alphaModFix/>
          </a:blip>
          <a:srcRect b="0" l="0" r="0" t="0"/>
          <a:stretch/>
        </p:blipFill>
        <p:spPr>
          <a:xfrm>
            <a:off x="315830" y="2309380"/>
            <a:ext cx="3302668" cy="676777"/>
          </a:xfrm>
          <a:prstGeom prst="rect">
            <a:avLst/>
          </a:prstGeom>
          <a:noFill/>
          <a:ln>
            <a:noFill/>
          </a:ln>
        </p:spPr>
      </p:pic>
      <p:pic>
        <p:nvPicPr>
          <p:cNvPr id="402" name="Google Shape;402;p47"/>
          <p:cNvPicPr preferRelativeResize="0"/>
          <p:nvPr/>
        </p:nvPicPr>
        <p:blipFill rotWithShape="1">
          <a:blip r:embed="rId3">
            <a:alphaModFix/>
          </a:blip>
          <a:srcRect b="0" l="0" r="0" t="0"/>
          <a:stretch/>
        </p:blipFill>
        <p:spPr>
          <a:xfrm>
            <a:off x="315830" y="3162674"/>
            <a:ext cx="3302668" cy="676777"/>
          </a:xfrm>
          <a:prstGeom prst="rect">
            <a:avLst/>
          </a:prstGeom>
          <a:noFill/>
          <a:ln>
            <a:noFill/>
          </a:ln>
        </p:spPr>
      </p:pic>
      <p:pic>
        <p:nvPicPr>
          <p:cNvPr id="403" name="Google Shape;403;p47"/>
          <p:cNvPicPr preferRelativeResize="0"/>
          <p:nvPr/>
        </p:nvPicPr>
        <p:blipFill rotWithShape="1">
          <a:blip r:embed="rId3">
            <a:alphaModFix/>
          </a:blip>
          <a:srcRect b="0" l="0" r="0" t="0"/>
          <a:stretch/>
        </p:blipFill>
        <p:spPr>
          <a:xfrm>
            <a:off x="315830" y="4000088"/>
            <a:ext cx="3302668" cy="676777"/>
          </a:xfrm>
          <a:prstGeom prst="rect">
            <a:avLst/>
          </a:prstGeom>
          <a:noFill/>
          <a:ln>
            <a:noFill/>
          </a:ln>
        </p:spPr>
      </p:pic>
      <p:sp>
        <p:nvSpPr>
          <p:cNvPr id="404" name="Google Shape;404;p47"/>
          <p:cNvSpPr txBox="1"/>
          <p:nvPr/>
        </p:nvSpPr>
        <p:spPr>
          <a:xfrm>
            <a:off x="503755" y="825764"/>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11. </a:t>
            </a:r>
            <a:r>
              <a:rPr lang="en-GB" sz="2100">
                <a:solidFill>
                  <a:schemeClr val="lt1"/>
                </a:solidFill>
                <a:latin typeface="Avenir"/>
                <a:ea typeface="Avenir"/>
                <a:cs typeface="Avenir"/>
                <a:sym typeface="Avenir"/>
              </a:rPr>
              <a:t>Waterford</a:t>
            </a:r>
            <a:endParaRPr sz="1100"/>
          </a:p>
        </p:txBody>
      </p:sp>
      <p:sp>
        <p:nvSpPr>
          <p:cNvPr id="405" name="Google Shape;405;p47"/>
          <p:cNvSpPr txBox="1"/>
          <p:nvPr/>
        </p:nvSpPr>
        <p:spPr>
          <a:xfrm>
            <a:off x="503756" y="1598267"/>
            <a:ext cx="31809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2. </a:t>
            </a:r>
            <a:r>
              <a:rPr lang="en-GB" sz="2100">
                <a:solidFill>
                  <a:schemeClr val="lt1"/>
                </a:solidFill>
                <a:latin typeface="Avenir"/>
                <a:ea typeface="Avenir"/>
                <a:cs typeface="Avenir"/>
                <a:sym typeface="Avenir"/>
              </a:rPr>
              <a:t>Limerick</a:t>
            </a:r>
            <a:endParaRPr sz="1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sp>
        <p:nvSpPr>
          <p:cNvPr id="406" name="Google Shape;406;p47"/>
          <p:cNvSpPr txBox="1"/>
          <p:nvPr/>
        </p:nvSpPr>
        <p:spPr>
          <a:xfrm>
            <a:off x="3778027" y="2963348"/>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3.  </a:t>
            </a:r>
            <a:endParaRPr sz="1100"/>
          </a:p>
        </p:txBody>
      </p:sp>
      <p:sp>
        <p:nvSpPr>
          <p:cNvPr id="407" name="Google Shape;407;p47"/>
          <p:cNvSpPr txBox="1"/>
          <p:nvPr/>
        </p:nvSpPr>
        <p:spPr>
          <a:xfrm>
            <a:off x="503755" y="3285452"/>
            <a:ext cx="32394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4. </a:t>
            </a:r>
            <a:r>
              <a:rPr lang="en-GB" sz="2100">
                <a:solidFill>
                  <a:schemeClr val="lt1"/>
                </a:solidFill>
                <a:latin typeface="Avenir"/>
                <a:ea typeface="Avenir"/>
                <a:cs typeface="Avenir"/>
                <a:sym typeface="Avenir"/>
              </a:rPr>
              <a:t>Paschal Donohoe</a:t>
            </a:r>
            <a:endParaRPr sz="1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sp>
        <p:nvSpPr>
          <p:cNvPr id="408" name="Google Shape;408;p47"/>
          <p:cNvSpPr txBox="1"/>
          <p:nvPr/>
        </p:nvSpPr>
        <p:spPr>
          <a:xfrm>
            <a:off x="503747" y="4199950"/>
            <a:ext cx="45117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5. </a:t>
            </a:r>
            <a:r>
              <a:rPr lang="en-GB" sz="2100">
                <a:solidFill>
                  <a:schemeClr val="lt1"/>
                </a:solidFill>
                <a:latin typeface="Avenir"/>
                <a:ea typeface="Avenir"/>
                <a:cs typeface="Avenir"/>
                <a:sym typeface="Avenir"/>
              </a:rPr>
              <a:t>Insight</a:t>
            </a:r>
            <a:endParaRPr sz="1100">
              <a:solidFill>
                <a:schemeClr val="lt1"/>
              </a:solidFill>
              <a:latin typeface="Avenir"/>
              <a:ea typeface="Avenir"/>
              <a:cs typeface="Avenir"/>
              <a:sym typeface="Avenir"/>
            </a:endParaRPr>
          </a:p>
          <a:p>
            <a:pPr indent="0" lvl="0" marL="0" marR="0" rtl="0" algn="l">
              <a:spcBef>
                <a:spcPts val="0"/>
              </a:spcBef>
              <a:spcAft>
                <a:spcPts val="0"/>
              </a:spcAft>
              <a:buNone/>
            </a:pPr>
            <a:r>
              <a:rPr lang="en-GB" sz="2100">
                <a:solidFill>
                  <a:schemeClr val="lt1"/>
                </a:solidFill>
                <a:latin typeface="Avenir"/>
                <a:ea typeface="Avenir"/>
                <a:cs typeface="Avenir"/>
                <a:sym typeface="Avenir"/>
              </a:rPr>
              <a:t> </a:t>
            </a:r>
            <a:endParaRPr sz="1100"/>
          </a:p>
        </p:txBody>
      </p:sp>
      <p:pic>
        <p:nvPicPr>
          <p:cNvPr id="409" name="Google Shape;409;p47"/>
          <p:cNvPicPr preferRelativeResize="0"/>
          <p:nvPr/>
        </p:nvPicPr>
        <p:blipFill rotWithShape="1">
          <a:blip r:embed="rId3">
            <a:alphaModFix/>
          </a:blip>
          <a:srcRect b="0" l="0" r="0" t="0"/>
          <a:stretch/>
        </p:blipFill>
        <p:spPr>
          <a:xfrm>
            <a:off x="5525502" y="648299"/>
            <a:ext cx="3302668" cy="676777"/>
          </a:xfrm>
          <a:prstGeom prst="rect">
            <a:avLst/>
          </a:prstGeom>
          <a:noFill/>
          <a:ln>
            <a:noFill/>
          </a:ln>
        </p:spPr>
      </p:pic>
      <p:sp>
        <p:nvSpPr>
          <p:cNvPr id="410" name="Google Shape;410;p47"/>
          <p:cNvSpPr txBox="1"/>
          <p:nvPr/>
        </p:nvSpPr>
        <p:spPr>
          <a:xfrm>
            <a:off x="5729283" y="762163"/>
            <a:ext cx="31389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6. </a:t>
            </a:r>
            <a:r>
              <a:rPr lang="en-GB" sz="2100">
                <a:solidFill>
                  <a:schemeClr val="lt1"/>
                </a:solidFill>
                <a:latin typeface="Avenir"/>
                <a:ea typeface="Avenir"/>
                <a:cs typeface="Avenir"/>
                <a:sym typeface="Avenir"/>
              </a:rPr>
              <a:t>Blasphemous /</a:t>
            </a:r>
            <a:r>
              <a:rPr lang="en-GB" sz="1100">
                <a:solidFill>
                  <a:schemeClr val="lt1"/>
                </a:solidFill>
                <a:latin typeface="Avenir"/>
                <a:ea typeface="Avenir"/>
                <a:cs typeface="Avenir"/>
                <a:sym typeface="Avenir"/>
              </a:rPr>
              <a:t> Blasphemy</a:t>
            </a:r>
            <a:endParaRPr sz="2100"/>
          </a:p>
        </p:txBody>
      </p:sp>
      <p:pic>
        <p:nvPicPr>
          <p:cNvPr id="411" name="Google Shape;411;p47"/>
          <p:cNvPicPr preferRelativeResize="0"/>
          <p:nvPr/>
        </p:nvPicPr>
        <p:blipFill rotWithShape="1">
          <a:blip r:embed="rId3">
            <a:alphaModFix/>
          </a:blip>
          <a:srcRect b="0" l="0" r="0" t="0"/>
          <a:stretch/>
        </p:blipFill>
        <p:spPr>
          <a:xfrm>
            <a:off x="5525502" y="1453466"/>
            <a:ext cx="3302668" cy="676777"/>
          </a:xfrm>
          <a:prstGeom prst="rect">
            <a:avLst/>
          </a:prstGeom>
          <a:noFill/>
          <a:ln>
            <a:noFill/>
          </a:ln>
        </p:spPr>
      </p:pic>
      <p:pic>
        <p:nvPicPr>
          <p:cNvPr id="412" name="Google Shape;412;p47"/>
          <p:cNvPicPr preferRelativeResize="0"/>
          <p:nvPr/>
        </p:nvPicPr>
        <p:blipFill rotWithShape="1">
          <a:blip r:embed="rId3">
            <a:alphaModFix/>
          </a:blip>
          <a:srcRect b="0" l="0" r="0" t="0"/>
          <a:stretch/>
        </p:blipFill>
        <p:spPr>
          <a:xfrm>
            <a:off x="5525502" y="2274635"/>
            <a:ext cx="3302668" cy="676777"/>
          </a:xfrm>
          <a:prstGeom prst="rect">
            <a:avLst/>
          </a:prstGeom>
          <a:noFill/>
          <a:ln>
            <a:noFill/>
          </a:ln>
        </p:spPr>
      </p:pic>
      <p:pic>
        <p:nvPicPr>
          <p:cNvPr id="413" name="Google Shape;413;p47"/>
          <p:cNvPicPr preferRelativeResize="0"/>
          <p:nvPr/>
        </p:nvPicPr>
        <p:blipFill rotWithShape="1">
          <a:blip r:embed="rId3">
            <a:alphaModFix/>
          </a:blip>
          <a:srcRect b="0" l="0" r="0" t="0"/>
          <a:stretch/>
        </p:blipFill>
        <p:spPr>
          <a:xfrm>
            <a:off x="5525502" y="3095804"/>
            <a:ext cx="3302668" cy="676777"/>
          </a:xfrm>
          <a:prstGeom prst="rect">
            <a:avLst/>
          </a:prstGeom>
          <a:noFill/>
          <a:ln>
            <a:noFill/>
          </a:ln>
        </p:spPr>
      </p:pic>
      <p:pic>
        <p:nvPicPr>
          <p:cNvPr id="414" name="Google Shape;414;p47"/>
          <p:cNvPicPr preferRelativeResize="0"/>
          <p:nvPr/>
        </p:nvPicPr>
        <p:blipFill rotWithShape="1">
          <a:blip r:embed="rId3">
            <a:alphaModFix/>
          </a:blip>
          <a:srcRect b="0" l="0" r="0" t="0"/>
          <a:stretch/>
        </p:blipFill>
        <p:spPr>
          <a:xfrm>
            <a:off x="5525502" y="3916973"/>
            <a:ext cx="3302668" cy="676777"/>
          </a:xfrm>
          <a:prstGeom prst="rect">
            <a:avLst/>
          </a:prstGeom>
          <a:noFill/>
          <a:ln>
            <a:noFill/>
          </a:ln>
        </p:spPr>
      </p:pic>
      <p:sp>
        <p:nvSpPr>
          <p:cNvPr id="415" name="Google Shape;415;p47"/>
          <p:cNvSpPr txBox="1"/>
          <p:nvPr/>
        </p:nvSpPr>
        <p:spPr>
          <a:xfrm>
            <a:off x="5729283" y="1590605"/>
            <a:ext cx="30990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7. </a:t>
            </a:r>
            <a:r>
              <a:rPr lang="en-GB" sz="2100">
                <a:solidFill>
                  <a:schemeClr val="lt1"/>
                </a:solidFill>
                <a:latin typeface="Avenir"/>
                <a:ea typeface="Avenir"/>
                <a:cs typeface="Avenir"/>
                <a:sym typeface="Avenir"/>
              </a:rPr>
              <a:t>Armistice Day</a:t>
            </a:r>
            <a:endParaRPr sz="2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sp>
        <p:nvSpPr>
          <p:cNvPr id="416" name="Google Shape;416;p47"/>
          <p:cNvSpPr txBox="1"/>
          <p:nvPr/>
        </p:nvSpPr>
        <p:spPr>
          <a:xfrm>
            <a:off x="5710098" y="2428750"/>
            <a:ext cx="34020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8. </a:t>
            </a:r>
            <a:r>
              <a:rPr lang="en-GB" sz="2100">
                <a:solidFill>
                  <a:schemeClr val="lt1"/>
                </a:solidFill>
                <a:latin typeface="Avenir"/>
                <a:ea typeface="Avenir"/>
                <a:cs typeface="Avenir"/>
                <a:sym typeface="Avenir"/>
              </a:rPr>
              <a:t>David Attenborough</a:t>
            </a:r>
            <a:endParaRPr sz="2100">
              <a:solidFill>
                <a:schemeClr val="dk1"/>
              </a:solidFill>
            </a:endParaRPr>
          </a:p>
          <a:p>
            <a:pPr indent="0" lvl="0" marL="0" marR="0" rtl="0" algn="l">
              <a:spcBef>
                <a:spcPts val="0"/>
              </a:spcBef>
              <a:spcAft>
                <a:spcPts val="0"/>
              </a:spcAft>
              <a:buNone/>
            </a:pPr>
            <a:r>
              <a:rPr lang="en-GB" sz="2100">
                <a:solidFill>
                  <a:schemeClr val="lt1"/>
                </a:solidFill>
                <a:latin typeface="Avenir"/>
                <a:ea typeface="Avenir"/>
                <a:cs typeface="Avenir"/>
                <a:sym typeface="Avenir"/>
              </a:rPr>
              <a:t>  </a:t>
            </a:r>
            <a:r>
              <a:rPr lang="en-GB">
                <a:solidFill>
                  <a:schemeClr val="lt1"/>
                </a:solidFill>
                <a:latin typeface="Avenir"/>
                <a:ea typeface="Avenir"/>
                <a:cs typeface="Avenir"/>
                <a:sym typeface="Avenir"/>
              </a:rPr>
              <a:t> </a:t>
            </a:r>
            <a:endParaRPr/>
          </a:p>
        </p:txBody>
      </p:sp>
      <p:sp>
        <p:nvSpPr>
          <p:cNvPr id="417" name="Google Shape;417;p47"/>
          <p:cNvSpPr txBox="1"/>
          <p:nvPr/>
        </p:nvSpPr>
        <p:spPr>
          <a:xfrm>
            <a:off x="5700526" y="3250000"/>
            <a:ext cx="37203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9.  Comet 46P/Wirtanen</a:t>
            </a:r>
            <a:endParaRPr sz="1400">
              <a:solidFill>
                <a:schemeClr val="lt1"/>
              </a:solidFill>
              <a:latin typeface="Avenir"/>
              <a:ea typeface="Avenir"/>
              <a:cs typeface="Avenir"/>
              <a:sym typeface="Avenir"/>
            </a:endParaRPr>
          </a:p>
        </p:txBody>
      </p:sp>
      <p:sp>
        <p:nvSpPr>
          <p:cNvPr id="418" name="Google Shape;418;p47"/>
          <p:cNvSpPr txBox="1"/>
          <p:nvPr/>
        </p:nvSpPr>
        <p:spPr>
          <a:xfrm>
            <a:off x="5690937" y="4113418"/>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20</a:t>
            </a:r>
            <a:r>
              <a:rPr lang="en-GB" sz="2100">
                <a:solidFill>
                  <a:schemeClr val="lt1"/>
                </a:solidFill>
                <a:latin typeface="Avenir"/>
                <a:ea typeface="Avenir"/>
                <a:cs typeface="Avenir"/>
                <a:sym typeface="Avenir"/>
              </a:rPr>
              <a:t>. </a:t>
            </a:r>
            <a:r>
              <a:rPr lang="en-GB">
                <a:solidFill>
                  <a:schemeClr val="lt1"/>
                </a:solidFill>
                <a:latin typeface="Avenir"/>
                <a:ea typeface="Avenir"/>
                <a:cs typeface="Avenir"/>
                <a:sym typeface="Avenir"/>
              </a:rPr>
              <a:t>Irish women's hockey team </a:t>
            </a:r>
            <a:endParaRPr>
              <a:solidFill>
                <a:schemeClr val="dk1"/>
              </a:solidFill>
            </a:endParaRPr>
          </a:p>
          <a:p>
            <a:pPr indent="0" lvl="0" marL="0" marR="0" rtl="0" algn="l">
              <a:spcBef>
                <a:spcPts val="0"/>
              </a:spcBef>
              <a:spcAft>
                <a:spcPts val="0"/>
              </a:spcAft>
              <a:buNone/>
            </a:pPr>
            <a:r>
              <a:rPr lang="en-GB" sz="2100">
                <a:solidFill>
                  <a:schemeClr val="lt1"/>
                </a:solidFill>
                <a:latin typeface="Avenir"/>
                <a:ea typeface="Avenir"/>
                <a:cs typeface="Avenir"/>
                <a:sym typeface="Avenir"/>
              </a:rPr>
              <a:t> </a:t>
            </a:r>
            <a:endParaRPr sz="1100"/>
          </a:p>
        </p:txBody>
      </p:sp>
      <p:sp>
        <p:nvSpPr>
          <p:cNvPr id="419" name="Google Shape;419;p47"/>
          <p:cNvSpPr txBox="1"/>
          <p:nvPr/>
        </p:nvSpPr>
        <p:spPr>
          <a:xfrm>
            <a:off x="509636" y="2448038"/>
            <a:ext cx="32394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1</a:t>
            </a:r>
            <a:r>
              <a:rPr lang="en-GB" sz="2100">
                <a:solidFill>
                  <a:schemeClr val="lt1"/>
                </a:solidFill>
                <a:latin typeface="Avenir"/>
                <a:ea typeface="Avenir"/>
                <a:cs typeface="Avenir"/>
                <a:sym typeface="Avenir"/>
              </a:rPr>
              <a:t>3. Storm </a:t>
            </a:r>
            <a:r>
              <a:rPr lang="en-GB" sz="2100">
                <a:solidFill>
                  <a:schemeClr val="lt1"/>
                </a:solidFill>
                <a:latin typeface="Avenir"/>
                <a:ea typeface="Avenir"/>
                <a:cs typeface="Avenir"/>
                <a:sym typeface="Avenir"/>
              </a:rPr>
              <a:t>Ali </a:t>
            </a:r>
            <a:endParaRPr sz="1100">
              <a:solidFill>
                <a:schemeClr val="dk1"/>
              </a:solidFill>
            </a:endParaRPr>
          </a:p>
          <a:p>
            <a:pPr indent="0" lvl="0" marL="0" marR="0" rtl="0" algn="l">
              <a:spcBef>
                <a:spcPts val="0"/>
              </a:spcBef>
              <a:spcAft>
                <a:spcPts val="0"/>
              </a:spcAft>
              <a:buNone/>
            </a:pPr>
            <a:r>
              <a:t/>
            </a:r>
            <a:endParaRPr sz="2100">
              <a:solidFill>
                <a:schemeClr val="lt1"/>
              </a:solidFill>
              <a:latin typeface="Avenir"/>
              <a:ea typeface="Avenir"/>
              <a:cs typeface="Avenir"/>
              <a:sym typeface="Avenir"/>
            </a:endParaRPr>
          </a:p>
        </p:txBody>
      </p:sp>
      <p:pic>
        <p:nvPicPr>
          <p:cNvPr id="420" name="Google Shape;420;p47"/>
          <p:cNvPicPr preferRelativeResize="0"/>
          <p:nvPr/>
        </p:nvPicPr>
        <p:blipFill rotWithShape="1">
          <a:blip r:embed="rId3">
            <a:alphaModFix/>
          </a:blip>
          <a:srcRect b="0" l="0" r="0" t="0"/>
          <a:stretch/>
        </p:blipFill>
        <p:spPr>
          <a:xfrm>
            <a:off x="0" y="4742052"/>
            <a:ext cx="9153023" cy="401448"/>
          </a:xfrm>
          <a:prstGeom prst="rect">
            <a:avLst/>
          </a:prstGeom>
          <a:noFill/>
          <a:ln>
            <a:noFill/>
          </a:ln>
        </p:spPr>
      </p:pic>
      <p:pic>
        <p:nvPicPr>
          <p:cNvPr id="421" name="Google Shape;421;p47"/>
          <p:cNvPicPr preferRelativeResize="0"/>
          <p:nvPr/>
        </p:nvPicPr>
        <p:blipFill rotWithShape="1">
          <a:blip r:embed="rId3">
            <a:alphaModFix/>
          </a:blip>
          <a:srcRect b="0" l="0" r="0" t="0"/>
          <a:stretch/>
        </p:blipFill>
        <p:spPr>
          <a:xfrm>
            <a:off x="-4500" y="-18678"/>
            <a:ext cx="9153019" cy="53859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pic>
        <p:nvPicPr>
          <p:cNvPr id="426" name="Google Shape;426;p48"/>
          <p:cNvPicPr preferRelativeResize="0"/>
          <p:nvPr/>
        </p:nvPicPr>
        <p:blipFill rotWithShape="1">
          <a:blip r:embed="rId3">
            <a:alphaModFix/>
          </a:blip>
          <a:srcRect b="0" l="0" r="0" t="0"/>
          <a:stretch/>
        </p:blipFill>
        <p:spPr>
          <a:xfrm>
            <a:off x="-4500" y="-18678"/>
            <a:ext cx="9153019" cy="538594"/>
          </a:xfrm>
          <a:prstGeom prst="rect">
            <a:avLst/>
          </a:prstGeom>
          <a:noFill/>
          <a:ln>
            <a:noFill/>
          </a:ln>
        </p:spPr>
      </p:pic>
      <p:pic>
        <p:nvPicPr>
          <p:cNvPr id="427" name="Google Shape;427;p48"/>
          <p:cNvPicPr preferRelativeResize="0"/>
          <p:nvPr/>
        </p:nvPicPr>
        <p:blipFill rotWithShape="1">
          <a:blip r:embed="rId3">
            <a:alphaModFix/>
          </a:blip>
          <a:srcRect b="0" l="0" r="0" t="0"/>
          <a:stretch/>
        </p:blipFill>
        <p:spPr>
          <a:xfrm>
            <a:off x="0" y="4742052"/>
            <a:ext cx="9153023" cy="401448"/>
          </a:xfrm>
          <a:prstGeom prst="rect">
            <a:avLst/>
          </a:prstGeom>
          <a:noFill/>
          <a:ln>
            <a:noFill/>
          </a:ln>
        </p:spPr>
      </p:pic>
      <p:sp>
        <p:nvSpPr>
          <p:cNvPr id="428" name="Google Shape;428;p48"/>
          <p:cNvSpPr txBox="1"/>
          <p:nvPr/>
        </p:nvSpPr>
        <p:spPr>
          <a:xfrm>
            <a:off x="306075" y="691925"/>
            <a:ext cx="8434500" cy="38256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GB"/>
              <a:t> The United Nations General Assembly has declared 2019 as the International Year of ____________________. Fill in the blank. </a:t>
            </a:r>
            <a:br>
              <a:rPr lang="en-GB"/>
            </a:br>
            <a:r>
              <a:rPr b="1" lang="en-GB">
                <a:solidFill>
                  <a:schemeClr val="dk1"/>
                </a:solidFill>
              </a:rPr>
              <a:t>Answer: Indigenous Languages/the periodic table of chemical elements</a:t>
            </a:r>
            <a:br>
              <a:rPr b="1" lang="en-GB">
                <a:solidFill>
                  <a:schemeClr val="dk1"/>
                </a:solidFill>
              </a:rPr>
            </a:br>
            <a:br>
              <a:rPr b="1" lang="en-GB">
                <a:solidFill>
                  <a:schemeClr val="dk1"/>
                </a:solidFill>
              </a:rPr>
            </a:br>
            <a:endParaRPr/>
          </a:p>
          <a:p>
            <a:pPr indent="-317500" lvl="0" marL="457200" rtl="0" algn="l">
              <a:spcBef>
                <a:spcPts val="0"/>
              </a:spcBef>
              <a:spcAft>
                <a:spcPts val="0"/>
              </a:spcAft>
              <a:buSzPts val="1400"/>
              <a:buAutoNum type="arabicPeriod"/>
            </a:pPr>
            <a:r>
              <a:rPr lang="en-GB"/>
              <a:t>The United Nations has designated 2019 as the international year of the periodic table of chemical elements. The year will coincide with the 150th anniversary of the table's creation. Who created the first Periodic Table?  </a:t>
            </a:r>
            <a:br>
              <a:rPr lang="en-GB"/>
            </a:br>
            <a:r>
              <a:rPr b="1" lang="en-GB"/>
              <a:t>Answer: Dmitri Mendeleev</a:t>
            </a:r>
            <a:br>
              <a:rPr b="1" lang="en-GB"/>
            </a:br>
            <a:br>
              <a:rPr b="1" lang="en-GB"/>
            </a:br>
            <a:endParaRPr b="1"/>
          </a:p>
          <a:p>
            <a:pPr indent="-317500" lvl="0" marL="457200" rtl="0" algn="l">
              <a:spcBef>
                <a:spcPts val="0"/>
              </a:spcBef>
              <a:spcAft>
                <a:spcPts val="0"/>
              </a:spcAft>
              <a:buSzPts val="1400"/>
              <a:buAutoNum type="arabicPeriod"/>
            </a:pPr>
            <a:r>
              <a:rPr lang="en-GB"/>
              <a:t>2019 marks the centenary of the meeting of the First Dáil. Where did the First Dáil meet? </a:t>
            </a:r>
            <a:br>
              <a:rPr lang="en-GB"/>
            </a:br>
            <a:r>
              <a:rPr b="1" lang="en-GB">
                <a:solidFill>
                  <a:schemeClr val="dk1"/>
                </a:solidFill>
              </a:rPr>
              <a:t>Answer: Mansion House, Dublin in 2019.</a:t>
            </a:r>
            <a:br>
              <a:rPr b="1" lang="en-GB">
                <a:solidFill>
                  <a:schemeClr val="dk1"/>
                </a:solidFill>
              </a:rPr>
            </a:br>
            <a:br>
              <a:rPr b="1" lang="en-GB">
                <a:solidFill>
                  <a:schemeClr val="dk1"/>
                </a:solidFill>
              </a:rPr>
            </a:br>
            <a:endParaRPr b="1">
              <a:solidFill>
                <a:schemeClr val="dk1"/>
              </a:solidFill>
            </a:endParaRPr>
          </a:p>
          <a:p>
            <a:pPr indent="-317500" lvl="0" marL="457200" rtl="0" algn="l">
              <a:spcBef>
                <a:spcPts val="0"/>
              </a:spcBef>
              <a:spcAft>
                <a:spcPts val="0"/>
              </a:spcAft>
              <a:buSzPts val="1400"/>
              <a:buAutoNum type="arabicPeriod"/>
            </a:pPr>
            <a:r>
              <a:rPr lang="en-GB">
                <a:solidFill>
                  <a:schemeClr val="dk1"/>
                </a:solidFill>
              </a:rPr>
              <a:t>What is the Chinese New Year animal for 2019? </a:t>
            </a:r>
            <a:br>
              <a:rPr lang="en-GB">
                <a:solidFill>
                  <a:schemeClr val="dk1"/>
                </a:solidFill>
              </a:rPr>
            </a:br>
            <a:r>
              <a:rPr b="1" lang="en-GB">
                <a:solidFill>
                  <a:schemeClr val="dk1"/>
                </a:solidFill>
              </a:rPr>
              <a:t>Answer: Year of the Pig. Chinese New Year happens on Tuesday, 5th February.</a:t>
            </a:r>
            <a:br>
              <a:rPr b="1" lang="en-GB">
                <a:solidFill>
                  <a:schemeClr val="dk1"/>
                </a:solidFill>
              </a:rPr>
            </a:br>
            <a:endParaRPr/>
          </a:p>
        </p:txBody>
      </p:sp>
      <p:sp>
        <p:nvSpPr>
          <p:cNvPr id="429" name="Google Shape;429;p48"/>
          <p:cNvSpPr txBox="1"/>
          <p:nvPr/>
        </p:nvSpPr>
        <p:spPr>
          <a:xfrm>
            <a:off x="371228" y="60331"/>
            <a:ext cx="2824500" cy="392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2100">
                <a:solidFill>
                  <a:schemeClr val="lt1"/>
                </a:solidFill>
                <a:latin typeface="Avenir"/>
                <a:ea typeface="Avenir"/>
                <a:cs typeface="Avenir"/>
                <a:sym typeface="Avenir"/>
              </a:rPr>
              <a:t>Tie-Breaker Questions</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