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5" r:id="rId4"/>
    <p:sldId id="262" r:id="rId5"/>
    <p:sldId id="264" r:id="rId6"/>
    <p:sldId id="258" r:id="rId7"/>
    <p:sldId id="268" r:id="rId8"/>
    <p:sldId id="271" r:id="rId9"/>
    <p:sldId id="270" r:id="rId10"/>
    <p:sldId id="269" r:id="rId11"/>
    <p:sldId id="267" r:id="rId12"/>
    <p:sldId id="266" r:id="rId13"/>
    <p:sldId id="272" r:id="rId14"/>
    <p:sldId id="273" r:id="rId15"/>
    <p:sldId id="274"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2E29"/>
    <a:srgbClr val="FF7E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72769" autoAdjust="0"/>
  </p:normalViewPr>
  <p:slideViewPr>
    <p:cSldViewPr snapToGrid="0">
      <p:cViewPr varScale="1">
        <p:scale>
          <a:sx n="82" d="100"/>
          <a:sy n="82" d="100"/>
        </p:scale>
        <p:origin x="94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D58065-953E-4CD9-9D41-EB5326400097}" type="datetimeFigureOut">
              <a:rPr lang="en-IE" smtClean="0"/>
              <a:t>06/02/2019</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A9DB58-35E2-4532-BF77-56DDFFAEF311}" type="slidenum">
              <a:rPr lang="en-IE" smtClean="0"/>
              <a:t>‹#›</a:t>
            </a:fld>
            <a:endParaRPr lang="en-IE"/>
          </a:p>
        </p:txBody>
      </p:sp>
    </p:spTree>
    <p:extLst>
      <p:ext uri="{BB962C8B-B14F-4D97-AF65-F5344CB8AC3E}">
        <p14:creationId xmlns:p14="http://schemas.microsoft.com/office/powerpoint/2010/main" val="277238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en:Creative_Commons"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creativecommons.org/licenses/by-sa/3.0/deed.en"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en:Creative_Commons"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creativecommons.org/licenses/by-sa/3.0/deed.en"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en:Creative_Commons"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creativecommons.org/licenses/by-sa/3.0/deed.en"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ipedia.org/wiki/en:Creative_Commons"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creativecommons.org/licenses/by-sa/3.0/deed.en"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Image Source/ Attribution:</a:t>
            </a:r>
            <a:r>
              <a:rPr lang="en-IE" b="1" baseline="0" dirty="0"/>
              <a:t> </a:t>
            </a:r>
            <a:r>
              <a:rPr lang="en-IE" sz="1200" b="0" i="0" kern="1200" dirty="0">
                <a:solidFill>
                  <a:schemeClr val="tx1"/>
                </a:solidFill>
                <a:effectLst/>
                <a:latin typeface="+mn-lt"/>
                <a:ea typeface="+mn-ea"/>
                <a:cs typeface="+mn-cs"/>
              </a:rPr>
              <a:t>Heart </a:t>
            </a:r>
            <a:r>
              <a:rPr lang="en-IE" sz="1200" b="0" i="0" kern="1200" dirty="0" err="1">
                <a:solidFill>
                  <a:schemeClr val="tx1"/>
                </a:solidFill>
                <a:effectLst/>
                <a:latin typeface="+mn-lt"/>
                <a:ea typeface="+mn-ea"/>
                <a:cs typeface="+mn-cs"/>
              </a:rPr>
              <a:t>diseccion</a:t>
            </a:r>
            <a:r>
              <a:rPr lang="en-IE" sz="1200" b="0" i="0" kern="1200" dirty="0">
                <a:solidFill>
                  <a:schemeClr val="tx1"/>
                </a:solidFill>
                <a:effectLst/>
                <a:latin typeface="+mn-lt"/>
                <a:ea typeface="+mn-ea"/>
                <a:cs typeface="+mn-cs"/>
              </a:rPr>
              <a:t>,</a:t>
            </a:r>
            <a:r>
              <a:rPr lang="en-IE" sz="1200" b="0" i="0" kern="1200" baseline="0" dirty="0">
                <a:solidFill>
                  <a:schemeClr val="tx1"/>
                </a:solidFill>
                <a:effectLst/>
                <a:latin typeface="+mn-lt"/>
                <a:ea typeface="+mn-ea"/>
                <a:cs typeface="+mn-cs"/>
              </a:rPr>
              <a:t> Wikipedia, </a:t>
            </a:r>
            <a:r>
              <a:rPr lang="en-IE" sz="1200" b="0" i="0" u="none" strike="noStrike" kern="1200" dirty="0">
                <a:solidFill>
                  <a:schemeClr val="tx1"/>
                </a:solidFill>
                <a:effectLst/>
                <a:latin typeface="+mn-lt"/>
                <a:ea typeface="+mn-ea"/>
                <a:cs typeface="+mn-cs"/>
                <a:hlinkClick r:id="rId3" tooltip="w:en:Creative Commons"/>
              </a:rPr>
              <a:t>Creative Commons</a:t>
            </a:r>
            <a:r>
              <a:rPr lang="en-IE" sz="1200" b="0" i="0" kern="1200" dirty="0">
                <a:solidFill>
                  <a:schemeClr val="tx1"/>
                </a:solidFill>
                <a:effectLst/>
                <a:latin typeface="+mn-lt"/>
                <a:ea typeface="+mn-ea"/>
                <a:cs typeface="+mn-cs"/>
              </a:rPr>
              <a:t> </a:t>
            </a:r>
            <a:r>
              <a:rPr lang="en-IE" sz="1200" b="0" i="0" u="none" strike="noStrike" kern="1200" dirty="0">
                <a:solidFill>
                  <a:schemeClr val="tx1"/>
                </a:solidFill>
                <a:effectLst/>
                <a:latin typeface="+mn-lt"/>
                <a:ea typeface="+mn-ea"/>
                <a:cs typeface="+mn-cs"/>
                <a:hlinkClick r:id="rId4"/>
              </a:rPr>
              <a:t>Attribution-Share Alike 3.0 </a:t>
            </a:r>
            <a:r>
              <a:rPr lang="en-IE" sz="1200" b="0" i="0" u="none" strike="noStrike" kern="1200" dirty="0" err="1">
                <a:solidFill>
                  <a:schemeClr val="tx1"/>
                </a:solidFill>
                <a:effectLst/>
                <a:latin typeface="+mn-lt"/>
                <a:ea typeface="+mn-ea"/>
                <a:cs typeface="+mn-cs"/>
                <a:hlinkClick r:id="rId4"/>
              </a:rPr>
              <a:t>Unported</a:t>
            </a:r>
            <a:r>
              <a:rPr lang="en-IE" sz="1200" b="0" i="0" u="none" strike="noStrike" kern="1200" dirty="0">
                <a:solidFill>
                  <a:schemeClr val="tx1"/>
                </a:solidFill>
                <a:effectLst/>
                <a:latin typeface="+mn-lt"/>
                <a:ea typeface="+mn-ea"/>
                <a:cs typeface="+mn-cs"/>
              </a:rPr>
              <a:t>,</a:t>
            </a:r>
            <a:r>
              <a:rPr lang="en-IE" sz="1200" b="0" i="0" u="none" strike="noStrike" kern="1200" baseline="0" dirty="0">
                <a:solidFill>
                  <a:schemeClr val="tx1"/>
                </a:solidFill>
                <a:effectLst/>
                <a:latin typeface="+mn-lt"/>
                <a:ea typeface="+mn-ea"/>
                <a:cs typeface="+mn-cs"/>
              </a:rPr>
              <a:t> 5</a:t>
            </a:r>
            <a:r>
              <a:rPr lang="en-IE" sz="1200" b="0" i="0" u="none" strike="noStrike" kern="1200" baseline="30000" dirty="0">
                <a:solidFill>
                  <a:schemeClr val="tx1"/>
                </a:solidFill>
                <a:effectLst/>
                <a:latin typeface="+mn-lt"/>
                <a:ea typeface="+mn-ea"/>
                <a:cs typeface="+mn-cs"/>
              </a:rPr>
              <a:t>th</a:t>
            </a:r>
            <a:r>
              <a:rPr lang="en-IE" sz="1200" b="0" i="0" u="none" strike="noStrike" kern="1200" baseline="0" dirty="0">
                <a:solidFill>
                  <a:schemeClr val="tx1"/>
                </a:solidFill>
                <a:effectLst/>
                <a:latin typeface="+mn-lt"/>
                <a:ea typeface="+mn-ea"/>
                <a:cs typeface="+mn-cs"/>
              </a:rPr>
              <a:t> Feb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0" i="0" u="none" strike="noStrike" kern="1200" baseline="0" dirty="0">
                <a:solidFill>
                  <a:schemeClr val="tx1"/>
                </a:solidFill>
                <a:effectLst/>
                <a:latin typeface="+mn-lt"/>
                <a:ea typeface="+mn-ea"/>
                <a:cs typeface="+mn-cs"/>
              </a:rPr>
              <a:t>Red Blood Cells, </a:t>
            </a:r>
            <a:r>
              <a:rPr lang="en-IE" sz="1200" b="0" i="0" u="none" strike="noStrike" kern="1200" baseline="0" dirty="0" err="1">
                <a:solidFill>
                  <a:schemeClr val="tx1"/>
                </a:solidFill>
                <a:effectLst/>
                <a:latin typeface="+mn-lt"/>
                <a:ea typeface="+mn-ea"/>
                <a:cs typeface="+mn-cs"/>
              </a:rPr>
              <a:t>Pexel</a:t>
            </a:r>
            <a:r>
              <a:rPr lang="en-IE" sz="1200" b="0" i="0" u="none" strike="noStrike" kern="1200" baseline="0" dirty="0">
                <a:solidFill>
                  <a:schemeClr val="tx1"/>
                </a:solidFill>
                <a:effectLst/>
                <a:latin typeface="+mn-lt"/>
                <a:ea typeface="+mn-ea"/>
                <a:cs typeface="+mn-cs"/>
              </a:rPr>
              <a:t>, https://www.pexels.com/photo/analysis-anatomy-artery-bacteriology-236044/, 5</a:t>
            </a:r>
            <a:r>
              <a:rPr lang="en-IE" sz="1200" b="0" i="0" u="none" strike="noStrike" kern="1200" baseline="30000" dirty="0">
                <a:solidFill>
                  <a:schemeClr val="tx1"/>
                </a:solidFill>
                <a:effectLst/>
                <a:latin typeface="+mn-lt"/>
                <a:ea typeface="+mn-ea"/>
                <a:cs typeface="+mn-cs"/>
              </a:rPr>
              <a:t>th</a:t>
            </a:r>
            <a:r>
              <a:rPr lang="en-IE" sz="1200" b="0" i="0" u="none" strike="noStrike" kern="1200" baseline="0" dirty="0">
                <a:solidFill>
                  <a:schemeClr val="tx1"/>
                </a:solidFill>
                <a:effectLst/>
                <a:latin typeface="+mn-lt"/>
                <a:ea typeface="+mn-ea"/>
                <a:cs typeface="+mn-cs"/>
              </a:rPr>
              <a:t> Feb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Circulatory System, Flickr,</a:t>
            </a:r>
            <a:r>
              <a:rPr lang="en-IE" baseline="0" dirty="0"/>
              <a:t> </a:t>
            </a:r>
            <a:r>
              <a:rPr lang="en-IE" sz="1200" b="0" i="0" kern="1200" dirty="0">
                <a:solidFill>
                  <a:schemeClr val="tx1"/>
                </a:solidFill>
                <a:effectLst/>
                <a:latin typeface="+mn-lt"/>
                <a:ea typeface="+mn-ea"/>
                <a:cs typeface="+mn-cs"/>
              </a:rPr>
              <a:t>Attribution 2.0 Generic, 5</a:t>
            </a:r>
            <a:r>
              <a:rPr lang="en-IE" sz="1200" b="0" i="0" kern="1200" baseline="30000" dirty="0">
                <a:solidFill>
                  <a:schemeClr val="tx1"/>
                </a:solidFill>
                <a:effectLst/>
                <a:latin typeface="+mn-lt"/>
                <a:ea typeface="+mn-ea"/>
                <a:cs typeface="+mn-cs"/>
              </a:rPr>
              <a:t>th</a:t>
            </a:r>
            <a:r>
              <a:rPr lang="en-IE" sz="1200" b="0" i="0" kern="1200" dirty="0">
                <a:solidFill>
                  <a:schemeClr val="tx1"/>
                </a:solidFill>
                <a:effectLst/>
                <a:latin typeface="+mn-lt"/>
                <a:ea typeface="+mn-ea"/>
                <a:cs typeface="+mn-cs"/>
              </a:rPr>
              <a:t> Feb 2019,</a:t>
            </a:r>
            <a:r>
              <a:rPr lang="en-IE" sz="1200" b="0" i="0" kern="1200" baseline="0" dirty="0">
                <a:solidFill>
                  <a:schemeClr val="tx1"/>
                </a:solidFill>
                <a:effectLst/>
                <a:latin typeface="+mn-lt"/>
                <a:ea typeface="+mn-ea"/>
                <a:cs typeface="+mn-cs"/>
              </a:rPr>
              <a:t> Access https://www.flickr.com/photos/121935927@N06/13579205034</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0" i="0" kern="1200" baseline="0" dirty="0">
                <a:solidFill>
                  <a:schemeClr val="tx1"/>
                </a:solidFill>
                <a:effectLst/>
                <a:latin typeface="+mn-lt"/>
                <a:ea typeface="+mn-ea"/>
                <a:cs typeface="+mn-cs"/>
              </a:rPr>
              <a:t>Heart Signal, </a:t>
            </a:r>
            <a:r>
              <a:rPr lang="en-IE" sz="1200" b="0" i="0" kern="1200" baseline="0" dirty="0" err="1">
                <a:solidFill>
                  <a:schemeClr val="tx1"/>
                </a:solidFill>
                <a:effectLst/>
                <a:latin typeface="+mn-lt"/>
                <a:ea typeface="+mn-ea"/>
                <a:cs typeface="+mn-cs"/>
              </a:rPr>
              <a:t>Pixabay</a:t>
            </a:r>
            <a:r>
              <a:rPr lang="en-IE" sz="1200" b="0" i="0" kern="1200" baseline="0" dirty="0">
                <a:solidFill>
                  <a:schemeClr val="tx1"/>
                </a:solidFill>
                <a:effectLst/>
                <a:latin typeface="+mn-lt"/>
                <a:ea typeface="+mn-ea"/>
                <a:cs typeface="+mn-cs"/>
              </a:rPr>
              <a:t>, https://pixabay.com/en/stethoscope-curve-pulse-frequency-66885/, 5</a:t>
            </a:r>
            <a:r>
              <a:rPr lang="en-IE" sz="1200" b="0" i="0" kern="1200" baseline="30000" dirty="0">
                <a:solidFill>
                  <a:schemeClr val="tx1"/>
                </a:solidFill>
                <a:effectLst/>
                <a:latin typeface="+mn-lt"/>
                <a:ea typeface="+mn-ea"/>
                <a:cs typeface="+mn-cs"/>
              </a:rPr>
              <a:t>th</a:t>
            </a:r>
            <a:r>
              <a:rPr lang="en-IE" sz="1200" b="0" i="0" kern="1200" baseline="0" dirty="0">
                <a:solidFill>
                  <a:schemeClr val="tx1"/>
                </a:solidFill>
                <a:effectLst/>
                <a:latin typeface="+mn-lt"/>
                <a:ea typeface="+mn-ea"/>
                <a:cs typeface="+mn-cs"/>
              </a:rPr>
              <a:t> Feb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0" i="0" kern="1200" baseline="0" dirty="0">
                <a:solidFill>
                  <a:schemeClr val="tx1"/>
                </a:solidFill>
                <a:effectLst/>
                <a:latin typeface="+mn-lt"/>
                <a:ea typeface="+mn-ea"/>
                <a:cs typeface="+mn-cs"/>
              </a:rPr>
              <a:t>Child at doctors, Wellness GM, https://www.flickr.com/photos/130100316@N04/16162536809, 5</a:t>
            </a:r>
            <a:r>
              <a:rPr lang="en-IE" sz="1200" b="0" i="0" kern="1200" baseline="30000" dirty="0">
                <a:solidFill>
                  <a:schemeClr val="tx1"/>
                </a:solidFill>
                <a:effectLst/>
                <a:latin typeface="+mn-lt"/>
                <a:ea typeface="+mn-ea"/>
                <a:cs typeface="+mn-cs"/>
              </a:rPr>
              <a:t>th</a:t>
            </a:r>
            <a:r>
              <a:rPr lang="en-IE" sz="1200" b="0" i="0" kern="1200" baseline="0" dirty="0">
                <a:solidFill>
                  <a:schemeClr val="tx1"/>
                </a:solidFill>
                <a:effectLst/>
                <a:latin typeface="+mn-lt"/>
                <a:ea typeface="+mn-ea"/>
                <a:cs typeface="+mn-cs"/>
              </a:rPr>
              <a:t> Feb 2019</a:t>
            </a:r>
            <a:endParaRPr lang="en-I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p:txBody>
      </p:sp>
      <p:sp>
        <p:nvSpPr>
          <p:cNvPr id="4" name="Slide Number Placeholder 3"/>
          <p:cNvSpPr>
            <a:spLocks noGrp="1"/>
          </p:cNvSpPr>
          <p:nvPr>
            <p:ph type="sldNum" sz="quarter" idx="10"/>
          </p:nvPr>
        </p:nvSpPr>
        <p:spPr/>
        <p:txBody>
          <a:bodyPr/>
          <a:lstStyle/>
          <a:p>
            <a:fld id="{0BA9DB58-35E2-4532-BF77-56DDFFAEF311}" type="slidenum">
              <a:rPr lang="en-IE" smtClean="0"/>
              <a:t>1</a:t>
            </a:fld>
            <a:endParaRPr lang="en-IE"/>
          </a:p>
        </p:txBody>
      </p:sp>
    </p:spTree>
    <p:extLst>
      <p:ext uri="{BB962C8B-B14F-4D97-AF65-F5344CB8AC3E}">
        <p14:creationId xmlns:p14="http://schemas.microsoft.com/office/powerpoint/2010/main" val="1624859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0BA9DB58-35E2-4532-BF77-56DDFFAEF311}" type="slidenum">
              <a:rPr lang="en-IE" smtClean="0"/>
              <a:t>2</a:t>
            </a:fld>
            <a:endParaRPr lang="en-IE"/>
          </a:p>
        </p:txBody>
      </p:sp>
    </p:spTree>
    <p:extLst>
      <p:ext uri="{BB962C8B-B14F-4D97-AF65-F5344CB8AC3E}">
        <p14:creationId xmlns:p14="http://schemas.microsoft.com/office/powerpoint/2010/main" val="2281573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i="0" u="none" strike="noStrike" kern="1200" dirty="0">
                <a:solidFill>
                  <a:schemeClr val="tx1"/>
                </a:solidFill>
                <a:effectLst/>
                <a:latin typeface="+mn-lt"/>
                <a:ea typeface="+mn-ea"/>
                <a:cs typeface="+mn-cs"/>
              </a:rPr>
              <a:t>Image</a:t>
            </a:r>
            <a:r>
              <a:rPr lang="en-IE" sz="1200" b="1" i="0" u="none" strike="noStrike" kern="1200" baseline="0" dirty="0">
                <a:solidFill>
                  <a:schemeClr val="tx1"/>
                </a:solidFill>
                <a:effectLst/>
                <a:latin typeface="+mn-lt"/>
                <a:ea typeface="+mn-ea"/>
                <a:cs typeface="+mn-cs"/>
              </a:rPr>
              <a:t> </a:t>
            </a:r>
            <a:r>
              <a:rPr lang="en-IE" sz="1200" b="1" i="0" u="none" strike="noStrike" kern="1200" baseline="0" dirty="0" err="1">
                <a:solidFill>
                  <a:schemeClr val="tx1"/>
                </a:solidFill>
                <a:effectLst/>
                <a:latin typeface="+mn-lt"/>
                <a:ea typeface="+mn-ea"/>
                <a:cs typeface="+mn-cs"/>
              </a:rPr>
              <a:t>Souce</a:t>
            </a:r>
            <a:r>
              <a:rPr lang="en-IE" sz="1200" b="1" i="0" u="none" strike="noStrike" kern="1200" baseline="0" dirty="0">
                <a:solidFill>
                  <a:schemeClr val="tx1"/>
                </a:solidFill>
                <a:effectLst/>
                <a:latin typeface="+mn-lt"/>
                <a:ea typeface="+mn-ea"/>
                <a:cs typeface="+mn-cs"/>
              </a:rPr>
              <a:t>: </a:t>
            </a:r>
            <a:r>
              <a:rPr lang="en-IE" sz="1200" b="0" i="0" u="none" strike="noStrike" kern="1200" baseline="0" dirty="0">
                <a:solidFill>
                  <a:schemeClr val="tx1"/>
                </a:solidFill>
                <a:effectLst/>
                <a:latin typeface="+mn-lt"/>
                <a:ea typeface="+mn-ea"/>
                <a:cs typeface="+mn-cs"/>
              </a:rPr>
              <a:t>Flickr, </a:t>
            </a:r>
            <a:r>
              <a:rPr lang="en-IE" sz="1200" b="0" i="0" kern="1200" dirty="0">
                <a:solidFill>
                  <a:schemeClr val="tx1"/>
                </a:solidFill>
                <a:effectLst/>
                <a:latin typeface="+mn-lt"/>
                <a:ea typeface="+mn-ea"/>
                <a:cs typeface="+mn-cs"/>
              </a:rPr>
              <a:t>Attribution-</a:t>
            </a:r>
            <a:r>
              <a:rPr lang="en-IE" sz="1200" b="0" i="0" kern="1200" dirty="0" err="1">
                <a:solidFill>
                  <a:schemeClr val="tx1"/>
                </a:solidFill>
                <a:effectLst/>
                <a:latin typeface="+mn-lt"/>
                <a:ea typeface="+mn-ea"/>
                <a:cs typeface="+mn-cs"/>
              </a:rPr>
              <a:t>NonCommercial</a:t>
            </a:r>
            <a:r>
              <a:rPr lang="en-IE" sz="1200" b="0" i="0" kern="1200" dirty="0">
                <a:solidFill>
                  <a:schemeClr val="tx1"/>
                </a:solidFill>
                <a:effectLst/>
                <a:latin typeface="+mn-lt"/>
                <a:ea typeface="+mn-ea"/>
                <a:cs typeface="+mn-cs"/>
              </a:rPr>
              <a:t> 2.0 Generic,</a:t>
            </a:r>
            <a:r>
              <a:rPr lang="en-IE" sz="1200" b="0" i="0" kern="1200" baseline="0" dirty="0">
                <a:solidFill>
                  <a:schemeClr val="tx1"/>
                </a:solidFill>
                <a:effectLst/>
                <a:latin typeface="+mn-lt"/>
                <a:ea typeface="+mn-ea"/>
                <a:cs typeface="+mn-cs"/>
              </a:rPr>
              <a:t> Access https://www.flickr.com/photos/biologycorner/3998418432, Feb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i="0" kern="1200" baseline="0" dirty="0">
                <a:solidFill>
                  <a:schemeClr val="tx1"/>
                </a:solidFill>
                <a:effectLst/>
                <a:latin typeface="+mn-lt"/>
                <a:ea typeface="+mn-ea"/>
                <a:cs typeface="+mn-cs"/>
              </a:rPr>
              <a:t>Answers: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IE" sz="1200" b="0" i="0" kern="1200" baseline="0" dirty="0">
                <a:solidFill>
                  <a:schemeClr val="tx1"/>
                </a:solidFill>
                <a:effectLst/>
                <a:latin typeface="+mn-lt"/>
                <a:ea typeface="+mn-ea"/>
                <a:cs typeface="+mn-cs"/>
              </a:rPr>
              <a:t>It is located in the upper chest between the lungs.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IE" sz="1200" b="0" i="0" kern="1200" baseline="0" dirty="0">
                <a:solidFill>
                  <a:schemeClr val="tx1"/>
                </a:solidFill>
                <a:effectLst/>
                <a:latin typeface="+mn-lt"/>
                <a:ea typeface="+mn-ea"/>
                <a:cs typeface="+mn-cs"/>
              </a:rPr>
              <a:t>It is protected by the ribcage and the </a:t>
            </a:r>
            <a:r>
              <a:rPr lang="en-IE" sz="1200" b="0" i="0" kern="1200" dirty="0">
                <a:solidFill>
                  <a:schemeClr val="tx1"/>
                </a:solidFill>
                <a:effectLst/>
                <a:latin typeface="+mn-lt"/>
                <a:ea typeface="+mn-ea"/>
                <a:cs typeface="+mn-cs"/>
              </a:rPr>
              <a:t>sternum</a:t>
            </a:r>
            <a:r>
              <a:rPr lang="en-IE" sz="1200" b="0" i="0" kern="1200" baseline="0" dirty="0">
                <a:solidFill>
                  <a:schemeClr val="tx1"/>
                </a:solidFill>
                <a:effectLst/>
                <a:latin typeface="+mn-lt"/>
                <a:ea typeface="+mn-ea"/>
                <a:cs typeface="+mn-cs"/>
              </a:rPr>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IE" sz="1200" b="0" i="0" kern="1200" baseline="0" dirty="0" err="1">
                <a:solidFill>
                  <a:schemeClr val="tx1"/>
                </a:solidFill>
                <a:effectLst/>
                <a:latin typeface="+mn-lt"/>
                <a:ea typeface="+mn-ea"/>
                <a:cs typeface="+mn-cs"/>
              </a:rPr>
              <a:t>lub</a:t>
            </a:r>
            <a:r>
              <a:rPr lang="en-IE" sz="1200" b="0" i="0" kern="1200" baseline="0" dirty="0">
                <a:solidFill>
                  <a:schemeClr val="tx1"/>
                </a:solidFill>
                <a:effectLst/>
                <a:latin typeface="+mn-lt"/>
                <a:ea typeface="+mn-ea"/>
                <a:cs typeface="+mn-cs"/>
              </a:rPr>
              <a:t>-DUB, </a:t>
            </a:r>
            <a:r>
              <a:rPr lang="en-IE" sz="1200" b="0" i="0" kern="1200" baseline="0" dirty="0" err="1">
                <a:solidFill>
                  <a:schemeClr val="tx1"/>
                </a:solidFill>
                <a:effectLst/>
                <a:latin typeface="+mn-lt"/>
                <a:ea typeface="+mn-ea"/>
                <a:cs typeface="+mn-cs"/>
              </a:rPr>
              <a:t>lub</a:t>
            </a:r>
            <a:r>
              <a:rPr lang="en-IE" sz="1200" b="0" i="0" kern="1200" baseline="0" dirty="0">
                <a:solidFill>
                  <a:schemeClr val="tx1"/>
                </a:solidFill>
                <a:effectLst/>
                <a:latin typeface="+mn-lt"/>
                <a:ea typeface="+mn-ea"/>
                <a:cs typeface="+mn-cs"/>
              </a:rPr>
              <a:t>-DUB, </a:t>
            </a:r>
            <a:r>
              <a:rPr lang="en-IE" sz="1200" b="0" i="0" kern="1200" baseline="0" dirty="0" err="1">
                <a:solidFill>
                  <a:schemeClr val="tx1"/>
                </a:solidFill>
                <a:effectLst/>
                <a:latin typeface="+mn-lt"/>
                <a:ea typeface="+mn-ea"/>
                <a:cs typeface="+mn-cs"/>
              </a:rPr>
              <a:t>lub</a:t>
            </a:r>
            <a:r>
              <a:rPr lang="en-IE" sz="1200" b="0" i="0" kern="1200" baseline="0" dirty="0">
                <a:solidFill>
                  <a:schemeClr val="tx1"/>
                </a:solidFill>
                <a:effectLst/>
                <a:latin typeface="+mn-lt"/>
                <a:ea typeface="+mn-ea"/>
                <a:cs typeface="+mn-cs"/>
              </a:rPr>
              <a:t>-DUB</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IE" sz="1200" b="0" i="0" kern="1200" baseline="0" dirty="0">
                <a:solidFill>
                  <a:schemeClr val="tx1"/>
                </a:solidFill>
                <a:effectLst/>
                <a:latin typeface="+mn-lt"/>
                <a:ea typeface="+mn-ea"/>
                <a:cs typeface="+mn-cs"/>
              </a:rPr>
              <a:t>Begins about seven months before birth.</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IE" sz="1200" b="0" i="0" kern="1200" baseline="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IE" sz="1200" b="0" i="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10"/>
          </p:nvPr>
        </p:nvSpPr>
        <p:spPr/>
        <p:txBody>
          <a:bodyPr/>
          <a:lstStyle/>
          <a:p>
            <a:fld id="{0BA9DB58-35E2-4532-BF77-56DDFFAEF311}" type="slidenum">
              <a:rPr lang="en-IE" smtClean="0"/>
              <a:t>3</a:t>
            </a:fld>
            <a:endParaRPr lang="en-IE"/>
          </a:p>
        </p:txBody>
      </p:sp>
    </p:spTree>
    <p:extLst>
      <p:ext uri="{BB962C8B-B14F-4D97-AF65-F5344CB8AC3E}">
        <p14:creationId xmlns:p14="http://schemas.microsoft.com/office/powerpoint/2010/main" val="3379866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0BA9DB58-35E2-4532-BF77-56DDFFAEF311}" type="slidenum">
              <a:rPr lang="en-IE" smtClean="0"/>
              <a:t>4</a:t>
            </a:fld>
            <a:endParaRPr lang="en-IE"/>
          </a:p>
        </p:txBody>
      </p:sp>
    </p:spTree>
    <p:extLst>
      <p:ext uri="{BB962C8B-B14F-4D97-AF65-F5344CB8AC3E}">
        <p14:creationId xmlns:p14="http://schemas.microsoft.com/office/powerpoint/2010/main" val="4072542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Follow up questions:</a:t>
            </a:r>
            <a:r>
              <a:rPr lang="en-IE" dirty="0"/>
              <a:t/>
            </a:r>
            <a:br>
              <a:rPr lang="en-IE" dirty="0"/>
            </a:br>
            <a:r>
              <a:rPr lang="en-IE" dirty="0"/>
              <a:t>Is your pulse the same as your heart rate?</a:t>
            </a:r>
          </a:p>
          <a:p>
            <a:r>
              <a:rPr lang="en-IE" dirty="0"/>
              <a:t>Why do we need to pump blood around the body faster during exercise?</a:t>
            </a:r>
          </a:p>
          <a:p>
            <a:r>
              <a:rPr lang="en-IE" dirty="0"/>
              <a:t>Explain why it is important that you use two fingers to feel the pulse and not your thumb when checking your pulse.</a:t>
            </a:r>
          </a:p>
          <a:p>
            <a:r>
              <a:rPr lang="en-IE" dirty="0"/>
              <a:t>Why did you take several measurements?</a:t>
            </a:r>
          </a:p>
          <a:p>
            <a:r>
              <a:rPr lang="en-IE" dirty="0"/>
              <a:t>What is the average adult heart rate? What is the average heart rate for</a:t>
            </a:r>
            <a:r>
              <a:rPr lang="en-IE" baseline="0" dirty="0"/>
              <a:t> a teenager?</a:t>
            </a:r>
            <a:br>
              <a:rPr lang="en-IE" baseline="0" dirty="0"/>
            </a:br>
            <a:r>
              <a:rPr lang="en-IE" b="1" baseline="0" dirty="0"/>
              <a:t>Note – Heart rate can speed up when a person exercises, is frightened, or needs to fight or run. If a student’s resting heart rate is high and they are alarmed, ask students to repeat the procedure at home with parents when they are truly resting. Ask the student to let you know how they get on. If it is still higher/lower than normal, ask them to get a diary of their resting heart rate and that they could visit their doctor for a check-up. Explain that a person’s age, gender, physical fitness, diet and stress levels affect the heart rate.</a:t>
            </a:r>
            <a:r>
              <a:rPr lang="en-IE" baseline="0" dirty="0"/>
              <a:t/>
            </a:r>
            <a:br>
              <a:rPr lang="en-IE" baseline="0" dirty="0"/>
            </a:br>
            <a:r>
              <a:rPr lang="en-IE" baseline="0" dirty="0"/>
              <a:t>What is the medical term used for a heart rate less than 60 beats per minute?</a:t>
            </a:r>
            <a:br>
              <a:rPr lang="en-IE" baseline="0" dirty="0"/>
            </a:br>
            <a:r>
              <a:rPr lang="en-IE" baseline="0" dirty="0"/>
              <a:t>Why is a baby's heart rate faster than an adults?</a:t>
            </a:r>
            <a:endParaRPr lang="en-IE" dirty="0"/>
          </a:p>
          <a:p>
            <a:r>
              <a:rPr lang="en-GB" dirty="0"/>
              <a:t>When an elephant is standing, there</a:t>
            </a:r>
            <a:r>
              <a:rPr lang="en-GB" baseline="0" dirty="0"/>
              <a:t> heart rate is approximately </a:t>
            </a:r>
            <a:r>
              <a:rPr lang="en-GB" dirty="0"/>
              <a:t>30 beats per minute.</a:t>
            </a:r>
            <a:r>
              <a:rPr lang="en-GB" baseline="0" dirty="0"/>
              <a:t> A mouse can have a heart rate of approximately</a:t>
            </a:r>
            <a:r>
              <a:rPr lang="en-GB" dirty="0"/>
              <a:t> </a:t>
            </a:r>
            <a:r>
              <a:rPr lang="en-IE" sz="1200" b="0" i="0" kern="1200" dirty="0">
                <a:solidFill>
                  <a:schemeClr val="tx1"/>
                </a:solidFill>
                <a:effectLst/>
                <a:latin typeface="+mn-lt"/>
                <a:ea typeface="+mn-ea"/>
                <a:cs typeface="+mn-cs"/>
              </a:rPr>
              <a:t>310-840 beats per minute</a:t>
            </a:r>
            <a:r>
              <a:rPr lang="en-GB" dirty="0"/>
              <a:t>. Why do you think animals have different pulse rates? </a:t>
            </a:r>
            <a:endParaRPr lang="en-IE" dirty="0"/>
          </a:p>
          <a:p>
            <a:endParaRPr lang="en-IE" dirty="0"/>
          </a:p>
        </p:txBody>
      </p:sp>
      <p:sp>
        <p:nvSpPr>
          <p:cNvPr id="4" name="Slide Number Placeholder 3"/>
          <p:cNvSpPr>
            <a:spLocks noGrp="1"/>
          </p:cNvSpPr>
          <p:nvPr>
            <p:ph type="sldNum" sz="quarter" idx="10"/>
          </p:nvPr>
        </p:nvSpPr>
        <p:spPr/>
        <p:txBody>
          <a:bodyPr/>
          <a:lstStyle/>
          <a:p>
            <a:fld id="{0BA9DB58-35E2-4532-BF77-56DDFFAEF311}" type="slidenum">
              <a:rPr lang="en-IE" smtClean="0"/>
              <a:t>5</a:t>
            </a:fld>
            <a:endParaRPr lang="en-IE"/>
          </a:p>
        </p:txBody>
      </p:sp>
    </p:spTree>
    <p:extLst>
      <p:ext uri="{BB962C8B-B14F-4D97-AF65-F5344CB8AC3E}">
        <p14:creationId xmlns:p14="http://schemas.microsoft.com/office/powerpoint/2010/main" val="927515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Image Source: </a:t>
            </a:r>
            <a:r>
              <a:rPr lang="en-IE" dirty="0" err="1"/>
              <a:t>WikiMedia</a:t>
            </a:r>
            <a:r>
              <a:rPr lang="en-IE" dirty="0"/>
              <a:t>,</a:t>
            </a:r>
            <a:r>
              <a:rPr lang="en-IE" baseline="0" dirty="0"/>
              <a:t> </a:t>
            </a:r>
            <a:r>
              <a:rPr lang="en-IE" sz="1200" b="0" i="0" u="none" strike="noStrike" kern="1200" dirty="0">
                <a:solidFill>
                  <a:schemeClr val="tx1"/>
                </a:solidFill>
                <a:effectLst/>
                <a:latin typeface="+mn-lt"/>
                <a:ea typeface="+mn-ea"/>
                <a:cs typeface="+mn-cs"/>
                <a:hlinkClick r:id="rId3" tooltip="w:en:Creative Commons"/>
              </a:rPr>
              <a:t>Creative Commons</a:t>
            </a:r>
            <a:r>
              <a:rPr lang="en-IE" sz="1200" b="0" i="0" kern="1200" dirty="0">
                <a:solidFill>
                  <a:schemeClr val="tx1"/>
                </a:solidFill>
                <a:effectLst/>
                <a:latin typeface="+mn-lt"/>
                <a:ea typeface="+mn-ea"/>
                <a:cs typeface="+mn-cs"/>
              </a:rPr>
              <a:t> </a:t>
            </a:r>
            <a:r>
              <a:rPr lang="en-IE" sz="1200" b="0" i="0" u="none" strike="noStrike" kern="1200" dirty="0">
                <a:solidFill>
                  <a:schemeClr val="tx1"/>
                </a:solidFill>
                <a:effectLst/>
                <a:latin typeface="+mn-lt"/>
                <a:ea typeface="+mn-ea"/>
                <a:cs typeface="+mn-cs"/>
                <a:hlinkClick r:id="rId4"/>
              </a:rPr>
              <a:t>Attribution-Share Alike 3.0 Unported</a:t>
            </a:r>
            <a:r>
              <a:rPr lang="en-IE" sz="1200" b="0" i="0" u="none" strike="noStrike" kern="1200" dirty="0">
                <a:solidFill>
                  <a:schemeClr val="tx1"/>
                </a:solidFill>
                <a:effectLst/>
                <a:latin typeface="+mn-lt"/>
                <a:ea typeface="+mn-ea"/>
                <a:cs typeface="+mn-cs"/>
              </a:rPr>
              <a:t>, 5</a:t>
            </a:r>
            <a:r>
              <a:rPr lang="en-IE" sz="1200" b="0" i="0" u="none" strike="noStrike" kern="1200" baseline="30000" dirty="0">
                <a:solidFill>
                  <a:schemeClr val="tx1"/>
                </a:solidFill>
                <a:effectLst/>
                <a:latin typeface="+mn-lt"/>
                <a:ea typeface="+mn-ea"/>
                <a:cs typeface="+mn-cs"/>
              </a:rPr>
              <a:t>th</a:t>
            </a:r>
            <a:r>
              <a:rPr lang="en-IE" sz="1200" b="0" i="0" u="none" strike="noStrike" kern="1200" dirty="0">
                <a:solidFill>
                  <a:schemeClr val="tx1"/>
                </a:solidFill>
                <a:effectLst/>
                <a:latin typeface="+mn-lt"/>
                <a:ea typeface="+mn-ea"/>
                <a:cs typeface="+mn-cs"/>
              </a:rPr>
              <a:t> Feb 19 Access here https://commons.wikimedia.org/wiki/</a:t>
            </a:r>
            <a:r>
              <a:rPr lang="en-IE" sz="1200" b="0" i="0" u="none" strike="noStrike" kern="1200" dirty="0" err="1">
                <a:solidFill>
                  <a:schemeClr val="tx1"/>
                </a:solidFill>
                <a:effectLst/>
                <a:latin typeface="+mn-lt"/>
                <a:ea typeface="+mn-ea"/>
                <a:cs typeface="+mn-cs"/>
              </a:rPr>
              <a:t>File:Heart.svg</a:t>
            </a:r>
            <a:endParaRPr lang="en-IE" sz="1200" b="0" i="0" u="none" strike="noStrike" kern="1200" dirty="0">
              <a:solidFill>
                <a:schemeClr val="tx1"/>
              </a:solidFill>
              <a:effectLst/>
              <a:latin typeface="+mn-lt"/>
              <a:ea typeface="+mn-ea"/>
              <a:cs typeface="+mn-cs"/>
            </a:endParaRPr>
          </a:p>
          <a:p>
            <a:endParaRPr lang="en-IE" sz="1200" b="0" i="0" u="none" strike="noStrike" kern="1200" dirty="0">
              <a:solidFill>
                <a:schemeClr val="tx1"/>
              </a:solidFill>
              <a:effectLst/>
              <a:latin typeface="+mn-lt"/>
              <a:ea typeface="+mn-ea"/>
              <a:cs typeface="+mn-cs"/>
            </a:endParaRPr>
          </a:p>
          <a:p>
            <a:r>
              <a:rPr lang="en-IE" b="1" dirty="0"/>
              <a:t>Note: </a:t>
            </a:r>
            <a:r>
              <a:rPr lang="en-IE" dirty="0"/>
              <a:t>All heart diagrams are shown as if you were looking at the front of a person. The right side of the heart appears on the left side of the drawing. The left side of the heart appears on the right.</a:t>
            </a:r>
          </a:p>
        </p:txBody>
      </p:sp>
      <p:sp>
        <p:nvSpPr>
          <p:cNvPr id="4" name="Slide Number Placeholder 3"/>
          <p:cNvSpPr>
            <a:spLocks noGrp="1"/>
          </p:cNvSpPr>
          <p:nvPr>
            <p:ph type="sldNum" sz="quarter" idx="10"/>
          </p:nvPr>
        </p:nvSpPr>
        <p:spPr/>
        <p:txBody>
          <a:bodyPr/>
          <a:lstStyle/>
          <a:p>
            <a:fld id="{0BA9DB58-35E2-4532-BF77-56DDFFAEF311}" type="slidenum">
              <a:rPr lang="en-IE" smtClean="0"/>
              <a:t>6</a:t>
            </a:fld>
            <a:endParaRPr lang="en-IE"/>
          </a:p>
        </p:txBody>
      </p:sp>
    </p:spTree>
    <p:extLst>
      <p:ext uri="{BB962C8B-B14F-4D97-AF65-F5344CB8AC3E}">
        <p14:creationId xmlns:p14="http://schemas.microsoft.com/office/powerpoint/2010/main" val="1763817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a:t>
            </a:r>
            <a:r>
              <a:rPr lang="en-US" dirty="0"/>
              <a:t>Why are the walls of the left ventricle thicker than the walls of the right ventricle?</a:t>
            </a:r>
            <a:br>
              <a:rPr lang="en-US" dirty="0"/>
            </a:br>
            <a:r>
              <a:rPr lang="en-US" dirty="0"/>
              <a:t>Why are the walls of the atria thinner than the walls of the ventricle?</a:t>
            </a:r>
            <a:br>
              <a:rPr lang="en-US" dirty="0"/>
            </a:br>
            <a:endParaRPr lang="en-US" dirty="0"/>
          </a:p>
        </p:txBody>
      </p:sp>
      <p:sp>
        <p:nvSpPr>
          <p:cNvPr id="4" name="Slide Number Placeholder 3"/>
          <p:cNvSpPr>
            <a:spLocks noGrp="1"/>
          </p:cNvSpPr>
          <p:nvPr>
            <p:ph type="sldNum" sz="quarter" idx="10"/>
          </p:nvPr>
        </p:nvSpPr>
        <p:spPr/>
        <p:txBody>
          <a:bodyPr/>
          <a:lstStyle/>
          <a:p>
            <a:fld id="{0BA9DB58-35E2-4532-BF77-56DDFFAEF311}" type="slidenum">
              <a:rPr lang="en-IE" smtClean="0"/>
              <a:t>8</a:t>
            </a:fld>
            <a:endParaRPr lang="en-IE"/>
          </a:p>
        </p:txBody>
      </p:sp>
    </p:spTree>
    <p:extLst>
      <p:ext uri="{BB962C8B-B14F-4D97-AF65-F5344CB8AC3E}">
        <p14:creationId xmlns:p14="http://schemas.microsoft.com/office/powerpoint/2010/main" val="4281456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a:t>
            </a:r>
            <a:r>
              <a:rPr lang="en-US" dirty="0"/>
              <a:t>Arteries usually carry oxygenated blood. Veins usually carry deoxygenated blood. Can your students see an exception to this rule from the above diagram?</a:t>
            </a:r>
          </a:p>
          <a:p>
            <a:r>
              <a:rPr lang="en-US" dirty="0"/>
              <a:t>What would happen if the valves were damaged?</a:t>
            </a:r>
          </a:p>
        </p:txBody>
      </p:sp>
      <p:sp>
        <p:nvSpPr>
          <p:cNvPr id="4" name="Slide Number Placeholder 3"/>
          <p:cNvSpPr>
            <a:spLocks noGrp="1"/>
          </p:cNvSpPr>
          <p:nvPr>
            <p:ph type="sldNum" sz="quarter" idx="10"/>
          </p:nvPr>
        </p:nvSpPr>
        <p:spPr/>
        <p:txBody>
          <a:bodyPr/>
          <a:lstStyle/>
          <a:p>
            <a:fld id="{0BA9DB58-35E2-4532-BF77-56DDFFAEF311}" type="slidenum">
              <a:rPr lang="en-IE" smtClean="0"/>
              <a:t>9</a:t>
            </a:fld>
            <a:endParaRPr lang="en-IE"/>
          </a:p>
        </p:txBody>
      </p:sp>
    </p:spTree>
    <p:extLst>
      <p:ext uri="{BB962C8B-B14F-4D97-AF65-F5344CB8AC3E}">
        <p14:creationId xmlns:p14="http://schemas.microsoft.com/office/powerpoint/2010/main" val="139160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Image Source: </a:t>
            </a:r>
            <a:r>
              <a:rPr lang="en-IE" dirty="0" err="1"/>
              <a:t>WikiMedia</a:t>
            </a:r>
            <a:r>
              <a:rPr lang="en-IE" dirty="0"/>
              <a:t>,</a:t>
            </a:r>
            <a:r>
              <a:rPr lang="en-IE" baseline="0" dirty="0"/>
              <a:t> </a:t>
            </a:r>
            <a:r>
              <a:rPr lang="en-IE" sz="1200" b="0" i="0" u="none" strike="noStrike" kern="1200" dirty="0">
                <a:solidFill>
                  <a:schemeClr val="tx1"/>
                </a:solidFill>
                <a:effectLst/>
                <a:latin typeface="+mn-lt"/>
                <a:ea typeface="+mn-ea"/>
                <a:cs typeface="+mn-cs"/>
                <a:hlinkClick r:id="rId3" tooltip="w:en:Creative Commons"/>
              </a:rPr>
              <a:t>Creative Commons</a:t>
            </a:r>
            <a:r>
              <a:rPr lang="en-IE" sz="1200" b="0" i="0" kern="1200" dirty="0">
                <a:solidFill>
                  <a:schemeClr val="tx1"/>
                </a:solidFill>
                <a:effectLst/>
                <a:latin typeface="+mn-lt"/>
                <a:ea typeface="+mn-ea"/>
                <a:cs typeface="+mn-cs"/>
              </a:rPr>
              <a:t> </a:t>
            </a:r>
            <a:r>
              <a:rPr lang="en-IE" sz="1200" b="0" i="0" u="none" strike="noStrike" kern="1200" dirty="0">
                <a:solidFill>
                  <a:schemeClr val="tx1"/>
                </a:solidFill>
                <a:effectLst/>
                <a:latin typeface="+mn-lt"/>
                <a:ea typeface="+mn-ea"/>
                <a:cs typeface="+mn-cs"/>
                <a:hlinkClick r:id="rId4"/>
              </a:rPr>
              <a:t>Attribution-Share Alike 3.0 Unported</a:t>
            </a:r>
            <a:r>
              <a:rPr lang="en-IE" sz="1200" b="0" i="0" u="none" strike="noStrike" kern="1200" dirty="0">
                <a:solidFill>
                  <a:schemeClr val="tx1"/>
                </a:solidFill>
                <a:effectLst/>
                <a:latin typeface="+mn-lt"/>
                <a:ea typeface="+mn-ea"/>
                <a:cs typeface="+mn-cs"/>
              </a:rPr>
              <a:t>, 5</a:t>
            </a:r>
            <a:r>
              <a:rPr lang="en-IE" sz="1200" b="0" i="0" u="none" strike="noStrike" kern="1200" baseline="30000" dirty="0">
                <a:solidFill>
                  <a:schemeClr val="tx1"/>
                </a:solidFill>
                <a:effectLst/>
                <a:latin typeface="+mn-lt"/>
                <a:ea typeface="+mn-ea"/>
                <a:cs typeface="+mn-cs"/>
              </a:rPr>
              <a:t>th</a:t>
            </a:r>
            <a:r>
              <a:rPr lang="en-IE" sz="1200" b="0" i="0" u="none" strike="noStrike" kern="1200" dirty="0">
                <a:solidFill>
                  <a:schemeClr val="tx1"/>
                </a:solidFill>
                <a:effectLst/>
                <a:latin typeface="+mn-lt"/>
                <a:ea typeface="+mn-ea"/>
                <a:cs typeface="+mn-cs"/>
              </a:rPr>
              <a:t> Feb 19 Access here https://commons.wikimedia.org/wiki/</a:t>
            </a:r>
            <a:r>
              <a:rPr lang="en-IE" sz="1200" b="0" i="0" u="none" strike="noStrike" kern="1200" dirty="0" err="1">
                <a:solidFill>
                  <a:schemeClr val="tx1"/>
                </a:solidFill>
                <a:effectLst/>
                <a:latin typeface="+mn-lt"/>
                <a:ea typeface="+mn-ea"/>
                <a:cs typeface="+mn-cs"/>
              </a:rPr>
              <a:t>File:Heart.svg</a:t>
            </a:r>
            <a:endParaRPr lang="en-IE" sz="1200" b="0" i="0" u="none" strike="noStrike" kern="1200" dirty="0">
              <a:solidFill>
                <a:schemeClr val="tx1"/>
              </a:solidFill>
              <a:effectLst/>
              <a:latin typeface="+mn-lt"/>
              <a:ea typeface="+mn-ea"/>
              <a:cs typeface="+mn-cs"/>
            </a:endParaRPr>
          </a:p>
          <a:p>
            <a:endParaRPr lang="en-IE" sz="1200" b="0" i="0" u="none" strike="noStrike" kern="1200" dirty="0">
              <a:solidFill>
                <a:schemeClr val="tx1"/>
              </a:solidFill>
              <a:effectLst/>
              <a:latin typeface="+mn-lt"/>
              <a:ea typeface="+mn-ea"/>
              <a:cs typeface="+mn-cs"/>
            </a:endParaRPr>
          </a:p>
          <a:p>
            <a:r>
              <a:rPr lang="en-IE" b="1" dirty="0"/>
              <a:t>Remember: </a:t>
            </a:r>
            <a:r>
              <a:rPr lang="en-IE" dirty="0"/>
              <a:t>In a normal heart, both upper chambers (atria) fill with blood at the same time. Both lower chambers (ventricles) pump blood out at the same time.</a:t>
            </a:r>
          </a:p>
        </p:txBody>
      </p:sp>
      <p:sp>
        <p:nvSpPr>
          <p:cNvPr id="4" name="Slide Number Placeholder 3"/>
          <p:cNvSpPr>
            <a:spLocks noGrp="1"/>
          </p:cNvSpPr>
          <p:nvPr>
            <p:ph type="sldNum" sz="quarter" idx="10"/>
          </p:nvPr>
        </p:nvSpPr>
        <p:spPr/>
        <p:txBody>
          <a:bodyPr/>
          <a:lstStyle/>
          <a:p>
            <a:fld id="{0BA9DB58-35E2-4532-BF77-56DDFFAEF311}" type="slidenum">
              <a:rPr lang="en-IE" smtClean="0"/>
              <a:t>10</a:t>
            </a:fld>
            <a:endParaRPr lang="en-IE"/>
          </a:p>
        </p:txBody>
      </p:sp>
    </p:spTree>
    <p:extLst>
      <p:ext uri="{BB962C8B-B14F-4D97-AF65-F5344CB8AC3E}">
        <p14:creationId xmlns:p14="http://schemas.microsoft.com/office/powerpoint/2010/main" val="2587576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Image Source: </a:t>
            </a:r>
            <a:r>
              <a:rPr lang="en-IE" dirty="0" err="1"/>
              <a:t>WikiMedia</a:t>
            </a:r>
            <a:r>
              <a:rPr lang="en-IE" dirty="0"/>
              <a:t>,</a:t>
            </a:r>
            <a:r>
              <a:rPr lang="en-IE" baseline="0" dirty="0"/>
              <a:t> </a:t>
            </a:r>
            <a:r>
              <a:rPr lang="en-IE" sz="1200" b="0" i="0" u="none" strike="noStrike" kern="1200" dirty="0">
                <a:solidFill>
                  <a:schemeClr val="tx1"/>
                </a:solidFill>
                <a:effectLst/>
                <a:latin typeface="+mn-lt"/>
                <a:ea typeface="+mn-ea"/>
                <a:cs typeface="+mn-cs"/>
                <a:hlinkClick r:id="rId3" tooltip="w:en:Creative Commons"/>
              </a:rPr>
              <a:t>Creative Commons</a:t>
            </a:r>
            <a:r>
              <a:rPr lang="en-IE" sz="1200" b="0" i="0" kern="1200" dirty="0">
                <a:solidFill>
                  <a:schemeClr val="tx1"/>
                </a:solidFill>
                <a:effectLst/>
                <a:latin typeface="+mn-lt"/>
                <a:ea typeface="+mn-ea"/>
                <a:cs typeface="+mn-cs"/>
              </a:rPr>
              <a:t> </a:t>
            </a:r>
            <a:r>
              <a:rPr lang="en-IE" sz="1200" b="0" i="0" u="none" strike="noStrike" kern="1200" dirty="0">
                <a:solidFill>
                  <a:schemeClr val="tx1"/>
                </a:solidFill>
                <a:effectLst/>
                <a:latin typeface="+mn-lt"/>
                <a:ea typeface="+mn-ea"/>
                <a:cs typeface="+mn-cs"/>
                <a:hlinkClick r:id="rId4"/>
              </a:rPr>
              <a:t>Attribution-Share Alike 3.0 </a:t>
            </a:r>
            <a:r>
              <a:rPr lang="en-IE" sz="1200" b="0" i="0" u="none" strike="noStrike" kern="1200" dirty="0" err="1">
                <a:solidFill>
                  <a:schemeClr val="tx1"/>
                </a:solidFill>
                <a:effectLst/>
                <a:latin typeface="+mn-lt"/>
                <a:ea typeface="+mn-ea"/>
                <a:cs typeface="+mn-cs"/>
                <a:hlinkClick r:id="rId4"/>
              </a:rPr>
              <a:t>Unported</a:t>
            </a:r>
            <a:r>
              <a:rPr lang="en-IE" sz="1200" b="0" i="0" u="none" strike="noStrike" kern="1200" dirty="0">
                <a:solidFill>
                  <a:schemeClr val="tx1"/>
                </a:solidFill>
                <a:effectLst/>
                <a:latin typeface="+mn-lt"/>
                <a:ea typeface="+mn-ea"/>
                <a:cs typeface="+mn-cs"/>
              </a:rPr>
              <a:t>, 5</a:t>
            </a:r>
            <a:r>
              <a:rPr lang="en-IE" sz="1200" b="0" i="0" u="none" strike="noStrike" kern="1200" baseline="30000" dirty="0">
                <a:solidFill>
                  <a:schemeClr val="tx1"/>
                </a:solidFill>
                <a:effectLst/>
                <a:latin typeface="+mn-lt"/>
                <a:ea typeface="+mn-ea"/>
                <a:cs typeface="+mn-cs"/>
              </a:rPr>
              <a:t>th</a:t>
            </a:r>
            <a:r>
              <a:rPr lang="en-IE" sz="1200" b="0" i="0" u="none" strike="noStrike" kern="1200" dirty="0">
                <a:solidFill>
                  <a:schemeClr val="tx1"/>
                </a:solidFill>
                <a:effectLst/>
                <a:latin typeface="+mn-lt"/>
                <a:ea typeface="+mn-ea"/>
                <a:cs typeface="+mn-cs"/>
              </a:rPr>
              <a:t> Feb 19 Access here https://commons.wikimedia.org/wiki/File:Heart.svg</a:t>
            </a:r>
            <a:endParaRPr lang="en-IE" dirty="0"/>
          </a:p>
        </p:txBody>
      </p:sp>
      <p:sp>
        <p:nvSpPr>
          <p:cNvPr id="4" name="Slide Number Placeholder 3"/>
          <p:cNvSpPr>
            <a:spLocks noGrp="1"/>
          </p:cNvSpPr>
          <p:nvPr>
            <p:ph type="sldNum" sz="quarter" idx="10"/>
          </p:nvPr>
        </p:nvSpPr>
        <p:spPr/>
        <p:txBody>
          <a:bodyPr/>
          <a:lstStyle/>
          <a:p>
            <a:fld id="{0BA9DB58-35E2-4532-BF77-56DDFFAEF311}" type="slidenum">
              <a:rPr lang="en-IE" smtClean="0"/>
              <a:t>11</a:t>
            </a:fld>
            <a:endParaRPr lang="en-IE"/>
          </a:p>
        </p:txBody>
      </p:sp>
    </p:spTree>
    <p:extLst>
      <p:ext uri="{BB962C8B-B14F-4D97-AF65-F5344CB8AC3E}">
        <p14:creationId xmlns:p14="http://schemas.microsoft.com/office/powerpoint/2010/main" val="740034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Image Source: </a:t>
            </a:r>
            <a:r>
              <a:rPr lang="en-IE" b="0" dirty="0" err="1"/>
              <a:t>Pixabay</a:t>
            </a:r>
            <a:r>
              <a:rPr lang="en-IE" b="0" dirty="0"/>
              <a:t>, Access https://</a:t>
            </a:r>
            <a:r>
              <a:rPr lang="en-IE" b="0" dirty="0" err="1"/>
              <a:t>pixabay.com</a:t>
            </a:r>
            <a:r>
              <a:rPr lang="en-IE" b="0" dirty="0"/>
              <a:t>/</a:t>
            </a:r>
            <a:r>
              <a:rPr lang="en-IE" b="0" dirty="0" err="1"/>
              <a:t>en</a:t>
            </a:r>
            <a:r>
              <a:rPr lang="en-IE" b="0" dirty="0"/>
              <a:t>/doctor-blood-pressure-stethoscope-3295045/, Feb 2019</a:t>
            </a:r>
          </a:p>
        </p:txBody>
      </p:sp>
      <p:sp>
        <p:nvSpPr>
          <p:cNvPr id="4" name="Slide Number Placeholder 3"/>
          <p:cNvSpPr>
            <a:spLocks noGrp="1"/>
          </p:cNvSpPr>
          <p:nvPr>
            <p:ph type="sldNum" sz="quarter" idx="10"/>
          </p:nvPr>
        </p:nvSpPr>
        <p:spPr/>
        <p:txBody>
          <a:bodyPr/>
          <a:lstStyle/>
          <a:p>
            <a:fld id="{0BA9DB58-35E2-4532-BF77-56DDFFAEF311}" type="slidenum">
              <a:rPr lang="en-IE" smtClean="0"/>
              <a:t>12</a:t>
            </a:fld>
            <a:endParaRPr lang="en-IE"/>
          </a:p>
        </p:txBody>
      </p:sp>
    </p:spTree>
    <p:extLst>
      <p:ext uri="{BB962C8B-B14F-4D97-AF65-F5344CB8AC3E}">
        <p14:creationId xmlns:p14="http://schemas.microsoft.com/office/powerpoint/2010/main" val="2361141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Useful</a:t>
            </a:r>
            <a:r>
              <a:rPr lang="en-IE" baseline="0" dirty="0" smtClean="0"/>
              <a:t> links: </a:t>
            </a:r>
          </a:p>
          <a:p>
            <a:pPr marL="228600" indent="-228600">
              <a:buAutoNum type="arabicPeriod"/>
            </a:pPr>
            <a:r>
              <a:rPr lang="en-IE" baseline="0" dirty="0" smtClean="0"/>
              <a:t>http://columbiasurgery.org/heart/about-heart</a:t>
            </a:r>
          </a:p>
          <a:p>
            <a:pPr marL="228600" indent="-228600">
              <a:buAutoNum type="arabicPeriod"/>
            </a:pPr>
            <a:r>
              <a:rPr lang="en-IE" baseline="0" dirty="0" smtClean="0"/>
              <a:t>https://www.worldbookonline.com/advanced/article?id=ar249920&amp;st=heart#tab=homepage</a:t>
            </a:r>
          </a:p>
          <a:p>
            <a:pPr marL="228600" indent="-228600">
              <a:buAutoNum type="arabicPeriod"/>
            </a:pPr>
            <a:r>
              <a:rPr lang="en-IE" baseline="0" dirty="0" smtClean="0"/>
              <a:t>https://www.mayoclinic.org/diseases-conditions/heart-disease/diagnosis-treatment/drc-20353124</a:t>
            </a:r>
          </a:p>
          <a:p>
            <a:pPr marL="0" indent="0">
              <a:buNone/>
            </a:pPr>
            <a:endParaRPr lang="en-IE" baseline="0" dirty="0"/>
          </a:p>
          <a:p>
            <a:pPr marL="228600" indent="-228600">
              <a:buAutoNum type="arabicPeriod"/>
            </a:pPr>
            <a:endParaRPr lang="en-IE" baseline="0" dirty="0" smtClean="0"/>
          </a:p>
        </p:txBody>
      </p:sp>
      <p:sp>
        <p:nvSpPr>
          <p:cNvPr id="4" name="Slide Number Placeholder 3"/>
          <p:cNvSpPr>
            <a:spLocks noGrp="1"/>
          </p:cNvSpPr>
          <p:nvPr>
            <p:ph type="sldNum" sz="quarter" idx="10"/>
          </p:nvPr>
        </p:nvSpPr>
        <p:spPr/>
        <p:txBody>
          <a:bodyPr/>
          <a:lstStyle/>
          <a:p>
            <a:fld id="{0BA9DB58-35E2-4532-BF77-56DDFFAEF311}" type="slidenum">
              <a:rPr lang="en-IE" smtClean="0"/>
              <a:t>13</a:t>
            </a:fld>
            <a:endParaRPr lang="en-IE"/>
          </a:p>
        </p:txBody>
      </p:sp>
    </p:spTree>
    <p:extLst>
      <p:ext uri="{BB962C8B-B14F-4D97-AF65-F5344CB8AC3E}">
        <p14:creationId xmlns:p14="http://schemas.microsoft.com/office/powerpoint/2010/main" val="3479403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0BA9DB58-35E2-4532-BF77-56DDFFAEF311}" type="slidenum">
              <a:rPr lang="en-IE" smtClean="0"/>
              <a:t>14</a:t>
            </a:fld>
            <a:endParaRPr lang="en-IE"/>
          </a:p>
        </p:txBody>
      </p:sp>
    </p:spTree>
    <p:extLst>
      <p:ext uri="{BB962C8B-B14F-4D97-AF65-F5344CB8AC3E}">
        <p14:creationId xmlns:p14="http://schemas.microsoft.com/office/powerpoint/2010/main" val="1460844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0BA9DB58-35E2-4532-BF77-56DDFFAEF311}" type="slidenum">
              <a:rPr lang="en-IE" smtClean="0"/>
              <a:t>15</a:t>
            </a:fld>
            <a:endParaRPr lang="en-IE"/>
          </a:p>
        </p:txBody>
      </p:sp>
    </p:spTree>
    <p:extLst>
      <p:ext uri="{BB962C8B-B14F-4D97-AF65-F5344CB8AC3E}">
        <p14:creationId xmlns:p14="http://schemas.microsoft.com/office/powerpoint/2010/main" val="361027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91CDBBC2-D569-4610-8FAE-067E9E450100}" type="datetimeFigureOut">
              <a:rPr lang="en-IE" smtClean="0"/>
              <a:t>06/02/2019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1336854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91CDBBC2-D569-4610-8FAE-067E9E450100}" type="datetimeFigureOut">
              <a:rPr lang="en-IE" smtClean="0"/>
              <a:t>06/02/2019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1160829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CDBBC2-D569-4610-8FAE-067E9E450100}" type="datetimeFigureOut">
              <a:rPr lang="en-IE" smtClean="0"/>
              <a:t>06/02/2019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2000780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91CDBBC2-D569-4610-8FAE-067E9E450100}" type="datetimeFigureOut">
              <a:rPr lang="en-IE" smtClean="0"/>
              <a:t>06/02/2019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1437530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91CDBBC2-D569-4610-8FAE-067E9E450100}" type="datetimeFigureOut">
              <a:rPr lang="en-IE" smtClean="0"/>
              <a:t>06/02/2019</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1582904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91CDBBC2-D569-4610-8FAE-067E9E450100}" type="datetimeFigureOut">
              <a:rPr lang="en-IE" smtClean="0"/>
              <a:t>06/02/2019</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4210189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CDBBC2-D569-4610-8FAE-067E9E450100}" type="datetimeFigureOut">
              <a:rPr lang="en-IE" smtClean="0"/>
              <a:t>06/02/2019</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2691393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CDBBC2-D569-4610-8FAE-067E9E450100}" type="datetimeFigureOut">
              <a:rPr lang="en-IE" smtClean="0"/>
              <a:t>06/02/2019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3827269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CDBBC2-D569-4610-8FAE-067E9E450100}" type="datetimeFigureOut">
              <a:rPr lang="en-IE" smtClean="0"/>
              <a:t>06/02/2019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3054797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91CDBBC2-D569-4610-8FAE-067E9E450100}" type="datetimeFigureOut">
              <a:rPr lang="en-IE" smtClean="0"/>
              <a:t>06/02/2019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2502790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91CDBBC2-D569-4610-8FAE-067E9E450100}" type="datetimeFigureOut">
              <a:rPr lang="en-IE" smtClean="0"/>
              <a:t>06/02/2019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5C14E9F-4BB0-43B2-BDE0-AD93436905FA}" type="slidenum">
              <a:rPr lang="en-IE" smtClean="0"/>
              <a:t>‹#›</a:t>
            </a:fld>
            <a:endParaRPr lang="en-IE"/>
          </a:p>
        </p:txBody>
      </p:sp>
    </p:spTree>
    <p:extLst>
      <p:ext uri="{BB962C8B-B14F-4D97-AF65-F5344CB8AC3E}">
        <p14:creationId xmlns:p14="http://schemas.microsoft.com/office/powerpoint/2010/main" val="3976473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CDBBC2-D569-4610-8FAE-067E9E450100}" type="datetimeFigureOut">
              <a:rPr lang="en-IE" smtClean="0"/>
              <a:t>06/02/2019</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C14E9F-4BB0-43B2-BDE0-AD93436905FA}" type="slidenum">
              <a:rPr lang="en-IE" smtClean="0"/>
              <a:t>‹#›</a:t>
            </a:fld>
            <a:endParaRPr lang="en-IE"/>
          </a:p>
        </p:txBody>
      </p:sp>
    </p:spTree>
    <p:extLst>
      <p:ext uri="{BB962C8B-B14F-4D97-AF65-F5344CB8AC3E}">
        <p14:creationId xmlns:p14="http://schemas.microsoft.com/office/powerpoint/2010/main" val="3972606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www.scoilnet.ie/search/resource/entity/show/Lre/28700/" TargetMode="Externa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abpischools.org.uk/full-screen-animation/597/592" TargetMode="External"/><Relationship Id="rId5" Type="http://schemas.openxmlformats.org/officeDocument/2006/relationships/image" Target="../media/image1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hyperlink" Target="https://www.online-stopwatch.com/large-stopwatch/" TargetMode="External"/><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youtube.com/watch?v=NsVeokydu84" TargetMode="External"/><Relationship Id="rId5" Type="http://schemas.openxmlformats.org/officeDocument/2006/relationships/image" Target="../media/image16.png"/><Relationship Id="rId10" Type="http://schemas.openxmlformats.org/officeDocument/2006/relationships/image" Target="../media/image18.png"/><Relationship Id="rId4" Type="http://schemas.openxmlformats.org/officeDocument/2006/relationships/hyperlink" Target="https://www.youtube.com/watch?v=qaZrzoH8Jvk" TargetMode="External"/><Relationship Id="rId9" Type="http://schemas.openxmlformats.org/officeDocument/2006/relationships/hyperlink" Target="https://www.abpischools.org.uk/full-screen-animation/599/59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columbiasurgery.org/heart/about-heart" TargetMode="Externa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www.abpischools.org.uk/full-screen-animation/605/602" TargetMode="Externa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www.abpischools.org.uk/full-screen-animation/606/604" TargetMode="Externa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https://www.horizonsd.ca/Services/Curriculum/Documents/Biology%20C%20-%20Lesson%201%20-%20Circulatory%20System.pdf" TargetMode="Externa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tiff"/><Relationship Id="rId4" Type="http://schemas.openxmlformats.org/officeDocument/2006/relationships/image" Target="../media/image22.tiff"/></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png"/><Relationship Id="rId4" Type="http://schemas.openxmlformats.org/officeDocument/2006/relationships/hyperlink" Target="https://www.curriculumonline.ie/getmedia/9215115d-fe70-4e37-9fdc-b1280b61b494/Junior-Cycle-Science-Questions-6.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a:off x="7705249" y="3500312"/>
            <a:ext cx="4249489" cy="3031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350031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46801" y="6292406"/>
            <a:ext cx="1963517" cy="392242"/>
          </a:xfrm>
          <a:prstGeom prst="rect">
            <a:avLst/>
          </a:prstGeom>
        </p:spPr>
      </p:pic>
      <p:pic>
        <p:nvPicPr>
          <p:cNvPr id="13" name="Picture 12"/>
          <p:cNvPicPr>
            <a:picLocks noChangeAspect="1"/>
          </p:cNvPicPr>
          <p:nvPr/>
        </p:nvPicPr>
        <p:blipFill>
          <a:blip r:embed="rId6"/>
          <a:stretch>
            <a:fillRect/>
          </a:stretch>
        </p:blipFill>
        <p:spPr>
          <a:xfrm>
            <a:off x="7956319" y="966559"/>
            <a:ext cx="4189028" cy="22338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p:cNvPicPr>
            <a:picLocks noChangeAspect="1"/>
          </p:cNvPicPr>
          <p:nvPr/>
        </p:nvPicPr>
        <p:blipFill>
          <a:blip r:embed="rId7"/>
          <a:stretch>
            <a:fillRect/>
          </a:stretch>
        </p:blipFill>
        <p:spPr>
          <a:xfrm>
            <a:off x="5238006" y="1384036"/>
            <a:ext cx="2782066" cy="2516068"/>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Picture 15"/>
          <p:cNvPicPr>
            <a:picLocks noChangeAspect="1"/>
          </p:cNvPicPr>
          <p:nvPr/>
        </p:nvPicPr>
        <p:blipFill>
          <a:blip r:embed="rId8"/>
          <a:stretch>
            <a:fillRect/>
          </a:stretch>
        </p:blipFill>
        <p:spPr>
          <a:xfrm>
            <a:off x="581326" y="2083478"/>
            <a:ext cx="3266818" cy="45706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p:cNvPicPr>
            <a:picLocks noChangeAspect="1"/>
          </p:cNvPicPr>
          <p:nvPr/>
        </p:nvPicPr>
        <p:blipFill>
          <a:blip r:embed="rId9"/>
          <a:stretch>
            <a:fillRect/>
          </a:stretch>
        </p:blipFill>
        <p:spPr>
          <a:xfrm>
            <a:off x="3599398" y="3355642"/>
            <a:ext cx="2715989" cy="2724722"/>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Picture 1"/>
          <p:cNvPicPr>
            <a:picLocks noChangeAspect="1"/>
          </p:cNvPicPr>
          <p:nvPr/>
        </p:nvPicPr>
        <p:blipFill>
          <a:blip r:embed="rId10"/>
          <a:stretch>
            <a:fillRect/>
          </a:stretch>
        </p:blipFill>
        <p:spPr>
          <a:xfrm>
            <a:off x="154965" y="154551"/>
            <a:ext cx="4170852" cy="1355198"/>
          </a:xfrm>
          <a:prstGeom prst="rect">
            <a:avLst/>
          </a:prstGeom>
        </p:spPr>
      </p:pic>
    </p:spTree>
    <p:extLst>
      <p:ext uri="{BB962C8B-B14F-4D97-AF65-F5344CB8AC3E}">
        <p14:creationId xmlns:p14="http://schemas.microsoft.com/office/powerpoint/2010/main" val="472092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sp>
        <p:nvSpPr>
          <p:cNvPr id="9" name="Flowchart: Manual Input 8"/>
          <p:cNvSpPr/>
          <p:nvPr/>
        </p:nvSpPr>
        <p:spPr>
          <a:xfrm>
            <a:off x="480082" y="1933196"/>
            <a:ext cx="10598226" cy="4514495"/>
          </a:xfrm>
          <a:prstGeom prst="flowChartManualInput">
            <a:avLst/>
          </a:prstGeom>
          <a:solidFill>
            <a:schemeClr val="bg1"/>
          </a:solidFill>
          <a:ln w="127000">
            <a:solidFill>
              <a:srgbClr val="F32E29"/>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p:cNvSpPr txBox="1"/>
          <p:nvPr/>
        </p:nvSpPr>
        <p:spPr>
          <a:xfrm>
            <a:off x="1418492" y="3112482"/>
            <a:ext cx="9355015" cy="2677656"/>
          </a:xfrm>
          <a:prstGeom prst="rect">
            <a:avLst/>
          </a:prstGeom>
          <a:noFill/>
        </p:spPr>
        <p:txBody>
          <a:bodyPr wrap="square" rtlCol="0">
            <a:spAutoFit/>
          </a:bodyPr>
          <a:lstStyle/>
          <a:p>
            <a:pPr marL="285750" indent="-285750">
              <a:buFont typeface="Arial" panose="020B0604020202020204" pitchFamily="34" charset="0"/>
              <a:buChar char="•"/>
            </a:pPr>
            <a:r>
              <a:rPr lang="en-IE" sz="2400" dirty="0">
                <a:latin typeface="Comic Sans MS" panose="030F0702030302020204" pitchFamily="66" charset="0"/>
              </a:rPr>
              <a:t>Describe the structure and function of the heart.</a:t>
            </a:r>
            <a:br>
              <a:rPr lang="en-IE" sz="2400" dirty="0">
                <a:latin typeface="Comic Sans MS" panose="030F0702030302020204" pitchFamily="66" charset="0"/>
              </a:rPr>
            </a:br>
            <a:endParaRPr lang="en-IE" sz="2400" dirty="0">
              <a:latin typeface="Comic Sans MS" panose="030F0702030302020204" pitchFamily="66" charset="0"/>
            </a:endParaRPr>
          </a:p>
          <a:p>
            <a:pPr marL="285750" indent="-285750">
              <a:buFont typeface="Arial" panose="020B0604020202020204" pitchFamily="34" charset="0"/>
              <a:buChar char="•"/>
            </a:pPr>
            <a:r>
              <a:rPr lang="en-IE" sz="2400" dirty="0">
                <a:latin typeface="Comic Sans MS" panose="030F0702030302020204" pitchFamily="66" charset="0"/>
              </a:rPr>
              <a:t>Explain the role of the heart and blood vessels in the circulatory system.</a:t>
            </a:r>
            <a:br>
              <a:rPr lang="en-IE" sz="2400" dirty="0">
                <a:latin typeface="Comic Sans MS" panose="030F0702030302020204" pitchFamily="66" charset="0"/>
              </a:rPr>
            </a:br>
            <a:endParaRPr lang="en-IE" sz="2400" dirty="0">
              <a:latin typeface="Comic Sans MS" panose="030F0702030302020204" pitchFamily="66" charset="0"/>
            </a:endParaRPr>
          </a:p>
          <a:p>
            <a:pPr marL="285750" indent="-285750">
              <a:buFont typeface="Arial" panose="020B0604020202020204" pitchFamily="34" charset="0"/>
              <a:buChar char="•"/>
            </a:pPr>
            <a:r>
              <a:rPr lang="en-IE" sz="2400" dirty="0" smtClean="0">
                <a:latin typeface="Comic Sans MS" panose="030F0702030302020204" pitchFamily="66" charset="0"/>
              </a:rPr>
              <a:t>Appreciate </a:t>
            </a:r>
            <a:r>
              <a:rPr lang="en-IE" sz="2400" dirty="0">
                <a:latin typeface="Comic Sans MS" panose="030F0702030302020204" pitchFamily="66" charset="0"/>
              </a:rPr>
              <a:t>the role of science in </a:t>
            </a:r>
            <a:r>
              <a:rPr lang="en-IE" sz="2400" dirty="0" smtClean="0">
                <a:latin typeface="Comic Sans MS" panose="030F0702030302020204" pitchFamily="66" charset="0"/>
              </a:rPr>
              <a:t>society and how society </a:t>
            </a:r>
            <a:r>
              <a:rPr lang="en-IE" sz="2400" dirty="0">
                <a:latin typeface="Comic Sans MS" panose="030F0702030302020204" pitchFamily="66" charset="0"/>
              </a:rPr>
              <a:t>influences scientific research.</a:t>
            </a:r>
          </a:p>
        </p:txBody>
      </p:sp>
      <p:pic>
        <p:nvPicPr>
          <p:cNvPr id="2" name="Picture 1"/>
          <p:cNvPicPr>
            <a:picLocks noChangeAspect="1"/>
          </p:cNvPicPr>
          <p:nvPr/>
        </p:nvPicPr>
        <p:blipFill>
          <a:blip r:embed="rId4"/>
          <a:stretch>
            <a:fillRect/>
          </a:stretch>
        </p:blipFill>
        <p:spPr>
          <a:xfrm>
            <a:off x="480082" y="360851"/>
            <a:ext cx="5495925" cy="790575"/>
          </a:xfrm>
          <a:prstGeom prst="rect">
            <a:avLst/>
          </a:prstGeom>
        </p:spPr>
      </p:pic>
    </p:spTree>
    <p:extLst>
      <p:ext uri="{BB962C8B-B14F-4D97-AF65-F5344CB8AC3E}">
        <p14:creationId xmlns:p14="http://schemas.microsoft.com/office/powerpoint/2010/main" val="126697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sp>
        <p:nvSpPr>
          <p:cNvPr id="2" name="TextBox 1"/>
          <p:cNvSpPr txBox="1"/>
          <p:nvPr/>
        </p:nvSpPr>
        <p:spPr>
          <a:xfrm>
            <a:off x="632482" y="2223059"/>
            <a:ext cx="10034954" cy="3847207"/>
          </a:xfrm>
          <a:prstGeom prst="rect">
            <a:avLst/>
          </a:prstGeom>
          <a:noFill/>
        </p:spPr>
        <p:txBody>
          <a:bodyPr wrap="square" rtlCol="0">
            <a:spAutoFit/>
          </a:bodyPr>
          <a:lstStyle/>
          <a:p>
            <a:endParaRPr lang="en-IE" dirty="0">
              <a:latin typeface="Comic Sans MS" panose="030F0702030302020204" pitchFamily="66" charset="0"/>
            </a:endParaRPr>
          </a:p>
          <a:p>
            <a:r>
              <a:rPr lang="en-IE" sz="2800" b="1" dirty="0">
                <a:latin typeface="Comic Sans MS" panose="030F0702030302020204" pitchFamily="66" charset="0"/>
              </a:rPr>
              <a:t>Starter Questions:</a:t>
            </a:r>
            <a:r>
              <a:rPr lang="en-IE" dirty="0">
                <a:latin typeface="Comic Sans MS" panose="030F0702030302020204" pitchFamily="66" charset="0"/>
              </a:rPr>
              <a:t/>
            </a:r>
            <a:br>
              <a:rPr lang="en-IE" dirty="0">
                <a:latin typeface="Comic Sans MS" panose="030F0702030302020204" pitchFamily="66" charset="0"/>
              </a:rPr>
            </a:br>
            <a:endParaRPr lang="en-IE" dirty="0">
              <a:latin typeface="Comic Sans MS" panose="030F0702030302020204" pitchFamily="66" charset="0"/>
            </a:endParaRPr>
          </a:p>
          <a:p>
            <a:pPr marL="342900" indent="-342900">
              <a:buFont typeface="+mj-lt"/>
              <a:buAutoNum type="arabicPeriod"/>
            </a:pPr>
            <a:r>
              <a:rPr lang="en-IE" dirty="0">
                <a:latin typeface="Comic Sans MS" panose="030F0702030302020204" pitchFamily="66" charset="0"/>
              </a:rPr>
              <a:t>Using the human model, describe the location of the heart. </a:t>
            </a:r>
          </a:p>
          <a:p>
            <a:pPr marL="342900" indent="-342900">
              <a:buFont typeface="+mj-lt"/>
              <a:buAutoNum type="arabicPeriod"/>
            </a:pPr>
            <a:r>
              <a:rPr lang="en-IE" dirty="0">
                <a:latin typeface="Comic Sans MS" panose="030F0702030302020204" pitchFamily="66" charset="0"/>
              </a:rPr>
              <a:t>What protects the heart?</a:t>
            </a:r>
          </a:p>
          <a:p>
            <a:pPr marL="342900" indent="-342900">
              <a:buFont typeface="+mj-lt"/>
              <a:buAutoNum type="arabicPeriod"/>
            </a:pPr>
            <a:r>
              <a:rPr lang="en-IE" dirty="0">
                <a:latin typeface="Comic Sans MS" panose="030F0702030302020204" pitchFamily="66" charset="0"/>
              </a:rPr>
              <a:t>If you listen to a heart using a stethoscope, what does it sound like?</a:t>
            </a:r>
          </a:p>
          <a:p>
            <a:pPr marL="342900" indent="-342900">
              <a:buFont typeface="+mj-lt"/>
              <a:buAutoNum type="arabicPeriod"/>
            </a:pPr>
            <a:r>
              <a:rPr lang="en-IE" dirty="0">
                <a:latin typeface="Comic Sans MS" panose="030F0702030302020204" pitchFamily="66" charset="0"/>
              </a:rPr>
              <a:t>When does the rhythmic beating of the heart begin?</a:t>
            </a:r>
          </a:p>
          <a:p>
            <a:pPr marL="342900" indent="-342900">
              <a:buFont typeface="+mj-lt"/>
              <a:buAutoNum type="arabicPeriod"/>
            </a:pPr>
            <a:r>
              <a:rPr lang="en-IE" dirty="0">
                <a:latin typeface="Comic Sans MS" panose="030F0702030302020204" pitchFamily="66" charset="0"/>
              </a:rPr>
              <a:t>When does the rhythmic beating of the heart stop?</a:t>
            </a:r>
          </a:p>
          <a:p>
            <a:pPr marL="342900" indent="-342900">
              <a:buFont typeface="+mj-lt"/>
              <a:buAutoNum type="arabicPeriod"/>
            </a:pPr>
            <a:r>
              <a:rPr lang="en-IE" dirty="0">
                <a:latin typeface="Comic Sans MS" panose="030F0702030302020204" pitchFamily="66" charset="0"/>
              </a:rPr>
              <a:t>What do you think the job of the heart is?</a:t>
            </a:r>
            <a:br>
              <a:rPr lang="en-IE" dirty="0">
                <a:latin typeface="Comic Sans MS" panose="030F0702030302020204" pitchFamily="66" charset="0"/>
              </a:rPr>
            </a:br>
            <a:endParaRPr lang="en-IE" dirty="0">
              <a:latin typeface="Comic Sans MS" panose="030F0702030302020204" pitchFamily="66" charset="0"/>
            </a:endParaRPr>
          </a:p>
          <a:p>
            <a:endParaRPr lang="en-IE" dirty="0">
              <a:latin typeface="Comic Sans MS" panose="030F0702030302020204" pitchFamily="66" charset="0"/>
            </a:endParaRPr>
          </a:p>
          <a:p>
            <a:r>
              <a:rPr lang="en-IE" dirty="0">
                <a:latin typeface="Comic Sans MS" panose="030F0702030302020204" pitchFamily="66" charset="0"/>
              </a:rPr>
              <a:t/>
            </a:r>
            <a:br>
              <a:rPr lang="en-IE" dirty="0">
                <a:latin typeface="Comic Sans MS" panose="030F0702030302020204" pitchFamily="66" charset="0"/>
              </a:rPr>
            </a:br>
            <a:endParaRPr lang="en-IE"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8864111" y="2417201"/>
            <a:ext cx="2910254" cy="38803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175846" y="6297539"/>
            <a:ext cx="7959969" cy="369332"/>
          </a:xfrm>
          <a:prstGeom prst="rect">
            <a:avLst/>
          </a:prstGeom>
          <a:noFill/>
        </p:spPr>
        <p:txBody>
          <a:bodyPr wrap="square" rtlCol="0">
            <a:spAutoFit/>
          </a:bodyPr>
          <a:lstStyle/>
          <a:p>
            <a:r>
              <a:rPr lang="en-IE" dirty="0">
                <a:solidFill>
                  <a:srgbClr val="FF0000"/>
                </a:solidFill>
              </a:rPr>
              <a:t>Note: If you do not have a human model, you could use this online tool. </a:t>
            </a:r>
            <a:r>
              <a:rPr lang="en-IE" dirty="0">
                <a:solidFill>
                  <a:srgbClr val="FF0000"/>
                </a:solidFill>
                <a:hlinkClick r:id="rId5"/>
              </a:rPr>
              <a:t>Click here</a:t>
            </a:r>
            <a:endParaRPr lang="en-IE" dirty="0">
              <a:solidFill>
                <a:srgbClr val="FF0000"/>
              </a:solidFill>
            </a:endParaRPr>
          </a:p>
        </p:txBody>
      </p:sp>
      <p:pic>
        <p:nvPicPr>
          <p:cNvPr id="3" name="Picture 2"/>
          <p:cNvPicPr>
            <a:picLocks noChangeAspect="1"/>
          </p:cNvPicPr>
          <p:nvPr/>
        </p:nvPicPr>
        <p:blipFill>
          <a:blip r:embed="rId6"/>
          <a:stretch>
            <a:fillRect/>
          </a:stretch>
        </p:blipFill>
        <p:spPr>
          <a:xfrm>
            <a:off x="352425" y="413971"/>
            <a:ext cx="4781550" cy="895350"/>
          </a:xfrm>
          <a:prstGeom prst="rect">
            <a:avLst/>
          </a:prstGeom>
        </p:spPr>
      </p:pic>
    </p:spTree>
    <p:extLst>
      <p:ext uri="{BB962C8B-B14F-4D97-AF65-F5344CB8AC3E}">
        <p14:creationId xmlns:p14="http://schemas.microsoft.com/office/powerpoint/2010/main" val="1100303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6392187" y="1169398"/>
            <a:ext cx="5857875" cy="39052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sp>
        <p:nvSpPr>
          <p:cNvPr id="3" name="TextBox 2"/>
          <p:cNvSpPr txBox="1"/>
          <p:nvPr/>
        </p:nvSpPr>
        <p:spPr>
          <a:xfrm>
            <a:off x="269068" y="2185241"/>
            <a:ext cx="8488072" cy="4401205"/>
          </a:xfrm>
          <a:prstGeom prst="rect">
            <a:avLst/>
          </a:prstGeom>
          <a:noFill/>
        </p:spPr>
        <p:txBody>
          <a:bodyPr wrap="square" rtlCol="0">
            <a:spAutoFit/>
          </a:bodyPr>
          <a:lstStyle/>
          <a:p>
            <a:r>
              <a:rPr lang="en-IE" sz="2000" dirty="0">
                <a:latin typeface="Comic Sans MS" panose="030F0702030302020204" pitchFamily="66" charset="0"/>
              </a:rPr>
              <a:t>Your heart pumps blood all over the body. Each person’s heart is a little larger than the size of the person’s fist. A </a:t>
            </a:r>
            <a:r>
              <a:rPr lang="en-IE" sz="2000" dirty="0" err="1">
                <a:latin typeface="Comic Sans MS" panose="030F0702030302020204" pitchFamily="66" charset="0"/>
              </a:rPr>
              <a:t>newborn</a:t>
            </a:r>
            <a:r>
              <a:rPr lang="en-IE" sz="2000" dirty="0">
                <a:latin typeface="Comic Sans MS" panose="030F0702030302020204" pitchFamily="66" charset="0"/>
              </a:rPr>
              <a:t> baby’s heart weighs about 19 grams and an adult’s heart weighs about 250-315 grams.</a:t>
            </a:r>
          </a:p>
          <a:p>
            <a:endParaRPr lang="en-IE" sz="2000" dirty="0">
              <a:latin typeface="Comic Sans MS" panose="030F0702030302020204" pitchFamily="66" charset="0"/>
            </a:endParaRPr>
          </a:p>
          <a:p>
            <a:endParaRPr lang="en-IE" sz="2000" dirty="0">
              <a:latin typeface="Comic Sans MS" panose="030F0702030302020204" pitchFamily="66" charset="0"/>
            </a:endParaRPr>
          </a:p>
          <a:p>
            <a:r>
              <a:rPr lang="en-IE" sz="2000" dirty="0">
                <a:latin typeface="Comic Sans MS" panose="030F0702030302020204" pitchFamily="66" charset="0"/>
              </a:rPr>
              <a:t>The heart is made of a strong cardiac muscle that continuously contracts and relaxes.</a:t>
            </a:r>
          </a:p>
          <a:p>
            <a:endParaRPr lang="en-IE" sz="2000" dirty="0">
              <a:latin typeface="Comic Sans MS" panose="030F0702030302020204" pitchFamily="66" charset="0"/>
            </a:endParaRPr>
          </a:p>
          <a:p>
            <a:r>
              <a:rPr lang="en-IE" sz="2000" dirty="0">
                <a:latin typeface="Comic Sans MS" panose="030F0702030302020204" pitchFamily="66" charset="0"/>
              </a:rPr>
              <a:t>Every time that your heart contracts, blood is forced out of your heart and into your arteries. </a:t>
            </a:r>
            <a:br>
              <a:rPr lang="en-IE" sz="2000" dirty="0">
                <a:latin typeface="Comic Sans MS" panose="030F0702030302020204" pitchFamily="66" charset="0"/>
              </a:rPr>
            </a:br>
            <a:r>
              <a:rPr lang="en-IE" sz="2000" dirty="0">
                <a:latin typeface="Comic Sans MS" panose="030F0702030302020204" pitchFamily="66" charset="0"/>
              </a:rPr>
              <a:t>This force pushes blood through your arteries in spurts. </a:t>
            </a:r>
            <a:br>
              <a:rPr lang="en-IE" sz="2000" dirty="0">
                <a:latin typeface="Comic Sans MS" panose="030F0702030302020204" pitchFamily="66" charset="0"/>
              </a:rPr>
            </a:br>
            <a:r>
              <a:rPr lang="en-IE" sz="2000" dirty="0">
                <a:latin typeface="Comic Sans MS" panose="030F0702030302020204" pitchFamily="66" charset="0"/>
              </a:rPr>
              <a:t>With each spurt, a beat can be felt. This beat is called </a:t>
            </a:r>
            <a:r>
              <a:rPr lang="en-IE" sz="2000" b="1" dirty="0">
                <a:latin typeface="Comic Sans MS" panose="030F0702030302020204" pitchFamily="66" charset="0"/>
              </a:rPr>
              <a:t>a pulse. </a:t>
            </a:r>
          </a:p>
          <a:p>
            <a:endParaRPr lang="en-IE" sz="2000" dirty="0">
              <a:latin typeface="Comic Sans MS" panose="030F0702030302020204" pitchFamily="66" charset="0"/>
            </a:endParaRPr>
          </a:p>
        </p:txBody>
      </p:sp>
      <p:pic>
        <p:nvPicPr>
          <p:cNvPr id="16" name="Picture 15"/>
          <p:cNvPicPr>
            <a:picLocks noChangeAspect="1"/>
          </p:cNvPicPr>
          <p:nvPr/>
        </p:nvPicPr>
        <p:blipFill>
          <a:blip r:embed="rId5"/>
          <a:stretch>
            <a:fillRect/>
          </a:stretch>
        </p:blipFill>
        <p:spPr>
          <a:xfrm>
            <a:off x="8497577" y="4136472"/>
            <a:ext cx="3752485" cy="1151047"/>
          </a:xfrm>
          <a:prstGeom prst="rect">
            <a:avLst/>
          </a:prstGeom>
        </p:spPr>
      </p:pic>
      <p:sp>
        <p:nvSpPr>
          <p:cNvPr id="17" name="TextBox 16"/>
          <p:cNvSpPr txBox="1"/>
          <p:nvPr/>
        </p:nvSpPr>
        <p:spPr>
          <a:xfrm>
            <a:off x="8836545" y="4243651"/>
            <a:ext cx="3434859" cy="830997"/>
          </a:xfrm>
          <a:prstGeom prst="rect">
            <a:avLst/>
          </a:prstGeom>
          <a:noFill/>
        </p:spPr>
        <p:txBody>
          <a:bodyPr wrap="square" rtlCol="0">
            <a:spAutoFit/>
          </a:bodyPr>
          <a:lstStyle/>
          <a:p>
            <a:r>
              <a:rPr lang="en-IE" sz="2400" b="1" dirty="0">
                <a:solidFill>
                  <a:srgbClr val="FFFF00"/>
                </a:solidFill>
              </a:rPr>
              <a:t>Model the action of the heart with your fist.</a:t>
            </a:r>
          </a:p>
        </p:txBody>
      </p:sp>
      <p:pic>
        <p:nvPicPr>
          <p:cNvPr id="18" name="Picture 17"/>
          <p:cNvPicPr>
            <a:picLocks noChangeAspect="1"/>
          </p:cNvPicPr>
          <p:nvPr/>
        </p:nvPicPr>
        <p:blipFill>
          <a:blip r:embed="rId5"/>
          <a:stretch>
            <a:fillRect/>
          </a:stretch>
        </p:blipFill>
        <p:spPr>
          <a:xfrm>
            <a:off x="8439513" y="1115703"/>
            <a:ext cx="3752485" cy="1151047"/>
          </a:xfrm>
          <a:prstGeom prst="rect">
            <a:avLst/>
          </a:prstGeom>
        </p:spPr>
      </p:pic>
      <p:sp>
        <p:nvSpPr>
          <p:cNvPr id="19" name="TextBox 18"/>
          <p:cNvSpPr txBox="1"/>
          <p:nvPr/>
        </p:nvSpPr>
        <p:spPr>
          <a:xfrm>
            <a:off x="8757138" y="1156314"/>
            <a:ext cx="3434859" cy="830997"/>
          </a:xfrm>
          <a:prstGeom prst="rect">
            <a:avLst/>
          </a:prstGeom>
          <a:noFill/>
        </p:spPr>
        <p:txBody>
          <a:bodyPr wrap="square" rtlCol="0">
            <a:spAutoFit/>
          </a:bodyPr>
          <a:lstStyle/>
          <a:p>
            <a:r>
              <a:rPr lang="en-IE" sz="2400" b="1" dirty="0">
                <a:solidFill>
                  <a:srgbClr val="FFFF00"/>
                </a:solidFill>
              </a:rPr>
              <a:t>Compare 19 grams to 250 grams by weighing out.</a:t>
            </a:r>
          </a:p>
        </p:txBody>
      </p:sp>
      <p:pic>
        <p:nvPicPr>
          <p:cNvPr id="20" name="Picture 19"/>
          <p:cNvPicPr>
            <a:picLocks noChangeAspect="1"/>
          </p:cNvPicPr>
          <p:nvPr/>
        </p:nvPicPr>
        <p:blipFill>
          <a:blip r:embed="rId5"/>
          <a:stretch>
            <a:fillRect/>
          </a:stretch>
        </p:blipFill>
        <p:spPr>
          <a:xfrm>
            <a:off x="8439512" y="5701608"/>
            <a:ext cx="3752485" cy="1151047"/>
          </a:xfrm>
          <a:prstGeom prst="rect">
            <a:avLst/>
          </a:prstGeom>
        </p:spPr>
      </p:pic>
      <p:sp>
        <p:nvSpPr>
          <p:cNvPr id="21" name="TextBox 20"/>
          <p:cNvSpPr txBox="1"/>
          <p:nvPr/>
        </p:nvSpPr>
        <p:spPr>
          <a:xfrm>
            <a:off x="8786171" y="5828547"/>
            <a:ext cx="3434859" cy="830997"/>
          </a:xfrm>
          <a:prstGeom prst="rect">
            <a:avLst/>
          </a:prstGeom>
          <a:noFill/>
        </p:spPr>
        <p:txBody>
          <a:bodyPr wrap="square" rtlCol="0">
            <a:spAutoFit/>
          </a:bodyPr>
          <a:lstStyle/>
          <a:p>
            <a:r>
              <a:rPr lang="en-IE" sz="2400" b="1" dirty="0">
                <a:solidFill>
                  <a:srgbClr val="FFFF00"/>
                </a:solidFill>
              </a:rPr>
              <a:t>Locate the best places to take your pulse.</a:t>
            </a:r>
          </a:p>
        </p:txBody>
      </p:sp>
      <p:sp>
        <p:nvSpPr>
          <p:cNvPr id="2" name="TextBox 1">
            <a:extLst>
              <a:ext uri="{FF2B5EF4-FFF2-40B4-BE49-F238E27FC236}">
                <a16:creationId xmlns="" xmlns:a16="http://schemas.microsoft.com/office/drawing/2014/main" id="{DEB17D35-5559-7C43-89ED-8351443CDBE5}"/>
              </a:ext>
            </a:extLst>
          </p:cNvPr>
          <p:cNvSpPr txBox="1"/>
          <p:nvPr/>
        </p:nvSpPr>
        <p:spPr>
          <a:xfrm>
            <a:off x="269068" y="6336632"/>
            <a:ext cx="3564995" cy="369332"/>
          </a:xfrm>
          <a:prstGeom prst="rect">
            <a:avLst/>
          </a:prstGeom>
          <a:noFill/>
        </p:spPr>
        <p:txBody>
          <a:bodyPr wrap="square" rtlCol="0">
            <a:spAutoFit/>
          </a:bodyPr>
          <a:lstStyle/>
          <a:p>
            <a:r>
              <a:rPr lang="en-US" dirty="0">
                <a:hlinkClick r:id="rId6"/>
              </a:rPr>
              <a:t>Extend activity with this animation. </a:t>
            </a:r>
            <a:endParaRPr lang="en-US" dirty="0"/>
          </a:p>
        </p:txBody>
      </p:sp>
      <p:pic>
        <p:nvPicPr>
          <p:cNvPr id="5" name="Picture 4"/>
          <p:cNvPicPr>
            <a:picLocks noChangeAspect="1"/>
          </p:cNvPicPr>
          <p:nvPr/>
        </p:nvPicPr>
        <p:blipFill>
          <a:blip r:embed="rId7"/>
          <a:stretch>
            <a:fillRect/>
          </a:stretch>
        </p:blipFill>
        <p:spPr>
          <a:xfrm>
            <a:off x="386400" y="321673"/>
            <a:ext cx="4686300" cy="847725"/>
          </a:xfrm>
          <a:prstGeom prst="rect">
            <a:avLst/>
          </a:prstGeom>
        </p:spPr>
      </p:pic>
    </p:spTree>
    <p:extLst>
      <p:ext uri="{BB962C8B-B14F-4D97-AF65-F5344CB8AC3E}">
        <p14:creationId xmlns:p14="http://schemas.microsoft.com/office/powerpoint/2010/main" val="2344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1244525177"/>
              </p:ext>
            </p:extLst>
          </p:nvPr>
        </p:nvGraphicFramePr>
        <p:xfrm>
          <a:off x="319934" y="4080683"/>
          <a:ext cx="7928435" cy="2283030"/>
        </p:xfrm>
        <a:graphic>
          <a:graphicData uri="http://schemas.openxmlformats.org/drawingml/2006/table">
            <a:tbl>
              <a:tblPr firstRow="1" bandRow="1">
                <a:tableStyleId>{5C22544A-7EE6-4342-B048-85BDC9FD1C3A}</a:tableStyleId>
              </a:tblPr>
              <a:tblGrid>
                <a:gridCol w="1585687">
                  <a:extLst>
                    <a:ext uri="{9D8B030D-6E8A-4147-A177-3AD203B41FA5}">
                      <a16:colId xmlns="" xmlns:a16="http://schemas.microsoft.com/office/drawing/2014/main" val="20000"/>
                    </a:ext>
                  </a:extLst>
                </a:gridCol>
                <a:gridCol w="1585687">
                  <a:extLst>
                    <a:ext uri="{9D8B030D-6E8A-4147-A177-3AD203B41FA5}">
                      <a16:colId xmlns="" xmlns:a16="http://schemas.microsoft.com/office/drawing/2014/main" val="20001"/>
                    </a:ext>
                  </a:extLst>
                </a:gridCol>
                <a:gridCol w="1585687">
                  <a:extLst>
                    <a:ext uri="{9D8B030D-6E8A-4147-A177-3AD203B41FA5}">
                      <a16:colId xmlns="" xmlns:a16="http://schemas.microsoft.com/office/drawing/2014/main" val="20002"/>
                    </a:ext>
                  </a:extLst>
                </a:gridCol>
                <a:gridCol w="1585687">
                  <a:extLst>
                    <a:ext uri="{9D8B030D-6E8A-4147-A177-3AD203B41FA5}">
                      <a16:colId xmlns="" xmlns:a16="http://schemas.microsoft.com/office/drawing/2014/main" val="20003"/>
                    </a:ext>
                  </a:extLst>
                </a:gridCol>
                <a:gridCol w="1585687">
                  <a:extLst>
                    <a:ext uri="{9D8B030D-6E8A-4147-A177-3AD203B41FA5}">
                      <a16:colId xmlns="" xmlns:a16="http://schemas.microsoft.com/office/drawing/2014/main" val="20004"/>
                    </a:ext>
                  </a:extLst>
                </a:gridCol>
              </a:tblGrid>
              <a:tr h="783559">
                <a:tc>
                  <a:txBody>
                    <a:bodyPr/>
                    <a:lstStyle/>
                    <a:p>
                      <a:r>
                        <a:rPr lang="en-IE" sz="1600" dirty="0">
                          <a:solidFill>
                            <a:schemeClr val="tx1"/>
                          </a:solidFill>
                        </a:rPr>
                        <a:t>Activity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en-IE" sz="1600" dirty="0">
                          <a:solidFill>
                            <a:schemeClr val="tx1"/>
                          </a:solidFill>
                        </a:rPr>
                        <a:t>Measurement</a:t>
                      </a:r>
                      <a:r>
                        <a:rPr lang="en-IE" sz="1600" baseline="0" dirty="0">
                          <a:solidFill>
                            <a:schemeClr val="tx1"/>
                          </a:solidFill>
                        </a:rPr>
                        <a:t> 1</a:t>
                      </a:r>
                      <a:r>
                        <a:rPr lang="en-IE" sz="1600" dirty="0">
                          <a:solidFill>
                            <a:schemeClr val="tx1"/>
                          </a:solidFill>
                        </a:rPr>
                        <a:t/>
                      </a:r>
                      <a:br>
                        <a:rPr lang="en-IE" sz="1600" dirty="0">
                          <a:solidFill>
                            <a:schemeClr val="tx1"/>
                          </a:solidFill>
                        </a:rPr>
                      </a:br>
                      <a:r>
                        <a:rPr lang="en-IE" sz="1600" dirty="0">
                          <a:solidFill>
                            <a:schemeClr val="tx1"/>
                          </a:solidFill>
                        </a:rPr>
                        <a:t>B.P.M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600" dirty="0">
                          <a:solidFill>
                            <a:schemeClr val="tx1"/>
                          </a:solidFill>
                        </a:rPr>
                        <a:t>Measurement</a:t>
                      </a:r>
                      <a:r>
                        <a:rPr lang="en-IE" sz="1600" baseline="0" dirty="0">
                          <a:solidFill>
                            <a:schemeClr val="tx1"/>
                          </a:solidFill>
                        </a:rPr>
                        <a:t> 2</a:t>
                      </a:r>
                      <a:r>
                        <a:rPr lang="en-IE" sz="1600" dirty="0">
                          <a:solidFill>
                            <a:schemeClr val="tx1"/>
                          </a:solidFill>
                        </a:rPr>
                        <a:t/>
                      </a:r>
                      <a:br>
                        <a:rPr lang="en-IE" sz="1600" dirty="0">
                          <a:solidFill>
                            <a:schemeClr val="tx1"/>
                          </a:solidFill>
                        </a:rPr>
                      </a:br>
                      <a:r>
                        <a:rPr lang="en-IE" sz="1600" dirty="0">
                          <a:solidFill>
                            <a:schemeClr val="tx1"/>
                          </a:solidFill>
                        </a:rPr>
                        <a:t>B.P.M</a:t>
                      </a:r>
                    </a:p>
                    <a:p>
                      <a:endParaRPr lang="en-IE"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600" dirty="0">
                          <a:solidFill>
                            <a:schemeClr val="tx1"/>
                          </a:solidFill>
                        </a:rPr>
                        <a:t>Measurement</a:t>
                      </a:r>
                      <a:r>
                        <a:rPr lang="en-IE" sz="1600" baseline="0" dirty="0">
                          <a:solidFill>
                            <a:schemeClr val="tx1"/>
                          </a:solidFill>
                        </a:rPr>
                        <a:t> 3</a:t>
                      </a:r>
                      <a:r>
                        <a:rPr lang="en-IE" sz="1600" dirty="0">
                          <a:solidFill>
                            <a:schemeClr val="tx1"/>
                          </a:solidFill>
                        </a:rPr>
                        <a:t/>
                      </a:r>
                      <a:br>
                        <a:rPr lang="en-IE" sz="1600" dirty="0">
                          <a:solidFill>
                            <a:schemeClr val="tx1"/>
                          </a:solidFill>
                        </a:rPr>
                      </a:br>
                      <a:r>
                        <a:rPr lang="en-IE" sz="1600" dirty="0">
                          <a:solidFill>
                            <a:schemeClr val="tx1"/>
                          </a:solidFill>
                        </a:rPr>
                        <a:t>B.P.M</a:t>
                      </a:r>
                    </a:p>
                    <a:p>
                      <a:endParaRPr lang="en-IE"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en-IE" sz="1600" dirty="0">
                          <a:solidFill>
                            <a:schemeClr val="tx1"/>
                          </a:solidFill>
                        </a:rPr>
                        <a:t>Average B.P.M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 xmlns:a16="http://schemas.microsoft.com/office/drawing/2014/main" val="10000"/>
                  </a:ext>
                </a:extLst>
              </a:tr>
              <a:tr h="730035">
                <a:tc>
                  <a:txBody>
                    <a:bodyPr/>
                    <a:lstStyle/>
                    <a:p>
                      <a:r>
                        <a:rPr lang="en-IE" sz="1400" b="1" dirty="0">
                          <a:solidFill>
                            <a:schemeClr val="tx1"/>
                          </a:solidFill>
                        </a:rPr>
                        <a:t>Resting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 xmlns:a16="http://schemas.microsoft.com/office/drawing/2014/main" val="10001"/>
                  </a:ext>
                </a:extLst>
              </a:tr>
              <a:tr h="730035">
                <a:tc>
                  <a:txBody>
                    <a:bodyPr/>
                    <a:lstStyle/>
                    <a:p>
                      <a:r>
                        <a:rPr lang="en-IE" sz="1400" b="1" dirty="0"/>
                        <a:t>After</a:t>
                      </a:r>
                      <a:r>
                        <a:rPr lang="en-IE" sz="1400" b="1" baseline="0" dirty="0"/>
                        <a:t> 2 minutes running on spot</a:t>
                      </a:r>
                      <a:endParaRPr lang="en-IE"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 xmlns:a16="http://schemas.microsoft.com/office/drawing/2014/main" val="10002"/>
                  </a:ext>
                </a:extLst>
              </a:tr>
            </a:tbl>
          </a:graphicData>
        </a:graphic>
      </p:graphicFrame>
      <p:sp>
        <p:nvSpPr>
          <p:cNvPr id="8" name="TextBox 7"/>
          <p:cNvSpPr txBox="1"/>
          <p:nvPr/>
        </p:nvSpPr>
        <p:spPr>
          <a:xfrm>
            <a:off x="319934" y="1893704"/>
            <a:ext cx="7620564" cy="584775"/>
          </a:xfrm>
          <a:prstGeom prst="rect">
            <a:avLst/>
          </a:prstGeom>
          <a:noFill/>
        </p:spPr>
        <p:txBody>
          <a:bodyPr wrap="square" rtlCol="0">
            <a:spAutoFit/>
          </a:bodyPr>
          <a:lstStyle/>
          <a:p>
            <a:r>
              <a:rPr lang="en-IE" sz="3200" dirty="0"/>
              <a:t>How fast does your heart beat? </a:t>
            </a:r>
          </a:p>
        </p:txBody>
      </p:sp>
      <p:pic>
        <p:nvPicPr>
          <p:cNvPr id="10" name="Picture 9">
            <a:hlinkClick r:id="rId4"/>
          </p:cNvPr>
          <p:cNvPicPr>
            <a:picLocks noChangeAspect="1"/>
          </p:cNvPicPr>
          <p:nvPr/>
        </p:nvPicPr>
        <p:blipFill>
          <a:blip r:embed="rId5"/>
          <a:stretch>
            <a:fillRect/>
          </a:stretch>
        </p:blipFill>
        <p:spPr>
          <a:xfrm>
            <a:off x="8491415" y="1953420"/>
            <a:ext cx="3352181" cy="2056667"/>
          </a:xfrm>
          <a:prstGeom prst="rect">
            <a:avLst/>
          </a:prstGeom>
        </p:spPr>
      </p:pic>
      <p:pic>
        <p:nvPicPr>
          <p:cNvPr id="11" name="Picture 10">
            <a:hlinkClick r:id="rId6"/>
          </p:cNvPr>
          <p:cNvPicPr>
            <a:picLocks noChangeAspect="1"/>
          </p:cNvPicPr>
          <p:nvPr/>
        </p:nvPicPr>
        <p:blipFill>
          <a:blip r:embed="rId7"/>
          <a:stretch>
            <a:fillRect/>
          </a:stretch>
        </p:blipFill>
        <p:spPr>
          <a:xfrm>
            <a:off x="8491415" y="4355434"/>
            <a:ext cx="3352181" cy="1862137"/>
          </a:xfrm>
          <a:prstGeom prst="rect">
            <a:avLst/>
          </a:prstGeom>
        </p:spPr>
      </p:pic>
      <p:sp>
        <p:nvSpPr>
          <p:cNvPr id="12" name="TextBox 11"/>
          <p:cNvSpPr txBox="1"/>
          <p:nvPr/>
        </p:nvSpPr>
        <p:spPr>
          <a:xfrm>
            <a:off x="218603" y="2245254"/>
            <a:ext cx="8070150" cy="2031325"/>
          </a:xfrm>
          <a:prstGeom prst="rect">
            <a:avLst/>
          </a:prstGeom>
          <a:noFill/>
        </p:spPr>
        <p:txBody>
          <a:bodyPr wrap="square" rtlCol="0">
            <a:spAutoFit/>
          </a:bodyPr>
          <a:lstStyle/>
          <a:p>
            <a:r>
              <a:rPr lang="en-IE" dirty="0"/>
              <a:t/>
            </a:r>
            <a:br>
              <a:rPr lang="en-IE" dirty="0"/>
            </a:br>
            <a:r>
              <a:rPr lang="en-IE" b="1" dirty="0"/>
              <a:t>To check your pulse at your wrist, </a:t>
            </a:r>
            <a:r>
              <a:rPr lang="en-IE" dirty="0"/>
              <a:t>place two fingers between the bone and the tendon over your radial artery — which is located on the thumb side of your wrist. When you feel your pulse, count the number of beats in 15 seconds. Multiply this number by four to calculate your beats per minute. Take three measurements and calculate the average. Repeat the procedure after 2 minutes of running on the spot.</a:t>
            </a:r>
            <a:br>
              <a:rPr lang="en-IE" dirty="0"/>
            </a:br>
            <a:endParaRPr lang="en-IE" dirty="0"/>
          </a:p>
        </p:txBody>
      </p:sp>
      <p:sp>
        <p:nvSpPr>
          <p:cNvPr id="13" name="TextBox 12"/>
          <p:cNvSpPr txBox="1"/>
          <p:nvPr/>
        </p:nvSpPr>
        <p:spPr>
          <a:xfrm>
            <a:off x="8390084" y="1502181"/>
            <a:ext cx="3700585" cy="369332"/>
          </a:xfrm>
          <a:prstGeom prst="rect">
            <a:avLst/>
          </a:prstGeom>
          <a:noFill/>
        </p:spPr>
        <p:txBody>
          <a:bodyPr wrap="square" rtlCol="0">
            <a:spAutoFit/>
          </a:bodyPr>
          <a:lstStyle/>
          <a:p>
            <a:r>
              <a:rPr lang="en-IE" b="1" dirty="0"/>
              <a:t>Use the videos below as a guide…</a:t>
            </a:r>
          </a:p>
        </p:txBody>
      </p:sp>
      <p:sp>
        <p:nvSpPr>
          <p:cNvPr id="14" name="TextBox 13"/>
          <p:cNvSpPr txBox="1"/>
          <p:nvPr/>
        </p:nvSpPr>
        <p:spPr>
          <a:xfrm>
            <a:off x="52754" y="6416497"/>
            <a:ext cx="7959969" cy="369332"/>
          </a:xfrm>
          <a:prstGeom prst="rect">
            <a:avLst/>
          </a:prstGeom>
          <a:noFill/>
        </p:spPr>
        <p:txBody>
          <a:bodyPr wrap="square" rtlCol="0">
            <a:spAutoFit/>
          </a:bodyPr>
          <a:lstStyle/>
          <a:p>
            <a:r>
              <a:rPr lang="en-IE" dirty="0">
                <a:solidFill>
                  <a:srgbClr val="FF0000"/>
                </a:solidFill>
              </a:rPr>
              <a:t>Note: Teachers could project an online timer onto the board. </a:t>
            </a:r>
            <a:r>
              <a:rPr lang="en-IE" dirty="0">
                <a:solidFill>
                  <a:srgbClr val="FF0000"/>
                </a:solidFill>
                <a:hlinkClick r:id="rId8"/>
              </a:rPr>
              <a:t>Try this one…</a:t>
            </a:r>
            <a:endParaRPr lang="en-IE" dirty="0">
              <a:solidFill>
                <a:srgbClr val="FF0000"/>
              </a:solidFill>
            </a:endParaRPr>
          </a:p>
        </p:txBody>
      </p:sp>
      <p:sp>
        <p:nvSpPr>
          <p:cNvPr id="3" name="TextBox 2">
            <a:extLst>
              <a:ext uri="{FF2B5EF4-FFF2-40B4-BE49-F238E27FC236}">
                <a16:creationId xmlns="" xmlns:a16="http://schemas.microsoft.com/office/drawing/2014/main" id="{E0909B23-3195-804D-932F-7FAEC90EDAC0}"/>
              </a:ext>
            </a:extLst>
          </p:cNvPr>
          <p:cNvSpPr txBox="1"/>
          <p:nvPr/>
        </p:nvSpPr>
        <p:spPr>
          <a:xfrm>
            <a:off x="8478037" y="6363713"/>
            <a:ext cx="3862862" cy="369332"/>
          </a:xfrm>
          <a:prstGeom prst="rect">
            <a:avLst/>
          </a:prstGeom>
          <a:noFill/>
        </p:spPr>
        <p:txBody>
          <a:bodyPr wrap="square" rtlCol="0">
            <a:spAutoFit/>
          </a:bodyPr>
          <a:lstStyle/>
          <a:p>
            <a:r>
              <a:rPr lang="en-US" dirty="0">
                <a:hlinkClick r:id="rId9"/>
              </a:rPr>
              <a:t>Extend the activity using this graph.</a:t>
            </a:r>
            <a:endParaRPr lang="en-US" dirty="0"/>
          </a:p>
        </p:txBody>
      </p:sp>
      <p:pic>
        <p:nvPicPr>
          <p:cNvPr id="7" name="Picture 6"/>
          <p:cNvPicPr>
            <a:picLocks noChangeAspect="1"/>
          </p:cNvPicPr>
          <p:nvPr/>
        </p:nvPicPr>
        <p:blipFill>
          <a:blip r:embed="rId10"/>
          <a:stretch>
            <a:fillRect/>
          </a:stretch>
        </p:blipFill>
        <p:spPr>
          <a:xfrm>
            <a:off x="101331" y="184300"/>
            <a:ext cx="6890320" cy="929392"/>
          </a:xfrm>
          <a:prstGeom prst="rect">
            <a:avLst/>
          </a:prstGeom>
        </p:spPr>
      </p:pic>
    </p:spTree>
    <p:extLst>
      <p:ext uri="{BB962C8B-B14F-4D97-AF65-F5344CB8AC3E}">
        <p14:creationId xmlns:p14="http://schemas.microsoft.com/office/powerpoint/2010/main" val="476398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1209" y="1727485"/>
            <a:ext cx="3619500" cy="4524375"/>
          </a:xfrm>
          <a:prstGeom prst="rect">
            <a:avLst/>
          </a:prstGeom>
        </p:spPr>
      </p:pic>
      <p:sp>
        <p:nvSpPr>
          <p:cNvPr id="2" name="Rectangle 1"/>
          <p:cNvSpPr/>
          <p:nvPr/>
        </p:nvSpPr>
        <p:spPr>
          <a:xfrm>
            <a:off x="319934" y="6251860"/>
            <a:ext cx="7620564" cy="646331"/>
          </a:xfrm>
          <a:prstGeom prst="rect">
            <a:avLst/>
          </a:prstGeom>
        </p:spPr>
        <p:txBody>
          <a:bodyPr wrap="square">
            <a:spAutoFit/>
          </a:bodyPr>
          <a:lstStyle/>
          <a:p>
            <a:r>
              <a:rPr lang="en-IE" dirty="0"/>
              <a:t>Video Link: </a:t>
            </a:r>
            <a:r>
              <a:rPr lang="en-IE" dirty="0">
                <a:hlinkClick r:id="rId5"/>
              </a:rPr>
              <a:t>http://</a:t>
            </a:r>
            <a:r>
              <a:rPr lang="en-IE" dirty="0" smtClean="0">
                <a:hlinkClick r:id="rId5"/>
              </a:rPr>
              <a:t>columbiasurgery.org/heart/about-heart</a:t>
            </a:r>
            <a:r>
              <a:rPr lang="en-IE" dirty="0" smtClean="0"/>
              <a:t> or demonstrate the structure using a dissection of a cow or sheep heart. </a:t>
            </a:r>
            <a:endParaRPr lang="en-IE" dirty="0"/>
          </a:p>
        </p:txBody>
      </p:sp>
      <p:sp>
        <p:nvSpPr>
          <p:cNvPr id="7" name="TextBox 6"/>
          <p:cNvSpPr txBox="1"/>
          <p:nvPr/>
        </p:nvSpPr>
        <p:spPr>
          <a:xfrm>
            <a:off x="319934" y="1893704"/>
            <a:ext cx="7620564" cy="1077218"/>
          </a:xfrm>
          <a:prstGeom prst="rect">
            <a:avLst/>
          </a:prstGeom>
          <a:noFill/>
        </p:spPr>
        <p:txBody>
          <a:bodyPr wrap="square" rtlCol="0">
            <a:spAutoFit/>
          </a:bodyPr>
          <a:lstStyle/>
          <a:p>
            <a:r>
              <a:rPr lang="en-IE" sz="3200" dirty="0"/>
              <a:t>Watch the following clip and label the parts of the heart in the given diagram? </a:t>
            </a:r>
          </a:p>
        </p:txBody>
      </p:sp>
      <p:sp>
        <p:nvSpPr>
          <p:cNvPr id="3" name="Rectangle 2"/>
          <p:cNvSpPr/>
          <p:nvPr/>
        </p:nvSpPr>
        <p:spPr>
          <a:xfrm>
            <a:off x="562707" y="3137141"/>
            <a:ext cx="6096000" cy="2862322"/>
          </a:xfrm>
          <a:prstGeom prst="rect">
            <a:avLst/>
          </a:prstGeom>
        </p:spPr>
        <p:txBody>
          <a:bodyPr>
            <a:spAutoFit/>
          </a:bodyPr>
          <a:lstStyle/>
          <a:p>
            <a:pPr marL="342900" indent="-342900">
              <a:buFont typeface="Arial" panose="020B0604020202020204" pitchFamily="34" charset="0"/>
              <a:buChar char="•"/>
            </a:pPr>
            <a:r>
              <a:rPr lang="en-IE" dirty="0"/>
              <a:t>Septum</a:t>
            </a:r>
          </a:p>
          <a:p>
            <a:pPr marL="342900" indent="-342900">
              <a:buFont typeface="Arial" panose="020B0604020202020204" pitchFamily="34" charset="0"/>
              <a:buChar char="•"/>
            </a:pPr>
            <a:r>
              <a:rPr lang="en-IE" dirty="0"/>
              <a:t>Right Atrium</a:t>
            </a:r>
          </a:p>
          <a:p>
            <a:pPr marL="342900" indent="-342900">
              <a:buFont typeface="Arial" panose="020B0604020202020204" pitchFamily="34" charset="0"/>
              <a:buChar char="•"/>
            </a:pPr>
            <a:r>
              <a:rPr lang="en-IE" dirty="0"/>
              <a:t>Left Atrium</a:t>
            </a:r>
          </a:p>
          <a:p>
            <a:pPr marL="342900" indent="-342900">
              <a:buFont typeface="Arial" panose="020B0604020202020204" pitchFamily="34" charset="0"/>
              <a:buChar char="•"/>
            </a:pPr>
            <a:r>
              <a:rPr lang="en-IE" dirty="0"/>
              <a:t>Right Ventricle</a:t>
            </a:r>
          </a:p>
          <a:p>
            <a:pPr marL="342900" indent="-342900">
              <a:buFont typeface="Arial" panose="020B0604020202020204" pitchFamily="34" charset="0"/>
              <a:buChar char="•"/>
            </a:pPr>
            <a:r>
              <a:rPr lang="en-IE" dirty="0"/>
              <a:t>Left Ventricle</a:t>
            </a:r>
          </a:p>
          <a:p>
            <a:pPr marL="342900" indent="-342900">
              <a:buFont typeface="Arial" panose="020B0604020202020204" pitchFamily="34" charset="0"/>
              <a:buChar char="•"/>
            </a:pPr>
            <a:r>
              <a:rPr lang="en-IE" dirty="0"/>
              <a:t>Aorta</a:t>
            </a:r>
          </a:p>
          <a:p>
            <a:pPr marL="342900" indent="-342900">
              <a:buFont typeface="Arial" panose="020B0604020202020204" pitchFamily="34" charset="0"/>
              <a:buChar char="•"/>
            </a:pPr>
            <a:r>
              <a:rPr lang="en-IE" dirty="0"/>
              <a:t>Pulmonary Artery</a:t>
            </a:r>
          </a:p>
          <a:p>
            <a:pPr marL="342900" indent="-342900">
              <a:buFont typeface="Arial" panose="020B0604020202020204" pitchFamily="34" charset="0"/>
              <a:buChar char="•"/>
            </a:pPr>
            <a:r>
              <a:rPr lang="en-IE" dirty="0"/>
              <a:t>Vena Cava</a:t>
            </a:r>
          </a:p>
          <a:p>
            <a:pPr marL="342900" indent="-342900">
              <a:buFont typeface="Arial" panose="020B0604020202020204" pitchFamily="34" charset="0"/>
              <a:buChar char="•"/>
            </a:pPr>
            <a:r>
              <a:rPr lang="en-IE" dirty="0"/>
              <a:t>Pulmonary Vein</a:t>
            </a:r>
          </a:p>
          <a:p>
            <a:pPr marL="342900" indent="-342900">
              <a:buFont typeface="Arial" panose="020B0604020202020204" pitchFamily="34" charset="0"/>
              <a:buChar char="•"/>
            </a:pPr>
            <a:r>
              <a:rPr lang="en-IE" dirty="0"/>
              <a:t>Valve</a:t>
            </a:r>
          </a:p>
        </p:txBody>
      </p:sp>
      <p:sp>
        <p:nvSpPr>
          <p:cNvPr id="8" name="Rectangle 7">
            <a:extLst>
              <a:ext uri="{FF2B5EF4-FFF2-40B4-BE49-F238E27FC236}">
                <a16:creationId xmlns="" xmlns:a16="http://schemas.microsoft.com/office/drawing/2014/main" id="{28F32041-369F-A14B-979C-CEED679E4224}"/>
              </a:ext>
            </a:extLst>
          </p:cNvPr>
          <p:cNvSpPr/>
          <p:nvPr/>
        </p:nvSpPr>
        <p:spPr>
          <a:xfrm>
            <a:off x="5819374" y="3478163"/>
            <a:ext cx="1678665" cy="1754326"/>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Right</a:t>
            </a:r>
            <a:br>
              <a:rPr lang="en-US" sz="5400" b="1" cap="none" spc="0" dirty="0">
                <a:ln w="22225">
                  <a:solidFill>
                    <a:schemeClr val="accent2"/>
                  </a:solidFill>
                  <a:prstDash val="solid"/>
                </a:ln>
                <a:solidFill>
                  <a:schemeClr val="accent2">
                    <a:lumMod val="40000"/>
                    <a:lumOff val="60000"/>
                  </a:schemeClr>
                </a:solidFill>
                <a:effectLst/>
              </a:rPr>
            </a:br>
            <a:r>
              <a:rPr lang="en-US" sz="5400" b="1" cap="none" spc="0" dirty="0">
                <a:ln w="22225">
                  <a:solidFill>
                    <a:schemeClr val="accent2"/>
                  </a:solidFill>
                  <a:prstDash val="solid"/>
                </a:ln>
                <a:solidFill>
                  <a:schemeClr val="accent2">
                    <a:lumMod val="40000"/>
                    <a:lumOff val="60000"/>
                  </a:schemeClr>
                </a:solidFill>
                <a:effectLst/>
              </a:rPr>
              <a:t>Side</a:t>
            </a:r>
          </a:p>
        </p:txBody>
      </p:sp>
      <p:sp>
        <p:nvSpPr>
          <p:cNvPr id="9" name="Rectangle 8">
            <a:extLst>
              <a:ext uri="{FF2B5EF4-FFF2-40B4-BE49-F238E27FC236}">
                <a16:creationId xmlns="" xmlns:a16="http://schemas.microsoft.com/office/drawing/2014/main" id="{6859E6EF-B981-0D46-B489-9E98A892C42E}"/>
              </a:ext>
            </a:extLst>
          </p:cNvPr>
          <p:cNvSpPr/>
          <p:nvPr/>
        </p:nvSpPr>
        <p:spPr>
          <a:xfrm>
            <a:off x="10699495" y="850322"/>
            <a:ext cx="1401345" cy="1754326"/>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Left</a:t>
            </a:r>
            <a:br>
              <a:rPr lang="en-US" sz="5400" b="1" cap="none" spc="0" dirty="0">
                <a:ln w="22225">
                  <a:solidFill>
                    <a:schemeClr val="accent2"/>
                  </a:solidFill>
                  <a:prstDash val="solid"/>
                </a:ln>
                <a:solidFill>
                  <a:schemeClr val="accent2">
                    <a:lumMod val="40000"/>
                    <a:lumOff val="60000"/>
                  </a:schemeClr>
                </a:solidFill>
                <a:effectLst/>
              </a:rPr>
            </a:br>
            <a:r>
              <a:rPr lang="en-US" sz="5400" b="1" cap="none" spc="0" dirty="0">
                <a:ln w="22225">
                  <a:solidFill>
                    <a:schemeClr val="accent2"/>
                  </a:solidFill>
                  <a:prstDash val="solid"/>
                </a:ln>
                <a:solidFill>
                  <a:schemeClr val="accent2">
                    <a:lumMod val="40000"/>
                    <a:lumOff val="60000"/>
                  </a:schemeClr>
                </a:solidFill>
                <a:effectLst/>
              </a:rPr>
              <a:t>Side</a:t>
            </a:r>
          </a:p>
        </p:txBody>
      </p:sp>
      <p:pic>
        <p:nvPicPr>
          <p:cNvPr id="10" name="Picture 9"/>
          <p:cNvPicPr>
            <a:picLocks noChangeAspect="1"/>
          </p:cNvPicPr>
          <p:nvPr/>
        </p:nvPicPr>
        <p:blipFill>
          <a:blip r:embed="rId6"/>
          <a:stretch>
            <a:fillRect/>
          </a:stretch>
        </p:blipFill>
        <p:spPr>
          <a:xfrm>
            <a:off x="263348" y="336155"/>
            <a:ext cx="7677150" cy="790575"/>
          </a:xfrm>
          <a:prstGeom prst="rect">
            <a:avLst/>
          </a:prstGeom>
        </p:spPr>
      </p:pic>
    </p:spTree>
    <p:extLst>
      <p:ext uri="{BB962C8B-B14F-4D97-AF65-F5344CB8AC3E}">
        <p14:creationId xmlns:p14="http://schemas.microsoft.com/office/powerpoint/2010/main" val="156473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0840" y="1680593"/>
            <a:ext cx="3619500" cy="4524375"/>
          </a:xfrm>
          <a:prstGeom prst="rect">
            <a:avLst/>
          </a:prstGeom>
        </p:spPr>
      </p:pic>
      <p:sp>
        <p:nvSpPr>
          <p:cNvPr id="12" name="TextBox 11"/>
          <p:cNvSpPr txBox="1"/>
          <p:nvPr/>
        </p:nvSpPr>
        <p:spPr>
          <a:xfrm>
            <a:off x="8721969" y="3942780"/>
            <a:ext cx="3141784" cy="1600438"/>
          </a:xfrm>
          <a:prstGeom prst="rect">
            <a:avLst/>
          </a:prstGeom>
          <a:noFill/>
        </p:spPr>
        <p:txBody>
          <a:bodyPr wrap="square" rtlCol="0">
            <a:spAutoFit/>
          </a:bodyPr>
          <a:lstStyle/>
          <a:p>
            <a:r>
              <a:rPr lang="en-IE" dirty="0"/>
              <a:t>The heart is separated into the left side and the right side by a muscular wall called the </a:t>
            </a:r>
            <a:br>
              <a:rPr lang="en-IE" dirty="0"/>
            </a:br>
            <a:r>
              <a:rPr lang="en-IE" sz="4400" b="1" dirty="0">
                <a:solidFill>
                  <a:srgbClr val="FF0000"/>
                </a:solidFill>
              </a:rPr>
              <a:t>septum.</a:t>
            </a:r>
          </a:p>
        </p:txBody>
      </p:sp>
      <p:cxnSp>
        <p:nvCxnSpPr>
          <p:cNvPr id="14" name="Straight Connector 13"/>
          <p:cNvCxnSpPr/>
          <p:nvPr/>
        </p:nvCxnSpPr>
        <p:spPr>
          <a:xfrm flipH="1">
            <a:off x="6740769" y="5216769"/>
            <a:ext cx="19812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a:stretch>
            <a:fillRect/>
          </a:stretch>
        </p:blipFill>
        <p:spPr>
          <a:xfrm>
            <a:off x="143190" y="252223"/>
            <a:ext cx="7677150" cy="790575"/>
          </a:xfrm>
          <a:prstGeom prst="rect">
            <a:avLst/>
          </a:prstGeom>
        </p:spPr>
      </p:pic>
    </p:spTree>
    <p:extLst>
      <p:ext uri="{BB962C8B-B14F-4D97-AF65-F5344CB8AC3E}">
        <p14:creationId xmlns:p14="http://schemas.microsoft.com/office/powerpoint/2010/main" val="1153316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0840" y="1680593"/>
            <a:ext cx="3619500" cy="4524375"/>
          </a:xfrm>
          <a:prstGeom prst="rect">
            <a:avLst/>
          </a:prstGeom>
        </p:spPr>
      </p:pic>
      <p:sp>
        <p:nvSpPr>
          <p:cNvPr id="12" name="TextBox 11"/>
          <p:cNvSpPr txBox="1"/>
          <p:nvPr/>
        </p:nvSpPr>
        <p:spPr>
          <a:xfrm>
            <a:off x="246185" y="2207978"/>
            <a:ext cx="4067908" cy="861774"/>
          </a:xfrm>
          <a:prstGeom prst="rect">
            <a:avLst/>
          </a:prstGeom>
          <a:noFill/>
        </p:spPr>
        <p:txBody>
          <a:bodyPr wrap="square" rtlCol="0">
            <a:spAutoFit/>
          </a:bodyPr>
          <a:lstStyle/>
          <a:p>
            <a:r>
              <a:rPr lang="en-IE" dirty="0"/>
              <a:t>There are four chambers in the heart.</a:t>
            </a:r>
            <a:br>
              <a:rPr lang="en-IE" dirty="0"/>
            </a:br>
            <a:endParaRPr lang="en-IE" sz="3200" b="1" dirty="0">
              <a:solidFill>
                <a:srgbClr val="FF0000"/>
              </a:solidFill>
            </a:endParaRPr>
          </a:p>
        </p:txBody>
      </p:sp>
      <p:cxnSp>
        <p:nvCxnSpPr>
          <p:cNvPr id="4" name="Straight Connector 3"/>
          <p:cNvCxnSpPr>
            <a:cxnSpLocks/>
          </p:cNvCxnSpPr>
          <p:nvPr/>
        </p:nvCxnSpPr>
        <p:spPr>
          <a:xfrm flipV="1">
            <a:off x="6529754" y="3069752"/>
            <a:ext cx="2661139" cy="52923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190893" y="2318827"/>
            <a:ext cx="3141784" cy="1046440"/>
          </a:xfrm>
          <a:prstGeom prst="rect">
            <a:avLst/>
          </a:prstGeom>
          <a:noFill/>
        </p:spPr>
        <p:txBody>
          <a:bodyPr wrap="square" rtlCol="0">
            <a:spAutoFit/>
          </a:bodyPr>
          <a:lstStyle/>
          <a:p>
            <a:r>
              <a:rPr lang="en-IE" dirty="0"/>
              <a:t/>
            </a:r>
            <a:br>
              <a:rPr lang="en-IE" dirty="0"/>
            </a:br>
            <a:r>
              <a:rPr lang="en-IE" sz="4400" b="1" dirty="0">
                <a:solidFill>
                  <a:srgbClr val="FF0000"/>
                </a:solidFill>
              </a:rPr>
              <a:t>Left Atrium</a:t>
            </a:r>
          </a:p>
        </p:txBody>
      </p:sp>
      <p:cxnSp>
        <p:nvCxnSpPr>
          <p:cNvPr id="15" name="Straight Connector 14"/>
          <p:cNvCxnSpPr>
            <a:cxnSpLocks/>
          </p:cNvCxnSpPr>
          <p:nvPr/>
        </p:nvCxnSpPr>
        <p:spPr>
          <a:xfrm>
            <a:off x="3274193" y="3598986"/>
            <a:ext cx="1837069" cy="5111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32409" y="2824311"/>
            <a:ext cx="3141784" cy="1046440"/>
          </a:xfrm>
          <a:prstGeom prst="rect">
            <a:avLst/>
          </a:prstGeom>
          <a:noFill/>
        </p:spPr>
        <p:txBody>
          <a:bodyPr wrap="square" rtlCol="0">
            <a:spAutoFit/>
          </a:bodyPr>
          <a:lstStyle/>
          <a:p>
            <a:r>
              <a:rPr lang="en-IE" dirty="0"/>
              <a:t/>
            </a:r>
            <a:br>
              <a:rPr lang="en-IE" dirty="0"/>
            </a:br>
            <a:r>
              <a:rPr lang="en-IE" sz="4400" b="1" dirty="0">
                <a:solidFill>
                  <a:srgbClr val="FF0000"/>
                </a:solidFill>
              </a:rPr>
              <a:t>Right Atrium</a:t>
            </a:r>
          </a:p>
        </p:txBody>
      </p:sp>
      <p:cxnSp>
        <p:nvCxnSpPr>
          <p:cNvPr id="17" name="Straight Connector 16"/>
          <p:cNvCxnSpPr/>
          <p:nvPr/>
        </p:nvCxnSpPr>
        <p:spPr>
          <a:xfrm flipV="1">
            <a:off x="7045569" y="4890253"/>
            <a:ext cx="1630031" cy="117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746986" y="4199331"/>
            <a:ext cx="3445013" cy="1046440"/>
          </a:xfrm>
          <a:prstGeom prst="rect">
            <a:avLst/>
          </a:prstGeom>
          <a:noFill/>
        </p:spPr>
        <p:txBody>
          <a:bodyPr wrap="square" rtlCol="0">
            <a:spAutoFit/>
          </a:bodyPr>
          <a:lstStyle/>
          <a:p>
            <a:r>
              <a:rPr lang="en-IE" dirty="0"/>
              <a:t/>
            </a:r>
            <a:br>
              <a:rPr lang="en-IE" dirty="0"/>
            </a:br>
            <a:r>
              <a:rPr lang="en-IE" sz="4400" b="1" dirty="0">
                <a:solidFill>
                  <a:srgbClr val="FF0000"/>
                </a:solidFill>
              </a:rPr>
              <a:t>Left Ventricle</a:t>
            </a:r>
          </a:p>
        </p:txBody>
      </p:sp>
      <p:cxnSp>
        <p:nvCxnSpPr>
          <p:cNvPr id="19" name="Straight Connector 18"/>
          <p:cNvCxnSpPr/>
          <p:nvPr/>
        </p:nvCxnSpPr>
        <p:spPr>
          <a:xfrm>
            <a:off x="3774831" y="5245771"/>
            <a:ext cx="2235759"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40953" y="4516135"/>
            <a:ext cx="3959887" cy="1046440"/>
          </a:xfrm>
          <a:prstGeom prst="rect">
            <a:avLst/>
          </a:prstGeom>
          <a:noFill/>
        </p:spPr>
        <p:txBody>
          <a:bodyPr wrap="square" rtlCol="0">
            <a:spAutoFit/>
          </a:bodyPr>
          <a:lstStyle/>
          <a:p>
            <a:r>
              <a:rPr lang="en-IE" dirty="0"/>
              <a:t/>
            </a:r>
            <a:br>
              <a:rPr lang="en-IE" dirty="0"/>
            </a:br>
            <a:r>
              <a:rPr lang="en-IE" sz="4400" b="1" dirty="0">
                <a:solidFill>
                  <a:srgbClr val="FF0000"/>
                </a:solidFill>
              </a:rPr>
              <a:t>Right Ventricle</a:t>
            </a:r>
          </a:p>
        </p:txBody>
      </p:sp>
      <p:sp>
        <p:nvSpPr>
          <p:cNvPr id="14" name="TextBox 13">
            <a:extLst>
              <a:ext uri="{FF2B5EF4-FFF2-40B4-BE49-F238E27FC236}">
                <a16:creationId xmlns="" xmlns:a16="http://schemas.microsoft.com/office/drawing/2014/main" id="{A80A6F7A-CAF9-6147-8B5E-384000CC9E54}"/>
              </a:ext>
            </a:extLst>
          </p:cNvPr>
          <p:cNvSpPr txBox="1"/>
          <p:nvPr/>
        </p:nvSpPr>
        <p:spPr>
          <a:xfrm>
            <a:off x="8793879" y="5213689"/>
            <a:ext cx="3619500" cy="1138773"/>
          </a:xfrm>
          <a:prstGeom prst="rect">
            <a:avLst/>
          </a:prstGeom>
          <a:noFill/>
        </p:spPr>
        <p:txBody>
          <a:bodyPr wrap="square" rtlCol="0">
            <a:spAutoFit/>
          </a:bodyPr>
          <a:lstStyle/>
          <a:p>
            <a:r>
              <a:rPr lang="en-IE" dirty="0"/>
              <a:t>Pumps blood out the Aorta </a:t>
            </a:r>
            <a:br>
              <a:rPr lang="en-IE" dirty="0"/>
            </a:br>
            <a:r>
              <a:rPr lang="en-IE" dirty="0"/>
              <a:t>to all around the body.</a:t>
            </a:r>
            <a:br>
              <a:rPr lang="en-IE" dirty="0"/>
            </a:br>
            <a:endParaRPr lang="en-IE" sz="3200" b="1" dirty="0">
              <a:solidFill>
                <a:srgbClr val="FF0000"/>
              </a:solidFill>
            </a:endParaRPr>
          </a:p>
        </p:txBody>
      </p:sp>
      <p:sp>
        <p:nvSpPr>
          <p:cNvPr id="20" name="TextBox 19">
            <a:extLst>
              <a:ext uri="{FF2B5EF4-FFF2-40B4-BE49-F238E27FC236}">
                <a16:creationId xmlns="" xmlns:a16="http://schemas.microsoft.com/office/drawing/2014/main" id="{B0648AB9-635D-5C48-9265-DE9F5214C838}"/>
              </a:ext>
            </a:extLst>
          </p:cNvPr>
          <p:cNvSpPr txBox="1"/>
          <p:nvPr/>
        </p:nvSpPr>
        <p:spPr>
          <a:xfrm>
            <a:off x="290670" y="5556376"/>
            <a:ext cx="3619500" cy="1138773"/>
          </a:xfrm>
          <a:prstGeom prst="rect">
            <a:avLst/>
          </a:prstGeom>
          <a:noFill/>
        </p:spPr>
        <p:txBody>
          <a:bodyPr wrap="square" rtlCol="0">
            <a:spAutoFit/>
          </a:bodyPr>
          <a:lstStyle/>
          <a:p>
            <a:r>
              <a:rPr lang="en-IE" dirty="0"/>
              <a:t>Pumps blood out of the pulmonary artery to the lungs.</a:t>
            </a:r>
            <a:br>
              <a:rPr lang="en-IE" dirty="0"/>
            </a:br>
            <a:endParaRPr lang="en-IE" sz="3200" b="1" dirty="0">
              <a:solidFill>
                <a:srgbClr val="FF0000"/>
              </a:solidFill>
            </a:endParaRPr>
          </a:p>
        </p:txBody>
      </p:sp>
      <p:sp>
        <p:nvSpPr>
          <p:cNvPr id="21" name="TextBox 20">
            <a:extLst>
              <a:ext uri="{FF2B5EF4-FFF2-40B4-BE49-F238E27FC236}">
                <a16:creationId xmlns="" xmlns:a16="http://schemas.microsoft.com/office/drawing/2014/main" id="{6D552852-CC4A-4F43-A227-A9D45A9DDC96}"/>
              </a:ext>
            </a:extLst>
          </p:cNvPr>
          <p:cNvSpPr txBox="1"/>
          <p:nvPr/>
        </p:nvSpPr>
        <p:spPr>
          <a:xfrm>
            <a:off x="193955" y="3851327"/>
            <a:ext cx="3619500" cy="646331"/>
          </a:xfrm>
          <a:prstGeom prst="rect">
            <a:avLst/>
          </a:prstGeom>
          <a:noFill/>
        </p:spPr>
        <p:txBody>
          <a:bodyPr wrap="square" rtlCol="0">
            <a:spAutoFit/>
          </a:bodyPr>
          <a:lstStyle/>
          <a:p>
            <a:r>
              <a:rPr lang="en-IE" dirty="0"/>
              <a:t>Pumps blood down to the right ventricle. </a:t>
            </a:r>
            <a:endParaRPr lang="en-IE" sz="3200" b="1" dirty="0">
              <a:solidFill>
                <a:srgbClr val="FF0000"/>
              </a:solidFill>
            </a:endParaRPr>
          </a:p>
        </p:txBody>
      </p:sp>
      <p:sp>
        <p:nvSpPr>
          <p:cNvPr id="23" name="TextBox 22">
            <a:extLst>
              <a:ext uri="{FF2B5EF4-FFF2-40B4-BE49-F238E27FC236}">
                <a16:creationId xmlns="" xmlns:a16="http://schemas.microsoft.com/office/drawing/2014/main" id="{1F9DD25C-6B5E-1147-96A3-DF6178265EFC}"/>
              </a:ext>
            </a:extLst>
          </p:cNvPr>
          <p:cNvSpPr txBox="1"/>
          <p:nvPr/>
        </p:nvSpPr>
        <p:spPr>
          <a:xfrm>
            <a:off x="8952035" y="3334369"/>
            <a:ext cx="3619500" cy="646331"/>
          </a:xfrm>
          <a:prstGeom prst="rect">
            <a:avLst/>
          </a:prstGeom>
          <a:noFill/>
        </p:spPr>
        <p:txBody>
          <a:bodyPr wrap="square" rtlCol="0">
            <a:spAutoFit/>
          </a:bodyPr>
          <a:lstStyle/>
          <a:p>
            <a:r>
              <a:rPr lang="en-IE" dirty="0"/>
              <a:t>Pumps blood down to the left ventricle. </a:t>
            </a:r>
            <a:endParaRPr lang="en-IE" sz="3200" b="1" dirty="0">
              <a:solidFill>
                <a:srgbClr val="FF0000"/>
              </a:solidFill>
            </a:endParaRPr>
          </a:p>
        </p:txBody>
      </p:sp>
      <p:sp>
        <p:nvSpPr>
          <p:cNvPr id="24" name="TextBox 23">
            <a:extLst>
              <a:ext uri="{FF2B5EF4-FFF2-40B4-BE49-F238E27FC236}">
                <a16:creationId xmlns="" xmlns:a16="http://schemas.microsoft.com/office/drawing/2014/main" id="{6BF28AB4-043A-FA43-9FED-CD279CC95FFA}"/>
              </a:ext>
            </a:extLst>
          </p:cNvPr>
          <p:cNvSpPr txBox="1"/>
          <p:nvPr/>
        </p:nvSpPr>
        <p:spPr>
          <a:xfrm>
            <a:off x="2909375" y="6177198"/>
            <a:ext cx="9504004" cy="584775"/>
          </a:xfrm>
          <a:prstGeom prst="rect">
            <a:avLst/>
          </a:prstGeom>
          <a:noFill/>
        </p:spPr>
        <p:txBody>
          <a:bodyPr wrap="square" rtlCol="0">
            <a:spAutoFit/>
          </a:bodyPr>
          <a:lstStyle/>
          <a:p>
            <a:r>
              <a:rPr lang="en-IE" sz="3200" dirty="0">
                <a:solidFill>
                  <a:srgbClr val="F32E29"/>
                </a:solidFill>
              </a:rPr>
              <a:t>Draw arrows to direct the blood flow within the heart. </a:t>
            </a:r>
          </a:p>
        </p:txBody>
      </p:sp>
      <p:pic>
        <p:nvPicPr>
          <p:cNvPr id="25" name="Picture 24"/>
          <p:cNvPicPr>
            <a:picLocks noChangeAspect="1"/>
          </p:cNvPicPr>
          <p:nvPr/>
        </p:nvPicPr>
        <p:blipFill>
          <a:blip r:embed="rId5"/>
          <a:stretch>
            <a:fillRect/>
          </a:stretch>
        </p:blipFill>
        <p:spPr>
          <a:xfrm>
            <a:off x="263348" y="336155"/>
            <a:ext cx="7677150" cy="790575"/>
          </a:xfrm>
          <a:prstGeom prst="rect">
            <a:avLst/>
          </a:prstGeom>
        </p:spPr>
      </p:pic>
    </p:spTree>
    <p:extLst>
      <p:ext uri="{BB962C8B-B14F-4D97-AF65-F5344CB8AC3E}">
        <p14:creationId xmlns:p14="http://schemas.microsoft.com/office/powerpoint/2010/main" val="53689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down)">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18" grpId="0"/>
      <p:bldP spid="22" grpId="0"/>
      <p:bldP spid="14" grpId="0"/>
      <p:bldP spid="20" grpId="0"/>
      <p:bldP spid="21"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0840" y="1680593"/>
            <a:ext cx="3619500" cy="4524375"/>
          </a:xfrm>
          <a:prstGeom prst="rect">
            <a:avLst/>
          </a:prstGeom>
        </p:spPr>
      </p:pic>
      <p:cxnSp>
        <p:nvCxnSpPr>
          <p:cNvPr id="4" name="Straight Connector 3"/>
          <p:cNvCxnSpPr>
            <a:cxnSpLocks/>
          </p:cNvCxnSpPr>
          <p:nvPr/>
        </p:nvCxnSpPr>
        <p:spPr>
          <a:xfrm flipV="1">
            <a:off x="5897280" y="1613937"/>
            <a:ext cx="1424853" cy="96847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447681" y="872749"/>
            <a:ext cx="3141784" cy="1046440"/>
          </a:xfrm>
          <a:prstGeom prst="rect">
            <a:avLst/>
          </a:prstGeom>
          <a:noFill/>
        </p:spPr>
        <p:txBody>
          <a:bodyPr wrap="square" rtlCol="0">
            <a:spAutoFit/>
          </a:bodyPr>
          <a:lstStyle/>
          <a:p>
            <a:r>
              <a:rPr lang="en-IE" dirty="0"/>
              <a:t/>
            </a:r>
            <a:br>
              <a:rPr lang="en-IE" dirty="0"/>
            </a:br>
            <a:r>
              <a:rPr lang="en-IE" sz="4400" b="1" dirty="0">
                <a:solidFill>
                  <a:srgbClr val="FF0000"/>
                </a:solidFill>
              </a:rPr>
              <a:t>Aorta</a:t>
            </a:r>
          </a:p>
        </p:txBody>
      </p:sp>
      <p:cxnSp>
        <p:nvCxnSpPr>
          <p:cNvPr id="15" name="Straight Connector 14"/>
          <p:cNvCxnSpPr/>
          <p:nvPr/>
        </p:nvCxnSpPr>
        <p:spPr>
          <a:xfrm flipV="1">
            <a:off x="3162300" y="2924324"/>
            <a:ext cx="1837069" cy="2344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32410" y="2085597"/>
            <a:ext cx="3141784" cy="1046440"/>
          </a:xfrm>
          <a:prstGeom prst="rect">
            <a:avLst/>
          </a:prstGeom>
          <a:noFill/>
        </p:spPr>
        <p:txBody>
          <a:bodyPr wrap="square" rtlCol="0">
            <a:spAutoFit/>
          </a:bodyPr>
          <a:lstStyle/>
          <a:p>
            <a:r>
              <a:rPr lang="en-IE" dirty="0"/>
              <a:t/>
            </a:r>
            <a:br>
              <a:rPr lang="en-IE" dirty="0"/>
            </a:br>
            <a:r>
              <a:rPr lang="en-IE" sz="4400" b="1" dirty="0">
                <a:solidFill>
                  <a:srgbClr val="FF0000"/>
                </a:solidFill>
              </a:rPr>
              <a:t>Vena Cava</a:t>
            </a:r>
          </a:p>
        </p:txBody>
      </p:sp>
      <p:cxnSp>
        <p:nvCxnSpPr>
          <p:cNvPr id="17" name="Straight Connector 16"/>
          <p:cNvCxnSpPr>
            <a:cxnSpLocks/>
            <a:endCxn id="18" idx="1"/>
          </p:cNvCxnSpPr>
          <p:nvPr/>
        </p:nvCxnSpPr>
        <p:spPr>
          <a:xfrm>
            <a:off x="5897280" y="3782738"/>
            <a:ext cx="2849706" cy="11284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746986" y="4049407"/>
            <a:ext cx="3445013" cy="1723549"/>
          </a:xfrm>
          <a:prstGeom prst="rect">
            <a:avLst/>
          </a:prstGeom>
          <a:noFill/>
        </p:spPr>
        <p:txBody>
          <a:bodyPr wrap="square" rtlCol="0">
            <a:spAutoFit/>
          </a:bodyPr>
          <a:lstStyle/>
          <a:p>
            <a:r>
              <a:rPr lang="en-IE" dirty="0"/>
              <a:t/>
            </a:r>
            <a:br>
              <a:rPr lang="en-IE" dirty="0"/>
            </a:br>
            <a:r>
              <a:rPr lang="en-IE" sz="4400" b="1" dirty="0">
                <a:solidFill>
                  <a:srgbClr val="FF0000"/>
                </a:solidFill>
              </a:rPr>
              <a:t>Pulmonary Artery</a:t>
            </a:r>
          </a:p>
        </p:txBody>
      </p:sp>
      <p:sp>
        <p:nvSpPr>
          <p:cNvPr id="8" name="TextBox 7">
            <a:extLst>
              <a:ext uri="{FF2B5EF4-FFF2-40B4-BE49-F238E27FC236}">
                <a16:creationId xmlns="" xmlns:a16="http://schemas.microsoft.com/office/drawing/2014/main" id="{0B189F17-DA0E-8744-A8EC-946297F40A11}"/>
              </a:ext>
            </a:extLst>
          </p:cNvPr>
          <p:cNvSpPr txBox="1"/>
          <p:nvPr/>
        </p:nvSpPr>
        <p:spPr>
          <a:xfrm>
            <a:off x="256674" y="3132037"/>
            <a:ext cx="2775284" cy="1200329"/>
          </a:xfrm>
          <a:prstGeom prst="rect">
            <a:avLst/>
          </a:prstGeom>
          <a:noFill/>
        </p:spPr>
        <p:txBody>
          <a:bodyPr wrap="square" rtlCol="0">
            <a:spAutoFit/>
          </a:bodyPr>
          <a:lstStyle/>
          <a:p>
            <a:r>
              <a:rPr lang="en-US" dirty="0"/>
              <a:t>Blood enters the heart from the arms, legs and other parts of the body.</a:t>
            </a:r>
            <a:br>
              <a:rPr lang="en-US" dirty="0"/>
            </a:br>
            <a:r>
              <a:rPr lang="en-US" dirty="0"/>
              <a:t>Blood is deoxygenated.</a:t>
            </a:r>
          </a:p>
        </p:txBody>
      </p:sp>
      <p:sp>
        <p:nvSpPr>
          <p:cNvPr id="20" name="TextBox 19">
            <a:extLst>
              <a:ext uri="{FF2B5EF4-FFF2-40B4-BE49-F238E27FC236}">
                <a16:creationId xmlns="" xmlns:a16="http://schemas.microsoft.com/office/drawing/2014/main" id="{5173DCBE-C898-6A44-AAEF-87ADCE49DEBB}"/>
              </a:ext>
            </a:extLst>
          </p:cNvPr>
          <p:cNvSpPr txBox="1"/>
          <p:nvPr/>
        </p:nvSpPr>
        <p:spPr>
          <a:xfrm>
            <a:off x="8735017" y="5613108"/>
            <a:ext cx="3286163" cy="1015663"/>
          </a:xfrm>
          <a:prstGeom prst="rect">
            <a:avLst/>
          </a:prstGeom>
          <a:noFill/>
        </p:spPr>
        <p:txBody>
          <a:bodyPr wrap="square" rtlCol="0">
            <a:spAutoFit/>
          </a:bodyPr>
          <a:lstStyle/>
          <a:p>
            <a:r>
              <a:rPr lang="en-US" dirty="0"/>
              <a:t>Blood is pumped </a:t>
            </a:r>
            <a:r>
              <a:rPr lang="en-US" sz="2400" b="1" dirty="0"/>
              <a:t>A</a:t>
            </a:r>
            <a:r>
              <a:rPr lang="en-US" dirty="0"/>
              <a:t>way from the heart to the lungs. Blood is deoxygenated. </a:t>
            </a:r>
          </a:p>
        </p:txBody>
      </p:sp>
      <p:sp>
        <p:nvSpPr>
          <p:cNvPr id="21" name="TextBox 20">
            <a:extLst>
              <a:ext uri="{FF2B5EF4-FFF2-40B4-BE49-F238E27FC236}">
                <a16:creationId xmlns="" xmlns:a16="http://schemas.microsoft.com/office/drawing/2014/main" id="{E2CF87AC-4D6E-804B-A3DD-1A5FF6F26E80}"/>
              </a:ext>
            </a:extLst>
          </p:cNvPr>
          <p:cNvSpPr txBox="1"/>
          <p:nvPr/>
        </p:nvSpPr>
        <p:spPr>
          <a:xfrm>
            <a:off x="7339856" y="1731204"/>
            <a:ext cx="3286163" cy="923330"/>
          </a:xfrm>
          <a:prstGeom prst="rect">
            <a:avLst/>
          </a:prstGeom>
          <a:noFill/>
        </p:spPr>
        <p:txBody>
          <a:bodyPr wrap="square" rtlCol="0">
            <a:spAutoFit/>
          </a:bodyPr>
          <a:lstStyle/>
          <a:p>
            <a:r>
              <a:rPr lang="en-US" dirty="0"/>
              <a:t>Blood is pumped away from the heart to all around the body. Blood is oxygenated.</a:t>
            </a:r>
          </a:p>
        </p:txBody>
      </p:sp>
      <p:sp>
        <p:nvSpPr>
          <p:cNvPr id="23" name="TextBox 22">
            <a:extLst>
              <a:ext uri="{FF2B5EF4-FFF2-40B4-BE49-F238E27FC236}">
                <a16:creationId xmlns="" xmlns:a16="http://schemas.microsoft.com/office/drawing/2014/main" id="{21DA4C44-9EEE-794B-8E10-D061EA93B0C9}"/>
              </a:ext>
            </a:extLst>
          </p:cNvPr>
          <p:cNvSpPr txBox="1"/>
          <p:nvPr/>
        </p:nvSpPr>
        <p:spPr>
          <a:xfrm>
            <a:off x="394217" y="5074499"/>
            <a:ext cx="3635804" cy="1077218"/>
          </a:xfrm>
          <a:prstGeom prst="rect">
            <a:avLst/>
          </a:prstGeom>
          <a:noFill/>
        </p:spPr>
        <p:txBody>
          <a:bodyPr wrap="square" rtlCol="0">
            <a:spAutoFit/>
          </a:bodyPr>
          <a:lstStyle/>
          <a:p>
            <a:r>
              <a:rPr lang="en-IE" sz="3200" dirty="0">
                <a:solidFill>
                  <a:srgbClr val="F32E29"/>
                </a:solidFill>
              </a:rPr>
              <a:t>Discuss the location of the values.</a:t>
            </a:r>
          </a:p>
        </p:txBody>
      </p:sp>
      <p:cxnSp>
        <p:nvCxnSpPr>
          <p:cNvPr id="24" name="Straight Connector 23">
            <a:extLst>
              <a:ext uri="{FF2B5EF4-FFF2-40B4-BE49-F238E27FC236}">
                <a16:creationId xmlns="" xmlns:a16="http://schemas.microsoft.com/office/drawing/2014/main" id="{7B223FFE-E5D9-9A4A-8C66-C8BEC534E8AE}"/>
              </a:ext>
            </a:extLst>
          </p:cNvPr>
          <p:cNvCxnSpPr>
            <a:cxnSpLocks/>
          </p:cNvCxnSpPr>
          <p:nvPr/>
        </p:nvCxnSpPr>
        <p:spPr>
          <a:xfrm>
            <a:off x="2650419" y="2990558"/>
            <a:ext cx="2194297" cy="27823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 xmlns:a16="http://schemas.microsoft.com/office/drawing/2014/main" id="{A72B539F-393B-BE42-9DD7-88656AEB36FD}"/>
              </a:ext>
            </a:extLst>
          </p:cNvPr>
          <p:cNvCxnSpPr>
            <a:cxnSpLocks/>
          </p:cNvCxnSpPr>
          <p:nvPr/>
        </p:nvCxnSpPr>
        <p:spPr>
          <a:xfrm flipV="1">
            <a:off x="7386616" y="3221183"/>
            <a:ext cx="1602606" cy="11654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 xmlns:a16="http://schemas.microsoft.com/office/drawing/2014/main" id="{D49B43CA-680D-9041-B699-4809468ABEAC}"/>
              </a:ext>
            </a:extLst>
          </p:cNvPr>
          <p:cNvCxnSpPr>
            <a:cxnSpLocks/>
          </p:cNvCxnSpPr>
          <p:nvPr/>
        </p:nvCxnSpPr>
        <p:spPr>
          <a:xfrm flipV="1">
            <a:off x="7476376" y="3333661"/>
            <a:ext cx="1675949" cy="33376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 xmlns:a16="http://schemas.microsoft.com/office/drawing/2014/main" id="{568BF9D2-0566-F545-A8F1-C94AF6751732}"/>
              </a:ext>
            </a:extLst>
          </p:cNvPr>
          <p:cNvSpPr txBox="1"/>
          <p:nvPr/>
        </p:nvSpPr>
        <p:spPr>
          <a:xfrm>
            <a:off x="9152325" y="2467575"/>
            <a:ext cx="3445013" cy="800219"/>
          </a:xfrm>
          <a:prstGeom prst="rect">
            <a:avLst/>
          </a:prstGeom>
          <a:noFill/>
        </p:spPr>
        <p:txBody>
          <a:bodyPr wrap="square" rtlCol="0">
            <a:spAutoFit/>
          </a:bodyPr>
          <a:lstStyle/>
          <a:p>
            <a:r>
              <a:rPr lang="en-IE" dirty="0"/>
              <a:t/>
            </a:r>
            <a:br>
              <a:rPr lang="en-IE" dirty="0"/>
            </a:br>
            <a:r>
              <a:rPr lang="en-IE" sz="2800" b="1" dirty="0">
                <a:solidFill>
                  <a:srgbClr val="FF0000"/>
                </a:solidFill>
              </a:rPr>
              <a:t>Pulmonary Vein</a:t>
            </a:r>
          </a:p>
        </p:txBody>
      </p:sp>
      <p:sp>
        <p:nvSpPr>
          <p:cNvPr id="33" name="TextBox 32">
            <a:extLst>
              <a:ext uri="{FF2B5EF4-FFF2-40B4-BE49-F238E27FC236}">
                <a16:creationId xmlns="" xmlns:a16="http://schemas.microsoft.com/office/drawing/2014/main" id="{23695C28-90EC-A04E-BC24-9451AA690EFB}"/>
              </a:ext>
            </a:extLst>
          </p:cNvPr>
          <p:cNvSpPr txBox="1"/>
          <p:nvPr/>
        </p:nvSpPr>
        <p:spPr>
          <a:xfrm>
            <a:off x="9258191" y="3193592"/>
            <a:ext cx="2762990" cy="923330"/>
          </a:xfrm>
          <a:prstGeom prst="rect">
            <a:avLst/>
          </a:prstGeom>
          <a:noFill/>
        </p:spPr>
        <p:txBody>
          <a:bodyPr wrap="square" rtlCol="0">
            <a:spAutoFit/>
          </a:bodyPr>
          <a:lstStyle/>
          <a:p>
            <a:r>
              <a:rPr lang="en-US" dirty="0"/>
              <a:t>Blood from the lungs is pumped to the heart. Blood is oxygenated.</a:t>
            </a:r>
          </a:p>
        </p:txBody>
      </p:sp>
      <p:sp>
        <p:nvSpPr>
          <p:cNvPr id="34" name="TextBox 33">
            <a:extLst>
              <a:ext uri="{FF2B5EF4-FFF2-40B4-BE49-F238E27FC236}">
                <a16:creationId xmlns="" xmlns:a16="http://schemas.microsoft.com/office/drawing/2014/main" id="{63E90B62-4B92-6744-BEBD-577602FF1188}"/>
              </a:ext>
            </a:extLst>
          </p:cNvPr>
          <p:cNvSpPr txBox="1"/>
          <p:nvPr/>
        </p:nvSpPr>
        <p:spPr>
          <a:xfrm>
            <a:off x="394217" y="6151717"/>
            <a:ext cx="3439846" cy="646331"/>
          </a:xfrm>
          <a:prstGeom prst="rect">
            <a:avLst/>
          </a:prstGeom>
          <a:noFill/>
        </p:spPr>
        <p:txBody>
          <a:bodyPr wrap="square" rtlCol="0">
            <a:spAutoFit/>
          </a:bodyPr>
          <a:lstStyle/>
          <a:p>
            <a:r>
              <a:rPr lang="en-US" dirty="0">
                <a:hlinkClick r:id="rId5"/>
              </a:rPr>
              <a:t>Recap the function of the valve with this animation.</a:t>
            </a:r>
            <a:endParaRPr lang="en-US" dirty="0"/>
          </a:p>
        </p:txBody>
      </p:sp>
      <p:pic>
        <p:nvPicPr>
          <p:cNvPr id="22" name="Picture 21"/>
          <p:cNvPicPr>
            <a:picLocks noChangeAspect="1"/>
          </p:cNvPicPr>
          <p:nvPr/>
        </p:nvPicPr>
        <p:blipFill>
          <a:blip r:embed="rId6"/>
          <a:stretch>
            <a:fillRect/>
          </a:stretch>
        </p:blipFill>
        <p:spPr>
          <a:xfrm>
            <a:off x="263348" y="336155"/>
            <a:ext cx="7677150" cy="790575"/>
          </a:xfrm>
          <a:prstGeom prst="rect">
            <a:avLst/>
          </a:prstGeom>
        </p:spPr>
      </p:pic>
    </p:spTree>
    <p:extLst>
      <p:ext uri="{BB962C8B-B14F-4D97-AF65-F5344CB8AC3E}">
        <p14:creationId xmlns:p14="http://schemas.microsoft.com/office/powerpoint/2010/main" val="371661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5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down)">
                                      <p:cBhvr>
                                        <p:cTn id="60" dur="500"/>
                                        <p:tgtEl>
                                          <p:spTgt spid="28"/>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down)">
                                      <p:cBhvr>
                                        <p:cTn id="73" dur="50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nodeType="click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wipe(down)">
                                      <p:cBhvr>
                                        <p:cTn id="78" dur="500"/>
                                        <p:tgtEl>
                                          <p:spTgt spid="28"/>
                                        </p:tgtEl>
                                      </p:cBhvr>
                                    </p:animEffec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1" nodeType="clickEffect">
                                  <p:stCondLst>
                                    <p:cond delay="0"/>
                                  </p:stCondLst>
                                  <p:childTnLst>
                                    <p:set>
                                      <p:cBhvr>
                                        <p:cTn id="82" dur="1" fill="hold">
                                          <p:stCondLst>
                                            <p:cond delay="0"/>
                                          </p:stCondLst>
                                        </p:cTn>
                                        <p:tgtEl>
                                          <p:spTgt spid="2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1" nodeType="clickEffect">
                                  <p:stCondLst>
                                    <p:cond delay="0"/>
                                  </p:stCondLst>
                                  <p:childTnLst>
                                    <p:set>
                                      <p:cBhvr>
                                        <p:cTn id="8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18" grpId="0"/>
      <p:bldP spid="8" grpId="0"/>
      <p:bldP spid="20" grpId="0"/>
      <p:bldP spid="21" grpId="0"/>
      <p:bldP spid="29" grpId="0"/>
      <p:bldP spid="29" grpId="1"/>
      <p:bldP spid="33" grpId="0"/>
      <p:bldP spid="3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6379" y="2437055"/>
            <a:ext cx="3000817" cy="3751021"/>
          </a:xfrm>
          <a:prstGeom prst="rect">
            <a:avLst/>
          </a:prstGeom>
        </p:spPr>
      </p:pic>
      <p:sp>
        <p:nvSpPr>
          <p:cNvPr id="7" name="TextBox 6"/>
          <p:cNvSpPr txBox="1"/>
          <p:nvPr/>
        </p:nvSpPr>
        <p:spPr>
          <a:xfrm>
            <a:off x="39488" y="1852280"/>
            <a:ext cx="11935326" cy="584775"/>
          </a:xfrm>
          <a:prstGeom prst="rect">
            <a:avLst/>
          </a:prstGeom>
          <a:noFill/>
        </p:spPr>
        <p:txBody>
          <a:bodyPr wrap="square" rtlCol="0">
            <a:spAutoFit/>
          </a:bodyPr>
          <a:lstStyle/>
          <a:p>
            <a:r>
              <a:rPr lang="en-IE" sz="3200" dirty="0"/>
              <a:t>Colour the deoxygenated blood blue and the oxygenated blood red. </a:t>
            </a:r>
          </a:p>
        </p:txBody>
      </p:sp>
      <p:graphicFrame>
        <p:nvGraphicFramePr>
          <p:cNvPr id="8" name="Table 7"/>
          <p:cNvGraphicFramePr>
            <a:graphicFrameLocks noGrp="1"/>
          </p:cNvGraphicFramePr>
          <p:nvPr>
            <p:extLst>
              <p:ext uri="{D42A27DB-BD31-4B8C-83A1-F6EECF244321}">
                <p14:modId xmlns:p14="http://schemas.microsoft.com/office/powerpoint/2010/main" val="2353076709"/>
              </p:ext>
            </p:extLst>
          </p:nvPr>
        </p:nvGraphicFramePr>
        <p:xfrm>
          <a:off x="143872" y="3088108"/>
          <a:ext cx="8156850" cy="3566160"/>
        </p:xfrm>
        <a:graphic>
          <a:graphicData uri="http://schemas.openxmlformats.org/drawingml/2006/table">
            <a:tbl>
              <a:tblPr firstRow="1" bandRow="1">
                <a:tableStyleId>{5940675A-B579-460E-94D1-54222C63F5DA}</a:tableStyleId>
              </a:tblPr>
              <a:tblGrid>
                <a:gridCol w="3463640">
                  <a:extLst>
                    <a:ext uri="{9D8B030D-6E8A-4147-A177-3AD203B41FA5}">
                      <a16:colId xmlns="" xmlns:a16="http://schemas.microsoft.com/office/drawing/2014/main" val="20000"/>
                    </a:ext>
                  </a:extLst>
                </a:gridCol>
                <a:gridCol w="4693210">
                  <a:extLst>
                    <a:ext uri="{9D8B030D-6E8A-4147-A177-3AD203B41FA5}">
                      <a16:colId xmlns="" xmlns:a16="http://schemas.microsoft.com/office/drawing/2014/main" val="20001"/>
                    </a:ext>
                  </a:extLst>
                </a:gridCol>
              </a:tblGrid>
              <a:tr h="728940">
                <a:tc>
                  <a:txBody>
                    <a:bodyPr/>
                    <a:lstStyle/>
                    <a:p>
                      <a:r>
                        <a:rPr lang="en-IE" sz="2800" b="1" dirty="0"/>
                        <a:t>A</a:t>
                      </a:r>
                      <a:r>
                        <a:rPr lang="en-IE" sz="2800" b="0" dirty="0"/>
                        <a:t>rteries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dirty="0"/>
                        <a:t>Carry blood </a:t>
                      </a:r>
                      <a:r>
                        <a:rPr lang="en-IE" sz="2400" b="1" dirty="0"/>
                        <a:t>A</a:t>
                      </a:r>
                      <a:r>
                        <a:rPr lang="en-IE" sz="1400" dirty="0"/>
                        <a:t>way from the heart.</a:t>
                      </a:r>
                      <a:br>
                        <a:rPr lang="en-IE" sz="1400" dirty="0"/>
                      </a:br>
                      <a:r>
                        <a:rPr lang="en-IE" sz="1400" dirty="0"/>
                        <a:t>The blood is oxygenated. *Trick - Any exemption?</a:t>
                      </a:r>
                      <a:br>
                        <a:rPr lang="en-IE" sz="1400" dirty="0"/>
                      </a:br>
                      <a:r>
                        <a:rPr lang="en-IE" sz="1400" dirty="0"/>
                        <a:t>The artery has thick walls.</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400" dirty="0"/>
                        <a:t>The blood is pumped by the heart under high pressure.</a:t>
                      </a:r>
                    </a:p>
                  </a:txBody>
                  <a:tcPr/>
                </a:tc>
                <a:extLst>
                  <a:ext uri="{0D108BD9-81ED-4DB2-BD59-A6C34878D82A}">
                    <a16:rowId xmlns="" xmlns:a16="http://schemas.microsoft.com/office/drawing/2014/main" val="10000"/>
                  </a:ext>
                </a:extLst>
              </a:tr>
              <a:tr h="728940">
                <a:tc>
                  <a:txBody>
                    <a:bodyPr/>
                    <a:lstStyle/>
                    <a:p>
                      <a:r>
                        <a:rPr lang="en-IE" sz="2800" b="0" dirty="0"/>
                        <a:t>Veins</a:t>
                      </a:r>
                    </a:p>
                  </a:txBody>
                  <a:tcPr/>
                </a:tc>
                <a:tc>
                  <a:txBody>
                    <a:bodyPr/>
                    <a:lstStyle/>
                    <a:p>
                      <a:r>
                        <a:rPr lang="en-IE" sz="1400" dirty="0"/>
                        <a:t>Carry blood to the heart.</a:t>
                      </a:r>
                      <a:br>
                        <a:rPr lang="en-IE" sz="1400" dirty="0"/>
                      </a:br>
                      <a:r>
                        <a:rPr lang="en-IE" sz="1400" dirty="0"/>
                        <a:t>The blood</a:t>
                      </a:r>
                      <a:r>
                        <a:rPr lang="en-IE" sz="1400" baseline="0" dirty="0"/>
                        <a:t> is deoxygenated.</a:t>
                      </a:r>
                      <a:r>
                        <a:rPr lang="en-IE" sz="1400" dirty="0"/>
                        <a:t>  *Trick - Any exemption?</a:t>
                      </a:r>
                      <a:endParaRPr lang="en-IE" sz="1400" baseline="0" dirty="0"/>
                    </a:p>
                    <a:p>
                      <a:r>
                        <a:rPr lang="en-IE" sz="1400" baseline="0" dirty="0"/>
                        <a:t>The veins have thinner walls than the arteries.</a:t>
                      </a:r>
                    </a:p>
                    <a:p>
                      <a:r>
                        <a:rPr lang="en-IE" sz="1400" baseline="0" dirty="0"/>
                        <a:t>The blood pressure is lower than in arteries.</a:t>
                      </a:r>
                      <a:br>
                        <a:rPr lang="en-IE" sz="1400" baseline="0" dirty="0"/>
                      </a:br>
                      <a:r>
                        <a:rPr lang="en-IE" sz="1400" baseline="0" dirty="0"/>
                        <a:t>Veins have valves to prevent the backwards flow of blood.</a:t>
                      </a:r>
                      <a:endParaRPr lang="en-IE" sz="1400" dirty="0"/>
                    </a:p>
                  </a:txBody>
                  <a:tcPr/>
                </a:tc>
                <a:extLst>
                  <a:ext uri="{0D108BD9-81ED-4DB2-BD59-A6C34878D82A}">
                    <a16:rowId xmlns="" xmlns:a16="http://schemas.microsoft.com/office/drawing/2014/main" val="10001"/>
                  </a:ext>
                </a:extLst>
              </a:tr>
              <a:tr h="728940">
                <a:tc>
                  <a:txBody>
                    <a:bodyPr/>
                    <a:lstStyle/>
                    <a:p>
                      <a:r>
                        <a:rPr lang="en-IE" sz="2800" b="0" dirty="0"/>
                        <a:t>Capillaries</a:t>
                      </a:r>
                    </a:p>
                  </a:txBody>
                  <a:tcPr/>
                </a:tc>
                <a:tc>
                  <a:txBody>
                    <a:bodyPr/>
                    <a:lstStyle/>
                    <a:p>
                      <a:r>
                        <a:rPr lang="en-IE" sz="1600" dirty="0"/>
                        <a:t>Transport blood from arteries to veins.</a:t>
                      </a:r>
                    </a:p>
                    <a:p>
                      <a:r>
                        <a:rPr lang="en-IE" sz="1600" dirty="0"/>
                        <a:t>The capillaries</a:t>
                      </a:r>
                      <a:r>
                        <a:rPr lang="en-IE" sz="1600" baseline="0" dirty="0"/>
                        <a:t> have extremely thin walls.</a:t>
                      </a:r>
                    </a:p>
                    <a:p>
                      <a:r>
                        <a:rPr lang="en-IE" sz="1600" dirty="0"/>
                        <a:t>The thin walls allow diffusion of substances such as nutrients/oxygen/ waste products to pass into and out of capillaries.</a:t>
                      </a:r>
                    </a:p>
                  </a:txBody>
                  <a:tcPr/>
                </a:tc>
                <a:extLst>
                  <a:ext uri="{0D108BD9-81ED-4DB2-BD59-A6C34878D82A}">
                    <a16:rowId xmlns="" xmlns:a16="http://schemas.microsoft.com/office/drawing/2014/main" val="10002"/>
                  </a:ext>
                </a:extLst>
              </a:tr>
            </a:tbl>
          </a:graphicData>
        </a:graphic>
      </p:graphicFrame>
      <p:sp>
        <p:nvSpPr>
          <p:cNvPr id="9" name="TextBox 8"/>
          <p:cNvSpPr txBox="1"/>
          <p:nvPr/>
        </p:nvSpPr>
        <p:spPr>
          <a:xfrm>
            <a:off x="97196" y="2441777"/>
            <a:ext cx="6631850" cy="646331"/>
          </a:xfrm>
          <a:prstGeom prst="rect">
            <a:avLst/>
          </a:prstGeom>
          <a:noFill/>
        </p:spPr>
        <p:txBody>
          <a:bodyPr wrap="square" rtlCol="0">
            <a:spAutoFit/>
          </a:bodyPr>
          <a:lstStyle/>
          <a:p>
            <a:r>
              <a:rPr lang="en-IE" dirty="0">
                <a:solidFill>
                  <a:srgbClr val="FF0000"/>
                </a:solidFill>
              </a:rPr>
              <a:t>Note: Blood vessels transport blood from the heart and to the heart. There are three types of blood vessels…</a:t>
            </a:r>
          </a:p>
        </p:txBody>
      </p:sp>
      <p:sp>
        <p:nvSpPr>
          <p:cNvPr id="2" name="TextBox 1">
            <a:extLst>
              <a:ext uri="{FF2B5EF4-FFF2-40B4-BE49-F238E27FC236}">
                <a16:creationId xmlns="" xmlns:a16="http://schemas.microsoft.com/office/drawing/2014/main" id="{0FC5EBBE-A0CA-CB41-B580-F563370CA1C0}"/>
              </a:ext>
            </a:extLst>
          </p:cNvPr>
          <p:cNvSpPr txBox="1"/>
          <p:nvPr/>
        </p:nvSpPr>
        <p:spPr>
          <a:xfrm>
            <a:off x="9258370" y="6354868"/>
            <a:ext cx="3356052" cy="369332"/>
          </a:xfrm>
          <a:prstGeom prst="rect">
            <a:avLst/>
          </a:prstGeom>
          <a:noFill/>
        </p:spPr>
        <p:txBody>
          <a:bodyPr wrap="square" rtlCol="0">
            <a:spAutoFit/>
          </a:bodyPr>
          <a:lstStyle/>
          <a:p>
            <a:r>
              <a:rPr lang="en-US" dirty="0">
                <a:hlinkClick r:id="rId5"/>
              </a:rPr>
              <a:t>Recap with this animation.</a:t>
            </a:r>
            <a:endParaRPr lang="en-US" dirty="0"/>
          </a:p>
        </p:txBody>
      </p:sp>
      <p:pic>
        <p:nvPicPr>
          <p:cNvPr id="10" name="Picture 9"/>
          <p:cNvPicPr>
            <a:picLocks noChangeAspect="1"/>
          </p:cNvPicPr>
          <p:nvPr/>
        </p:nvPicPr>
        <p:blipFill>
          <a:blip r:embed="rId6"/>
          <a:stretch>
            <a:fillRect/>
          </a:stretch>
        </p:blipFill>
        <p:spPr>
          <a:xfrm>
            <a:off x="263348" y="336155"/>
            <a:ext cx="7677150" cy="790575"/>
          </a:xfrm>
          <a:prstGeom prst="rect">
            <a:avLst/>
          </a:prstGeom>
        </p:spPr>
      </p:pic>
    </p:spTree>
    <p:extLst>
      <p:ext uri="{BB962C8B-B14F-4D97-AF65-F5344CB8AC3E}">
        <p14:creationId xmlns:p14="http://schemas.microsoft.com/office/powerpoint/2010/main" val="2855101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sp>
        <p:nvSpPr>
          <p:cNvPr id="6" name="Rectangle 5">
            <a:extLst>
              <a:ext uri="{FF2B5EF4-FFF2-40B4-BE49-F238E27FC236}">
                <a16:creationId xmlns="" xmlns:a16="http://schemas.microsoft.com/office/drawing/2014/main" id="{B5691893-98C2-0842-9A6C-45749CDCE34B}"/>
              </a:ext>
            </a:extLst>
          </p:cNvPr>
          <p:cNvSpPr/>
          <p:nvPr/>
        </p:nvSpPr>
        <p:spPr>
          <a:xfrm>
            <a:off x="8550441" y="6039729"/>
            <a:ext cx="2069431" cy="721895"/>
          </a:xfrm>
          <a:prstGeom prst="rect">
            <a:avLst/>
          </a:prstGeom>
          <a:solidFill>
            <a:srgbClr val="FF7E7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Body</a:t>
            </a:r>
          </a:p>
        </p:txBody>
      </p:sp>
      <p:sp>
        <p:nvSpPr>
          <p:cNvPr id="7" name="Rectangle 6">
            <a:extLst>
              <a:ext uri="{FF2B5EF4-FFF2-40B4-BE49-F238E27FC236}">
                <a16:creationId xmlns="" xmlns:a16="http://schemas.microsoft.com/office/drawing/2014/main" id="{D354E339-AA5D-E147-A7CB-0E4F05546DD5}"/>
              </a:ext>
            </a:extLst>
          </p:cNvPr>
          <p:cNvSpPr/>
          <p:nvPr/>
        </p:nvSpPr>
        <p:spPr>
          <a:xfrm>
            <a:off x="8550441" y="1371919"/>
            <a:ext cx="2069431" cy="721895"/>
          </a:xfrm>
          <a:prstGeom prst="rect">
            <a:avLst/>
          </a:prstGeom>
          <a:solidFill>
            <a:srgbClr val="FF7E7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Lungs</a:t>
            </a:r>
          </a:p>
        </p:txBody>
      </p:sp>
      <p:pic>
        <p:nvPicPr>
          <p:cNvPr id="8" name="Picture 7">
            <a:extLst>
              <a:ext uri="{FF2B5EF4-FFF2-40B4-BE49-F238E27FC236}">
                <a16:creationId xmlns="" xmlns:a16="http://schemas.microsoft.com/office/drawing/2014/main" id="{8558CC3B-65F8-2944-9BED-268BD1BC3A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3217" y="2783367"/>
            <a:ext cx="1848246" cy="2310307"/>
          </a:xfrm>
          <a:prstGeom prst="rect">
            <a:avLst/>
          </a:prstGeom>
        </p:spPr>
      </p:pic>
      <p:sp>
        <p:nvSpPr>
          <p:cNvPr id="11" name="Arc 10">
            <a:extLst>
              <a:ext uri="{FF2B5EF4-FFF2-40B4-BE49-F238E27FC236}">
                <a16:creationId xmlns="" xmlns:a16="http://schemas.microsoft.com/office/drawing/2014/main" id="{D986828F-D2C7-6F40-A369-172580665477}"/>
              </a:ext>
            </a:extLst>
          </p:cNvPr>
          <p:cNvSpPr/>
          <p:nvPr/>
        </p:nvSpPr>
        <p:spPr>
          <a:xfrm>
            <a:off x="10250905" y="2085597"/>
            <a:ext cx="733617" cy="1588045"/>
          </a:xfrm>
          <a:prstGeom prst="arc">
            <a:avLst>
              <a:gd name="adj1" fmla="val 16200000"/>
              <a:gd name="adj2" fmla="val 5374131"/>
            </a:avLst>
          </a:prstGeom>
          <a:noFill/>
          <a:ln>
            <a:solidFill>
              <a:srgbClr val="F32E2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ight Arrow 11">
            <a:extLst>
              <a:ext uri="{FF2B5EF4-FFF2-40B4-BE49-F238E27FC236}">
                <a16:creationId xmlns="" xmlns:a16="http://schemas.microsoft.com/office/drawing/2014/main" id="{22F2B6C0-6D5E-2B4B-AA69-D8554902965E}"/>
              </a:ext>
            </a:extLst>
          </p:cNvPr>
          <p:cNvSpPr/>
          <p:nvPr/>
        </p:nvSpPr>
        <p:spPr>
          <a:xfrm rot="5400000" flipV="1">
            <a:off x="10751911" y="2739583"/>
            <a:ext cx="465221" cy="280073"/>
          </a:xfrm>
          <a:prstGeom prst="rightArrow">
            <a:avLst/>
          </a:prstGeom>
          <a:solidFill>
            <a:srgbClr val="FF7E79"/>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 xmlns:a16="http://schemas.microsoft.com/office/drawing/2014/main" id="{8A3DE33D-FFF8-594D-82D3-381C2E6C34C1}"/>
              </a:ext>
            </a:extLst>
          </p:cNvPr>
          <p:cNvSpPr txBox="1"/>
          <p:nvPr/>
        </p:nvSpPr>
        <p:spPr>
          <a:xfrm>
            <a:off x="593558" y="2085597"/>
            <a:ext cx="6866021" cy="4493538"/>
          </a:xfrm>
          <a:prstGeom prst="rect">
            <a:avLst/>
          </a:prstGeom>
          <a:noFill/>
        </p:spPr>
        <p:txBody>
          <a:bodyPr wrap="square" rtlCol="0">
            <a:spAutoFit/>
          </a:bodyPr>
          <a:lstStyle/>
          <a:p>
            <a:r>
              <a:rPr lang="en-US" sz="2400" dirty="0"/>
              <a:t>The steady pumping of the heart supports life by moving blood through the body. Both sides of the heart pump blood at the same time. </a:t>
            </a:r>
            <a:br>
              <a:rPr lang="en-US" sz="2400" dirty="0"/>
            </a:br>
            <a:r>
              <a:rPr lang="en-US" sz="2400" dirty="0"/>
              <a:t/>
            </a:r>
            <a:br>
              <a:rPr lang="en-US" sz="2400" dirty="0"/>
            </a:br>
            <a:r>
              <a:rPr lang="en-US" sz="2400" dirty="0"/>
              <a:t>As the right ventricle contracts and sends blood to the lungs, the left ventricle also contracts and squeezes blood out to the body.</a:t>
            </a:r>
          </a:p>
          <a:p>
            <a:endParaRPr lang="en-US" dirty="0"/>
          </a:p>
          <a:p>
            <a:r>
              <a:rPr lang="en-US" sz="3200" dirty="0">
                <a:solidFill>
                  <a:srgbClr val="F32E29"/>
                </a:solidFill>
              </a:rPr>
              <a:t>Activity – Record the pathway of the blood using the illustration on the right.</a:t>
            </a:r>
          </a:p>
          <a:p>
            <a:endParaRPr lang="en-US" dirty="0"/>
          </a:p>
          <a:p>
            <a:endParaRPr lang="en-US" dirty="0"/>
          </a:p>
        </p:txBody>
      </p:sp>
      <p:sp>
        <p:nvSpPr>
          <p:cNvPr id="14" name="TextBox 13">
            <a:extLst>
              <a:ext uri="{FF2B5EF4-FFF2-40B4-BE49-F238E27FC236}">
                <a16:creationId xmlns="" xmlns:a16="http://schemas.microsoft.com/office/drawing/2014/main" id="{CAF0BAF9-2C6E-8940-992F-298ADD440337}"/>
              </a:ext>
            </a:extLst>
          </p:cNvPr>
          <p:cNvSpPr txBox="1"/>
          <p:nvPr/>
        </p:nvSpPr>
        <p:spPr>
          <a:xfrm>
            <a:off x="145323" y="6211669"/>
            <a:ext cx="6631850" cy="369332"/>
          </a:xfrm>
          <a:prstGeom prst="rect">
            <a:avLst/>
          </a:prstGeom>
          <a:noFill/>
        </p:spPr>
        <p:txBody>
          <a:bodyPr wrap="square" rtlCol="0">
            <a:spAutoFit/>
          </a:bodyPr>
          <a:lstStyle/>
          <a:p>
            <a:r>
              <a:rPr lang="en-IE" dirty="0">
                <a:solidFill>
                  <a:srgbClr val="FF0000"/>
                </a:solidFill>
              </a:rPr>
              <a:t>Note: </a:t>
            </a:r>
            <a:r>
              <a:rPr lang="en-IE" dirty="0">
                <a:solidFill>
                  <a:srgbClr val="FF0000"/>
                </a:solidFill>
                <a:hlinkClick r:id="rId5"/>
              </a:rPr>
              <a:t>There is a nice activity here on page 30 and 32.</a:t>
            </a:r>
            <a:endParaRPr lang="en-IE" dirty="0">
              <a:solidFill>
                <a:srgbClr val="FF0000"/>
              </a:solidFill>
            </a:endParaRPr>
          </a:p>
        </p:txBody>
      </p:sp>
      <p:pic>
        <p:nvPicPr>
          <p:cNvPr id="2" name="Picture 1"/>
          <p:cNvPicPr>
            <a:picLocks noChangeAspect="1"/>
          </p:cNvPicPr>
          <p:nvPr/>
        </p:nvPicPr>
        <p:blipFill>
          <a:blip r:embed="rId6"/>
          <a:stretch>
            <a:fillRect/>
          </a:stretch>
        </p:blipFill>
        <p:spPr>
          <a:xfrm>
            <a:off x="351335" y="339602"/>
            <a:ext cx="6219825" cy="809625"/>
          </a:xfrm>
          <a:prstGeom prst="rect">
            <a:avLst/>
          </a:prstGeom>
        </p:spPr>
      </p:pic>
    </p:spTree>
    <p:extLst>
      <p:ext uri="{BB962C8B-B14F-4D97-AF65-F5344CB8AC3E}">
        <p14:creationId xmlns:p14="http://schemas.microsoft.com/office/powerpoint/2010/main" val="3323125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pic>
        <p:nvPicPr>
          <p:cNvPr id="2" name="Picture 1">
            <a:extLst>
              <a:ext uri="{FF2B5EF4-FFF2-40B4-BE49-F238E27FC236}">
                <a16:creationId xmlns="" xmlns:a16="http://schemas.microsoft.com/office/drawing/2014/main" id="{E060ACC7-8298-6F44-8260-A3EB2CEF298E}"/>
              </a:ext>
            </a:extLst>
          </p:cNvPr>
          <p:cNvPicPr>
            <a:picLocks noChangeAspect="1"/>
          </p:cNvPicPr>
          <p:nvPr/>
        </p:nvPicPr>
        <p:blipFill>
          <a:blip r:embed="rId4"/>
          <a:stretch>
            <a:fillRect/>
          </a:stretch>
        </p:blipFill>
        <p:spPr>
          <a:xfrm>
            <a:off x="7427495" y="3514157"/>
            <a:ext cx="5039386" cy="3343843"/>
          </a:xfrm>
          <a:prstGeom prst="rect">
            <a:avLst/>
          </a:prstGeom>
        </p:spPr>
      </p:pic>
      <p:sp>
        <p:nvSpPr>
          <p:cNvPr id="6" name="TextBox 5">
            <a:extLst>
              <a:ext uri="{FF2B5EF4-FFF2-40B4-BE49-F238E27FC236}">
                <a16:creationId xmlns="" xmlns:a16="http://schemas.microsoft.com/office/drawing/2014/main" id="{A8A70B57-611F-9741-AFE2-3F6DD5C1B63A}"/>
              </a:ext>
            </a:extLst>
          </p:cNvPr>
          <p:cNvSpPr txBox="1"/>
          <p:nvPr/>
        </p:nvSpPr>
        <p:spPr>
          <a:xfrm>
            <a:off x="480081" y="2245895"/>
            <a:ext cx="6337814" cy="4247317"/>
          </a:xfrm>
          <a:prstGeom prst="rect">
            <a:avLst/>
          </a:prstGeom>
          <a:noFill/>
        </p:spPr>
        <p:txBody>
          <a:bodyPr wrap="square" rtlCol="0">
            <a:spAutoFit/>
          </a:bodyPr>
          <a:lstStyle/>
          <a:p>
            <a:r>
              <a:rPr lang="en-US" dirty="0"/>
              <a:t>Blood pressure is the </a:t>
            </a:r>
            <a:r>
              <a:rPr lang="en-US" b="1" dirty="0"/>
              <a:t>force </a:t>
            </a:r>
            <a:r>
              <a:rPr lang="en-US" dirty="0"/>
              <a:t>with which the blood pushes against the walls of the arteries as it circulates the body. </a:t>
            </a:r>
          </a:p>
          <a:p>
            <a:endParaRPr lang="en-US" dirty="0"/>
          </a:p>
          <a:p>
            <a:r>
              <a:rPr lang="en-US" dirty="0"/>
              <a:t>Blood pressure is </a:t>
            </a:r>
            <a:r>
              <a:rPr lang="en-IE" dirty="0"/>
              <a:t>measured using a piece of equipment called a </a:t>
            </a:r>
            <a:r>
              <a:rPr lang="en-IE" b="1" dirty="0"/>
              <a:t>sphygmomanometer</a:t>
            </a:r>
            <a:r>
              <a:rPr lang="en-IE" dirty="0"/>
              <a:t> or digital blood pressure meters </a:t>
            </a:r>
          </a:p>
          <a:p>
            <a:endParaRPr lang="en-IE" dirty="0"/>
          </a:p>
          <a:p>
            <a:r>
              <a:rPr lang="en-IE" dirty="0"/>
              <a:t>Doctors always give blood pressure as two readings.</a:t>
            </a:r>
            <a:br>
              <a:rPr lang="en-IE" dirty="0"/>
            </a:br>
            <a:endParaRPr lang="en-IE" dirty="0"/>
          </a:p>
          <a:p>
            <a:r>
              <a:rPr lang="en-IE" dirty="0"/>
              <a:t>1. The first number is the higher pressure caused as the left ventricle</a:t>
            </a:r>
            <a:r>
              <a:rPr lang="en-IE" b="1" dirty="0"/>
              <a:t> contracts </a:t>
            </a:r>
            <a:r>
              <a:rPr lang="en-IE" dirty="0"/>
              <a:t>to push blood out of the heart. This is the systolic blood pressure.</a:t>
            </a:r>
          </a:p>
          <a:p>
            <a:endParaRPr lang="en-IE" dirty="0"/>
          </a:p>
          <a:p>
            <a:r>
              <a:rPr lang="en-IE" dirty="0"/>
              <a:t>2. The lower value measures the force your heart exerts on the walls of your arteries </a:t>
            </a:r>
            <a:r>
              <a:rPr lang="en-IE" b="1" dirty="0"/>
              <a:t>in between beats</a:t>
            </a:r>
            <a:r>
              <a:rPr lang="en-IE" dirty="0"/>
              <a:t>. This is the diastolic blood pressure.</a:t>
            </a:r>
            <a:endParaRPr lang="en-US" dirty="0"/>
          </a:p>
        </p:txBody>
      </p:sp>
      <p:pic>
        <p:nvPicPr>
          <p:cNvPr id="8" name="Picture 7">
            <a:extLst>
              <a:ext uri="{FF2B5EF4-FFF2-40B4-BE49-F238E27FC236}">
                <a16:creationId xmlns="" xmlns:a16="http://schemas.microsoft.com/office/drawing/2014/main" id="{76549A71-2B15-0345-B7B7-ABCF7409576D}"/>
              </a:ext>
            </a:extLst>
          </p:cNvPr>
          <p:cNvPicPr>
            <a:picLocks noChangeAspect="1"/>
          </p:cNvPicPr>
          <p:nvPr/>
        </p:nvPicPr>
        <p:blipFill>
          <a:blip r:embed="rId5"/>
          <a:stretch>
            <a:fillRect/>
          </a:stretch>
        </p:blipFill>
        <p:spPr>
          <a:xfrm>
            <a:off x="8021887" y="682336"/>
            <a:ext cx="3159459" cy="32063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6"/>
          <a:stretch>
            <a:fillRect/>
          </a:stretch>
        </p:blipFill>
        <p:spPr>
          <a:xfrm>
            <a:off x="480081" y="438150"/>
            <a:ext cx="4552950" cy="800100"/>
          </a:xfrm>
          <a:prstGeom prst="rect">
            <a:avLst/>
          </a:prstGeom>
        </p:spPr>
      </p:pic>
    </p:spTree>
    <p:extLst>
      <p:ext uri="{BB962C8B-B14F-4D97-AF65-F5344CB8AC3E}">
        <p14:creationId xmlns:p14="http://schemas.microsoft.com/office/powerpoint/2010/main" val="2740689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sp>
        <p:nvSpPr>
          <p:cNvPr id="3" name="TextBox 2"/>
          <p:cNvSpPr txBox="1"/>
          <p:nvPr/>
        </p:nvSpPr>
        <p:spPr>
          <a:xfrm>
            <a:off x="480081" y="2377563"/>
            <a:ext cx="5170442" cy="1754326"/>
          </a:xfrm>
          <a:prstGeom prst="rect">
            <a:avLst/>
          </a:prstGeom>
          <a:noFill/>
        </p:spPr>
        <p:txBody>
          <a:bodyPr wrap="square" rtlCol="0">
            <a:spAutoFit/>
          </a:bodyPr>
          <a:lstStyle/>
          <a:p>
            <a:r>
              <a:rPr lang="en-IE" dirty="0" smtClean="0">
                <a:latin typeface="Comic Sans MS" panose="030F0702030302020204" pitchFamily="66" charset="0"/>
              </a:rPr>
              <a:t>Medicine has made some of its most exciting advances in cardiology. </a:t>
            </a:r>
            <a:r>
              <a:rPr lang="en-IE" b="1" dirty="0" smtClean="0">
                <a:latin typeface="Comic Sans MS" panose="030F0702030302020204" pitchFamily="66" charset="0"/>
              </a:rPr>
              <a:t>Cardiology</a:t>
            </a:r>
            <a:r>
              <a:rPr lang="en-IE" dirty="0" smtClean="0">
                <a:latin typeface="Comic Sans MS" panose="030F0702030302020204" pitchFamily="66" charset="0"/>
              </a:rPr>
              <a:t> is the branch of medicine that deals with diseases of the heart and blood vessels. In the 1900’s, doctors learned to diagnose and treat many heart conditions. </a:t>
            </a:r>
            <a:endParaRPr lang="en-IE" dirty="0">
              <a:latin typeface="Comic Sans MS" panose="030F0702030302020204" pitchFamily="66" charset="0"/>
            </a:endParaRPr>
          </a:p>
        </p:txBody>
      </p:sp>
      <p:pic>
        <p:nvPicPr>
          <p:cNvPr id="1026" name="Picture 2" descr="Image result for ec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215" y="4131889"/>
            <a:ext cx="4443047"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5"/>
          <a:stretch>
            <a:fillRect/>
          </a:stretch>
        </p:blipFill>
        <p:spPr>
          <a:xfrm>
            <a:off x="5650523" y="3087975"/>
            <a:ext cx="6382107" cy="3541480"/>
          </a:xfrm>
          <a:prstGeom prst="rect">
            <a:avLst/>
          </a:prstGeom>
        </p:spPr>
      </p:pic>
      <p:sp>
        <p:nvSpPr>
          <p:cNvPr id="12" name="TextBox 11"/>
          <p:cNvSpPr txBox="1"/>
          <p:nvPr/>
        </p:nvSpPr>
        <p:spPr>
          <a:xfrm>
            <a:off x="5650523" y="2115184"/>
            <a:ext cx="6541477" cy="830997"/>
          </a:xfrm>
          <a:prstGeom prst="rect">
            <a:avLst/>
          </a:prstGeom>
          <a:noFill/>
        </p:spPr>
        <p:txBody>
          <a:bodyPr wrap="square" rtlCol="0">
            <a:spAutoFit/>
          </a:bodyPr>
          <a:lstStyle/>
          <a:p>
            <a:r>
              <a:rPr lang="en-IE" sz="2400" b="1" dirty="0" smtClean="0"/>
              <a:t>Complete </a:t>
            </a:r>
            <a:r>
              <a:rPr lang="en-IE" sz="2400" b="1" dirty="0"/>
              <a:t>research </a:t>
            </a:r>
            <a:r>
              <a:rPr lang="en-IE" sz="2400" b="1" dirty="0" smtClean="0"/>
              <a:t>on the </a:t>
            </a:r>
            <a:r>
              <a:rPr lang="en-IE" sz="2400" b="1" dirty="0"/>
              <a:t>variety of diagnostic tools </a:t>
            </a:r>
            <a:r>
              <a:rPr lang="en-IE" sz="2400" b="1" dirty="0" smtClean="0"/>
              <a:t>that exist </a:t>
            </a:r>
            <a:r>
              <a:rPr lang="en-IE" sz="2400" b="1" dirty="0"/>
              <a:t>to </a:t>
            </a:r>
            <a:r>
              <a:rPr lang="en-IE" sz="2400" b="1" dirty="0" smtClean="0"/>
              <a:t>help diagnose heart conditions</a:t>
            </a:r>
            <a:r>
              <a:rPr lang="en-IE" sz="2400" dirty="0" smtClean="0"/>
              <a:t>.</a:t>
            </a:r>
            <a:endParaRPr lang="en-IE" sz="2400" dirty="0"/>
          </a:p>
        </p:txBody>
      </p:sp>
      <p:pic>
        <p:nvPicPr>
          <p:cNvPr id="2" name="Picture 1"/>
          <p:cNvPicPr>
            <a:picLocks noChangeAspect="1"/>
          </p:cNvPicPr>
          <p:nvPr/>
        </p:nvPicPr>
        <p:blipFill>
          <a:blip r:embed="rId6"/>
          <a:stretch>
            <a:fillRect/>
          </a:stretch>
        </p:blipFill>
        <p:spPr>
          <a:xfrm>
            <a:off x="382831" y="371246"/>
            <a:ext cx="6315075" cy="866775"/>
          </a:xfrm>
          <a:prstGeom prst="rect">
            <a:avLst/>
          </a:prstGeom>
        </p:spPr>
      </p:pic>
    </p:spTree>
    <p:extLst>
      <p:ext uri="{BB962C8B-B14F-4D97-AF65-F5344CB8AC3E}">
        <p14:creationId xmlns:p14="http://schemas.microsoft.com/office/powerpoint/2010/main" val="884843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7231" y="257908"/>
            <a:ext cx="3352800" cy="3071446"/>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smtClean="0">
                <a:solidFill>
                  <a:srgbClr val="FF0000"/>
                </a:solidFill>
              </a:rPr>
              <a:t>Electrocardiogram (ECG): </a:t>
            </a:r>
          </a:p>
          <a:p>
            <a:pPr algn="ctr"/>
            <a:endParaRPr lang="en-IE" dirty="0">
              <a:solidFill>
                <a:srgbClr val="FF0000"/>
              </a:solidFill>
            </a:endParaRPr>
          </a:p>
          <a:p>
            <a:endParaRPr lang="en-IE" dirty="0" smtClean="0">
              <a:solidFill>
                <a:srgbClr val="FF0000"/>
              </a:solidFill>
            </a:endParaRPr>
          </a:p>
          <a:p>
            <a:pPr algn="ctr"/>
            <a:endParaRPr lang="en-IE" dirty="0">
              <a:solidFill>
                <a:srgbClr val="FF0000"/>
              </a:solidFill>
            </a:endParaRPr>
          </a:p>
          <a:p>
            <a:pPr algn="ctr"/>
            <a:endParaRPr lang="en-IE" dirty="0" smtClean="0">
              <a:solidFill>
                <a:srgbClr val="FF0000"/>
              </a:solidFill>
            </a:endParaRPr>
          </a:p>
          <a:p>
            <a:pPr algn="ctr"/>
            <a:endParaRPr lang="en-IE" dirty="0">
              <a:solidFill>
                <a:srgbClr val="FF0000"/>
              </a:solidFill>
            </a:endParaRPr>
          </a:p>
          <a:p>
            <a:pPr algn="ctr"/>
            <a:endParaRPr lang="en-IE" dirty="0" smtClean="0">
              <a:solidFill>
                <a:srgbClr val="FF0000"/>
              </a:solidFill>
            </a:endParaRPr>
          </a:p>
          <a:p>
            <a:pPr algn="ctr"/>
            <a:endParaRPr lang="en-IE" dirty="0">
              <a:solidFill>
                <a:srgbClr val="FF0000"/>
              </a:solidFill>
            </a:endParaRPr>
          </a:p>
          <a:p>
            <a:endParaRPr lang="en-IE" dirty="0" smtClean="0">
              <a:solidFill>
                <a:srgbClr val="FF0000"/>
              </a:solidFill>
            </a:endParaRPr>
          </a:p>
        </p:txBody>
      </p:sp>
      <p:sp>
        <p:nvSpPr>
          <p:cNvPr id="8" name="Rectangle 7"/>
          <p:cNvSpPr/>
          <p:nvPr/>
        </p:nvSpPr>
        <p:spPr>
          <a:xfrm>
            <a:off x="117231" y="3563816"/>
            <a:ext cx="3352800" cy="3071446"/>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smtClean="0">
                <a:solidFill>
                  <a:srgbClr val="FF0000"/>
                </a:solidFill>
              </a:rPr>
              <a:t>CAT/CT Scan:</a:t>
            </a:r>
          </a:p>
          <a:p>
            <a:endParaRPr lang="en-IE" dirty="0" smtClean="0">
              <a:solidFill>
                <a:srgbClr val="FF0000"/>
              </a:solidFill>
            </a:endParaRPr>
          </a:p>
          <a:p>
            <a:endParaRPr lang="en-IE" dirty="0">
              <a:solidFill>
                <a:srgbClr val="FF0000"/>
              </a:solidFill>
            </a:endParaRPr>
          </a:p>
          <a:p>
            <a:endParaRPr lang="en-IE" dirty="0" smtClean="0">
              <a:solidFill>
                <a:srgbClr val="FF0000"/>
              </a:solidFill>
            </a:endParaRPr>
          </a:p>
          <a:p>
            <a:endParaRPr lang="en-IE" dirty="0">
              <a:solidFill>
                <a:srgbClr val="FF0000"/>
              </a:solidFill>
            </a:endParaRPr>
          </a:p>
          <a:p>
            <a:endParaRPr lang="en-IE" dirty="0" smtClean="0">
              <a:solidFill>
                <a:srgbClr val="FF0000"/>
              </a:solidFill>
            </a:endParaRPr>
          </a:p>
          <a:p>
            <a:endParaRPr lang="en-IE" dirty="0">
              <a:solidFill>
                <a:srgbClr val="FF0000"/>
              </a:solidFill>
            </a:endParaRPr>
          </a:p>
          <a:p>
            <a:endParaRPr lang="en-IE" dirty="0" smtClean="0">
              <a:solidFill>
                <a:srgbClr val="FF0000"/>
              </a:solidFill>
            </a:endParaRPr>
          </a:p>
          <a:p>
            <a:endParaRPr lang="en-IE" dirty="0">
              <a:solidFill>
                <a:srgbClr val="FF0000"/>
              </a:solidFill>
            </a:endParaRPr>
          </a:p>
          <a:p>
            <a:endParaRPr lang="en-IE" dirty="0">
              <a:solidFill>
                <a:srgbClr val="FF0000"/>
              </a:solidFill>
            </a:endParaRPr>
          </a:p>
        </p:txBody>
      </p:sp>
      <p:sp>
        <p:nvSpPr>
          <p:cNvPr id="9" name="Rectangle 8"/>
          <p:cNvSpPr/>
          <p:nvPr/>
        </p:nvSpPr>
        <p:spPr>
          <a:xfrm>
            <a:off x="8663353" y="269631"/>
            <a:ext cx="3352800" cy="3071446"/>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a:solidFill>
                  <a:srgbClr val="FF0000"/>
                </a:solidFill>
              </a:rPr>
              <a:t>MRI:</a:t>
            </a:r>
          </a:p>
          <a:p>
            <a:endParaRPr lang="en-IE" dirty="0" smtClean="0">
              <a:solidFill>
                <a:srgbClr val="FF0000"/>
              </a:solidFill>
            </a:endParaRPr>
          </a:p>
          <a:p>
            <a:endParaRPr lang="en-IE" dirty="0">
              <a:solidFill>
                <a:srgbClr val="FF0000"/>
              </a:solidFill>
            </a:endParaRPr>
          </a:p>
          <a:p>
            <a:endParaRPr lang="en-IE" dirty="0" smtClean="0">
              <a:solidFill>
                <a:srgbClr val="FF0000"/>
              </a:solidFill>
            </a:endParaRPr>
          </a:p>
          <a:p>
            <a:pPr algn="ctr"/>
            <a:endParaRPr lang="en-IE" dirty="0">
              <a:solidFill>
                <a:srgbClr val="FF0000"/>
              </a:solidFill>
            </a:endParaRPr>
          </a:p>
          <a:p>
            <a:pPr algn="ctr"/>
            <a:endParaRPr lang="en-IE" dirty="0" smtClean="0">
              <a:solidFill>
                <a:srgbClr val="FF0000"/>
              </a:solidFill>
            </a:endParaRPr>
          </a:p>
          <a:p>
            <a:pPr algn="ctr"/>
            <a:endParaRPr lang="en-IE" dirty="0">
              <a:solidFill>
                <a:srgbClr val="FF0000"/>
              </a:solidFill>
            </a:endParaRPr>
          </a:p>
          <a:p>
            <a:pPr algn="ctr"/>
            <a:endParaRPr lang="en-IE" dirty="0" smtClean="0">
              <a:solidFill>
                <a:srgbClr val="FF0000"/>
              </a:solidFill>
            </a:endParaRPr>
          </a:p>
          <a:p>
            <a:pPr algn="ctr"/>
            <a:endParaRPr lang="en-IE" dirty="0">
              <a:solidFill>
                <a:srgbClr val="FF0000"/>
              </a:solidFill>
            </a:endParaRPr>
          </a:p>
          <a:p>
            <a:pPr algn="ctr"/>
            <a:endParaRPr lang="en-IE" dirty="0">
              <a:solidFill>
                <a:srgbClr val="FF0000"/>
              </a:solidFill>
            </a:endParaRPr>
          </a:p>
        </p:txBody>
      </p:sp>
      <p:sp>
        <p:nvSpPr>
          <p:cNvPr id="10" name="Rectangle 9"/>
          <p:cNvSpPr/>
          <p:nvPr/>
        </p:nvSpPr>
        <p:spPr>
          <a:xfrm>
            <a:off x="8663353" y="3563816"/>
            <a:ext cx="3352800" cy="3071446"/>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E" dirty="0">
              <a:solidFill>
                <a:srgbClr val="FF0000"/>
              </a:solidFill>
            </a:endParaRPr>
          </a:p>
          <a:p>
            <a:r>
              <a:rPr lang="en-IE" dirty="0" smtClean="0">
                <a:solidFill>
                  <a:srgbClr val="FF0000"/>
                </a:solidFill>
              </a:rPr>
              <a:t>MRA:</a:t>
            </a:r>
          </a:p>
          <a:p>
            <a:endParaRPr lang="en-IE" dirty="0">
              <a:solidFill>
                <a:srgbClr val="FF0000"/>
              </a:solidFill>
            </a:endParaRPr>
          </a:p>
          <a:p>
            <a:endParaRPr lang="en-IE" dirty="0" smtClean="0">
              <a:solidFill>
                <a:srgbClr val="FF0000"/>
              </a:solidFill>
            </a:endParaRPr>
          </a:p>
          <a:p>
            <a:endParaRPr lang="en-IE" dirty="0">
              <a:solidFill>
                <a:srgbClr val="FF0000"/>
              </a:solidFill>
            </a:endParaRPr>
          </a:p>
          <a:p>
            <a:endParaRPr lang="en-IE" dirty="0" smtClean="0">
              <a:solidFill>
                <a:srgbClr val="FF0000"/>
              </a:solidFill>
            </a:endParaRPr>
          </a:p>
          <a:p>
            <a:endParaRPr lang="en-IE" dirty="0">
              <a:solidFill>
                <a:srgbClr val="FF0000"/>
              </a:solidFill>
            </a:endParaRPr>
          </a:p>
          <a:p>
            <a:endParaRPr lang="en-IE" dirty="0" smtClean="0">
              <a:solidFill>
                <a:srgbClr val="FF0000"/>
              </a:solidFill>
            </a:endParaRPr>
          </a:p>
          <a:p>
            <a:endParaRPr lang="en-IE" dirty="0">
              <a:solidFill>
                <a:srgbClr val="FF0000"/>
              </a:solidFill>
            </a:endParaRPr>
          </a:p>
          <a:p>
            <a:endParaRPr lang="en-IE" dirty="0" smtClean="0">
              <a:solidFill>
                <a:srgbClr val="FF0000"/>
              </a:solidFill>
            </a:endParaRPr>
          </a:p>
          <a:p>
            <a:endParaRPr lang="en-IE" dirty="0" smtClean="0">
              <a:solidFill>
                <a:srgbClr val="FF0000"/>
              </a:solidFill>
            </a:endParaRPr>
          </a:p>
          <a:p>
            <a:endParaRPr lang="en-IE" dirty="0">
              <a:solidFill>
                <a:srgbClr val="FF0000"/>
              </a:solidFill>
            </a:endParaRPr>
          </a:p>
        </p:txBody>
      </p:sp>
      <p:sp>
        <p:nvSpPr>
          <p:cNvPr id="11" name="Rectangle 10"/>
          <p:cNvSpPr/>
          <p:nvPr/>
        </p:nvSpPr>
        <p:spPr>
          <a:xfrm>
            <a:off x="3575538" y="1676400"/>
            <a:ext cx="4982308" cy="1652954"/>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smtClean="0">
                <a:solidFill>
                  <a:srgbClr val="FF0000"/>
                </a:solidFill>
              </a:rPr>
              <a:t>Doppler Ultrasound:</a:t>
            </a:r>
          </a:p>
          <a:p>
            <a:endParaRPr lang="en-IE" dirty="0">
              <a:solidFill>
                <a:srgbClr val="FF0000"/>
              </a:solidFill>
            </a:endParaRPr>
          </a:p>
          <a:p>
            <a:endParaRPr lang="en-IE" dirty="0" smtClean="0">
              <a:solidFill>
                <a:srgbClr val="FF0000"/>
              </a:solidFill>
            </a:endParaRPr>
          </a:p>
          <a:p>
            <a:endParaRPr lang="en-IE" dirty="0">
              <a:solidFill>
                <a:srgbClr val="FF0000"/>
              </a:solidFill>
            </a:endParaRPr>
          </a:p>
          <a:p>
            <a:endParaRPr lang="en-IE" dirty="0">
              <a:solidFill>
                <a:srgbClr val="FF0000"/>
              </a:solidFill>
            </a:endParaRPr>
          </a:p>
        </p:txBody>
      </p:sp>
      <p:sp>
        <p:nvSpPr>
          <p:cNvPr id="12" name="Rectangle 11"/>
          <p:cNvSpPr/>
          <p:nvPr/>
        </p:nvSpPr>
        <p:spPr>
          <a:xfrm>
            <a:off x="3575538" y="3563815"/>
            <a:ext cx="4982308" cy="2285999"/>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a:solidFill>
                  <a:srgbClr val="FF0000"/>
                </a:solidFill>
              </a:rPr>
              <a:t>Digital Echocardiography</a:t>
            </a:r>
            <a:r>
              <a:rPr lang="en-IE" dirty="0" smtClean="0">
                <a:solidFill>
                  <a:srgbClr val="FF0000"/>
                </a:solidFill>
              </a:rPr>
              <a:t>:</a:t>
            </a:r>
          </a:p>
          <a:p>
            <a:endParaRPr lang="en-IE" dirty="0">
              <a:solidFill>
                <a:srgbClr val="FF0000"/>
              </a:solidFill>
            </a:endParaRPr>
          </a:p>
          <a:p>
            <a:endParaRPr lang="en-IE" dirty="0" smtClean="0">
              <a:solidFill>
                <a:srgbClr val="FF0000"/>
              </a:solidFill>
            </a:endParaRPr>
          </a:p>
          <a:p>
            <a:endParaRPr lang="en-IE" dirty="0">
              <a:solidFill>
                <a:srgbClr val="FF0000"/>
              </a:solidFill>
            </a:endParaRPr>
          </a:p>
          <a:p>
            <a:endParaRPr lang="en-IE" dirty="0" smtClean="0">
              <a:solidFill>
                <a:srgbClr val="FF0000"/>
              </a:solidFill>
            </a:endParaRPr>
          </a:p>
          <a:p>
            <a:endParaRPr lang="en-IE" dirty="0">
              <a:solidFill>
                <a:srgbClr val="FF0000"/>
              </a:solidFill>
            </a:endParaRPr>
          </a:p>
          <a:p>
            <a:endParaRPr lang="en-IE" dirty="0">
              <a:solidFill>
                <a:srgbClr val="FF0000"/>
              </a:solidFill>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3233" y="6236677"/>
            <a:ext cx="1995269" cy="398585"/>
          </a:xfrm>
          <a:prstGeom prst="rect">
            <a:avLst/>
          </a:prstGeom>
        </p:spPr>
      </p:pic>
      <p:sp>
        <p:nvSpPr>
          <p:cNvPr id="14" name="Rectangle 13"/>
          <p:cNvSpPr/>
          <p:nvPr/>
        </p:nvSpPr>
        <p:spPr>
          <a:xfrm>
            <a:off x="3155349" y="118499"/>
            <a:ext cx="5822686" cy="1323439"/>
          </a:xfrm>
          <a:prstGeom prst="rect">
            <a:avLst/>
          </a:prstGeom>
          <a:noFill/>
        </p:spPr>
        <p:txBody>
          <a:bodyPr wrap="square" lIns="91440" tIns="45720" rIns="91440" bIns="45720">
            <a:spAutoFit/>
          </a:bodyPr>
          <a:lstStyle/>
          <a:p>
            <a:pPr algn="ctr"/>
            <a:r>
              <a:rPr lang="en-US" sz="8000" b="0" cap="none" spc="0" dirty="0" smtClean="0">
                <a:ln w="0"/>
                <a:solidFill>
                  <a:srgbClr val="F32E29"/>
                </a:solidFill>
                <a:effectLst>
                  <a:outerShdw blurRad="38100" dist="25400" dir="5400000" algn="ctr" rotWithShape="0">
                    <a:srgbClr val="6E747A">
                      <a:alpha val="43000"/>
                    </a:srgbClr>
                  </a:outerShdw>
                </a:effectLst>
              </a:rPr>
              <a:t>Cardiology</a:t>
            </a:r>
            <a:endParaRPr lang="en-US" sz="8000" b="0" cap="none" spc="0" dirty="0">
              <a:ln w="0"/>
              <a:solidFill>
                <a:srgbClr val="F32E29"/>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534706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7231" y="257908"/>
            <a:ext cx="3352800" cy="3071446"/>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smtClean="0">
                <a:solidFill>
                  <a:srgbClr val="FF0000"/>
                </a:solidFill>
              </a:rPr>
              <a:t>Electrocardiograph: </a:t>
            </a:r>
          </a:p>
          <a:p>
            <a:r>
              <a:rPr lang="en-IE" dirty="0" smtClean="0">
                <a:solidFill>
                  <a:schemeClr val="tx1"/>
                </a:solidFill>
              </a:rPr>
              <a:t>Twelve electrodes are placed on the skin to pick up the electrical pattern of the blood.</a:t>
            </a:r>
            <a:endParaRPr lang="en-IE" dirty="0">
              <a:solidFill>
                <a:schemeClr val="tx1"/>
              </a:solidFill>
            </a:endParaRPr>
          </a:p>
          <a:p>
            <a:endParaRPr lang="en-IE" dirty="0" smtClean="0">
              <a:solidFill>
                <a:schemeClr val="tx1"/>
              </a:solidFill>
            </a:endParaRPr>
          </a:p>
          <a:p>
            <a:r>
              <a:rPr lang="en-IE" dirty="0">
                <a:solidFill>
                  <a:schemeClr val="tx1"/>
                </a:solidFill>
              </a:rPr>
              <a:t>A</a:t>
            </a:r>
            <a:r>
              <a:rPr lang="en-IE" dirty="0" smtClean="0">
                <a:solidFill>
                  <a:schemeClr val="tx1"/>
                </a:solidFill>
              </a:rPr>
              <a:t> record called an electrocardiogram (ECG) is produced, which displays the electrical activity of the heart muscle. </a:t>
            </a:r>
            <a:r>
              <a:rPr lang="en-IE" sz="1400" i="1" dirty="0" smtClean="0">
                <a:solidFill>
                  <a:schemeClr val="accent1">
                    <a:lumMod val="75000"/>
                  </a:schemeClr>
                </a:solidFill>
              </a:rPr>
              <a:t>(Source: World </a:t>
            </a:r>
            <a:r>
              <a:rPr lang="en-IE" sz="1400" i="1" dirty="0">
                <a:solidFill>
                  <a:schemeClr val="accent1">
                    <a:lumMod val="75000"/>
                  </a:schemeClr>
                </a:solidFill>
              </a:rPr>
              <a:t>Book Online</a:t>
            </a:r>
            <a:r>
              <a:rPr lang="en-IE" sz="1400" i="1" dirty="0" smtClean="0">
                <a:solidFill>
                  <a:schemeClr val="accent1">
                    <a:lumMod val="75000"/>
                  </a:schemeClr>
                </a:solidFill>
              </a:rPr>
              <a:t>)</a:t>
            </a:r>
            <a:endParaRPr lang="en-IE" sz="1400" i="1" dirty="0">
              <a:solidFill>
                <a:schemeClr val="accent1">
                  <a:lumMod val="75000"/>
                </a:schemeClr>
              </a:solidFill>
            </a:endParaRPr>
          </a:p>
          <a:p>
            <a:endParaRPr lang="en-IE" dirty="0" smtClean="0">
              <a:solidFill>
                <a:srgbClr val="FF0000"/>
              </a:solidFill>
            </a:endParaRPr>
          </a:p>
        </p:txBody>
      </p:sp>
      <p:sp>
        <p:nvSpPr>
          <p:cNvPr id="8" name="Rectangle 7"/>
          <p:cNvSpPr/>
          <p:nvPr/>
        </p:nvSpPr>
        <p:spPr>
          <a:xfrm>
            <a:off x="117231" y="3563816"/>
            <a:ext cx="3352800" cy="3071446"/>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smtClean="0">
                <a:solidFill>
                  <a:srgbClr val="FF0000"/>
                </a:solidFill>
              </a:rPr>
              <a:t>CAT Scan/ Computed Tomography Scan:</a:t>
            </a:r>
          </a:p>
          <a:p>
            <a:r>
              <a:rPr lang="en-IE" dirty="0" smtClean="0">
                <a:solidFill>
                  <a:schemeClr val="tx1"/>
                </a:solidFill>
              </a:rPr>
              <a:t>This diagnostic technique is used to detect coronary artery disease by highlighting areas of increased density. </a:t>
            </a:r>
          </a:p>
          <a:p>
            <a:r>
              <a:rPr lang="en-IE" sz="1400" i="1" dirty="0">
                <a:solidFill>
                  <a:schemeClr val="accent1">
                    <a:lumMod val="75000"/>
                  </a:schemeClr>
                </a:solidFill>
              </a:rPr>
              <a:t>(Source: Columbia Surgery)</a:t>
            </a:r>
          </a:p>
          <a:p>
            <a:endParaRPr lang="en-IE" dirty="0">
              <a:solidFill>
                <a:srgbClr val="FF0000"/>
              </a:solidFill>
            </a:endParaRPr>
          </a:p>
          <a:p>
            <a:endParaRPr lang="en-IE" dirty="0" smtClean="0">
              <a:solidFill>
                <a:srgbClr val="FF0000"/>
              </a:solidFill>
            </a:endParaRPr>
          </a:p>
        </p:txBody>
      </p:sp>
      <p:sp>
        <p:nvSpPr>
          <p:cNvPr id="9" name="Rectangle 8"/>
          <p:cNvSpPr/>
          <p:nvPr/>
        </p:nvSpPr>
        <p:spPr>
          <a:xfrm>
            <a:off x="8663353" y="269631"/>
            <a:ext cx="3352800" cy="3071446"/>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a:solidFill>
                  <a:srgbClr val="FF0000"/>
                </a:solidFill>
              </a:rPr>
              <a:t>MRI:</a:t>
            </a:r>
          </a:p>
          <a:p>
            <a:r>
              <a:rPr lang="en-IE" dirty="0" smtClean="0">
                <a:solidFill>
                  <a:schemeClr val="tx1"/>
                </a:solidFill>
              </a:rPr>
              <a:t>A diagnostic technique that is used </a:t>
            </a:r>
            <a:r>
              <a:rPr lang="en-IE" dirty="0">
                <a:solidFill>
                  <a:schemeClr val="tx1"/>
                </a:solidFill>
              </a:rPr>
              <a:t>to assess anatomy and heart muscle function, as well as to identify the presence of any scar </a:t>
            </a:r>
            <a:r>
              <a:rPr lang="en-IE" dirty="0" smtClean="0">
                <a:solidFill>
                  <a:schemeClr val="tx1"/>
                </a:solidFill>
              </a:rPr>
              <a:t>tissue.</a:t>
            </a:r>
            <a:br>
              <a:rPr lang="en-IE" dirty="0" smtClean="0">
                <a:solidFill>
                  <a:schemeClr val="tx1"/>
                </a:solidFill>
              </a:rPr>
            </a:br>
            <a:r>
              <a:rPr lang="en-IE" sz="1400" i="1" dirty="0">
                <a:solidFill>
                  <a:schemeClr val="accent1">
                    <a:lumMod val="75000"/>
                  </a:schemeClr>
                </a:solidFill>
              </a:rPr>
              <a:t>(Source: Columbia Surgery)</a:t>
            </a:r>
          </a:p>
          <a:p>
            <a:endParaRPr lang="en-IE" dirty="0" smtClean="0">
              <a:solidFill>
                <a:srgbClr val="FF0000"/>
              </a:solidFill>
            </a:endParaRPr>
          </a:p>
          <a:p>
            <a:pPr algn="ctr"/>
            <a:endParaRPr lang="en-IE" dirty="0">
              <a:solidFill>
                <a:srgbClr val="FF0000"/>
              </a:solidFill>
            </a:endParaRPr>
          </a:p>
          <a:p>
            <a:pPr algn="ctr"/>
            <a:endParaRPr lang="en-IE" dirty="0">
              <a:solidFill>
                <a:srgbClr val="FF0000"/>
              </a:solidFill>
            </a:endParaRPr>
          </a:p>
        </p:txBody>
      </p:sp>
      <p:sp>
        <p:nvSpPr>
          <p:cNvPr id="10" name="Rectangle 9"/>
          <p:cNvSpPr/>
          <p:nvPr/>
        </p:nvSpPr>
        <p:spPr>
          <a:xfrm>
            <a:off x="8663353" y="3563816"/>
            <a:ext cx="3352800" cy="3071446"/>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E" dirty="0">
              <a:solidFill>
                <a:srgbClr val="FF0000"/>
              </a:solidFill>
            </a:endParaRPr>
          </a:p>
          <a:p>
            <a:r>
              <a:rPr lang="en-IE" dirty="0" smtClean="0">
                <a:solidFill>
                  <a:srgbClr val="FF0000"/>
                </a:solidFill>
              </a:rPr>
              <a:t>MRA:</a:t>
            </a:r>
          </a:p>
          <a:p>
            <a:r>
              <a:rPr lang="en-IE" dirty="0" smtClean="0">
                <a:solidFill>
                  <a:schemeClr val="tx1"/>
                </a:solidFill>
              </a:rPr>
              <a:t>A diagnostic technique used to </a:t>
            </a:r>
            <a:r>
              <a:rPr lang="en-IE" dirty="0">
                <a:solidFill>
                  <a:schemeClr val="tx1"/>
                </a:solidFill>
              </a:rPr>
              <a:t>detect coronary artery disease, identifying plaque in the arterial system and determining degrees of narrowing</a:t>
            </a:r>
            <a:r>
              <a:rPr lang="en-IE" dirty="0" smtClean="0">
                <a:solidFill>
                  <a:schemeClr val="tx1"/>
                </a:solidFill>
              </a:rPr>
              <a:t>.</a:t>
            </a:r>
            <a:endParaRPr lang="en-IE" dirty="0" smtClean="0">
              <a:solidFill>
                <a:srgbClr val="FF0000"/>
              </a:solidFill>
            </a:endParaRPr>
          </a:p>
          <a:p>
            <a:r>
              <a:rPr lang="en-IE" sz="1400" i="1" dirty="0">
                <a:solidFill>
                  <a:schemeClr val="accent1">
                    <a:lumMod val="75000"/>
                  </a:schemeClr>
                </a:solidFill>
              </a:rPr>
              <a:t>(Source: Columbia Surgery)</a:t>
            </a:r>
          </a:p>
          <a:p>
            <a:endParaRPr lang="en-IE" dirty="0">
              <a:solidFill>
                <a:srgbClr val="FF0000"/>
              </a:solidFill>
            </a:endParaRPr>
          </a:p>
          <a:p>
            <a:endParaRPr lang="en-IE" dirty="0" smtClean="0">
              <a:solidFill>
                <a:srgbClr val="FF0000"/>
              </a:solidFill>
            </a:endParaRPr>
          </a:p>
          <a:p>
            <a:endParaRPr lang="en-IE" dirty="0" smtClean="0">
              <a:solidFill>
                <a:srgbClr val="FF0000"/>
              </a:solidFill>
            </a:endParaRPr>
          </a:p>
          <a:p>
            <a:endParaRPr lang="en-IE" dirty="0">
              <a:solidFill>
                <a:srgbClr val="FF0000"/>
              </a:solidFill>
            </a:endParaRPr>
          </a:p>
        </p:txBody>
      </p:sp>
      <p:sp>
        <p:nvSpPr>
          <p:cNvPr id="11" name="Rectangle 10"/>
          <p:cNvSpPr/>
          <p:nvPr/>
        </p:nvSpPr>
        <p:spPr>
          <a:xfrm>
            <a:off x="3575538" y="1066800"/>
            <a:ext cx="4982308" cy="2262554"/>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smtClean="0">
                <a:solidFill>
                  <a:srgbClr val="FF0000"/>
                </a:solidFill>
              </a:rPr>
              <a:t>Digital Echocardiography:</a:t>
            </a:r>
          </a:p>
          <a:p>
            <a:r>
              <a:rPr lang="en-IE" sz="1600" dirty="0" smtClean="0">
                <a:solidFill>
                  <a:schemeClr val="tx1"/>
                </a:solidFill>
              </a:rPr>
              <a:t>This technique uses </a:t>
            </a:r>
            <a:r>
              <a:rPr lang="en-IE" sz="1600" dirty="0">
                <a:solidFill>
                  <a:schemeClr val="tx1"/>
                </a:solidFill>
              </a:rPr>
              <a:t>sound waves to produce a video image of your heart. This test can help doctors see the size and shape of your heart along with any abnormalities. </a:t>
            </a:r>
            <a:r>
              <a:rPr lang="en-IE" sz="1600" dirty="0" smtClean="0">
                <a:solidFill>
                  <a:schemeClr val="tx1"/>
                </a:solidFill>
              </a:rPr>
              <a:t> It can tell how well your heart is pumping. </a:t>
            </a:r>
            <a:r>
              <a:rPr lang="en-IE" sz="1400" i="1" dirty="0" smtClean="0">
                <a:solidFill>
                  <a:schemeClr val="accent1">
                    <a:lumMod val="75000"/>
                  </a:schemeClr>
                </a:solidFill>
              </a:rPr>
              <a:t>(Source: Mayo Clinic)</a:t>
            </a:r>
            <a:endParaRPr lang="en-IE" sz="1400" i="1" dirty="0">
              <a:solidFill>
                <a:schemeClr val="accent1">
                  <a:lumMod val="75000"/>
                </a:schemeClr>
              </a:solidFill>
            </a:endParaRPr>
          </a:p>
          <a:p>
            <a:endParaRPr lang="en-IE" sz="1600" dirty="0" smtClean="0">
              <a:solidFill>
                <a:schemeClr val="tx1"/>
              </a:solidFill>
            </a:endParaRPr>
          </a:p>
        </p:txBody>
      </p:sp>
      <p:sp>
        <p:nvSpPr>
          <p:cNvPr id="12" name="Rectangle 11"/>
          <p:cNvSpPr/>
          <p:nvPr/>
        </p:nvSpPr>
        <p:spPr>
          <a:xfrm>
            <a:off x="3575538" y="3563815"/>
            <a:ext cx="4982308" cy="2579077"/>
          </a:xfrm>
          <a:prstGeom prst="rect">
            <a:avLst/>
          </a:prstGeom>
          <a:solidFill>
            <a:schemeClr val="bg1"/>
          </a:solidFill>
          <a:ln>
            <a:solidFill>
              <a:srgbClr val="F32E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E" dirty="0" smtClean="0">
              <a:solidFill>
                <a:srgbClr val="FF0000"/>
              </a:solidFill>
            </a:endParaRPr>
          </a:p>
          <a:p>
            <a:r>
              <a:rPr lang="en-IE" dirty="0" smtClean="0">
                <a:solidFill>
                  <a:srgbClr val="FF0000"/>
                </a:solidFill>
              </a:rPr>
              <a:t>Coronary Angiography:</a:t>
            </a:r>
          </a:p>
          <a:p>
            <a:r>
              <a:rPr lang="en-IE" sz="1600" dirty="0" smtClean="0">
                <a:solidFill>
                  <a:schemeClr val="tx1"/>
                </a:solidFill>
              </a:rPr>
              <a:t>This technique is usually performed only if diagnosis is difficult. In this test, doctors insert a long, flexible tube called a catheter through a large blood vessel, usually an artery in the area where the thigh and abdomen meet. They push the catheter up to the beginning of the coronary arteries, then inject special dye. The dye shows the condition of the arteries as it travels through them. An image of the arteries is recorded on an X-Ray film called an angiogram. </a:t>
            </a:r>
            <a:r>
              <a:rPr lang="en-IE" sz="1400" i="1" dirty="0" smtClean="0">
                <a:solidFill>
                  <a:schemeClr val="accent1">
                    <a:lumMod val="75000"/>
                  </a:schemeClr>
                </a:solidFill>
              </a:rPr>
              <a:t>(Source: World Book Online)</a:t>
            </a:r>
            <a:endParaRPr lang="en-IE" sz="1400" i="1" dirty="0">
              <a:solidFill>
                <a:schemeClr val="accent1">
                  <a:lumMod val="75000"/>
                </a:schemeClr>
              </a:solidFill>
            </a:endParaRPr>
          </a:p>
          <a:p>
            <a:endParaRPr lang="en-IE" dirty="0">
              <a:solidFill>
                <a:srgbClr val="FF0000"/>
              </a:solidFill>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3233" y="6236677"/>
            <a:ext cx="1995269" cy="398585"/>
          </a:xfrm>
          <a:prstGeom prst="rect">
            <a:avLst/>
          </a:prstGeom>
        </p:spPr>
      </p:pic>
      <p:sp>
        <p:nvSpPr>
          <p:cNvPr id="14" name="Rectangle 13"/>
          <p:cNvSpPr/>
          <p:nvPr/>
        </p:nvSpPr>
        <p:spPr>
          <a:xfrm>
            <a:off x="3155349" y="-233193"/>
            <a:ext cx="5822686" cy="1323439"/>
          </a:xfrm>
          <a:prstGeom prst="rect">
            <a:avLst/>
          </a:prstGeom>
          <a:noFill/>
        </p:spPr>
        <p:txBody>
          <a:bodyPr wrap="square" lIns="91440" tIns="45720" rIns="91440" bIns="45720">
            <a:spAutoFit/>
          </a:bodyPr>
          <a:lstStyle/>
          <a:p>
            <a:pPr algn="ctr"/>
            <a:r>
              <a:rPr lang="en-US" sz="8000" b="0" cap="none" spc="0" dirty="0" smtClean="0">
                <a:ln w="0"/>
                <a:solidFill>
                  <a:srgbClr val="F32E29"/>
                </a:solidFill>
                <a:effectLst>
                  <a:outerShdw blurRad="38100" dist="25400" dir="5400000" algn="ctr" rotWithShape="0">
                    <a:srgbClr val="6E747A">
                      <a:alpha val="43000"/>
                    </a:srgbClr>
                  </a:outerShdw>
                </a:effectLst>
              </a:rPr>
              <a:t>Cardiology</a:t>
            </a:r>
            <a:endParaRPr lang="en-US" sz="8000" b="0" cap="none" spc="0" dirty="0">
              <a:ln w="0"/>
              <a:solidFill>
                <a:srgbClr val="F32E29"/>
              </a:solidFill>
              <a:effectLst>
                <a:outerShdw blurRad="38100" dist="25400" dir="5400000" algn="ctr" rotWithShape="0">
                  <a:srgbClr val="6E747A">
                    <a:alpha val="43000"/>
                  </a:srgbClr>
                </a:outerShdw>
              </a:effectLst>
            </a:endParaRPr>
          </a:p>
        </p:txBody>
      </p:sp>
      <p:sp>
        <p:nvSpPr>
          <p:cNvPr id="3" name="Rectangle 2"/>
          <p:cNvSpPr/>
          <p:nvPr/>
        </p:nvSpPr>
        <p:spPr>
          <a:xfrm rot="19928796">
            <a:off x="3453924" y="2736564"/>
            <a:ext cx="5053884" cy="923330"/>
          </a:xfrm>
          <a:prstGeom prst="rect">
            <a:avLst/>
          </a:prstGeom>
          <a:noFill/>
        </p:spPr>
        <p:txBody>
          <a:bodyPr wrap="none" lIns="91440" tIns="45720" rIns="91440" bIns="45720">
            <a:spAutoFit/>
          </a:bodyPr>
          <a:lstStyle/>
          <a:p>
            <a:pPr algn="ctr"/>
            <a:r>
              <a:rPr lang="en-US"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Sample Research</a:t>
            </a:r>
            <a:endParaRPr lang="en-US"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24377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2085597"/>
          </a:xfrm>
          <a:prstGeom prst="rect">
            <a:avLst/>
          </a:prstGeom>
        </p:spPr>
      </p:pic>
      <p:pic>
        <p:nvPicPr>
          <p:cNvPr id="3" name="Picture 2"/>
          <p:cNvPicPr>
            <a:picLocks noChangeAspect="1"/>
          </p:cNvPicPr>
          <p:nvPr/>
        </p:nvPicPr>
        <p:blipFill>
          <a:blip r:embed="rId3"/>
          <a:stretch>
            <a:fillRect/>
          </a:stretch>
        </p:blipFill>
        <p:spPr>
          <a:xfrm>
            <a:off x="6289554" y="0"/>
            <a:ext cx="5902446" cy="6858000"/>
          </a:xfrm>
          <a:prstGeom prst="rect">
            <a:avLst/>
          </a:prstGeom>
        </p:spPr>
      </p:pic>
      <p:sp>
        <p:nvSpPr>
          <p:cNvPr id="6" name="TextBox 5"/>
          <p:cNvSpPr txBox="1"/>
          <p:nvPr/>
        </p:nvSpPr>
        <p:spPr>
          <a:xfrm>
            <a:off x="655927" y="2344615"/>
            <a:ext cx="5252220" cy="1477328"/>
          </a:xfrm>
          <a:prstGeom prst="rect">
            <a:avLst/>
          </a:prstGeom>
          <a:noFill/>
        </p:spPr>
        <p:txBody>
          <a:bodyPr wrap="square" rtlCol="0">
            <a:spAutoFit/>
          </a:bodyPr>
          <a:lstStyle/>
          <a:p>
            <a:r>
              <a:rPr lang="en-IE" dirty="0" smtClean="0"/>
              <a:t>Complete the NCCA Sample Question.</a:t>
            </a:r>
            <a:br>
              <a:rPr lang="en-IE" dirty="0" smtClean="0"/>
            </a:br>
            <a:r>
              <a:rPr lang="en-IE" dirty="0" smtClean="0"/>
              <a:t/>
            </a:r>
            <a:br>
              <a:rPr lang="en-IE" dirty="0" smtClean="0"/>
            </a:br>
            <a:r>
              <a:rPr lang="en-IE" dirty="0" smtClean="0"/>
              <a:t>Link to the Question is available </a:t>
            </a:r>
            <a:r>
              <a:rPr lang="en-IE" dirty="0" smtClean="0">
                <a:hlinkClick r:id="rId4"/>
              </a:rPr>
              <a:t>here.</a:t>
            </a:r>
            <a:endParaRPr lang="en-IE" dirty="0" smtClean="0"/>
          </a:p>
          <a:p>
            <a:endParaRPr lang="en-IE" dirty="0"/>
          </a:p>
          <a:p>
            <a:r>
              <a:rPr lang="en-IE" dirty="0" smtClean="0"/>
              <a:t>The question is located on page 17. </a:t>
            </a:r>
            <a:endParaRPr lang="en-IE"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2740" y="6268960"/>
            <a:ext cx="1963517" cy="392242"/>
          </a:xfrm>
          <a:prstGeom prst="rect">
            <a:avLst/>
          </a:prstGeom>
        </p:spPr>
      </p:pic>
      <p:pic>
        <p:nvPicPr>
          <p:cNvPr id="7" name="Picture 6"/>
          <p:cNvPicPr>
            <a:picLocks noChangeAspect="1"/>
          </p:cNvPicPr>
          <p:nvPr/>
        </p:nvPicPr>
        <p:blipFill>
          <a:blip r:embed="rId6"/>
          <a:stretch>
            <a:fillRect/>
          </a:stretch>
        </p:blipFill>
        <p:spPr>
          <a:xfrm>
            <a:off x="655927" y="513617"/>
            <a:ext cx="3314700" cy="742950"/>
          </a:xfrm>
          <a:prstGeom prst="rect">
            <a:avLst/>
          </a:prstGeom>
        </p:spPr>
      </p:pic>
    </p:spTree>
    <p:extLst>
      <p:ext uri="{BB962C8B-B14F-4D97-AF65-F5344CB8AC3E}">
        <p14:creationId xmlns:p14="http://schemas.microsoft.com/office/powerpoint/2010/main" val="168817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628</TotalTime>
  <Words>1119</Words>
  <Application>Microsoft Office PowerPoint</Application>
  <PresentationFormat>Widescreen</PresentationFormat>
  <Paragraphs>216</Paragraphs>
  <Slides>16</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Aoife McDonnell</dc:creator>
  <cp:lastModifiedBy>Aoife McDonnell</cp:lastModifiedBy>
  <cp:revision>82</cp:revision>
  <dcterms:created xsi:type="dcterms:W3CDTF">2019-02-05T11:54:10Z</dcterms:created>
  <dcterms:modified xsi:type="dcterms:W3CDTF">2019-02-06T11:40:05Z</dcterms:modified>
</cp:coreProperties>
</file>