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6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0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8" y="10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D6401-3B27-456E-9CE4-54B3FAA2B78C}" type="datetimeFigureOut">
              <a:rPr lang="en-IE" smtClean="0"/>
              <a:t>06/03/2019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E8509-9A0D-47BC-B770-067400F72B1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32986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E8509-9A0D-47BC-B770-067400F72B10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355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/>
              <a:t>06/03/2019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5854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/>
              <a:t>06/03/2019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55250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/>
              <a:t>06/03/2019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433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/>
              <a:t>06/03/2019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3732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/>
              <a:t>06/03/2019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33269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/>
              <a:t>06/03/2019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3630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/>
              <a:t>06/03/2019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20691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/>
              <a:t>06/03/2019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5281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/>
              <a:t>06/03/2019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70081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/>
              <a:t>06/03/2019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3173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/>
              <a:t>06/03/2019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77814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04A87-419B-48BB-B285-128A6F8F28CD}" type="datetimeFigureOut">
              <a:rPr lang="en-IE" smtClean="0"/>
              <a:t>06/03/2019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E59A8-537A-4A5E-8190-054F96B317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05968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5225" y="3007893"/>
            <a:ext cx="4551197" cy="923174"/>
          </a:xfrm>
        </p:spPr>
        <p:txBody>
          <a:bodyPr>
            <a:noAutofit/>
          </a:bodyPr>
          <a:lstStyle/>
          <a:p>
            <a:pPr algn="l"/>
            <a:r>
              <a:rPr lang="en-IE" sz="7200" dirty="0" smtClean="0">
                <a:latin typeface="Calibri" panose="020F0502020204030204" pitchFamily="34" charset="0"/>
              </a:rPr>
              <a:t>Gramadach</a:t>
            </a:r>
            <a:endParaRPr lang="en-IE" sz="7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52" y="3007893"/>
            <a:ext cx="3330426" cy="833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78281" y="3826041"/>
            <a:ext cx="174919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/>
              <a:t>c</a:t>
            </a:r>
            <a:r>
              <a:rPr lang="en-IE" sz="2600" dirty="0" smtClean="0"/>
              <a:t>uid a haon</a:t>
            </a:r>
            <a:endParaRPr lang="en-IE" sz="2600" dirty="0"/>
          </a:p>
        </p:txBody>
      </p:sp>
    </p:spTree>
    <p:extLst>
      <p:ext uri="{BB962C8B-B14F-4D97-AF65-F5344CB8AC3E}">
        <p14:creationId xmlns:p14="http://schemas.microsoft.com/office/powerpoint/2010/main" val="49047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9705" y="1419727"/>
            <a:ext cx="6084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dirty="0" smtClean="0"/>
              <a:t>Cad is briathar?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What is a verb?</a:t>
            </a:r>
            <a:endParaRPr lang="en-IE" sz="3600" i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705" y="2234501"/>
            <a:ext cx="98658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A verb is a doing or action word. For example: run, talk, dance, shout, clean etc.</a:t>
            </a:r>
          </a:p>
          <a:p>
            <a:endParaRPr lang="en-IE" dirty="0" smtClean="0"/>
          </a:p>
          <a:p>
            <a:r>
              <a:rPr lang="en-IE" dirty="0" smtClean="0"/>
              <a:t>These are examples of the stem or root of a verb. </a:t>
            </a:r>
          </a:p>
          <a:p>
            <a:endParaRPr lang="en-IE" dirty="0" smtClean="0"/>
          </a:p>
          <a:p>
            <a:r>
              <a:rPr lang="en-IE" dirty="0" smtClean="0"/>
              <a:t>We can change these verbs into different tenses e.g. ran = past, will run = future.</a:t>
            </a:r>
          </a:p>
          <a:p>
            <a:endParaRPr lang="en-IE" dirty="0"/>
          </a:p>
          <a:p>
            <a:r>
              <a:rPr lang="en-IE" dirty="0" smtClean="0"/>
              <a:t>We can also add a possessive to show who is carrying out the action e.g. </a:t>
            </a:r>
            <a:r>
              <a:rPr lang="en-IE" u="sng" dirty="0" smtClean="0"/>
              <a:t>He</a:t>
            </a:r>
            <a:r>
              <a:rPr lang="en-IE" dirty="0" smtClean="0"/>
              <a:t> cleaned.</a:t>
            </a:r>
          </a:p>
          <a:p>
            <a:endParaRPr lang="en-IE" dirty="0"/>
          </a:p>
          <a:p>
            <a:r>
              <a:rPr lang="en-IE" dirty="0" smtClean="0"/>
              <a:t>We can also conjugate a verb in a certain tense. This means to list all forms of a verb in that tense.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1918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276725" y="2038350"/>
            <a:ext cx="3638550" cy="320992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59210"/>
            <a:ext cx="10515600" cy="645528"/>
          </a:xfrm>
        </p:spPr>
        <p:txBody>
          <a:bodyPr>
            <a:normAutofit/>
          </a:bodyPr>
          <a:lstStyle/>
          <a:p>
            <a:r>
              <a:rPr lang="en-IE" sz="3600" i="1" dirty="0" smtClean="0"/>
              <a:t>Conjugate a verb</a:t>
            </a:r>
            <a:endParaRPr lang="en-IE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83419"/>
            <a:ext cx="10753725" cy="5174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To conjugate the verb </a:t>
            </a:r>
            <a:r>
              <a:rPr lang="en-IE" sz="1800" i="1" dirty="0" smtClean="0"/>
              <a:t>glan </a:t>
            </a:r>
            <a:r>
              <a:rPr lang="en-IE" sz="1800" i="1" dirty="0" smtClean="0">
                <a:solidFill>
                  <a:schemeClr val="bg2">
                    <a:lumMod val="50000"/>
                  </a:schemeClr>
                </a:solidFill>
              </a:rPr>
              <a:t>(to clean)</a:t>
            </a:r>
            <a:r>
              <a:rPr lang="en-IE" sz="1800" dirty="0" smtClean="0"/>
              <a:t>, we would write it as follows:</a:t>
            </a:r>
          </a:p>
          <a:p>
            <a:pPr marL="0" indent="0">
              <a:buNone/>
            </a:pPr>
            <a:r>
              <a:rPr lang="en-IE" sz="1600" dirty="0"/>
              <a:t>	</a:t>
            </a:r>
            <a:r>
              <a:rPr lang="en-IE" sz="1600" dirty="0" smtClean="0"/>
              <a:t>			Ghlan </a:t>
            </a:r>
            <a:r>
              <a:rPr lang="en-IE" sz="1600" dirty="0"/>
              <a:t>mé		</a:t>
            </a:r>
            <a:r>
              <a:rPr lang="en-IE" sz="1600" dirty="0">
                <a:solidFill>
                  <a:schemeClr val="bg2">
                    <a:lumMod val="50000"/>
                  </a:schemeClr>
                </a:solidFill>
              </a:rPr>
              <a:t>I cleaned</a:t>
            </a:r>
          </a:p>
          <a:p>
            <a:pPr marL="0" indent="0">
              <a:buNone/>
            </a:pPr>
            <a:r>
              <a:rPr lang="en-IE" sz="1600" dirty="0"/>
              <a:t>				Ghlan tú		</a:t>
            </a:r>
            <a:r>
              <a:rPr lang="en-IE" sz="1600" dirty="0">
                <a:solidFill>
                  <a:schemeClr val="bg2">
                    <a:lumMod val="50000"/>
                  </a:schemeClr>
                </a:solidFill>
              </a:rPr>
              <a:t>You cleaned</a:t>
            </a:r>
          </a:p>
          <a:p>
            <a:pPr marL="0" indent="0">
              <a:buNone/>
            </a:pPr>
            <a:r>
              <a:rPr lang="en-IE" sz="1600" dirty="0"/>
              <a:t>				Ghlan sé		</a:t>
            </a:r>
            <a:r>
              <a:rPr lang="en-IE" sz="1600" dirty="0">
                <a:solidFill>
                  <a:schemeClr val="bg2">
                    <a:lumMod val="50000"/>
                  </a:schemeClr>
                </a:solidFill>
              </a:rPr>
              <a:t>He cleaned</a:t>
            </a:r>
          </a:p>
          <a:p>
            <a:pPr marL="0" indent="0">
              <a:buNone/>
            </a:pPr>
            <a:r>
              <a:rPr lang="en-IE" sz="1600" dirty="0"/>
              <a:t>				Ghlan sí		</a:t>
            </a:r>
            <a:r>
              <a:rPr lang="en-IE" sz="1600" dirty="0">
                <a:solidFill>
                  <a:schemeClr val="bg2">
                    <a:lumMod val="50000"/>
                  </a:schemeClr>
                </a:solidFill>
              </a:rPr>
              <a:t>She cleaned</a:t>
            </a:r>
          </a:p>
          <a:p>
            <a:pPr marL="0" indent="0">
              <a:buNone/>
            </a:pPr>
            <a:r>
              <a:rPr lang="en-IE" sz="1600" dirty="0"/>
              <a:t>				</a:t>
            </a:r>
            <a:r>
              <a:rPr lang="en-IE" sz="1600" dirty="0" smtClean="0"/>
              <a:t>Ghlanamar	</a:t>
            </a:r>
            <a:r>
              <a:rPr lang="en-IE" sz="1600" dirty="0"/>
              <a:t>	</a:t>
            </a:r>
            <a:r>
              <a:rPr lang="en-IE" sz="1600" dirty="0">
                <a:solidFill>
                  <a:schemeClr val="bg2">
                    <a:lumMod val="50000"/>
                  </a:schemeClr>
                </a:solidFill>
              </a:rPr>
              <a:t>We cleaned</a:t>
            </a:r>
          </a:p>
          <a:p>
            <a:pPr marL="0" indent="0">
              <a:buNone/>
            </a:pPr>
            <a:r>
              <a:rPr lang="en-IE" sz="1600" dirty="0"/>
              <a:t>				Ghlan sibh	</a:t>
            </a:r>
            <a:r>
              <a:rPr lang="en-IE" sz="1600" dirty="0" smtClean="0"/>
              <a:t>	</a:t>
            </a:r>
            <a:r>
              <a:rPr lang="en-IE" sz="1600" dirty="0" smtClean="0">
                <a:solidFill>
                  <a:schemeClr val="bg2">
                    <a:lumMod val="50000"/>
                  </a:schemeClr>
                </a:solidFill>
              </a:rPr>
              <a:t>You(</a:t>
            </a:r>
            <a:r>
              <a:rPr lang="en-IE" sz="1600" dirty="0" err="1" smtClean="0">
                <a:solidFill>
                  <a:schemeClr val="bg2">
                    <a:lumMod val="50000"/>
                  </a:schemeClr>
                </a:solidFill>
              </a:rPr>
              <a:t>pl</a:t>
            </a:r>
            <a:r>
              <a:rPr lang="en-IE" sz="1600" dirty="0">
                <a:solidFill>
                  <a:schemeClr val="bg2">
                    <a:lumMod val="50000"/>
                  </a:schemeClr>
                </a:solidFill>
              </a:rPr>
              <a:t>)* cleaned</a:t>
            </a:r>
          </a:p>
          <a:p>
            <a:pPr marL="0" indent="0">
              <a:buNone/>
            </a:pPr>
            <a:r>
              <a:rPr lang="en-IE" sz="1600" dirty="0"/>
              <a:t>				Ghlan siad		</a:t>
            </a:r>
            <a:r>
              <a:rPr lang="en-IE" sz="1600" dirty="0">
                <a:solidFill>
                  <a:schemeClr val="bg2">
                    <a:lumMod val="50000"/>
                  </a:schemeClr>
                </a:solidFill>
              </a:rPr>
              <a:t>They </a:t>
            </a:r>
            <a:r>
              <a:rPr lang="en-IE" sz="1600" dirty="0" smtClean="0">
                <a:solidFill>
                  <a:schemeClr val="bg2">
                    <a:lumMod val="50000"/>
                  </a:schemeClr>
                </a:solidFill>
              </a:rPr>
              <a:t>cleaned</a:t>
            </a:r>
          </a:p>
          <a:p>
            <a:pPr marL="0" indent="0">
              <a:buNone/>
            </a:pPr>
            <a:r>
              <a:rPr lang="en-IE" sz="1600" dirty="0"/>
              <a:t>	</a:t>
            </a:r>
            <a:r>
              <a:rPr lang="en-IE" sz="1600" dirty="0" smtClean="0"/>
              <a:t>			Ar ghlan tú?	</a:t>
            </a:r>
            <a:r>
              <a:rPr lang="en-IE" sz="1600" dirty="0" smtClean="0">
                <a:solidFill>
                  <a:schemeClr val="bg2">
                    <a:lumMod val="50000"/>
                  </a:schemeClr>
                </a:solidFill>
              </a:rPr>
              <a:t>Did you clean?</a:t>
            </a:r>
          </a:p>
          <a:p>
            <a:pPr marL="0" indent="0">
              <a:buNone/>
            </a:pPr>
            <a:r>
              <a:rPr lang="en-IE" sz="1600" dirty="0"/>
              <a:t>	</a:t>
            </a:r>
            <a:r>
              <a:rPr lang="en-IE" sz="1600" dirty="0" smtClean="0"/>
              <a:t>			Níor ghlan mé	</a:t>
            </a:r>
            <a:r>
              <a:rPr lang="en-IE" sz="1600" dirty="0" smtClean="0">
                <a:solidFill>
                  <a:schemeClr val="bg2">
                    <a:lumMod val="50000"/>
                  </a:schemeClr>
                </a:solidFill>
              </a:rPr>
              <a:t>I didn’t clean</a:t>
            </a:r>
          </a:p>
          <a:p>
            <a:pPr marL="0" indent="0">
              <a:buNone/>
            </a:pPr>
            <a:endParaRPr lang="en-IE" sz="1600" dirty="0"/>
          </a:p>
          <a:p>
            <a:pPr marL="0" indent="0">
              <a:buNone/>
            </a:pPr>
            <a:r>
              <a:rPr lang="en-IE" sz="1400" dirty="0" smtClean="0">
                <a:solidFill>
                  <a:schemeClr val="bg2">
                    <a:lumMod val="50000"/>
                  </a:schemeClr>
                </a:solidFill>
              </a:rPr>
              <a:t>*In English, there is no plural of </a:t>
            </a:r>
            <a:r>
              <a:rPr lang="en-IE" sz="1400" i="1" dirty="0" smtClean="0">
                <a:solidFill>
                  <a:schemeClr val="bg2">
                    <a:lumMod val="50000"/>
                  </a:schemeClr>
                </a:solidFill>
              </a:rPr>
              <a:t>You</a:t>
            </a:r>
            <a:r>
              <a:rPr lang="en-IE" sz="1400" dirty="0" smtClean="0">
                <a:solidFill>
                  <a:schemeClr val="bg2">
                    <a:lumMod val="50000"/>
                  </a:schemeClr>
                </a:solidFill>
              </a:rPr>
              <a:t>. In some parts of the country, people may say </a:t>
            </a:r>
            <a:r>
              <a:rPr lang="en-IE" sz="1400" i="1" dirty="0" smtClean="0">
                <a:solidFill>
                  <a:schemeClr val="bg2">
                    <a:lumMod val="50000"/>
                  </a:schemeClr>
                </a:solidFill>
              </a:rPr>
              <a:t>Ye</a:t>
            </a:r>
            <a:r>
              <a:rPr lang="en-IE" sz="1400" dirty="0" smtClean="0">
                <a:solidFill>
                  <a:schemeClr val="bg2">
                    <a:lumMod val="50000"/>
                  </a:schemeClr>
                </a:solidFill>
              </a:rPr>
              <a:t> or </a:t>
            </a:r>
            <a:r>
              <a:rPr lang="en-IE" sz="1400" i="1" dirty="0" err="1" smtClean="0">
                <a:solidFill>
                  <a:schemeClr val="bg2">
                    <a:lumMod val="50000"/>
                  </a:schemeClr>
                </a:solidFill>
              </a:rPr>
              <a:t>Yous</a:t>
            </a:r>
            <a:r>
              <a:rPr lang="en-IE" sz="1400" i="1" dirty="0" smtClean="0">
                <a:solidFill>
                  <a:schemeClr val="bg2">
                    <a:lumMod val="50000"/>
                  </a:schemeClr>
                </a:solidFill>
              </a:rPr>
              <a:t>. </a:t>
            </a:r>
            <a:r>
              <a:rPr lang="en-IE" sz="1400" dirty="0" smtClean="0">
                <a:solidFill>
                  <a:schemeClr val="bg2">
                    <a:lumMod val="50000"/>
                  </a:schemeClr>
                </a:solidFill>
              </a:rPr>
              <a:t>In Irish, the plural of </a:t>
            </a:r>
            <a:r>
              <a:rPr lang="en-IE" sz="1400" i="1" dirty="0" smtClean="0">
                <a:solidFill>
                  <a:schemeClr val="bg2">
                    <a:lumMod val="50000"/>
                  </a:schemeClr>
                </a:solidFill>
              </a:rPr>
              <a:t>You</a:t>
            </a:r>
            <a:r>
              <a:rPr lang="en-IE" sz="1400" dirty="0" smtClean="0">
                <a:solidFill>
                  <a:schemeClr val="bg2">
                    <a:lumMod val="50000"/>
                  </a:schemeClr>
                </a:solidFill>
              </a:rPr>
              <a:t> is </a:t>
            </a:r>
            <a:r>
              <a:rPr lang="en-IE" sz="1400" i="1" dirty="0" smtClean="0">
                <a:solidFill>
                  <a:schemeClr val="bg2">
                    <a:lumMod val="50000"/>
                  </a:schemeClr>
                </a:solidFill>
              </a:rPr>
              <a:t>Sibh. You </a:t>
            </a:r>
            <a:r>
              <a:rPr lang="en-IE" sz="1400" dirty="0" smtClean="0">
                <a:solidFill>
                  <a:schemeClr val="bg2">
                    <a:lumMod val="50000"/>
                  </a:schemeClr>
                </a:solidFill>
              </a:rPr>
              <a:t>in the plural form is indicated by You(</a:t>
            </a:r>
            <a:r>
              <a:rPr lang="en-IE" sz="1400" dirty="0" err="1" smtClean="0">
                <a:solidFill>
                  <a:schemeClr val="bg2">
                    <a:lumMod val="50000"/>
                  </a:schemeClr>
                </a:solidFill>
              </a:rPr>
              <a:t>pl</a:t>
            </a:r>
            <a:r>
              <a:rPr lang="en-IE" sz="1400" dirty="0" smtClean="0">
                <a:solidFill>
                  <a:schemeClr val="bg2">
                    <a:lumMod val="50000"/>
                  </a:schemeClr>
                </a:solidFill>
              </a:rPr>
              <a:t>).</a:t>
            </a:r>
            <a:r>
              <a:rPr lang="en-IE" sz="1600" dirty="0" smtClean="0"/>
              <a:t>	</a:t>
            </a:r>
            <a:endParaRPr lang="en-IE" sz="1600" dirty="0"/>
          </a:p>
        </p:txBody>
      </p:sp>
    </p:spTree>
    <p:extLst>
      <p:ext uri="{BB962C8B-B14F-4D97-AF65-F5344CB8AC3E}">
        <p14:creationId xmlns:p14="http://schemas.microsoft.com/office/powerpoint/2010/main" val="102255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54124"/>
            <a:ext cx="10515600" cy="685801"/>
          </a:xfrm>
        </p:spPr>
        <p:txBody>
          <a:bodyPr>
            <a:normAutofit/>
          </a:bodyPr>
          <a:lstStyle/>
          <a:p>
            <a:r>
              <a:rPr lang="en-IE" sz="3600" i="1" dirty="0" smtClean="0"/>
              <a:t>Syntax (Order of Words)</a:t>
            </a:r>
            <a:endParaRPr lang="en-IE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73325"/>
            <a:ext cx="10515600" cy="40989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The syntax or order of words in a sentence is very important. 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r>
              <a:rPr lang="en-IE" sz="1800" dirty="0" smtClean="0"/>
              <a:t>In English, we put the person first and then the verb. For example, we say “</a:t>
            </a:r>
            <a:r>
              <a:rPr lang="en-IE" sz="1800" i="1" dirty="0" smtClean="0"/>
              <a:t>I cleaned”.</a:t>
            </a:r>
          </a:p>
          <a:p>
            <a:pPr marL="0" indent="0">
              <a:buNone/>
            </a:pPr>
            <a:endParaRPr lang="en-IE" sz="1800" i="1" dirty="0"/>
          </a:p>
          <a:p>
            <a:pPr marL="0" indent="0">
              <a:buNone/>
            </a:pPr>
            <a:r>
              <a:rPr lang="en-IE" sz="1800" dirty="0" smtClean="0"/>
              <a:t>In Irish, the syntax is reversed. We put the verb first and then the person. For example, we said </a:t>
            </a:r>
            <a:r>
              <a:rPr lang="en-IE" sz="1800" i="1" dirty="0" smtClean="0"/>
              <a:t>“Ghlan sé”.</a:t>
            </a:r>
          </a:p>
          <a:p>
            <a:pPr marL="0" indent="0">
              <a:buNone/>
            </a:pPr>
            <a:endParaRPr lang="en-IE" sz="1800" i="1" dirty="0"/>
          </a:p>
          <a:p>
            <a:pPr marL="0" indent="0">
              <a:buNone/>
            </a:pPr>
            <a:r>
              <a:rPr lang="en-IE" sz="1800" dirty="0" smtClean="0"/>
              <a:t>So the sentence “</a:t>
            </a:r>
            <a:r>
              <a:rPr lang="en-IE" sz="1800" i="1" dirty="0" smtClean="0"/>
              <a:t>I cleaned my room yesterday” </a:t>
            </a:r>
            <a:r>
              <a:rPr lang="en-IE" sz="1800" dirty="0" smtClean="0"/>
              <a:t>would be “Glan mé mo sheomra inné”.</a:t>
            </a:r>
            <a:endParaRPr lang="en-IE" sz="1800" dirty="0"/>
          </a:p>
        </p:txBody>
      </p:sp>
    </p:spTree>
    <p:extLst>
      <p:ext uri="{BB962C8B-B14F-4D97-AF65-F5344CB8AC3E}">
        <p14:creationId xmlns:p14="http://schemas.microsoft.com/office/powerpoint/2010/main" val="252666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41" y="1107639"/>
            <a:ext cx="2874484" cy="711200"/>
          </a:xfrm>
        </p:spPr>
        <p:txBody>
          <a:bodyPr>
            <a:normAutofit/>
          </a:bodyPr>
          <a:lstStyle/>
          <a:p>
            <a:r>
              <a:rPr lang="ga-IE" sz="3600" dirty="0"/>
              <a:t>Briathra </a:t>
            </a:r>
            <a:r>
              <a:rPr lang="ga-IE" sz="3600" dirty="0" smtClean="0"/>
              <a:t>Rialta</a:t>
            </a:r>
            <a:endParaRPr lang="en-IE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67044"/>
            <a:ext cx="10515600" cy="11797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Briathra rialta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IE" sz="1800" i="1" dirty="0" smtClean="0">
                <a:solidFill>
                  <a:schemeClr val="bg2">
                    <a:lumMod val="50000"/>
                  </a:schemeClr>
                </a:solidFill>
              </a:rPr>
              <a:t>regular verbs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) </a:t>
            </a:r>
            <a:r>
              <a:rPr lang="en-IE" sz="1800" dirty="0" smtClean="0"/>
              <a:t>are verbs that follow a set of rules. For example, if you learn how to conjugate a verb in the past, present or future tense, the briathra rialta will follow the rules.</a:t>
            </a:r>
          </a:p>
          <a:p>
            <a:pPr marL="0" indent="0">
              <a:buNone/>
            </a:pPr>
            <a:r>
              <a:rPr lang="en-IE" sz="1800" dirty="0" smtClean="0"/>
              <a:t>Some examples of briathra rialta are:</a:t>
            </a:r>
            <a:endParaRPr lang="en-IE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937352" y="3756485"/>
            <a:ext cx="1337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/>
              <a:t>cuir</a:t>
            </a:r>
            <a:r>
              <a:rPr lang="en-IE" dirty="0"/>
              <a:t> </a:t>
            </a:r>
            <a:r>
              <a:rPr lang="en-IE" dirty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en-IE" i="1" dirty="0">
                <a:solidFill>
                  <a:schemeClr val="bg2">
                    <a:lumMod val="50000"/>
                  </a:schemeClr>
                </a:solidFill>
              </a:rPr>
              <a:t>to put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32183" y="3756485"/>
            <a:ext cx="149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tóg </a:t>
            </a:r>
            <a:r>
              <a:rPr lang="en-IE" dirty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en-IE" i="1" dirty="0">
                <a:solidFill>
                  <a:schemeClr val="bg2">
                    <a:lumMod val="50000"/>
                  </a:schemeClr>
                </a:solidFill>
              </a:rPr>
              <a:t>to take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00461" y="3756485"/>
            <a:ext cx="149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/>
              <a:t>fág</a:t>
            </a:r>
            <a:r>
              <a:rPr lang="en-IE" dirty="0"/>
              <a:t> </a:t>
            </a:r>
            <a:r>
              <a:rPr lang="en-IE" dirty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en-IE" i="1" dirty="0">
                <a:solidFill>
                  <a:schemeClr val="bg2">
                    <a:lumMod val="50000"/>
                  </a:schemeClr>
                </a:solidFill>
              </a:rPr>
              <a:t>to leave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6952" y="4278217"/>
            <a:ext cx="880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9" name="TextBox 8"/>
          <p:cNvSpPr txBox="1"/>
          <p:nvPr/>
        </p:nvSpPr>
        <p:spPr>
          <a:xfrm>
            <a:off x="9113704" y="3784286"/>
            <a:ext cx="1826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dún – </a:t>
            </a:r>
            <a:r>
              <a:rPr lang="en-IE" i="1" dirty="0">
                <a:solidFill>
                  <a:schemeClr val="bg2">
                    <a:lumMod val="50000"/>
                  </a:schemeClr>
                </a:solidFill>
              </a:rPr>
              <a:t>to close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68739" y="3784286"/>
            <a:ext cx="2036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ceannaigh </a:t>
            </a:r>
            <a:r>
              <a:rPr lang="en-IE" dirty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en-IE" i="1" dirty="0">
                <a:solidFill>
                  <a:schemeClr val="bg2">
                    <a:lumMod val="50000"/>
                  </a:schemeClr>
                </a:solidFill>
              </a:rPr>
              <a:t>to buy</a:t>
            </a:r>
            <a:r>
              <a:rPr lang="en-IE" dirty="0"/>
              <a:t>	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04152" y="4735417"/>
            <a:ext cx="880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12" name="TextBox 11"/>
          <p:cNvSpPr txBox="1"/>
          <p:nvPr/>
        </p:nvSpPr>
        <p:spPr>
          <a:xfrm>
            <a:off x="937352" y="4232050"/>
            <a:ext cx="149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éist </a:t>
            </a:r>
            <a:r>
              <a:rPr lang="en-IE" dirty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en-IE" i="1" dirty="0">
                <a:solidFill>
                  <a:schemeClr val="bg2">
                    <a:lumMod val="50000"/>
                  </a:schemeClr>
                </a:solidFill>
              </a:rPr>
              <a:t>to listen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32183" y="4232050"/>
            <a:ext cx="149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fan </a:t>
            </a:r>
            <a:r>
              <a:rPr lang="en-IE" dirty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en-IE" i="1" dirty="0">
                <a:solidFill>
                  <a:schemeClr val="bg2">
                    <a:lumMod val="50000"/>
                  </a:schemeClr>
                </a:solidFill>
              </a:rPr>
              <a:t>to wait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00461" y="4232050"/>
            <a:ext cx="149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ól </a:t>
            </a:r>
            <a:r>
              <a:rPr lang="en-IE" dirty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en-IE" i="1" dirty="0">
                <a:solidFill>
                  <a:schemeClr val="bg2">
                    <a:lumMod val="50000"/>
                  </a:schemeClr>
                </a:solidFill>
              </a:rPr>
              <a:t>to drink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13704" y="4259851"/>
            <a:ext cx="1826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tosaigh – </a:t>
            </a:r>
            <a:r>
              <a:rPr lang="en-IE" i="1" dirty="0">
                <a:solidFill>
                  <a:schemeClr val="bg2">
                    <a:lumMod val="50000"/>
                  </a:schemeClr>
                </a:solidFill>
              </a:rPr>
              <a:t>to start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8739" y="4259851"/>
            <a:ext cx="2036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bailigh </a:t>
            </a:r>
            <a:r>
              <a:rPr lang="en-IE" dirty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en-IE" i="1" dirty="0">
                <a:solidFill>
                  <a:schemeClr val="bg2">
                    <a:lumMod val="50000"/>
                  </a:schemeClr>
                </a:solidFill>
              </a:rPr>
              <a:t>to collect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7352" y="4711028"/>
            <a:ext cx="141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caill </a:t>
            </a:r>
            <a:r>
              <a:rPr lang="en-IE" dirty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en-IE" i="1" dirty="0">
                <a:solidFill>
                  <a:schemeClr val="bg2">
                    <a:lumMod val="50000"/>
                  </a:schemeClr>
                </a:solidFill>
              </a:rPr>
              <a:t>to lose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32183" y="4711028"/>
            <a:ext cx="1619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/>
              <a:t>buaigh</a:t>
            </a:r>
            <a:r>
              <a:rPr lang="en-IE" dirty="0"/>
              <a:t> </a:t>
            </a:r>
            <a:r>
              <a:rPr lang="en-IE" dirty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en-IE" i="1" dirty="0">
                <a:solidFill>
                  <a:schemeClr val="bg2">
                    <a:lumMod val="50000"/>
                  </a:schemeClr>
                </a:solidFill>
              </a:rPr>
              <a:t>to win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00461" y="4711028"/>
            <a:ext cx="1580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glan </a:t>
            </a:r>
            <a:r>
              <a:rPr lang="en-IE" dirty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en-IE" i="1" dirty="0">
                <a:solidFill>
                  <a:schemeClr val="bg2">
                    <a:lumMod val="50000"/>
                  </a:schemeClr>
                </a:solidFill>
              </a:rPr>
              <a:t>to clean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13704" y="4738829"/>
            <a:ext cx="1826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ceap – </a:t>
            </a:r>
            <a:r>
              <a:rPr lang="en-IE" i="1" dirty="0">
                <a:solidFill>
                  <a:schemeClr val="bg2">
                    <a:lumMod val="50000"/>
                  </a:schemeClr>
                </a:solidFill>
              </a:rPr>
              <a:t>to think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68738" y="4738829"/>
            <a:ext cx="2256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éirigh </a:t>
            </a:r>
            <a:r>
              <a:rPr lang="en-IE" dirty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en-IE" i="1" dirty="0">
                <a:solidFill>
                  <a:schemeClr val="bg2">
                    <a:lumMod val="50000"/>
                  </a:schemeClr>
                </a:solidFill>
              </a:rPr>
              <a:t>to get up</a:t>
            </a:r>
            <a:r>
              <a:rPr lang="en-IE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22748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11556"/>
            <a:ext cx="4174476" cy="711200"/>
          </a:xfrm>
        </p:spPr>
        <p:txBody>
          <a:bodyPr>
            <a:noAutofit/>
          </a:bodyPr>
          <a:lstStyle/>
          <a:p>
            <a:r>
              <a:rPr lang="ga-IE" sz="3600" dirty="0"/>
              <a:t>Briathra Neamhrialta</a:t>
            </a:r>
            <a:endParaRPr lang="en-IE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67044"/>
            <a:ext cx="10683240" cy="11797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E" sz="1800" dirty="0" smtClean="0"/>
              <a:t>Briathra neamhrialta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(ir</a:t>
            </a:r>
            <a:r>
              <a:rPr lang="en-IE" sz="1800" i="1" dirty="0" smtClean="0">
                <a:solidFill>
                  <a:schemeClr val="bg2">
                    <a:lumMod val="50000"/>
                  </a:schemeClr>
                </a:solidFill>
              </a:rPr>
              <a:t>regular verbs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) </a:t>
            </a:r>
            <a:r>
              <a:rPr lang="en-IE" sz="1800" dirty="0" smtClean="0"/>
              <a:t>are verbs that do not follow a set of rules. Each verb has different endings and does not follow a pattern or the normal rules. They may also use a different stem or root. Fortunately, there are only 11 briathra neamhrialta. </a:t>
            </a:r>
          </a:p>
          <a:p>
            <a:pPr marL="0" indent="0">
              <a:buNone/>
            </a:pPr>
            <a:r>
              <a:rPr lang="en-IE" sz="1800" dirty="0" smtClean="0"/>
              <a:t>The briathra neamhrialta are:</a:t>
            </a:r>
            <a:endParaRPr lang="en-IE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937352" y="3756485"/>
            <a:ext cx="149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/>
              <a:t>a</a:t>
            </a:r>
            <a:r>
              <a:rPr lang="en-IE" dirty="0" err="1" smtClean="0"/>
              <a:t>bair</a:t>
            </a:r>
            <a:r>
              <a:rPr lang="en-IE" dirty="0" smtClean="0"/>
              <a:t>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– to say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32183" y="3756485"/>
            <a:ext cx="213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/>
              <a:t>b</a:t>
            </a:r>
            <a:r>
              <a:rPr lang="en-IE" dirty="0" err="1" smtClean="0"/>
              <a:t>eir</a:t>
            </a:r>
            <a:r>
              <a:rPr lang="en-IE" dirty="0" smtClean="0"/>
              <a:t>  -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to catch 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00461" y="3756485"/>
            <a:ext cx="149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/>
              <a:t>b</a:t>
            </a:r>
            <a:r>
              <a:rPr lang="en-IE" dirty="0" err="1" smtClean="0"/>
              <a:t>í</a:t>
            </a:r>
            <a:r>
              <a:rPr lang="en-IE" dirty="0" smtClean="0"/>
              <a:t>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– to be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6952" y="4278217"/>
            <a:ext cx="880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9" name="TextBox 8"/>
          <p:cNvSpPr txBox="1"/>
          <p:nvPr/>
        </p:nvSpPr>
        <p:spPr>
          <a:xfrm>
            <a:off x="9113704" y="3784286"/>
            <a:ext cx="2240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/>
              <a:t>d</a:t>
            </a:r>
            <a:r>
              <a:rPr lang="en-IE" dirty="0" err="1" smtClean="0"/>
              <a:t>éan</a:t>
            </a:r>
            <a:r>
              <a:rPr lang="en-IE" dirty="0" smtClean="0"/>
              <a:t>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– to make/do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68739" y="3784286"/>
            <a:ext cx="2036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/>
              <a:t>c</a:t>
            </a:r>
            <a:r>
              <a:rPr lang="en-IE" dirty="0" err="1" smtClean="0"/>
              <a:t>lois</a:t>
            </a:r>
            <a:r>
              <a:rPr lang="en-IE" dirty="0" smtClean="0"/>
              <a:t>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– to hear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04152" y="4735417"/>
            <a:ext cx="880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12" name="TextBox 11"/>
          <p:cNvSpPr txBox="1"/>
          <p:nvPr/>
        </p:nvSpPr>
        <p:spPr>
          <a:xfrm>
            <a:off x="937352" y="4232050"/>
            <a:ext cx="149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/>
              <a:t>f</a:t>
            </a:r>
            <a:r>
              <a:rPr lang="en-IE" dirty="0" err="1" smtClean="0"/>
              <a:t>aigh</a:t>
            </a:r>
            <a:r>
              <a:rPr lang="en-IE" dirty="0" smtClean="0"/>
              <a:t>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-  to get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32183" y="4232050"/>
            <a:ext cx="149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/>
              <a:t>f</a:t>
            </a:r>
            <a:r>
              <a:rPr lang="en-IE" dirty="0" err="1" smtClean="0"/>
              <a:t>eic</a:t>
            </a:r>
            <a:r>
              <a:rPr lang="en-IE" dirty="0" smtClean="0"/>
              <a:t>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– to see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00461" y="4232050"/>
            <a:ext cx="149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 smtClean="0"/>
              <a:t>ith</a:t>
            </a:r>
            <a:r>
              <a:rPr lang="en-IE" dirty="0" smtClean="0"/>
              <a:t>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– to eat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13704" y="4259851"/>
            <a:ext cx="1826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t</a:t>
            </a:r>
            <a:r>
              <a:rPr lang="en-IE" dirty="0" smtClean="0"/>
              <a:t>ar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– to come</a:t>
            </a:r>
            <a:endParaRPr lang="en-IE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68739" y="4259851"/>
            <a:ext cx="2036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/>
              <a:t>t</a:t>
            </a:r>
            <a:r>
              <a:rPr lang="en-IE" dirty="0" err="1" smtClean="0"/>
              <a:t>abhair</a:t>
            </a:r>
            <a:r>
              <a:rPr lang="en-IE" dirty="0" smtClean="0"/>
              <a:t>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– to give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7352" y="4707615"/>
            <a:ext cx="141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/>
              <a:t>t</a:t>
            </a:r>
            <a:r>
              <a:rPr lang="en-IE" dirty="0" err="1" smtClean="0"/>
              <a:t>éigh</a:t>
            </a:r>
            <a:r>
              <a:rPr lang="en-IE" dirty="0" smtClean="0"/>
              <a:t>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– to go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68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6"/>
            <a:ext cx="4395281" cy="711200"/>
          </a:xfrm>
        </p:spPr>
        <p:txBody>
          <a:bodyPr>
            <a:noAutofit/>
          </a:bodyPr>
          <a:lstStyle/>
          <a:p>
            <a:r>
              <a:rPr lang="en-IE" sz="3600" dirty="0" smtClean="0"/>
              <a:t>Broad &amp; Slender Verbs</a:t>
            </a:r>
            <a:endParaRPr lang="en-IE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382" y="1873655"/>
            <a:ext cx="10903085" cy="4313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Before we conjugate a verb, we must determine whether it is a </a:t>
            </a:r>
            <a:r>
              <a:rPr lang="en-IE" sz="1800" i="1" dirty="0" smtClean="0"/>
              <a:t>broad </a:t>
            </a:r>
            <a:r>
              <a:rPr lang="en-IE" sz="1800" dirty="0" smtClean="0"/>
              <a:t>verb or a </a:t>
            </a:r>
            <a:r>
              <a:rPr lang="en-IE" sz="1800" i="1" dirty="0" smtClean="0"/>
              <a:t>slender</a:t>
            </a:r>
            <a:r>
              <a:rPr lang="en-IE" sz="1800" dirty="0" smtClean="0"/>
              <a:t> verb.</a:t>
            </a:r>
          </a:p>
          <a:p>
            <a:pPr marL="0" indent="0">
              <a:buNone/>
            </a:pPr>
            <a:r>
              <a:rPr lang="en-IE" sz="1800" dirty="0" smtClean="0"/>
              <a:t>The broad vowels in Gaeilge are </a:t>
            </a:r>
            <a:r>
              <a:rPr lang="en-IE" sz="1800" i="1" dirty="0" smtClean="0"/>
              <a:t>a</a:t>
            </a:r>
            <a:r>
              <a:rPr lang="en-IE" sz="1800" dirty="0" smtClean="0"/>
              <a:t>, </a:t>
            </a:r>
            <a:r>
              <a:rPr lang="en-IE" sz="1800" i="1" dirty="0" smtClean="0"/>
              <a:t>o</a:t>
            </a:r>
            <a:r>
              <a:rPr lang="en-IE" sz="1800" dirty="0" smtClean="0"/>
              <a:t> and </a:t>
            </a:r>
            <a:r>
              <a:rPr lang="en-IE" sz="1800" i="1" dirty="0" smtClean="0"/>
              <a:t>u</a:t>
            </a:r>
            <a:r>
              <a:rPr lang="en-IE" sz="1800" dirty="0" smtClean="0"/>
              <a:t>.</a:t>
            </a:r>
          </a:p>
          <a:p>
            <a:pPr marL="0" indent="0">
              <a:buNone/>
            </a:pPr>
            <a:r>
              <a:rPr lang="en-IE" sz="1800" dirty="0" smtClean="0"/>
              <a:t>The slender vowels in Gaeilge are </a:t>
            </a:r>
            <a:r>
              <a:rPr lang="en-IE" sz="1800" i="1" dirty="0" err="1" smtClean="0"/>
              <a:t>i</a:t>
            </a:r>
            <a:r>
              <a:rPr lang="en-IE" sz="1800" dirty="0" smtClean="0"/>
              <a:t> and </a:t>
            </a:r>
            <a:r>
              <a:rPr lang="en-IE" sz="1800" i="1" dirty="0" smtClean="0"/>
              <a:t>e.</a:t>
            </a:r>
          </a:p>
          <a:p>
            <a:pPr marL="0" indent="0">
              <a:buNone/>
            </a:pPr>
            <a:endParaRPr lang="en-IE" sz="1800" i="1" dirty="0" smtClean="0"/>
          </a:p>
          <a:p>
            <a:pPr marL="0" indent="0">
              <a:buNone/>
            </a:pPr>
            <a:r>
              <a:rPr lang="en-IE" sz="1800" dirty="0" smtClean="0"/>
              <a:t>If the last vowel in a one syllable verb is </a:t>
            </a:r>
            <a:r>
              <a:rPr lang="en-IE" sz="1800" i="1" dirty="0" smtClean="0"/>
              <a:t>a, o </a:t>
            </a:r>
            <a:r>
              <a:rPr lang="en-IE" sz="1800" dirty="0" smtClean="0"/>
              <a:t>or</a:t>
            </a:r>
            <a:r>
              <a:rPr lang="en-IE" sz="1800" i="1" dirty="0" smtClean="0"/>
              <a:t> u</a:t>
            </a:r>
            <a:r>
              <a:rPr lang="en-IE" sz="1800" dirty="0" smtClean="0"/>
              <a:t>, the verb is broad e.g. gl</a:t>
            </a:r>
            <a:r>
              <a:rPr lang="en-IE" sz="1800" u="sng" dirty="0" smtClean="0"/>
              <a:t>a</a:t>
            </a:r>
            <a:r>
              <a:rPr lang="en-IE" sz="1800" dirty="0" smtClean="0"/>
              <a:t>n is a broad verb.</a:t>
            </a:r>
          </a:p>
          <a:p>
            <a:pPr marL="0" indent="0">
              <a:buNone/>
            </a:pPr>
            <a:r>
              <a:rPr lang="en-IE" sz="1800" dirty="0" smtClean="0"/>
              <a:t>If the last vowel is </a:t>
            </a:r>
            <a:r>
              <a:rPr lang="en-IE" sz="1800" dirty="0" err="1" smtClean="0"/>
              <a:t>i</a:t>
            </a:r>
            <a:r>
              <a:rPr lang="en-IE" sz="1800" dirty="0" smtClean="0"/>
              <a:t> or e, it is slender e.g. br</a:t>
            </a:r>
            <a:r>
              <a:rPr lang="en-IE" sz="1800" u="sng" dirty="0" smtClean="0"/>
              <a:t>i</a:t>
            </a:r>
            <a:r>
              <a:rPr lang="en-IE" sz="1800" dirty="0" smtClean="0"/>
              <a:t>s is a slender verb.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r>
              <a:rPr lang="en-IE" sz="1800" dirty="0" smtClean="0"/>
              <a:t>If the last vowel in the 1</a:t>
            </a:r>
            <a:r>
              <a:rPr lang="en-IE" sz="1800" baseline="30000" dirty="0" smtClean="0"/>
              <a:t>st</a:t>
            </a:r>
            <a:r>
              <a:rPr lang="en-IE" sz="1800" dirty="0" smtClean="0"/>
              <a:t> syllable of a two syllable verb is </a:t>
            </a:r>
            <a:r>
              <a:rPr lang="en-IE" sz="1800" i="1" dirty="0"/>
              <a:t>a, o </a:t>
            </a:r>
            <a:r>
              <a:rPr lang="en-IE" sz="1800" dirty="0"/>
              <a:t>or</a:t>
            </a:r>
            <a:r>
              <a:rPr lang="en-IE" sz="1800" i="1" dirty="0"/>
              <a:t> u</a:t>
            </a:r>
            <a:r>
              <a:rPr lang="en-IE" sz="1800" dirty="0"/>
              <a:t>, the verb is broad e.g. </a:t>
            </a:r>
            <a:r>
              <a:rPr lang="en-IE" sz="1800" dirty="0" smtClean="0"/>
              <a:t>t</a:t>
            </a:r>
            <a:r>
              <a:rPr lang="en-IE" sz="1800" u="sng" dirty="0" smtClean="0"/>
              <a:t>o</a:t>
            </a:r>
            <a:r>
              <a:rPr lang="en-IE" sz="1800" dirty="0" smtClean="0"/>
              <a:t>saigh is a broad verb.</a:t>
            </a:r>
          </a:p>
          <a:p>
            <a:pPr marL="0" indent="0">
              <a:buNone/>
            </a:pPr>
            <a:r>
              <a:rPr lang="en-IE" sz="1800" dirty="0"/>
              <a:t>If the last vowel in the </a:t>
            </a:r>
            <a:r>
              <a:rPr lang="en-IE" sz="1800" dirty="0" smtClean="0"/>
              <a:t>1</a:t>
            </a:r>
            <a:r>
              <a:rPr lang="en-IE" sz="1800" baseline="30000" dirty="0" smtClean="0"/>
              <a:t>st</a:t>
            </a:r>
            <a:r>
              <a:rPr lang="en-IE" sz="1800" dirty="0" smtClean="0"/>
              <a:t> syllable </a:t>
            </a:r>
            <a:r>
              <a:rPr lang="en-IE" sz="1800" dirty="0"/>
              <a:t>of a two syllable verb is </a:t>
            </a:r>
            <a:r>
              <a:rPr lang="en-IE" sz="1800" i="1" dirty="0" err="1" smtClean="0"/>
              <a:t>i</a:t>
            </a:r>
            <a:r>
              <a:rPr lang="en-IE" sz="1800" i="1" dirty="0" smtClean="0"/>
              <a:t> </a:t>
            </a:r>
            <a:r>
              <a:rPr lang="en-IE" sz="1800" dirty="0" smtClean="0"/>
              <a:t>or</a:t>
            </a:r>
            <a:r>
              <a:rPr lang="en-IE" sz="1800" i="1" dirty="0" smtClean="0"/>
              <a:t> e</a:t>
            </a:r>
            <a:r>
              <a:rPr lang="en-IE" sz="1800" dirty="0" smtClean="0"/>
              <a:t>, </a:t>
            </a:r>
            <a:r>
              <a:rPr lang="en-IE" sz="1800" dirty="0"/>
              <a:t>the verb is </a:t>
            </a:r>
            <a:r>
              <a:rPr lang="en-IE" sz="1800" dirty="0" smtClean="0"/>
              <a:t>slender e.g. ba</a:t>
            </a:r>
            <a:r>
              <a:rPr lang="en-IE" sz="1800" u="sng" dirty="0" smtClean="0"/>
              <a:t>i</a:t>
            </a:r>
            <a:r>
              <a:rPr lang="en-IE" sz="1800" dirty="0" smtClean="0"/>
              <a:t>ligh is a slender verb.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r>
              <a:rPr lang="en-IE" sz="1800" dirty="0" smtClean="0"/>
              <a:t>Remember the rule – “Caol le caol, leathan le leathan” </a:t>
            </a:r>
            <a:r>
              <a:rPr lang="en-IE" sz="1800" i="1" dirty="0" smtClean="0">
                <a:solidFill>
                  <a:schemeClr val="bg2">
                    <a:lumMod val="50000"/>
                  </a:schemeClr>
                </a:solidFill>
              </a:rPr>
              <a:t>(Slender with slender, broad with broad)</a:t>
            </a:r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136442" y="4064208"/>
            <a:ext cx="880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8754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6"/>
            <a:ext cx="7070388" cy="711200"/>
          </a:xfrm>
        </p:spPr>
        <p:txBody>
          <a:bodyPr>
            <a:noAutofit/>
          </a:bodyPr>
          <a:lstStyle/>
          <a:p>
            <a:r>
              <a:rPr lang="en-IE" sz="3600" dirty="0" smtClean="0"/>
              <a:t>B</a:t>
            </a:r>
            <a:r>
              <a:rPr lang="ga-IE" sz="3600" dirty="0" smtClean="0"/>
              <a:t>riathra </a:t>
            </a:r>
            <a:r>
              <a:rPr lang="en-IE" sz="3600" dirty="0" smtClean="0"/>
              <a:t>L</a:t>
            </a:r>
            <a:r>
              <a:rPr lang="ga-IE" sz="3600" dirty="0" smtClean="0"/>
              <a:t>eathana</a:t>
            </a:r>
            <a:r>
              <a:rPr lang="en-IE" sz="3600" dirty="0" smtClean="0"/>
              <a:t> </a:t>
            </a:r>
            <a:r>
              <a:rPr lang="en-IE" sz="3600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IE" sz="3600" dirty="0" smtClean="0">
                <a:solidFill>
                  <a:schemeClr val="bg2">
                    <a:lumMod val="50000"/>
                  </a:schemeClr>
                </a:solidFill>
              </a:rPr>
              <a:t>Broad </a:t>
            </a:r>
            <a:r>
              <a:rPr lang="en-IE" sz="3600" dirty="0" smtClean="0">
                <a:solidFill>
                  <a:schemeClr val="bg2">
                    <a:lumMod val="50000"/>
                  </a:schemeClr>
                </a:solidFill>
              </a:rPr>
              <a:t>Verbs)</a:t>
            </a:r>
            <a:endParaRPr lang="en-IE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382" y="1873655"/>
            <a:ext cx="10903085" cy="43131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dirty="0"/>
              <a:t>p</a:t>
            </a:r>
            <a:r>
              <a:rPr lang="en-IE" sz="1800" dirty="0" smtClean="0"/>
              <a:t>i</a:t>
            </a:r>
            <a:r>
              <a:rPr lang="en-IE" sz="1800" u="sng" dirty="0" smtClean="0"/>
              <a:t>o</a:t>
            </a:r>
            <a:r>
              <a:rPr lang="en-IE" sz="1800" dirty="0" smtClean="0"/>
              <a:t>c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pick</a:t>
            </a:r>
            <a:r>
              <a:rPr lang="en-IE" sz="1800" dirty="0" smtClean="0"/>
              <a:t>		t</a:t>
            </a:r>
            <a:r>
              <a:rPr lang="en-IE" sz="1800" u="sng" dirty="0" smtClean="0"/>
              <a:t>ó</a:t>
            </a:r>
            <a:r>
              <a:rPr lang="en-IE" sz="1800" dirty="0" smtClean="0"/>
              <a:t>g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take</a:t>
            </a:r>
            <a:r>
              <a:rPr lang="en-IE" sz="1800" dirty="0" smtClean="0"/>
              <a:t>		f</a:t>
            </a:r>
            <a:r>
              <a:rPr lang="en-IE" sz="1800" u="sng" dirty="0" smtClean="0"/>
              <a:t>a</a:t>
            </a:r>
            <a:r>
              <a:rPr lang="en-IE" sz="1800" dirty="0" smtClean="0"/>
              <a:t>n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wait</a:t>
            </a:r>
            <a:r>
              <a:rPr lang="en-IE" sz="1800" dirty="0" smtClean="0"/>
              <a:t>		</a:t>
            </a:r>
            <a:r>
              <a:rPr lang="en-IE" sz="1800" u="sng" dirty="0" smtClean="0"/>
              <a:t>ó</a:t>
            </a:r>
            <a:r>
              <a:rPr lang="en-IE" sz="1800" dirty="0" smtClean="0"/>
              <a:t>l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drink</a:t>
            </a:r>
            <a:r>
              <a:rPr lang="en-IE" sz="1800" dirty="0" smtClean="0"/>
              <a:t>	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r>
              <a:rPr lang="en-IE" sz="1800" dirty="0" smtClean="0"/>
              <a:t>gl</a:t>
            </a:r>
            <a:r>
              <a:rPr lang="en-IE" sz="1800" u="sng" dirty="0" smtClean="0"/>
              <a:t>a</a:t>
            </a:r>
            <a:r>
              <a:rPr lang="en-IE" sz="1800" dirty="0" smtClean="0"/>
              <a:t>n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clean</a:t>
            </a:r>
            <a:r>
              <a:rPr lang="en-IE" sz="1800" dirty="0" smtClean="0"/>
              <a:t>		ce</a:t>
            </a:r>
            <a:r>
              <a:rPr lang="en-IE" sz="1800" u="sng" dirty="0" smtClean="0"/>
              <a:t>a</a:t>
            </a:r>
            <a:r>
              <a:rPr lang="en-IE" sz="1800" dirty="0" smtClean="0"/>
              <a:t>p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think</a:t>
            </a:r>
            <a:r>
              <a:rPr lang="en-IE" sz="1800" dirty="0" smtClean="0"/>
              <a:t>		t</a:t>
            </a:r>
            <a:r>
              <a:rPr lang="en-IE" sz="1800" u="sng" dirty="0" smtClean="0"/>
              <a:t>o</a:t>
            </a:r>
            <a:r>
              <a:rPr lang="en-IE" sz="1800" dirty="0" smtClean="0"/>
              <a:t>saigh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start</a:t>
            </a:r>
            <a:r>
              <a:rPr lang="en-IE" sz="1800" dirty="0" smtClean="0"/>
              <a:t>		r</a:t>
            </a:r>
            <a:r>
              <a:rPr lang="en-IE" sz="1800" u="sng" dirty="0" smtClean="0"/>
              <a:t>o</a:t>
            </a:r>
            <a:r>
              <a:rPr lang="en-IE" sz="1800" dirty="0" smtClean="0"/>
              <a:t>thaigh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cycle 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r>
              <a:rPr lang="en-IE" sz="1800" dirty="0" smtClean="0"/>
              <a:t>br</a:t>
            </a:r>
            <a:r>
              <a:rPr lang="en-IE" sz="1800" u="sng" dirty="0" smtClean="0"/>
              <a:t>o</a:t>
            </a:r>
            <a:r>
              <a:rPr lang="en-IE" sz="1800" dirty="0" smtClean="0"/>
              <a:t>staigh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hurry</a:t>
            </a:r>
            <a:r>
              <a:rPr lang="en-IE" sz="1800" dirty="0" smtClean="0"/>
              <a:t>	g</a:t>
            </a:r>
            <a:r>
              <a:rPr lang="en-IE" sz="1800" u="sng" dirty="0" smtClean="0"/>
              <a:t>o</a:t>
            </a:r>
            <a:r>
              <a:rPr lang="en-IE" sz="1800" dirty="0" smtClean="0"/>
              <a:t>rtaigh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hurt</a:t>
            </a:r>
            <a:r>
              <a:rPr lang="en-IE" sz="1800" dirty="0" smtClean="0"/>
              <a:t>		l</a:t>
            </a:r>
            <a:r>
              <a:rPr lang="en-IE" sz="1800" u="sng" dirty="0" smtClean="0"/>
              <a:t>a</a:t>
            </a:r>
            <a:r>
              <a:rPr lang="en-IE" sz="1800" dirty="0" smtClean="0"/>
              <a:t>s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light</a:t>
            </a:r>
            <a:r>
              <a:rPr lang="en-IE" sz="1800" dirty="0" smtClean="0"/>
              <a:t>		crí</a:t>
            </a:r>
            <a:r>
              <a:rPr lang="en-IE" sz="1800" u="sng" dirty="0" smtClean="0"/>
              <a:t>o</a:t>
            </a:r>
            <a:r>
              <a:rPr lang="en-IE" sz="1800" dirty="0" smtClean="0"/>
              <a:t>chnaigh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finish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r>
              <a:rPr lang="en-IE" sz="1800" dirty="0"/>
              <a:t>ce</a:t>
            </a:r>
            <a:r>
              <a:rPr lang="en-IE" sz="1800" u="sng" dirty="0"/>
              <a:t>a</a:t>
            </a:r>
            <a:r>
              <a:rPr lang="en-IE" sz="1800" dirty="0"/>
              <a:t>nnaigh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buy</a:t>
            </a:r>
            <a:r>
              <a:rPr lang="en-IE" sz="1800" dirty="0"/>
              <a:t>	</a:t>
            </a:r>
            <a:r>
              <a:rPr lang="en-IE" sz="1800" dirty="0" smtClean="0"/>
              <a:t>	c</a:t>
            </a:r>
            <a:r>
              <a:rPr lang="en-IE" sz="1800" u="sng" dirty="0" smtClean="0"/>
              <a:t>a</a:t>
            </a:r>
            <a:r>
              <a:rPr lang="en-IE" sz="1800" dirty="0" smtClean="0"/>
              <a:t>bhraigh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help</a:t>
            </a:r>
            <a:r>
              <a:rPr lang="en-IE" sz="1800" dirty="0" smtClean="0"/>
              <a:t>		</a:t>
            </a:r>
            <a:r>
              <a:rPr lang="en-IE" sz="1800" dirty="0"/>
              <a:t> </a:t>
            </a:r>
            <a:r>
              <a:rPr lang="en-IE" sz="1800" dirty="0" smtClean="0"/>
              <a:t>d</a:t>
            </a:r>
            <a:r>
              <a:rPr lang="en-IE" sz="1800" u="sng" dirty="0" smtClean="0"/>
              <a:t>ú</a:t>
            </a:r>
            <a:r>
              <a:rPr lang="en-IE" sz="1800" dirty="0" smtClean="0"/>
              <a:t>n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close</a:t>
            </a:r>
            <a:r>
              <a:rPr lang="en-IE" sz="1800" dirty="0" smtClean="0"/>
              <a:t>		</a:t>
            </a:r>
            <a:r>
              <a:rPr lang="en-IE" sz="1800" dirty="0"/>
              <a:t> sle</a:t>
            </a:r>
            <a:r>
              <a:rPr lang="en-IE" sz="1800" u="sng" dirty="0"/>
              <a:t>a</a:t>
            </a:r>
            <a:r>
              <a:rPr lang="en-IE" sz="1800" dirty="0"/>
              <a:t>mhnaigh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slip</a:t>
            </a:r>
            <a:r>
              <a:rPr lang="en-IE" sz="1800" dirty="0" smtClean="0"/>
              <a:t>	</a:t>
            </a:r>
            <a:endParaRPr lang="en-IE" sz="1800" dirty="0"/>
          </a:p>
        </p:txBody>
      </p:sp>
    </p:spTree>
    <p:extLst>
      <p:ext uri="{BB962C8B-B14F-4D97-AF65-F5344CB8AC3E}">
        <p14:creationId xmlns:p14="http://schemas.microsoft.com/office/powerpoint/2010/main" val="143991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6"/>
            <a:ext cx="7070388" cy="711200"/>
          </a:xfrm>
        </p:spPr>
        <p:txBody>
          <a:bodyPr>
            <a:noAutofit/>
          </a:bodyPr>
          <a:lstStyle/>
          <a:p>
            <a:r>
              <a:rPr lang="en-IE" sz="3600" dirty="0" smtClean="0"/>
              <a:t>B</a:t>
            </a:r>
            <a:r>
              <a:rPr lang="ga-IE" sz="3600" dirty="0" smtClean="0"/>
              <a:t>riathra </a:t>
            </a:r>
            <a:r>
              <a:rPr lang="en-IE" sz="3600" dirty="0" smtClean="0"/>
              <a:t>Caol</a:t>
            </a:r>
            <a:r>
              <a:rPr lang="ga-IE" sz="3600" dirty="0" smtClean="0"/>
              <a:t> </a:t>
            </a:r>
            <a:r>
              <a:rPr lang="en-IE" sz="3600" dirty="0" smtClean="0">
                <a:solidFill>
                  <a:schemeClr val="bg2">
                    <a:lumMod val="50000"/>
                  </a:schemeClr>
                </a:solidFill>
              </a:rPr>
              <a:t>(Slender Verbs)</a:t>
            </a:r>
            <a:endParaRPr lang="en-IE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382" y="1873655"/>
            <a:ext cx="10903085" cy="43131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dirty="0"/>
              <a:t>b</a:t>
            </a:r>
            <a:r>
              <a:rPr lang="en-IE" sz="1800" dirty="0" smtClean="0"/>
              <a:t>r</a:t>
            </a:r>
            <a:r>
              <a:rPr lang="en-IE" sz="1800" u="sng" dirty="0" smtClean="0"/>
              <a:t>i</a:t>
            </a:r>
            <a:r>
              <a:rPr lang="en-IE" sz="1800" dirty="0" smtClean="0"/>
              <a:t>s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break</a:t>
            </a:r>
            <a:r>
              <a:rPr lang="en-IE" sz="1800" dirty="0" smtClean="0"/>
              <a:t>		ca</a:t>
            </a:r>
            <a:r>
              <a:rPr lang="en-IE" sz="1800" u="sng" dirty="0" smtClean="0"/>
              <a:t>i</a:t>
            </a:r>
            <a:r>
              <a:rPr lang="en-IE" sz="1800" dirty="0" smtClean="0"/>
              <a:t>ll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lose</a:t>
            </a:r>
            <a:r>
              <a:rPr lang="en-IE" sz="1800" dirty="0" smtClean="0"/>
              <a:t>		l</a:t>
            </a:r>
            <a:r>
              <a:rPr lang="en-IE" sz="1800" u="sng" dirty="0" smtClean="0"/>
              <a:t>i</a:t>
            </a:r>
            <a:r>
              <a:rPr lang="en-IE" sz="1800" dirty="0" smtClean="0"/>
              <a:t>g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let</a:t>
            </a:r>
            <a:r>
              <a:rPr lang="en-IE" sz="1800" dirty="0" smtClean="0"/>
              <a:t>		f</a:t>
            </a:r>
            <a:r>
              <a:rPr lang="en-IE" sz="1800" u="sng" dirty="0" smtClean="0"/>
              <a:t>i</a:t>
            </a:r>
            <a:r>
              <a:rPr lang="en-IE" sz="1800" dirty="0" smtClean="0"/>
              <a:t>ll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return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r>
              <a:rPr lang="en-IE" sz="1800" dirty="0"/>
              <a:t>é</a:t>
            </a:r>
            <a:r>
              <a:rPr lang="en-IE" sz="1800" u="sng" dirty="0" smtClean="0"/>
              <a:t>i</a:t>
            </a:r>
            <a:r>
              <a:rPr lang="en-IE" sz="1800" dirty="0" smtClean="0"/>
              <a:t>st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listen</a:t>
            </a:r>
            <a:r>
              <a:rPr lang="en-IE" sz="1800" dirty="0" smtClean="0"/>
              <a:t>		bua</a:t>
            </a:r>
            <a:r>
              <a:rPr lang="en-IE" sz="1800" u="sng" dirty="0" smtClean="0"/>
              <a:t>i</a:t>
            </a:r>
            <a:r>
              <a:rPr lang="en-IE" sz="1800" dirty="0" smtClean="0"/>
              <a:t>l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hit</a:t>
            </a:r>
            <a:r>
              <a:rPr lang="en-IE" sz="1800" dirty="0" smtClean="0"/>
              <a:t>		go</a:t>
            </a:r>
            <a:r>
              <a:rPr lang="en-IE" sz="1800" u="sng" dirty="0" smtClean="0"/>
              <a:t>i</a:t>
            </a:r>
            <a:r>
              <a:rPr lang="en-IE" sz="1800" dirty="0" smtClean="0"/>
              <a:t>d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steal </a:t>
            </a:r>
            <a:r>
              <a:rPr lang="en-IE" sz="1800" dirty="0" smtClean="0"/>
              <a:t>		ba</a:t>
            </a:r>
            <a:r>
              <a:rPr lang="en-IE" sz="1800" u="sng" dirty="0" smtClean="0"/>
              <a:t>i</a:t>
            </a:r>
            <a:r>
              <a:rPr lang="en-IE" sz="1800" dirty="0" smtClean="0"/>
              <a:t>ligh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collect/gather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r>
              <a:rPr lang="en-IE" sz="1800" dirty="0"/>
              <a:t>d</a:t>
            </a:r>
            <a:r>
              <a:rPr lang="en-IE" sz="1800" dirty="0" smtClean="0"/>
              <a:t>ú</a:t>
            </a:r>
            <a:r>
              <a:rPr lang="en-IE" sz="1800" u="sng" dirty="0" smtClean="0"/>
              <a:t>i</a:t>
            </a:r>
            <a:r>
              <a:rPr lang="en-IE" sz="1800" dirty="0" smtClean="0"/>
              <a:t>sigh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wake</a:t>
            </a:r>
            <a:r>
              <a:rPr lang="en-IE" sz="1800" dirty="0" smtClean="0"/>
              <a:t>		o</a:t>
            </a:r>
            <a:r>
              <a:rPr lang="en-IE" sz="1800" u="sng" dirty="0" smtClean="0"/>
              <a:t>i</a:t>
            </a:r>
            <a:r>
              <a:rPr lang="en-IE" sz="1800" dirty="0" smtClean="0"/>
              <a:t>brigh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work</a:t>
            </a:r>
            <a:r>
              <a:rPr lang="en-IE" sz="1800" dirty="0" smtClean="0"/>
              <a:t>		im</a:t>
            </a:r>
            <a:r>
              <a:rPr lang="en-IE" sz="1800" u="sng" dirty="0" smtClean="0"/>
              <a:t>i</a:t>
            </a:r>
            <a:r>
              <a:rPr lang="en-IE" sz="1800" dirty="0" smtClean="0"/>
              <a:t>r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play</a:t>
            </a:r>
            <a:r>
              <a:rPr lang="en-IE" sz="1800" dirty="0" smtClean="0"/>
              <a:t>		l</a:t>
            </a:r>
            <a:r>
              <a:rPr lang="en-IE" sz="1800" u="sng" dirty="0" smtClean="0"/>
              <a:t>i</a:t>
            </a:r>
            <a:r>
              <a:rPr lang="en-IE" sz="1800" dirty="0" smtClean="0"/>
              <a:t>trigh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spell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r>
              <a:rPr lang="en-IE" sz="1800" dirty="0"/>
              <a:t>é</a:t>
            </a:r>
            <a:r>
              <a:rPr lang="en-IE" sz="1800" u="sng" dirty="0" smtClean="0"/>
              <a:t>i</a:t>
            </a:r>
            <a:r>
              <a:rPr lang="en-IE" sz="1800" dirty="0" smtClean="0"/>
              <a:t>righ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get up</a:t>
            </a:r>
            <a:r>
              <a:rPr lang="en-IE" sz="1800" dirty="0" smtClean="0"/>
              <a:t>		de</a:t>
            </a:r>
            <a:r>
              <a:rPr lang="en-IE" sz="1800" u="sng" dirty="0" smtClean="0"/>
              <a:t>i</a:t>
            </a:r>
            <a:r>
              <a:rPr lang="en-IE" sz="1800" dirty="0" smtClean="0"/>
              <a:t>sigh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fix</a:t>
            </a:r>
            <a:r>
              <a:rPr lang="en-IE" sz="1800" dirty="0" smtClean="0"/>
              <a:t>		sro</a:t>
            </a:r>
            <a:r>
              <a:rPr lang="en-IE" sz="1800" u="sng" dirty="0" smtClean="0"/>
              <a:t>i</a:t>
            </a:r>
            <a:r>
              <a:rPr lang="en-IE" sz="1800" dirty="0" smtClean="0"/>
              <a:t>ch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reach</a:t>
            </a:r>
            <a:r>
              <a:rPr lang="en-IE" sz="1800" dirty="0" smtClean="0"/>
              <a:t>		mú</a:t>
            </a:r>
            <a:r>
              <a:rPr lang="en-IE" sz="1800" u="sng" dirty="0" smtClean="0"/>
              <a:t>i</a:t>
            </a:r>
            <a:r>
              <a:rPr lang="en-IE" sz="1800" dirty="0" smtClean="0"/>
              <a:t>n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– to teach</a:t>
            </a:r>
          </a:p>
        </p:txBody>
      </p:sp>
    </p:spTree>
    <p:extLst>
      <p:ext uri="{BB962C8B-B14F-4D97-AF65-F5344CB8AC3E}">
        <p14:creationId xmlns:p14="http://schemas.microsoft.com/office/powerpoint/2010/main" val="353348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1113</TotalTime>
  <Words>634</Words>
  <Application>Microsoft Office PowerPoint</Application>
  <PresentationFormat>Widescreen</PresentationFormat>
  <Paragraphs>97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Gramadach</vt:lpstr>
      <vt:lpstr>PowerPoint Presentation</vt:lpstr>
      <vt:lpstr>Conjugate a verb</vt:lpstr>
      <vt:lpstr>Syntax (Order of Words)</vt:lpstr>
      <vt:lpstr>Briathra Rialta</vt:lpstr>
      <vt:lpstr>Briathra Neamhrialta</vt:lpstr>
      <vt:lpstr>Broad &amp; Slender Verbs</vt:lpstr>
      <vt:lpstr>Briathra Leathana (Broad Verbs)</vt:lpstr>
      <vt:lpstr>Briathra Caol (Slender Verbs)</vt:lpstr>
    </vt:vector>
  </TitlesOfParts>
  <Company>PDST Technology in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O’Mahony</dc:creator>
  <cp:lastModifiedBy>Dave O’Mahony</cp:lastModifiedBy>
  <cp:revision>67</cp:revision>
  <dcterms:created xsi:type="dcterms:W3CDTF">2018-09-06T11:55:01Z</dcterms:created>
  <dcterms:modified xsi:type="dcterms:W3CDTF">2019-03-06T14:33:24Z</dcterms:modified>
</cp:coreProperties>
</file>