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1" r:id="rId5"/>
    <p:sldId id="262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47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175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579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16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98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72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779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652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1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46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54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53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526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385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68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06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04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0377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045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5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7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48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4A87-419B-48BB-B285-128A6F8F28CD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14/09/2018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E59A8-537A-4A5E-8190-054F96B3172F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4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41417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dó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35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649" y="2383224"/>
            <a:ext cx="10903085" cy="1125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If a verb in the past tense begins with a consonant,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(known as a séimhiú) is inserted after the first letter</a:t>
            </a:r>
            <a:r>
              <a:rPr lang="en-IE" sz="1800" dirty="0" smtClean="0"/>
              <a:t>. We </a:t>
            </a:r>
            <a:r>
              <a:rPr lang="en-IE" sz="1800" u="sng" dirty="0" smtClean="0"/>
              <a:t>never</a:t>
            </a:r>
            <a:r>
              <a:rPr lang="en-IE" sz="1800" dirty="0" smtClean="0"/>
              <a:t> use a séimhiú for verbs that begin with </a:t>
            </a:r>
            <a:r>
              <a:rPr lang="en-IE" sz="1800" i="1" dirty="0" smtClean="0"/>
              <a:t>l</a:t>
            </a:r>
            <a:r>
              <a:rPr lang="en-IE" sz="1800" dirty="0" smtClean="0"/>
              <a:t>, </a:t>
            </a:r>
            <a:r>
              <a:rPr lang="en-IE" sz="1800" i="1" dirty="0" smtClean="0"/>
              <a:t>n</a:t>
            </a:r>
            <a:r>
              <a:rPr lang="en-IE" sz="1800" dirty="0" smtClean="0"/>
              <a:t> and </a:t>
            </a:r>
            <a:r>
              <a:rPr lang="en-IE" sz="1800" i="1" dirty="0" smtClean="0"/>
              <a:t>r.</a:t>
            </a:r>
            <a:endParaRPr lang="en-IE" sz="1800" i="1" dirty="0" smtClean="0"/>
          </a:p>
          <a:p>
            <a:pPr marL="0" indent="0">
              <a:buNone/>
            </a:pPr>
            <a:r>
              <a:rPr lang="en-IE" sz="1800" dirty="0" smtClean="0"/>
              <a:t>For example:</a:t>
            </a:r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08763" y="3543950"/>
            <a:ext cx="5415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Glan takes a séimhiú (</a:t>
            </a:r>
            <a:r>
              <a:rPr lang="en-IE" dirty="0" smtClean="0">
                <a:solidFill>
                  <a:srgbClr val="FF0000"/>
                </a:solidFill>
              </a:rPr>
              <a:t>h</a:t>
            </a:r>
            <a:r>
              <a:rPr lang="en-IE" dirty="0" smtClean="0"/>
              <a:t>) in the past tense. The séimhiú (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6071486" y="35439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h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733" y="3543950"/>
            <a:ext cx="3160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) is inserted after the first letter.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8763" y="3793743"/>
            <a:ext cx="2061531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IE" dirty="0" smtClean="0"/>
              <a:t>Glan mé becomes 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3722" y="3793742"/>
            <a:ext cx="822661" cy="369332"/>
          </a:xfrm>
          <a:prstGeom prst="rect">
            <a:avLst/>
          </a:prstGeom>
          <a:noFill/>
        </p:spPr>
        <p:txBody>
          <a:bodyPr wrap="none" lIns="36000" tIns="72000" bIns="72000" rtlCol="0" anchor="ctr" anchorCtr="0">
            <a:noAutofit/>
          </a:bodyPr>
          <a:lstStyle/>
          <a:p>
            <a:r>
              <a:rPr lang="en-IE" dirty="0" smtClean="0"/>
              <a:t>lan mé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9238" y="4286321"/>
            <a:ext cx="94694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only difficult part is when we want to say “we” did something in the past tense. With broad</a:t>
            </a:r>
          </a:p>
          <a:p>
            <a:r>
              <a:rPr lang="en-IE" dirty="0"/>
              <a:t>v</a:t>
            </a:r>
            <a:r>
              <a:rPr lang="en-IE" dirty="0" smtClean="0"/>
              <a:t>erbs in the past tense, we add </a:t>
            </a:r>
            <a:r>
              <a:rPr lang="en-IE" dirty="0" smtClean="0">
                <a:solidFill>
                  <a:srgbClr val="FF0000"/>
                </a:solidFill>
              </a:rPr>
              <a:t>amar </a:t>
            </a:r>
            <a:r>
              <a:rPr lang="en-IE" dirty="0" smtClean="0"/>
              <a:t>onto the end of the stem along with putting the séimhiú after</a:t>
            </a:r>
          </a:p>
          <a:p>
            <a:r>
              <a:rPr lang="en-IE" dirty="0" smtClean="0"/>
              <a:t>the first letter.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97355" y="5799355"/>
            <a:ext cx="330540" cy="369332"/>
          </a:xfrm>
          <a:prstGeom prst="rect">
            <a:avLst/>
          </a:prstGeom>
          <a:noFill/>
        </p:spPr>
        <p:txBody>
          <a:bodyPr wrap="none" rIns="0" rtlCol="0">
            <a:noAutofit/>
          </a:bodyPr>
          <a:lstStyle/>
          <a:p>
            <a:r>
              <a:rPr lang="en-IE" sz="2800" dirty="0" smtClean="0"/>
              <a:t>G</a:t>
            </a:r>
            <a:endParaRPr lang="en-IE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927895" y="5799355"/>
            <a:ext cx="442429" cy="52322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IE" sz="2800" dirty="0" smtClean="0"/>
              <a:t>lan</a:t>
            </a:r>
            <a:endParaRPr lang="en-IE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10221" y="5287455"/>
            <a:ext cx="1430841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/>
              <a:t>s</a:t>
            </a:r>
            <a:r>
              <a:rPr lang="en-IE" sz="2800" dirty="0" smtClean="0"/>
              <a:t>éimhiú (</a:t>
            </a:r>
            <a:endParaRPr lang="en-IE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344321" y="527613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h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25956" y="5287455"/>
            <a:ext cx="1121007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/>
              <a:t>) + we(</a:t>
            </a:r>
            <a:endParaRPr lang="en-IE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516097" y="5276135"/>
            <a:ext cx="847348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amar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0588" y="5276135"/>
            <a:ext cx="5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)</a:t>
            </a:r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76088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0.2806 0.0363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36" y="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0.01068 -0.00046 " pathEditMode="fixed" rAng="0" ptsTypes="AA">
                                      <p:cBhvr>
                                        <p:cTn id="6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L 0.03646 0.07569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0.01054 0.0761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/>
      <p:bldP spid="7" grpId="0"/>
      <p:bldP spid="8" grpId="0"/>
      <p:bldP spid="9" grpId="0"/>
      <p:bldP spid="11" grpId="0" build="p"/>
      <p:bldP spid="11" grpId="1" build="allAtOnce"/>
      <p:bldP spid="13" grpId="0"/>
      <p:bldP spid="13" grpId="1"/>
      <p:bldP spid="1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903085" cy="7122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sz="1800" dirty="0" smtClean="0"/>
              <a:t>If a verb in the past tense begins with a vowel, we put a </a:t>
            </a:r>
            <a:r>
              <a:rPr lang="en-IE" sz="1800" dirty="0" smtClean="0">
                <a:solidFill>
                  <a:srgbClr val="FF0000"/>
                </a:solidFill>
              </a:rPr>
              <a:t>D’</a:t>
            </a:r>
            <a:r>
              <a:rPr lang="en-IE" sz="1800" dirty="0" smtClean="0"/>
              <a:t> in front of the first letter.</a:t>
            </a:r>
          </a:p>
          <a:p>
            <a:pPr marL="0" indent="0">
              <a:buNone/>
            </a:pPr>
            <a:r>
              <a:rPr lang="en-IE" sz="1800" dirty="0" smtClean="0"/>
              <a:t>For example:</a:t>
            </a:r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08568" y="3931758"/>
            <a:ext cx="9304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only difficult part is when we want to say “we” did something in the past tense. With broad</a:t>
            </a:r>
          </a:p>
          <a:p>
            <a:r>
              <a:rPr lang="en-IE" dirty="0"/>
              <a:t>v</a:t>
            </a:r>
            <a:r>
              <a:rPr lang="en-IE" dirty="0" smtClean="0"/>
              <a:t>erbs in the past tense, we add </a:t>
            </a:r>
            <a:r>
              <a:rPr lang="en-IE" dirty="0" smtClean="0">
                <a:solidFill>
                  <a:srgbClr val="FF0000"/>
                </a:solidFill>
              </a:rPr>
              <a:t>amar </a:t>
            </a:r>
            <a:r>
              <a:rPr lang="en-IE" dirty="0" smtClean="0"/>
              <a:t>onto the end of the stem along with putting D’ in front of </a:t>
            </a:r>
          </a:p>
          <a:p>
            <a:r>
              <a:rPr lang="en-IE" dirty="0" smtClean="0"/>
              <a:t>the first letter.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79664" y="5492919"/>
            <a:ext cx="330540" cy="369332"/>
          </a:xfrm>
          <a:prstGeom prst="rect">
            <a:avLst/>
          </a:prstGeom>
          <a:noFill/>
        </p:spPr>
        <p:txBody>
          <a:bodyPr wrap="none" rIns="0" rtlCol="0">
            <a:noAutofit/>
          </a:bodyPr>
          <a:lstStyle/>
          <a:p>
            <a:r>
              <a:rPr lang="en-IE" sz="2800" dirty="0" smtClean="0"/>
              <a:t>ól</a:t>
            </a:r>
            <a:endParaRPr lang="en-IE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7501" y="4913174"/>
            <a:ext cx="403828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D’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5601" y="4932892"/>
            <a:ext cx="975652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/>
              <a:t> + we(</a:t>
            </a:r>
            <a:endParaRPr lang="en-IE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525427" y="4921572"/>
            <a:ext cx="847348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amar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9918" y="4921572"/>
            <a:ext cx="5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)</a:t>
            </a:r>
            <a:endParaRPr lang="en-IE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06116" y="3116179"/>
            <a:ext cx="916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Ól would become </a:t>
            </a:r>
            <a:r>
              <a:rPr lang="en-IE" dirty="0" smtClean="0">
                <a:solidFill>
                  <a:srgbClr val="FF0000"/>
                </a:solidFill>
              </a:rPr>
              <a:t>D’</a:t>
            </a:r>
            <a:r>
              <a:rPr lang="en-IE" dirty="0" smtClean="0"/>
              <a:t>ól in the past tense.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7865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0.01836 0.083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0.02343 0.0833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2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2" grpId="1" build="allAtOnce"/>
      <p:bldP spid="14" grpId="0"/>
      <p:bldP spid="15" grpId="0"/>
      <p:bldP spid="15" grpId="1" build="allAtOnce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5018363" cy="343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If a verb in the past tense begins with an F, we put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1477" y="3607017"/>
            <a:ext cx="94647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only difficult part is when we want to say “we” did something in the past tense. With broad </a:t>
            </a:r>
          </a:p>
          <a:p>
            <a:r>
              <a:rPr lang="en-IE" dirty="0" smtClean="0"/>
              <a:t>verbs that begin with f in the past tense, we add </a:t>
            </a:r>
            <a:r>
              <a:rPr lang="en-IE" dirty="0" smtClean="0">
                <a:solidFill>
                  <a:srgbClr val="FF0000"/>
                </a:solidFill>
              </a:rPr>
              <a:t>amar </a:t>
            </a:r>
            <a:r>
              <a:rPr lang="en-IE" dirty="0" smtClean="0"/>
              <a:t>onto the end of the stem along with putting </a:t>
            </a:r>
          </a:p>
          <a:p>
            <a:r>
              <a:rPr lang="en-IE" dirty="0" smtClean="0"/>
              <a:t>a D’ in front of and a h after the first letter.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79664" y="5492919"/>
            <a:ext cx="330540" cy="369332"/>
          </a:xfrm>
          <a:prstGeom prst="rect">
            <a:avLst/>
          </a:prstGeom>
          <a:noFill/>
        </p:spPr>
        <p:txBody>
          <a:bodyPr wrap="none" rIns="0" rtlCol="0">
            <a:noAutofit/>
          </a:bodyPr>
          <a:lstStyle/>
          <a:p>
            <a:endParaRPr lang="en-IE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961666" y="4938811"/>
            <a:ext cx="403828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D’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5601" y="4932892"/>
            <a:ext cx="975652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/>
              <a:t> + we(</a:t>
            </a:r>
            <a:endParaRPr lang="en-IE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525427" y="4921572"/>
            <a:ext cx="847348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amar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9918" y="4921572"/>
            <a:ext cx="5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)</a:t>
            </a:r>
            <a:endParaRPr lang="en-IE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06117" y="3116179"/>
            <a:ext cx="1937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Fág would become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3323540" y="3119089"/>
            <a:ext cx="180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i</a:t>
            </a:r>
            <a:r>
              <a:rPr lang="en-IE" dirty="0" smtClean="0"/>
              <a:t>n the past tense.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2789305" y="3119063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</a:t>
            </a:r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>
            <a:off x="2860296" y="3121588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/>
              <a:t>ág</a:t>
            </a:r>
            <a:endParaRPr lang="en-IE" dirty="0"/>
          </a:p>
        </p:txBody>
      </p:sp>
      <p:sp>
        <p:nvSpPr>
          <p:cNvPr id="8" name="TextBox 7"/>
          <p:cNvSpPr txBox="1"/>
          <p:nvPr/>
        </p:nvSpPr>
        <p:spPr>
          <a:xfrm>
            <a:off x="5695950" y="2343150"/>
            <a:ext cx="385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D’</a:t>
            </a:r>
            <a:endParaRPr lang="en-IE" dirty="0"/>
          </a:p>
        </p:txBody>
      </p:sp>
      <p:sp>
        <p:nvSpPr>
          <p:cNvPr id="21" name="TextBox 20"/>
          <p:cNvSpPr txBox="1"/>
          <p:nvPr/>
        </p:nvSpPr>
        <p:spPr>
          <a:xfrm>
            <a:off x="5950974" y="2351549"/>
            <a:ext cx="260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in front of and a séimhiú (</a:t>
            </a:r>
            <a:endParaRPr lang="en-IE" dirty="0"/>
          </a:p>
        </p:txBody>
      </p:sp>
      <p:sp>
        <p:nvSpPr>
          <p:cNvPr id="22" name="TextBox 21"/>
          <p:cNvSpPr txBox="1"/>
          <p:nvPr/>
        </p:nvSpPr>
        <p:spPr>
          <a:xfrm>
            <a:off x="8356600" y="23368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h</a:t>
            </a:r>
            <a:endParaRPr lang="en-IE" dirty="0"/>
          </a:p>
        </p:txBody>
      </p:sp>
      <p:sp>
        <p:nvSpPr>
          <p:cNvPr id="23" name="TextBox 22"/>
          <p:cNvSpPr txBox="1"/>
          <p:nvPr/>
        </p:nvSpPr>
        <p:spPr>
          <a:xfrm>
            <a:off x="8481552" y="2352573"/>
            <a:ext cx="2139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) after the first letter.</a:t>
            </a:r>
          </a:p>
          <a:p>
            <a:endParaRPr lang="en-IE" dirty="0"/>
          </a:p>
        </p:txBody>
      </p:sp>
      <p:sp>
        <p:nvSpPr>
          <p:cNvPr id="24" name="TextBox 23"/>
          <p:cNvSpPr txBox="1"/>
          <p:nvPr/>
        </p:nvSpPr>
        <p:spPr>
          <a:xfrm>
            <a:off x="825500" y="2717800"/>
            <a:ext cx="1396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example:</a:t>
            </a:r>
            <a:endParaRPr lang="en-IE" dirty="0"/>
          </a:p>
        </p:txBody>
      </p:sp>
      <p:sp>
        <p:nvSpPr>
          <p:cNvPr id="25" name="TextBox 24"/>
          <p:cNvSpPr txBox="1"/>
          <p:nvPr/>
        </p:nvSpPr>
        <p:spPr>
          <a:xfrm>
            <a:off x="5833780" y="5598804"/>
            <a:ext cx="293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/>
              <a:t>f</a:t>
            </a:r>
            <a:endParaRPr lang="en-IE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5924640" y="5597518"/>
            <a:ext cx="559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err="1" smtClean="0"/>
              <a:t>ág</a:t>
            </a:r>
            <a:endParaRPr lang="en-IE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5264209" y="493946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/>
              <a:t>+</a:t>
            </a:r>
            <a:endParaRPr lang="en-IE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512038" y="493946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h</a:t>
            </a:r>
            <a:endParaRPr lang="en-IE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38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96296E-6 L 0.01145 -2.96296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-0.25456 0.1122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34" y="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023 L -0.44818 0.11389 " pathEditMode="fixed" rAng="0" ptsTypes="AA">
                                      <p:cBhvr>
                                        <p:cTn id="49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57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01731 -0.0002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0.04349 0.09329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4" y="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4 -0.00023 L 0.03568 0.09607 " pathEditMode="fixed" rAng="0" ptsTypes="AA">
                                      <p:cBhvr>
                                        <p:cTn id="103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0.00338 0.09862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2" grpId="1" build="allAtOnce"/>
      <p:bldP spid="14" grpId="0"/>
      <p:bldP spid="15" grpId="0"/>
      <p:bldP spid="15" grpId="1" build="allAtOnce"/>
      <p:bldP spid="16" grpId="0"/>
      <p:bldP spid="4" grpId="0"/>
      <p:bldP spid="5" grpId="0"/>
      <p:bldP spid="6" grpId="1"/>
      <p:bldP spid="6" grpId="2" build="allAtOnce"/>
      <p:bldP spid="8" grpId="0" build="allAtOnce"/>
      <p:bldP spid="21" grpId="0"/>
      <p:bldP spid="22" grpId="0" build="allAtOnce"/>
      <p:bldP spid="24" grpId="0"/>
      <p:bldP spid="25" grpId="0"/>
      <p:bldP spid="26" grpId="0"/>
      <p:bldP spid="26" grpId="1" build="allAtOnce"/>
      <p:bldP spid="26" grpId="2" build="allAtOnce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Ceisteach </a:t>
            </a:r>
            <a:r>
              <a:rPr lang="en-IE" sz="1800" dirty="0"/>
              <a:t>agus </a:t>
            </a:r>
            <a:r>
              <a:rPr lang="en-IE" sz="1800" dirty="0" smtClean="0"/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None/>
            </a:pPr>
            <a:endParaRPr lang="en-IE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To ask a question in the past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before the verb e.g.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ghlan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clean?)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rith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run?)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ól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drink?)</a:t>
            </a:r>
            <a:r>
              <a:rPr lang="en-IE" sz="1800" dirty="0" smtClean="0"/>
              <a:t>*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To say that you didn’t do something, we put </a:t>
            </a:r>
            <a:r>
              <a:rPr lang="en-IE" sz="1800" i="1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 the word e.g.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ghlan mé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clean)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fhág mé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leave)</a:t>
            </a:r>
            <a:r>
              <a:rPr lang="en-IE" sz="1800" dirty="0" smtClean="0"/>
              <a:t>,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ól mé?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drink)</a:t>
            </a:r>
            <a:r>
              <a:rPr lang="en-IE" sz="1800" dirty="0" smtClean="0"/>
              <a:t>*</a:t>
            </a:r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83771" y="5654351"/>
            <a:ext cx="5889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*Notice how we don’t use </a:t>
            </a:r>
            <a:r>
              <a:rPr lang="en-IE" sz="1600" i="1" dirty="0" smtClean="0">
                <a:solidFill>
                  <a:schemeClr val="bg2">
                    <a:lumMod val="50000"/>
                  </a:schemeClr>
                </a:solidFill>
              </a:rPr>
              <a:t>d’ when using the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ceisteach 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agus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diúltach </a:t>
            </a:r>
            <a:endParaRPr lang="en-IE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broad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 consonant, add a </a:t>
            </a:r>
            <a:r>
              <a:rPr lang="en-IE" sz="1800" dirty="0" smtClean="0">
                <a:solidFill>
                  <a:srgbClr val="FF0000"/>
                </a:solidFill>
              </a:rPr>
              <a:t>h </a:t>
            </a:r>
            <a:r>
              <a:rPr lang="en-IE" sz="1800" dirty="0" smtClean="0"/>
              <a:t>after the first letter e.g. glan = g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lan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being with a vowel, put a </a:t>
            </a:r>
            <a:r>
              <a:rPr lang="en-IE" sz="1800" dirty="0" smtClean="0">
                <a:solidFill>
                  <a:srgbClr val="FF0000"/>
                </a:solidFill>
              </a:rPr>
              <a:t>d’ </a:t>
            </a:r>
            <a:r>
              <a:rPr lang="en-IE" sz="1800" dirty="0" smtClean="0"/>
              <a:t>in front of the word e.g. ól = </a:t>
            </a:r>
            <a:r>
              <a:rPr lang="en-IE" sz="1800" dirty="0" err="1" smtClean="0">
                <a:solidFill>
                  <a:srgbClr val="FF0000"/>
                </a:solidFill>
              </a:rPr>
              <a:t>d’</a:t>
            </a:r>
            <a:r>
              <a:rPr lang="en-IE" sz="1800" dirty="0" err="1" smtClean="0"/>
              <a:t>ól</a:t>
            </a:r>
            <a:r>
              <a:rPr lang="en-IE" sz="1800" dirty="0" smtClean="0"/>
              <a:t>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an f, put a </a:t>
            </a:r>
            <a:r>
              <a:rPr lang="en-IE" sz="1800" dirty="0" smtClean="0">
                <a:solidFill>
                  <a:srgbClr val="FF0000"/>
                </a:solidFill>
              </a:rPr>
              <a:t>d’ </a:t>
            </a:r>
            <a:r>
              <a:rPr lang="en-IE" sz="1800" dirty="0" smtClean="0"/>
              <a:t>in front of the first letter and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it e.g. </a:t>
            </a:r>
            <a:r>
              <a:rPr lang="en-IE" sz="1800" dirty="0" err="1" smtClean="0"/>
              <a:t>fág</a:t>
            </a:r>
            <a:r>
              <a:rPr lang="en-IE" sz="1800" dirty="0" smtClean="0"/>
              <a:t> = </a:t>
            </a:r>
            <a:r>
              <a:rPr lang="en-IE" sz="1800" dirty="0" err="1" smtClean="0">
                <a:solidFill>
                  <a:srgbClr val="FF0000"/>
                </a:solidFill>
              </a:rPr>
              <a:t>d’</a:t>
            </a:r>
            <a:r>
              <a:rPr lang="en-IE" sz="1800" dirty="0" err="1" smtClean="0"/>
              <a:t>f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ág</a:t>
            </a:r>
            <a:r>
              <a:rPr lang="en-IE" sz="1800" dirty="0" smtClean="0"/>
              <a:t>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</a:t>
            </a:r>
            <a:r>
              <a:rPr lang="en-IE" sz="1800" dirty="0" smtClean="0">
                <a:solidFill>
                  <a:srgbClr val="FF0000"/>
                </a:solidFill>
              </a:rPr>
              <a:t>l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n</a:t>
            </a:r>
            <a:r>
              <a:rPr lang="en-IE" sz="1800" dirty="0" smtClean="0"/>
              <a:t> and </a:t>
            </a:r>
            <a:r>
              <a:rPr lang="en-IE" sz="1800" dirty="0" smtClean="0">
                <a:solidFill>
                  <a:srgbClr val="FF0000"/>
                </a:solidFill>
              </a:rPr>
              <a:t>r</a:t>
            </a:r>
            <a:r>
              <a:rPr lang="en-IE" sz="1800" dirty="0" smtClean="0"/>
              <a:t>, no change is made in the past tense e.g. rith = rith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. 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54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635</Words>
  <Application>Microsoft Office PowerPoint</Application>
  <PresentationFormat>Widescreen</PresentationFormat>
  <Paragraphs>69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1_Office Theme</vt:lpstr>
      <vt:lpstr>Office Theme</vt:lpstr>
      <vt:lpstr>Gramadach</vt:lpstr>
      <vt:lpstr>An Aimsir Chaite – Inné (The Past Tense - Yesterday) 1 syllable broad verbs</vt:lpstr>
      <vt:lpstr>An Aimsir Chaite – Inné (The Past Tense - Yesterday) 1 syllable broad verbs</vt:lpstr>
      <vt:lpstr>An Aimsir Chaite – Inné (The Past Tense - Yesterday) 1 syllable broad verbs</vt:lpstr>
      <vt:lpstr>An Aimsir Chaite – Inné (The Past Tense - Yesterday) 1 syllable broad verbs</vt:lpstr>
      <vt:lpstr>An Aimsir Chaite – Inné (The Past Tense - Yesterday) 1 syllable broad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35</cp:revision>
  <dcterms:created xsi:type="dcterms:W3CDTF">2018-09-13T11:34:55Z</dcterms:created>
  <dcterms:modified xsi:type="dcterms:W3CDTF">2018-09-14T11:31:15Z</dcterms:modified>
</cp:coreProperties>
</file>