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3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2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414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674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7668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943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7788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685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612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1492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705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430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342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402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5225" y="3007893"/>
            <a:ext cx="4551197" cy="923174"/>
          </a:xfrm>
        </p:spPr>
        <p:txBody>
          <a:bodyPr>
            <a:noAutofit/>
          </a:bodyPr>
          <a:lstStyle/>
          <a:p>
            <a:pPr algn="l"/>
            <a:r>
              <a:rPr lang="en-IE" sz="7200" dirty="0" smtClean="0">
                <a:latin typeface="Calibri" panose="020F0502020204030204" pitchFamily="34" charset="0"/>
              </a:rPr>
              <a:t>Gramadach</a:t>
            </a:r>
            <a:endParaRPr lang="en-IE" sz="72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052" y="3007893"/>
            <a:ext cx="3330426" cy="8339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78281" y="3826041"/>
            <a:ext cx="209076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600" dirty="0">
                <a:solidFill>
                  <a:prstClr val="black"/>
                </a:solidFill>
              </a:rPr>
              <a:t>cuid a </a:t>
            </a:r>
            <a:r>
              <a:rPr lang="en-IE" sz="2600" dirty="0" err="1" smtClean="0">
                <a:solidFill>
                  <a:prstClr val="black"/>
                </a:solidFill>
              </a:rPr>
              <a:t>ceathar</a:t>
            </a:r>
            <a:endParaRPr lang="en-IE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93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0913535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Laithreach – Gach </a:t>
            </a:r>
            <a:r>
              <a:rPr lang="en-IE" sz="3600" dirty="0" err="1" smtClean="0"/>
              <a:t>Lá</a:t>
            </a:r>
            <a:r>
              <a:rPr lang="en-IE" sz="3600" dirty="0" smtClean="0"/>
              <a:t>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(Present Tense - Everyday)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b="1" i="1" dirty="0"/>
              <a:t>1 syllable broad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8649" y="2383225"/>
            <a:ext cx="10903085" cy="13676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In the present tense, there is no need to add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like we did in the past tense.</a:t>
            </a:r>
          </a:p>
          <a:p>
            <a:pPr marL="0" indent="0">
              <a:buNone/>
            </a:pPr>
            <a:r>
              <a:rPr lang="en-IE" sz="1800" dirty="0" smtClean="0"/>
              <a:t>Instead, we add an ending to the root of the verb. There are four different endings in the present tense. For 1 syllable broad verbs in the present tense, we add </a:t>
            </a:r>
            <a:r>
              <a:rPr lang="en-IE" sz="1800" dirty="0" err="1" smtClean="0">
                <a:solidFill>
                  <a:srgbClr val="FF0000"/>
                </a:solidFill>
              </a:rPr>
              <a:t>ann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to the end of the root verb.</a:t>
            </a:r>
          </a:p>
          <a:p>
            <a:pPr marL="0" indent="0">
              <a:buNone/>
            </a:pPr>
            <a:r>
              <a:rPr lang="en-IE" sz="1800" dirty="0" smtClean="0"/>
              <a:t>For example Glan becomes Glan</a:t>
            </a:r>
            <a:r>
              <a:rPr lang="en-IE" sz="1800" dirty="0" smtClean="0">
                <a:solidFill>
                  <a:srgbClr val="FF0000"/>
                </a:solidFill>
              </a:rPr>
              <a:t>ann </a:t>
            </a:r>
            <a:r>
              <a:rPr lang="en-IE" sz="1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cleans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8649" y="4497577"/>
            <a:ext cx="95165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 other difficult part is when we want to say “we” do something in the present tense. With </a:t>
            </a:r>
            <a:r>
              <a:rPr lang="en-IE" i="1" u="sng" dirty="0" smtClean="0"/>
              <a:t>broad</a:t>
            </a:r>
          </a:p>
          <a:p>
            <a:r>
              <a:rPr lang="en-IE" dirty="0"/>
              <a:t>v</a:t>
            </a:r>
            <a:r>
              <a:rPr lang="en-IE" dirty="0" smtClean="0"/>
              <a:t>erbs in the present tense, we add </a:t>
            </a:r>
            <a:r>
              <a:rPr lang="en-IE" dirty="0" smtClean="0">
                <a:solidFill>
                  <a:srgbClr val="FF0000"/>
                </a:solidFill>
              </a:rPr>
              <a:t>aimid </a:t>
            </a:r>
            <a:r>
              <a:rPr lang="en-IE" dirty="0" smtClean="0"/>
              <a:t>onto the end of the stem of the verb.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8649" y="3750907"/>
            <a:ext cx="9197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There is no </a:t>
            </a:r>
            <a:r>
              <a:rPr lang="en-IE" dirty="0" smtClean="0">
                <a:solidFill>
                  <a:srgbClr val="FF0000"/>
                </a:solidFill>
              </a:rPr>
              <a:t>mé </a:t>
            </a:r>
            <a:r>
              <a:rPr lang="en-IE" dirty="0" smtClean="0"/>
              <a:t>in the present tense. Instead we add </a:t>
            </a:r>
            <a:r>
              <a:rPr lang="en-IE" dirty="0" smtClean="0">
                <a:solidFill>
                  <a:srgbClr val="FF0000"/>
                </a:solidFill>
              </a:rPr>
              <a:t>aim </a:t>
            </a:r>
            <a:r>
              <a:rPr lang="en-IE" dirty="0" smtClean="0"/>
              <a:t>to the root of the verb for broad verbs.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8198" y="4120239"/>
            <a:ext cx="4921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For example Glan would become Glan</a:t>
            </a:r>
            <a:r>
              <a:rPr lang="en-IE" dirty="0" smtClean="0">
                <a:solidFill>
                  <a:srgbClr val="FF0000"/>
                </a:solidFill>
              </a:rPr>
              <a:t>aim </a:t>
            </a:r>
            <a:r>
              <a:rPr lang="en-IE" dirty="0" smtClean="0"/>
              <a:t>– </a:t>
            </a:r>
            <a:r>
              <a:rPr lang="en-IE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 clean</a:t>
            </a:r>
            <a:endParaRPr lang="en-IE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8649" y="5151914"/>
            <a:ext cx="4807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For example Glan becomes Glan</a:t>
            </a:r>
            <a:r>
              <a:rPr lang="en-IE" dirty="0" smtClean="0">
                <a:solidFill>
                  <a:srgbClr val="FF0000"/>
                </a:solidFill>
              </a:rPr>
              <a:t>aimid</a:t>
            </a:r>
            <a:r>
              <a:rPr lang="en-IE" dirty="0" smtClean="0"/>
              <a:t> </a:t>
            </a:r>
            <a:r>
              <a:rPr lang="en-IE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– We clean</a:t>
            </a:r>
            <a:endParaRPr lang="en-IE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73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731760" cy="1215556"/>
          </a:xfrm>
        </p:spPr>
        <p:txBody>
          <a:bodyPr>
            <a:noAutofit/>
          </a:bodyPr>
          <a:lstStyle/>
          <a:p>
            <a:r>
              <a:rPr lang="en-IE" sz="3600" dirty="0"/>
              <a:t>An Aimsir Laithreach – Gach </a:t>
            </a:r>
            <a:r>
              <a:rPr lang="en-IE" sz="3600" dirty="0" err="1" smtClean="0"/>
              <a:t>Lá</a:t>
            </a:r>
            <a:r>
              <a:rPr lang="en-IE" sz="3600" dirty="0" smtClean="0"/>
              <a:t>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Present Tense - Everyday)</a:t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b="1" i="1" dirty="0"/>
              <a:t>1 syllable broad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691" y="2838358"/>
            <a:ext cx="10903085" cy="731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The good news is that if a verb starts with a vowel in the present tense, the same rule still applies; just </a:t>
            </a:r>
            <a:r>
              <a:rPr lang="en-IE" sz="1800" dirty="0" err="1" smtClean="0">
                <a:solidFill>
                  <a:srgbClr val="FF0000"/>
                </a:solidFill>
              </a:rPr>
              <a:t>ann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to the end of the root of the verb.</a:t>
            </a:r>
          </a:p>
          <a:p>
            <a:pPr marL="0" indent="0">
              <a:buNone/>
            </a:pPr>
            <a:endParaRPr lang="en-IE" sz="18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55691" y="3626035"/>
            <a:ext cx="9168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Ól would become </a:t>
            </a:r>
            <a:r>
              <a:rPr lang="en-IE" dirty="0" err="1" smtClean="0"/>
              <a:t>ól</a:t>
            </a:r>
            <a:r>
              <a:rPr lang="en-IE" dirty="0" err="1" smtClean="0">
                <a:solidFill>
                  <a:srgbClr val="FF0000"/>
                </a:solidFill>
              </a:rPr>
              <a:t>ann</a:t>
            </a:r>
            <a:r>
              <a:rPr lang="en-IE" dirty="0" smtClean="0"/>
              <a:t> in the present tense.</a:t>
            </a:r>
            <a:endParaRPr lang="en-IE" dirty="0"/>
          </a:p>
        </p:txBody>
      </p:sp>
      <p:sp>
        <p:nvSpPr>
          <p:cNvPr id="4" name="TextBox 3"/>
          <p:cNvSpPr txBox="1"/>
          <p:nvPr/>
        </p:nvSpPr>
        <p:spPr>
          <a:xfrm>
            <a:off x="755691" y="4346699"/>
            <a:ext cx="9316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 same is true for verbs that begin with </a:t>
            </a:r>
            <a:r>
              <a:rPr lang="en-IE" i="1" dirty="0" smtClean="0"/>
              <a:t>l</a:t>
            </a:r>
            <a:r>
              <a:rPr lang="en-IE" dirty="0" smtClean="0"/>
              <a:t>, </a:t>
            </a:r>
            <a:r>
              <a:rPr lang="en-IE" i="1" dirty="0" smtClean="0"/>
              <a:t>n</a:t>
            </a:r>
            <a:r>
              <a:rPr lang="en-IE" dirty="0" smtClean="0"/>
              <a:t> or </a:t>
            </a:r>
            <a:r>
              <a:rPr lang="en-IE" i="1" dirty="0" smtClean="0"/>
              <a:t>r; </a:t>
            </a:r>
            <a:r>
              <a:rPr lang="en-IE" dirty="0" smtClean="0"/>
              <a:t>just add </a:t>
            </a:r>
            <a:r>
              <a:rPr lang="en-IE" dirty="0" err="1" smtClean="0">
                <a:solidFill>
                  <a:srgbClr val="FF0000"/>
                </a:solidFill>
              </a:rPr>
              <a:t>ann</a:t>
            </a:r>
            <a:r>
              <a:rPr lang="en-IE" dirty="0" smtClean="0">
                <a:solidFill>
                  <a:srgbClr val="FF0000"/>
                </a:solidFill>
              </a:rPr>
              <a:t> </a:t>
            </a:r>
            <a:r>
              <a:rPr lang="en-IE" dirty="0" smtClean="0"/>
              <a:t>to the end of the root of the verb.</a:t>
            </a:r>
          </a:p>
        </p:txBody>
      </p:sp>
    </p:spTree>
    <p:extLst>
      <p:ext uri="{BB962C8B-B14F-4D97-AF65-F5344CB8AC3E}">
        <p14:creationId xmlns:p14="http://schemas.microsoft.com/office/powerpoint/2010/main" val="17744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080926"/>
            <a:ext cx="10862389" cy="1215556"/>
          </a:xfrm>
        </p:spPr>
        <p:txBody>
          <a:bodyPr>
            <a:noAutofit/>
          </a:bodyPr>
          <a:lstStyle/>
          <a:p>
            <a:r>
              <a:rPr lang="en-IE" sz="3600" dirty="0"/>
              <a:t>An Aimsir Laithreach – Gach </a:t>
            </a:r>
            <a:r>
              <a:rPr lang="en-IE" sz="3600" dirty="0" err="1" smtClean="0"/>
              <a:t>Lá</a:t>
            </a:r>
            <a:r>
              <a:rPr lang="en-IE" sz="3600" dirty="0" smtClean="0"/>
              <a:t>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Present Tense - Everyday)</a:t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/>
              <a:t>1 syllable broad verbs</a:t>
            </a:r>
            <a:endParaRPr lang="en-IE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049" y="2112635"/>
            <a:ext cx="11513951" cy="49879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E" sz="1800" dirty="0" smtClean="0"/>
              <a:t>Ceisteach </a:t>
            </a:r>
            <a:r>
              <a:rPr lang="en-IE" sz="1800" dirty="0"/>
              <a:t>agus </a:t>
            </a:r>
            <a:r>
              <a:rPr lang="en-IE" sz="1800" dirty="0" smtClean="0"/>
              <a:t>Diúltach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(Questions and Negative)</a:t>
            </a:r>
          </a:p>
          <a:p>
            <a:pPr marL="0" indent="0">
              <a:buNone/>
            </a:pPr>
            <a:r>
              <a:rPr lang="en-IE" sz="1800" dirty="0"/>
              <a:t>To say that you didn’t do something, we put </a:t>
            </a:r>
            <a:r>
              <a:rPr lang="en-IE" sz="1800" i="1" dirty="0">
                <a:solidFill>
                  <a:srgbClr val="FF0000"/>
                </a:solidFill>
              </a:rPr>
              <a:t>Ní</a:t>
            </a:r>
            <a:r>
              <a:rPr lang="en-IE" sz="1800" dirty="0">
                <a:solidFill>
                  <a:srgbClr val="FF0000"/>
                </a:solidFill>
              </a:rPr>
              <a:t> </a:t>
            </a:r>
            <a:r>
              <a:rPr lang="en-IE" sz="1800" dirty="0"/>
              <a:t>before the verb, </a:t>
            </a:r>
            <a:r>
              <a:rPr lang="en-IE" sz="1800" i="1" dirty="0">
                <a:solidFill>
                  <a:srgbClr val="FF0000"/>
                </a:solidFill>
              </a:rPr>
              <a:t>h</a:t>
            </a:r>
            <a:r>
              <a:rPr lang="en-IE" sz="1800" dirty="0"/>
              <a:t> after the first letter and </a:t>
            </a:r>
            <a:r>
              <a:rPr lang="en-IE" sz="1800" i="1" dirty="0" err="1">
                <a:solidFill>
                  <a:srgbClr val="FF0000"/>
                </a:solidFill>
              </a:rPr>
              <a:t>ann</a:t>
            </a:r>
            <a:r>
              <a:rPr lang="en-IE" sz="1800" dirty="0">
                <a:solidFill>
                  <a:srgbClr val="FF0000"/>
                </a:solidFill>
              </a:rPr>
              <a:t> </a:t>
            </a:r>
            <a:r>
              <a:rPr lang="en-IE" sz="1800" dirty="0"/>
              <a:t>after the verb e.g. </a:t>
            </a:r>
            <a:r>
              <a:rPr lang="en-IE" sz="1800" dirty="0">
                <a:solidFill>
                  <a:srgbClr val="FF0000"/>
                </a:solidFill>
              </a:rPr>
              <a:t>Ní</a:t>
            </a:r>
            <a:r>
              <a:rPr lang="en-IE" sz="1800" dirty="0"/>
              <a:t> g</a:t>
            </a:r>
            <a:r>
              <a:rPr lang="en-IE" sz="1800" dirty="0">
                <a:solidFill>
                  <a:srgbClr val="FF0000"/>
                </a:solidFill>
              </a:rPr>
              <a:t>h</a:t>
            </a:r>
            <a:r>
              <a:rPr lang="en-IE" sz="1800" dirty="0"/>
              <a:t>lan</a:t>
            </a:r>
            <a:r>
              <a:rPr lang="en-IE" sz="1800" dirty="0">
                <a:solidFill>
                  <a:srgbClr val="FF0000"/>
                </a:solidFill>
              </a:rPr>
              <a:t>ann</a:t>
            </a:r>
            <a:r>
              <a:rPr lang="en-IE" sz="1800" dirty="0"/>
              <a:t> sé.</a:t>
            </a:r>
          </a:p>
          <a:p>
            <a:pPr marL="0" indent="0">
              <a:buNone/>
            </a:pPr>
            <a:r>
              <a:rPr lang="en-IE" sz="1800" dirty="0" smtClean="0"/>
              <a:t>To ask a question in the present tense, we put </a:t>
            </a:r>
            <a:r>
              <a:rPr lang="en-IE" sz="1800" i="1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 before and </a:t>
            </a:r>
            <a:r>
              <a:rPr lang="en-IE" sz="1800" i="1" dirty="0" err="1" smtClean="0">
                <a:solidFill>
                  <a:srgbClr val="FF0000"/>
                </a:solidFill>
              </a:rPr>
              <a:t>ann</a:t>
            </a:r>
            <a:r>
              <a:rPr lang="en-IE" sz="1800" i="1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after the verb.</a:t>
            </a:r>
            <a:r>
              <a:rPr lang="en-IE" sz="1800" dirty="0"/>
              <a:t> </a:t>
            </a:r>
            <a:r>
              <a:rPr lang="en-IE" sz="1800" dirty="0" smtClean="0"/>
              <a:t>We also need </a:t>
            </a:r>
            <a:r>
              <a:rPr lang="en-IE" sz="1800" dirty="0"/>
              <a:t>to put an </a:t>
            </a:r>
            <a:r>
              <a:rPr lang="en-IE" sz="1800" dirty="0" err="1" smtClean="0">
                <a:solidFill>
                  <a:srgbClr val="FF0000"/>
                </a:solidFill>
              </a:rPr>
              <a:t>urú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before the first letter of the verb e.g. </a:t>
            </a:r>
            <a:r>
              <a:rPr lang="en-IE" sz="1800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 </a:t>
            </a:r>
            <a:r>
              <a:rPr lang="en-IE" sz="1800" dirty="0" smtClean="0">
                <a:solidFill>
                  <a:srgbClr val="FF0000"/>
                </a:solidFill>
              </a:rPr>
              <a:t>n</a:t>
            </a:r>
            <a:r>
              <a:rPr lang="en-IE" sz="1800" dirty="0" smtClean="0"/>
              <a:t>glan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/>
              <a:t> tú? Seven </a:t>
            </a:r>
            <a:r>
              <a:rPr lang="en-IE" sz="1800" dirty="0"/>
              <a:t>letters and the vowels take an </a:t>
            </a:r>
            <a:r>
              <a:rPr lang="en-IE" sz="1800" dirty="0" err="1">
                <a:solidFill>
                  <a:srgbClr val="FF0000"/>
                </a:solidFill>
              </a:rPr>
              <a:t>urú</a:t>
            </a:r>
            <a:r>
              <a:rPr lang="en-IE" sz="1800" dirty="0"/>
              <a:t> when you put </a:t>
            </a:r>
            <a:r>
              <a:rPr lang="en-IE" sz="1800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 </a:t>
            </a:r>
            <a:r>
              <a:rPr lang="en-IE" sz="1800" dirty="0"/>
              <a:t>before it</a:t>
            </a:r>
            <a:r>
              <a:rPr lang="en-IE" sz="1800" dirty="0" smtClean="0"/>
              <a:t>. Look at the list below.</a:t>
            </a: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/>
              <a:t>d 	</a:t>
            </a:r>
            <a:r>
              <a:rPr lang="en-IE" sz="1800" dirty="0" smtClean="0"/>
              <a:t>is the </a:t>
            </a:r>
            <a:r>
              <a:rPr lang="en-IE" sz="1800" dirty="0" err="1" smtClean="0"/>
              <a:t>urú</a:t>
            </a:r>
            <a:r>
              <a:rPr lang="en-IE" sz="1800" dirty="0" smtClean="0"/>
              <a:t> for 	</a:t>
            </a:r>
            <a:r>
              <a:rPr lang="en-IE" sz="1800" i="1" dirty="0" smtClean="0"/>
              <a:t>t	</a:t>
            </a:r>
            <a:r>
              <a:rPr lang="en-IE" sz="1800" dirty="0" err="1" smtClean="0"/>
              <a:t>ar</a:t>
            </a:r>
            <a:r>
              <a:rPr lang="en-IE" sz="1800" dirty="0" smtClean="0"/>
              <a:t> an </a:t>
            </a:r>
            <a:r>
              <a:rPr lang="en-IE" sz="1800" i="1" dirty="0" err="1" smtClean="0">
                <a:solidFill>
                  <a:srgbClr val="FF0000"/>
                </a:solidFill>
              </a:rPr>
              <a:t>d</a:t>
            </a:r>
            <a:r>
              <a:rPr lang="en-IE" sz="1800" dirty="0" err="1" smtClean="0"/>
              <a:t>teach</a:t>
            </a:r>
            <a:r>
              <a:rPr lang="en-IE" sz="1800" i="1" dirty="0"/>
              <a:t>	</a:t>
            </a: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on the house</a:t>
            </a:r>
          </a:p>
          <a:p>
            <a:pPr marL="0" indent="0">
              <a:buNone/>
            </a:pPr>
            <a:r>
              <a:rPr lang="en-IE" sz="1800" i="1" dirty="0" smtClean="0"/>
              <a:t>g</a:t>
            </a: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smtClean="0"/>
              <a:t>is </a:t>
            </a:r>
            <a:r>
              <a:rPr lang="en-IE" sz="1800" dirty="0"/>
              <a:t>the </a:t>
            </a:r>
            <a:r>
              <a:rPr lang="en-IE" sz="1800" dirty="0" err="1"/>
              <a:t>urú</a:t>
            </a:r>
            <a:r>
              <a:rPr lang="en-IE" sz="1800" dirty="0"/>
              <a:t> for </a:t>
            </a:r>
            <a:r>
              <a:rPr lang="en-IE" sz="1800" dirty="0" smtClean="0"/>
              <a:t>	</a:t>
            </a:r>
            <a:r>
              <a:rPr lang="en-IE" sz="1800" i="1" dirty="0" smtClean="0"/>
              <a:t>c</a:t>
            </a:r>
            <a:r>
              <a:rPr lang="en-IE" sz="1800" dirty="0" smtClean="0"/>
              <a:t>	ag an </a:t>
            </a:r>
            <a:r>
              <a:rPr lang="en-IE" sz="1800" i="1" dirty="0" err="1" smtClean="0">
                <a:solidFill>
                  <a:srgbClr val="FF0000"/>
                </a:solidFill>
              </a:rPr>
              <a:t>g</a:t>
            </a:r>
            <a:r>
              <a:rPr lang="en-IE" sz="1800" dirty="0" err="1" smtClean="0"/>
              <a:t>carr</a:t>
            </a:r>
            <a:r>
              <a:rPr lang="en-IE" sz="1800" dirty="0" smtClean="0"/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at the car</a:t>
            </a:r>
          </a:p>
          <a:p>
            <a:pPr marL="0" indent="0">
              <a:buNone/>
            </a:pPr>
            <a:r>
              <a:rPr lang="en-IE" sz="1800" i="1" dirty="0" smtClean="0"/>
              <a:t>m</a:t>
            </a:r>
            <a:r>
              <a:rPr lang="en-IE" sz="1800" dirty="0" smtClean="0"/>
              <a:t>	is </a:t>
            </a:r>
            <a:r>
              <a:rPr lang="en-IE" sz="1800" dirty="0"/>
              <a:t>the </a:t>
            </a:r>
            <a:r>
              <a:rPr lang="en-IE" sz="1800" dirty="0" err="1"/>
              <a:t>urú</a:t>
            </a:r>
            <a:r>
              <a:rPr lang="en-IE" sz="1800" dirty="0"/>
              <a:t> for </a:t>
            </a:r>
            <a:r>
              <a:rPr lang="en-IE" sz="1800" dirty="0" smtClean="0"/>
              <a:t>	</a:t>
            </a:r>
            <a:r>
              <a:rPr lang="en-IE" sz="1800" i="1" dirty="0" smtClean="0"/>
              <a:t>b</a:t>
            </a:r>
            <a:r>
              <a:rPr lang="en-IE" sz="1800" dirty="0" smtClean="0"/>
              <a:t>	</a:t>
            </a:r>
            <a:r>
              <a:rPr lang="en-IE" sz="1800" dirty="0" err="1" smtClean="0"/>
              <a:t>ar</a:t>
            </a:r>
            <a:r>
              <a:rPr lang="en-IE" sz="1800" dirty="0" smtClean="0"/>
              <a:t> an </a:t>
            </a:r>
            <a:r>
              <a:rPr lang="en-IE" sz="1800" i="1" dirty="0" err="1" smtClean="0">
                <a:solidFill>
                  <a:srgbClr val="FF0000"/>
                </a:solidFill>
              </a:rPr>
              <a:t>m</a:t>
            </a:r>
            <a:r>
              <a:rPr lang="en-IE" sz="1800" dirty="0" err="1" smtClean="0"/>
              <a:t>bus</a:t>
            </a:r>
            <a:r>
              <a:rPr lang="en-IE" sz="1800" dirty="0" smtClean="0"/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at the bus</a:t>
            </a:r>
          </a:p>
          <a:p>
            <a:pPr marL="0" indent="0">
              <a:buNone/>
            </a:pPr>
            <a:r>
              <a:rPr lang="en-IE" sz="1800" i="1" dirty="0" smtClean="0"/>
              <a:t>n</a:t>
            </a:r>
            <a:r>
              <a:rPr lang="en-IE" sz="1800" dirty="0" smtClean="0"/>
              <a:t>	is </a:t>
            </a:r>
            <a:r>
              <a:rPr lang="en-IE" sz="1800" dirty="0"/>
              <a:t>the </a:t>
            </a:r>
            <a:r>
              <a:rPr lang="en-IE" sz="1800" dirty="0" err="1"/>
              <a:t>urú</a:t>
            </a:r>
            <a:r>
              <a:rPr lang="en-IE" sz="1800" dirty="0"/>
              <a:t> for </a:t>
            </a:r>
            <a:r>
              <a:rPr lang="en-IE" sz="1800" dirty="0" smtClean="0"/>
              <a:t>	</a:t>
            </a:r>
            <a:r>
              <a:rPr lang="en-IE" sz="1800" i="1" dirty="0" smtClean="0"/>
              <a:t>d</a:t>
            </a:r>
            <a:r>
              <a:rPr lang="en-IE" sz="1800" dirty="0" smtClean="0"/>
              <a:t>	</a:t>
            </a:r>
            <a:r>
              <a:rPr lang="en-IE" sz="1800" dirty="0" err="1" smtClean="0"/>
              <a:t>ár</a:t>
            </a:r>
            <a:r>
              <a:rPr lang="en-IE" sz="1800" dirty="0" smtClean="0"/>
              <a:t> </a:t>
            </a:r>
            <a:r>
              <a:rPr lang="en-IE" sz="1800" dirty="0" err="1" smtClean="0">
                <a:solidFill>
                  <a:srgbClr val="FF0000"/>
                </a:solidFill>
              </a:rPr>
              <a:t>n</a:t>
            </a:r>
            <a:r>
              <a:rPr lang="en-IE" sz="1800" dirty="0" err="1" smtClean="0"/>
              <a:t>deoch</a:t>
            </a:r>
            <a:r>
              <a:rPr lang="en-IE" sz="1800" dirty="0" smtClean="0"/>
              <a:t>	</a:t>
            </a:r>
            <a:r>
              <a:rPr lang="en-IE" sz="1800" dirty="0"/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our drink</a:t>
            </a:r>
          </a:p>
          <a:p>
            <a:pPr marL="0" indent="0">
              <a:buNone/>
            </a:pPr>
            <a:r>
              <a:rPr lang="en-IE" sz="1800" i="1" dirty="0" smtClean="0"/>
              <a:t>b</a:t>
            </a:r>
            <a:r>
              <a:rPr lang="en-IE" sz="1800" dirty="0" smtClean="0"/>
              <a:t>	is </a:t>
            </a:r>
            <a:r>
              <a:rPr lang="en-IE" sz="1800" dirty="0"/>
              <a:t>the </a:t>
            </a:r>
            <a:r>
              <a:rPr lang="en-IE" sz="1800" dirty="0" err="1"/>
              <a:t>urú</a:t>
            </a:r>
            <a:r>
              <a:rPr lang="en-IE" sz="1800" dirty="0"/>
              <a:t> for </a:t>
            </a:r>
            <a:r>
              <a:rPr lang="en-IE" sz="1800" dirty="0" smtClean="0"/>
              <a:t>	</a:t>
            </a:r>
            <a:r>
              <a:rPr lang="en-IE" sz="1800" i="1" dirty="0" smtClean="0"/>
              <a:t>b</a:t>
            </a:r>
            <a:r>
              <a:rPr lang="en-IE" sz="1800" dirty="0" smtClean="0"/>
              <a:t>	</a:t>
            </a:r>
            <a:r>
              <a:rPr lang="en-IE" sz="1800" dirty="0" err="1" smtClean="0"/>
              <a:t>dhá</a:t>
            </a:r>
            <a:r>
              <a:rPr lang="en-IE" sz="1800" dirty="0" smtClean="0"/>
              <a:t> </a:t>
            </a:r>
            <a:r>
              <a:rPr lang="en-IE" sz="1800" dirty="0" err="1" smtClean="0">
                <a:solidFill>
                  <a:srgbClr val="FF0000"/>
                </a:solidFill>
              </a:rPr>
              <a:t>b</a:t>
            </a:r>
            <a:r>
              <a:rPr lang="en-IE" sz="1800" dirty="0" err="1" smtClean="0"/>
              <a:t>pingin</a:t>
            </a:r>
            <a:r>
              <a:rPr lang="en-IE" sz="1800" dirty="0" smtClean="0"/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two cents	</a:t>
            </a:r>
          </a:p>
          <a:p>
            <a:pPr marL="0" indent="0">
              <a:buNone/>
            </a:pPr>
            <a:r>
              <a:rPr lang="en-IE" sz="1800" i="1" dirty="0" err="1" smtClean="0"/>
              <a:t>bh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smtClean="0"/>
              <a:t>is </a:t>
            </a:r>
            <a:r>
              <a:rPr lang="en-IE" sz="1800" dirty="0"/>
              <a:t>the </a:t>
            </a:r>
            <a:r>
              <a:rPr lang="en-IE" sz="1800" dirty="0" err="1"/>
              <a:t>urú</a:t>
            </a:r>
            <a:r>
              <a:rPr lang="en-IE" sz="1800" dirty="0"/>
              <a:t> for 	</a:t>
            </a:r>
            <a:r>
              <a:rPr lang="en-IE" sz="1800" i="1" dirty="0" smtClean="0"/>
              <a:t>f</a:t>
            </a:r>
            <a:r>
              <a:rPr lang="en-IE" sz="1800" dirty="0" smtClean="0"/>
              <a:t>	</a:t>
            </a:r>
            <a:r>
              <a:rPr lang="en-IE" sz="1800" dirty="0" err="1" smtClean="0"/>
              <a:t>ar</a:t>
            </a:r>
            <a:r>
              <a:rPr lang="en-IE" sz="1800" dirty="0" smtClean="0"/>
              <a:t> an </a:t>
            </a:r>
            <a:r>
              <a:rPr lang="en-IE" sz="1800" dirty="0" err="1" smtClean="0">
                <a:solidFill>
                  <a:srgbClr val="FF0000"/>
                </a:solidFill>
              </a:rPr>
              <a:t>bh</a:t>
            </a:r>
            <a:r>
              <a:rPr lang="en-IE" sz="1800" dirty="0" err="1" smtClean="0"/>
              <a:t>fuinneog</a:t>
            </a:r>
            <a:r>
              <a:rPr lang="en-IE" sz="1800" dirty="0" smtClean="0"/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on the window</a:t>
            </a:r>
          </a:p>
          <a:p>
            <a:pPr marL="0" indent="0">
              <a:buNone/>
            </a:pPr>
            <a:r>
              <a:rPr lang="en-IE" sz="1800" i="1" dirty="0" smtClean="0"/>
              <a:t>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smtClean="0"/>
              <a:t>is </a:t>
            </a:r>
            <a:r>
              <a:rPr lang="en-IE" sz="1800" dirty="0"/>
              <a:t>the </a:t>
            </a:r>
            <a:r>
              <a:rPr lang="en-IE" sz="1800" dirty="0" err="1"/>
              <a:t>urú</a:t>
            </a:r>
            <a:r>
              <a:rPr lang="en-IE" sz="1800" dirty="0"/>
              <a:t> for </a:t>
            </a:r>
            <a:r>
              <a:rPr lang="en-IE" sz="1800" dirty="0" smtClean="0"/>
              <a:t>	</a:t>
            </a:r>
            <a:r>
              <a:rPr lang="en-IE" sz="1800" i="1" dirty="0" smtClean="0"/>
              <a:t>g</a:t>
            </a:r>
            <a:r>
              <a:rPr lang="en-IE" sz="1800" dirty="0" smtClean="0"/>
              <a:t>	</a:t>
            </a:r>
            <a:r>
              <a:rPr lang="en-IE" sz="1800" dirty="0" err="1" smtClean="0"/>
              <a:t>ar</a:t>
            </a:r>
            <a:r>
              <a:rPr lang="en-IE" sz="1800" dirty="0" smtClean="0"/>
              <a:t> an </a:t>
            </a:r>
            <a:r>
              <a:rPr lang="en-IE" sz="1800" dirty="0" err="1" smtClean="0">
                <a:solidFill>
                  <a:srgbClr val="FF0000"/>
                </a:solidFill>
              </a:rPr>
              <a:t>n</a:t>
            </a:r>
            <a:r>
              <a:rPr lang="en-IE" sz="1800" dirty="0" err="1" smtClean="0"/>
              <a:t>gáirdín</a:t>
            </a:r>
            <a:r>
              <a:rPr lang="en-IE" sz="1800" dirty="0" smtClean="0"/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on the garden</a:t>
            </a:r>
          </a:p>
          <a:p>
            <a:pPr marL="0" indent="0">
              <a:buNone/>
            </a:pPr>
            <a:r>
              <a:rPr lang="en-IE" sz="1800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8779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0862389" cy="2091482"/>
          </a:xfrm>
        </p:spPr>
        <p:txBody>
          <a:bodyPr anchor="t">
            <a:noAutofit/>
          </a:bodyPr>
          <a:lstStyle/>
          <a:p>
            <a:r>
              <a:rPr lang="en-IE" sz="3600" dirty="0"/>
              <a:t>An Aimsir Laithreach – Gach </a:t>
            </a:r>
            <a:r>
              <a:rPr lang="en-IE" sz="3600" dirty="0" err="1" smtClean="0"/>
              <a:t>Lá</a:t>
            </a:r>
            <a:r>
              <a:rPr lang="en-IE" sz="3600" dirty="0" smtClean="0"/>
              <a:t>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Present Tense - Everyday)</a:t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b="1" i="1" dirty="0"/>
              <a:t>1 syllable broad </a:t>
            </a:r>
            <a:r>
              <a:rPr lang="en-IE" sz="3600" b="1" i="1" dirty="0" smtClean="0"/>
              <a:t>verbs</a:t>
            </a:r>
            <a:br>
              <a:rPr lang="en-IE" sz="3600" b="1" i="1" dirty="0" smtClean="0"/>
            </a:br>
            <a:r>
              <a:rPr lang="en-IE" sz="2800" dirty="0" smtClean="0"/>
              <a:t>Cleachtadh - </a:t>
            </a:r>
            <a:r>
              <a:rPr lang="en-IE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Practice</a:t>
            </a:r>
            <a:endParaRPr lang="en-IE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7" y="2668552"/>
            <a:ext cx="10862389" cy="60742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E" sz="1800" b="1" dirty="0" smtClean="0"/>
              <a:t>ceap		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think</a:t>
            </a:r>
            <a:r>
              <a:rPr lang="en-IE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b="1" dirty="0" smtClean="0"/>
              <a:t>glan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clean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b="1" dirty="0" smtClean="0"/>
              <a:t>dún		</a:t>
            </a:r>
            <a:r>
              <a:rPr lang="en-IE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close</a:t>
            </a:r>
          </a:p>
          <a:p>
            <a:pPr marL="0" indent="0">
              <a:buNone/>
            </a:pPr>
            <a:r>
              <a:rPr lang="en-IE" sz="1800" dirty="0" smtClean="0"/>
              <a:t>ceap</a:t>
            </a:r>
            <a:r>
              <a:rPr lang="en-IE" sz="1800" dirty="0" smtClean="0">
                <a:solidFill>
                  <a:srgbClr val="FF0000"/>
                </a:solidFill>
              </a:rPr>
              <a:t>aim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think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dirty="0" smtClean="0"/>
              <a:t>glan</a:t>
            </a:r>
            <a:r>
              <a:rPr lang="en-IE" sz="1800" dirty="0" smtClean="0">
                <a:solidFill>
                  <a:srgbClr val="FF0000"/>
                </a:solidFill>
              </a:rPr>
              <a:t>aim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clean		</a:t>
            </a:r>
            <a:r>
              <a:rPr lang="en-IE" sz="1800" dirty="0" smtClean="0"/>
              <a:t>dún</a:t>
            </a:r>
            <a:r>
              <a:rPr lang="en-IE" sz="1800" dirty="0" smtClean="0">
                <a:solidFill>
                  <a:srgbClr val="FF0000"/>
                </a:solidFill>
              </a:rPr>
              <a:t>aim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I close</a:t>
            </a:r>
          </a:p>
          <a:p>
            <a:pPr marL="0" indent="0">
              <a:buNone/>
            </a:pPr>
            <a:r>
              <a:rPr lang="en-IE" sz="1800" dirty="0" smtClean="0"/>
              <a:t>ceap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/>
              <a:t> tú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think</a:t>
            </a:r>
            <a:r>
              <a:rPr lang="en-IE" sz="1800" dirty="0" smtClean="0"/>
              <a:t>		glan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/>
              <a:t> tú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clean		</a:t>
            </a:r>
            <a:r>
              <a:rPr lang="en-IE" sz="1800" dirty="0" smtClean="0"/>
              <a:t>dún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/>
              <a:t> tú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You close</a:t>
            </a:r>
          </a:p>
          <a:p>
            <a:pPr marL="0" indent="0">
              <a:buNone/>
            </a:pPr>
            <a:r>
              <a:rPr lang="en-IE" sz="1800" dirty="0" smtClean="0"/>
              <a:t>ceap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/>
              <a:t> sé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 thinks		</a:t>
            </a:r>
            <a:r>
              <a:rPr lang="en-IE" sz="1800" dirty="0" smtClean="0"/>
              <a:t>glan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sé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He cleans		</a:t>
            </a:r>
            <a:r>
              <a:rPr lang="en-IE" sz="1800" dirty="0" smtClean="0"/>
              <a:t>dún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/>
              <a:t> sé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He closes</a:t>
            </a:r>
          </a:p>
          <a:p>
            <a:pPr marL="0" indent="0">
              <a:buNone/>
            </a:pPr>
            <a:r>
              <a:rPr lang="en-IE" sz="1800" dirty="0"/>
              <a:t>ceap</a:t>
            </a:r>
            <a:r>
              <a:rPr lang="en-IE" sz="1800" dirty="0">
                <a:solidFill>
                  <a:srgbClr val="FF0000"/>
                </a:solidFill>
              </a:rPr>
              <a:t>ann</a:t>
            </a:r>
            <a:r>
              <a:rPr lang="en-IE" sz="1800" dirty="0"/>
              <a:t> </a:t>
            </a:r>
            <a:r>
              <a:rPr lang="en-IE" sz="1800" dirty="0" smtClean="0"/>
              <a:t>sí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She thinks		</a:t>
            </a:r>
            <a:r>
              <a:rPr lang="en-IE" sz="1800" dirty="0" smtClean="0"/>
              <a:t>glan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sí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She cleans	</a:t>
            </a:r>
            <a:r>
              <a:rPr lang="en-IE" sz="1800" dirty="0" smtClean="0"/>
              <a:t>dún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/>
              <a:t> sí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She closes</a:t>
            </a:r>
          </a:p>
          <a:p>
            <a:pPr marL="0" indent="0">
              <a:buNone/>
            </a:pPr>
            <a:r>
              <a:rPr lang="en-IE" sz="1800" dirty="0" smtClean="0"/>
              <a:t>ceap</a:t>
            </a:r>
            <a:r>
              <a:rPr lang="en-IE" sz="1800" dirty="0" smtClean="0">
                <a:solidFill>
                  <a:srgbClr val="FF0000"/>
                </a:solidFill>
              </a:rPr>
              <a:t>aimid</a:t>
            </a:r>
            <a:r>
              <a:rPr lang="en-IE" sz="1800" dirty="0" smtClean="0"/>
              <a:t>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think		</a:t>
            </a:r>
            <a:r>
              <a:rPr lang="en-IE" sz="1800" dirty="0" smtClean="0"/>
              <a:t>glan</a:t>
            </a:r>
            <a:r>
              <a:rPr lang="en-IE" sz="1800" dirty="0" smtClean="0">
                <a:solidFill>
                  <a:srgbClr val="FF0000"/>
                </a:solidFill>
              </a:rPr>
              <a:t>aimid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We clean		</a:t>
            </a:r>
            <a:r>
              <a:rPr lang="en-IE" sz="1800" dirty="0" smtClean="0"/>
              <a:t>dún</a:t>
            </a:r>
            <a:r>
              <a:rPr lang="en-IE" sz="1800" dirty="0" smtClean="0">
                <a:solidFill>
                  <a:srgbClr val="FF0000"/>
                </a:solidFill>
              </a:rPr>
              <a:t>aimid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We close</a:t>
            </a:r>
          </a:p>
          <a:p>
            <a:pPr marL="0" indent="0">
              <a:buNone/>
            </a:pPr>
            <a:r>
              <a:rPr lang="en-IE" sz="1800" dirty="0" smtClean="0"/>
              <a:t>ceap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/>
              <a:t> sibh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You(pl) think	</a:t>
            </a:r>
            <a:r>
              <a:rPr lang="en-IE" sz="1800" dirty="0" smtClean="0"/>
              <a:t>glan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sibh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You(pl) clean	</a:t>
            </a:r>
            <a:r>
              <a:rPr lang="en-IE" sz="1800" dirty="0" smtClean="0"/>
              <a:t>dún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/>
              <a:t> sibh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You (pl) close</a:t>
            </a:r>
          </a:p>
          <a:p>
            <a:pPr marL="0" indent="0">
              <a:buNone/>
            </a:pPr>
            <a:r>
              <a:rPr lang="en-IE" sz="1800" dirty="0" smtClean="0"/>
              <a:t>ceap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/>
              <a:t> siad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They think	</a:t>
            </a:r>
            <a:r>
              <a:rPr lang="en-IE" sz="1800" dirty="0" smtClean="0"/>
              <a:t>glan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siad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They clean	</a:t>
            </a:r>
            <a:r>
              <a:rPr lang="en-IE" sz="1800" dirty="0" smtClean="0"/>
              <a:t>dún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/>
              <a:t> siad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They close</a:t>
            </a:r>
          </a:p>
          <a:p>
            <a:pPr marL="0" indent="0">
              <a:buNone/>
            </a:pPr>
            <a:r>
              <a:rPr lang="en-IE" sz="1800" dirty="0" smtClean="0"/>
              <a:t>An </a:t>
            </a:r>
            <a:r>
              <a:rPr lang="en-IE" sz="1800" dirty="0" smtClean="0">
                <a:solidFill>
                  <a:srgbClr val="FF0000"/>
                </a:solidFill>
              </a:rPr>
              <a:t>g</a:t>
            </a:r>
            <a:r>
              <a:rPr lang="en-IE" sz="1800" dirty="0" smtClean="0"/>
              <a:t>ceap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/>
              <a:t> tú?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 you think?	</a:t>
            </a:r>
            <a:r>
              <a:rPr lang="en-IE" sz="1800" dirty="0" smtClean="0"/>
              <a:t>An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>
                <a:solidFill>
                  <a:srgbClr val="FF0000"/>
                </a:solidFill>
              </a:rPr>
              <a:t>n</a:t>
            </a:r>
            <a:r>
              <a:rPr lang="en-IE" sz="1800" dirty="0" smtClean="0"/>
              <a:t>glan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tú?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Do you clean?	</a:t>
            </a:r>
            <a:r>
              <a:rPr lang="en-IE" sz="1800" dirty="0" smtClean="0"/>
              <a:t>An </a:t>
            </a:r>
            <a:r>
              <a:rPr lang="en-IE" sz="1800" dirty="0" smtClean="0">
                <a:solidFill>
                  <a:srgbClr val="FF0000"/>
                </a:solidFill>
              </a:rPr>
              <a:t>n</a:t>
            </a:r>
            <a:r>
              <a:rPr lang="en-IE" sz="1800" dirty="0" smtClean="0"/>
              <a:t>dún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/>
              <a:t> tú?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Do you close?</a:t>
            </a:r>
          </a:p>
          <a:p>
            <a:pPr marL="0" indent="0">
              <a:buNone/>
            </a:pPr>
            <a:r>
              <a:rPr lang="en-IE" sz="1800" dirty="0" smtClean="0"/>
              <a:t>Ní c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eap</a:t>
            </a:r>
            <a:r>
              <a:rPr lang="en-IE" sz="1800" dirty="0" smtClean="0">
                <a:solidFill>
                  <a:srgbClr val="FF0000"/>
                </a:solidFill>
              </a:rPr>
              <a:t>aim</a:t>
            </a:r>
            <a:r>
              <a:rPr lang="en-IE" sz="1800" dirty="0" smtClean="0"/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don’t think	</a:t>
            </a:r>
            <a:r>
              <a:rPr lang="en-IE" sz="1800" dirty="0" smtClean="0"/>
              <a:t>Ní g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lan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sé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He doesn’t clean	</a:t>
            </a:r>
            <a:r>
              <a:rPr lang="en-IE" sz="1800" dirty="0" smtClean="0"/>
              <a:t>Ní d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ún</a:t>
            </a:r>
            <a:r>
              <a:rPr lang="en-IE" sz="1800" dirty="0" smtClean="0">
                <a:solidFill>
                  <a:srgbClr val="FF0000"/>
                </a:solidFill>
              </a:rPr>
              <a:t>aim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I don’t close</a:t>
            </a:r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01412" y="2668552"/>
            <a:ext cx="0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4327" y="2668552"/>
            <a:ext cx="37322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517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937034" cy="1215556"/>
          </a:xfrm>
        </p:spPr>
        <p:txBody>
          <a:bodyPr>
            <a:noAutofit/>
          </a:bodyPr>
          <a:lstStyle/>
          <a:p>
            <a:r>
              <a:rPr lang="en-IE" sz="3600" dirty="0"/>
              <a:t>An Aimsir Laithreach – Gach </a:t>
            </a:r>
            <a:r>
              <a:rPr lang="en-IE" sz="3600" dirty="0" err="1" smtClean="0"/>
              <a:t>Lá</a:t>
            </a:r>
            <a:r>
              <a:rPr lang="en-IE" sz="3600" dirty="0" smtClean="0"/>
              <a:t>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Present Tense - Everyday)</a:t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b="1" i="1" dirty="0"/>
              <a:t>1 syllable broad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7" y="2373894"/>
            <a:ext cx="10525368" cy="2813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Quick Recap:</a:t>
            </a:r>
          </a:p>
          <a:p>
            <a:pPr marL="0" indent="0">
              <a:buNone/>
            </a:pPr>
            <a:endParaRPr lang="en-IE" sz="1800" dirty="0" smtClean="0"/>
          </a:p>
          <a:p>
            <a:pPr marL="342900" indent="-342900">
              <a:buAutoNum type="arabicPeriod"/>
            </a:pPr>
            <a:r>
              <a:rPr lang="en-IE" sz="1800" dirty="0" smtClean="0"/>
              <a:t>For verbs that begin with a vowel or a consonant, add </a:t>
            </a:r>
            <a:r>
              <a:rPr lang="en-IE" sz="1800" dirty="0" err="1" smtClean="0">
                <a:solidFill>
                  <a:srgbClr val="FF0000"/>
                </a:solidFill>
              </a:rPr>
              <a:t>ann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at the end of the root verb. E.g. glan = glan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There is no </a:t>
            </a:r>
            <a:r>
              <a:rPr lang="en-IE" sz="1800" i="1" dirty="0" smtClean="0"/>
              <a:t>mé</a:t>
            </a:r>
            <a:r>
              <a:rPr lang="en-IE" sz="1800" dirty="0" smtClean="0"/>
              <a:t> in the present tense. Instead for broad verbs, we add </a:t>
            </a:r>
            <a:r>
              <a:rPr lang="en-IE" sz="1800" dirty="0" smtClean="0">
                <a:solidFill>
                  <a:srgbClr val="FF0000"/>
                </a:solidFill>
              </a:rPr>
              <a:t>aim</a:t>
            </a:r>
            <a:r>
              <a:rPr lang="en-IE" sz="1800" dirty="0" smtClean="0"/>
              <a:t> to the end of the root of the verb. E.g. glan = glan</a:t>
            </a:r>
            <a:r>
              <a:rPr lang="en-IE" sz="1800" dirty="0" smtClean="0">
                <a:solidFill>
                  <a:srgbClr val="FF0000"/>
                </a:solidFill>
              </a:rPr>
              <a:t>aim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We add aimid to broad verbs in the present tense when we want to say we did something. E.g. glan = glan</a:t>
            </a:r>
            <a:r>
              <a:rPr lang="en-IE" sz="1800" dirty="0" smtClean="0">
                <a:solidFill>
                  <a:srgbClr val="FF0000"/>
                </a:solidFill>
              </a:rPr>
              <a:t>aimid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To ask a question, we use </a:t>
            </a:r>
            <a:r>
              <a:rPr lang="en-IE" sz="1800" dirty="0" smtClean="0">
                <a:solidFill>
                  <a:srgbClr val="FF0000"/>
                </a:solidFill>
              </a:rPr>
              <a:t>An, </a:t>
            </a:r>
            <a:r>
              <a:rPr lang="en-IE" sz="1800" dirty="0" smtClean="0"/>
              <a:t>an </a:t>
            </a:r>
            <a:r>
              <a:rPr lang="en-IE" sz="1800" dirty="0" err="1" smtClean="0">
                <a:solidFill>
                  <a:srgbClr val="FF0000"/>
                </a:solidFill>
              </a:rPr>
              <a:t>urú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and</a:t>
            </a:r>
            <a:r>
              <a:rPr lang="en-IE" sz="1800" dirty="0" smtClean="0">
                <a:solidFill>
                  <a:srgbClr val="FF0000"/>
                </a:solidFill>
              </a:rPr>
              <a:t> ann</a:t>
            </a:r>
            <a:r>
              <a:rPr lang="en-IE" sz="1800" dirty="0" smtClean="0"/>
              <a:t>. To say the negative, we use </a:t>
            </a:r>
            <a:r>
              <a:rPr lang="en-IE" sz="1800" dirty="0" smtClean="0">
                <a:solidFill>
                  <a:srgbClr val="FF0000"/>
                </a:solidFill>
              </a:rPr>
              <a:t>Ní, </a:t>
            </a:r>
            <a:r>
              <a:rPr lang="en-IE" sz="1800" dirty="0" smtClean="0"/>
              <a:t>a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séimhiú (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) and </a:t>
            </a:r>
            <a:r>
              <a:rPr lang="en-IE" sz="1800" dirty="0" smtClean="0">
                <a:solidFill>
                  <a:srgbClr val="FF0000"/>
                </a:solidFill>
              </a:rPr>
              <a:t>ann</a:t>
            </a:r>
            <a:r>
              <a:rPr lang="en-IE" sz="1800" dirty="0" smtClean="0"/>
              <a:t>.</a:t>
            </a:r>
            <a:endParaRPr lang="en-IE" sz="1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86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506</Words>
  <Application>Microsoft Office PowerPoint</Application>
  <PresentationFormat>Widescreen</PresentationFormat>
  <Paragraphs>55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Gramadach</vt:lpstr>
      <vt:lpstr>An Aimsir Laithreach – Gach Lá (Present Tense - Everyday) 1 syllable broad verbs</vt:lpstr>
      <vt:lpstr>An Aimsir Laithreach – Gach Lá (Present Tense - Everyday) 1 syllable broad verbs</vt:lpstr>
      <vt:lpstr>An Aimsir Laithreach – Gach Lá (Present Tense - Everyday) 1 syllable broad verbs</vt:lpstr>
      <vt:lpstr>An Aimsir Laithreach – Gach Lá (Present Tense - Everyday) 1 syllable broad verbs Cleachtadh - Practice</vt:lpstr>
      <vt:lpstr>An Aimsir Laithreach – Gach Lá (Present Tense - Everyday) 1 syllable broad verbs</vt:lpstr>
    </vt:vector>
  </TitlesOfParts>
  <Company>PDST Technology in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Gramadach</dc:title>
  <dc:creator>Dave O’Mahony</dc:creator>
  <cp:lastModifiedBy>Dave O’Mahony</cp:lastModifiedBy>
  <cp:revision>33</cp:revision>
  <dcterms:created xsi:type="dcterms:W3CDTF">2018-09-14T11:47:15Z</dcterms:created>
  <dcterms:modified xsi:type="dcterms:W3CDTF">2019-03-13T12:10:51Z</dcterms:modified>
</cp:coreProperties>
</file>