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1" r:id="rId5"/>
    <p:sldId id="264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47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17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79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16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8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72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779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65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1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46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54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53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526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385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68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06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04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0377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045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5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7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8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13/03/2019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4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8390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hocht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35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230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9230" y="2428386"/>
            <a:ext cx="109953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Before you start, always check if the verb is broad or slender. Remember, if the last letter in the root of the</a:t>
            </a:r>
          </a:p>
          <a:p>
            <a:r>
              <a:rPr lang="en-IE" dirty="0" smtClean="0">
                <a:latin typeface="Helvetica" panose="020B0604020202020204" pitchFamily="34" charset="0"/>
              </a:rPr>
              <a:t>verb is </a:t>
            </a:r>
            <a:r>
              <a:rPr lang="en-IE" dirty="0" err="1" smtClean="0">
                <a:latin typeface="Helvetica" panose="020B0604020202020204" pitchFamily="34" charset="0"/>
              </a:rPr>
              <a:t>a,o</a:t>
            </a:r>
            <a:r>
              <a:rPr lang="en-IE" dirty="0">
                <a:latin typeface="Helvetica" panose="020B0604020202020204" pitchFamily="34" charset="0"/>
              </a:rPr>
              <a:t> </a:t>
            </a:r>
            <a:r>
              <a:rPr lang="en-IE" dirty="0" smtClean="0">
                <a:latin typeface="Helvetica" panose="020B0604020202020204" pitchFamily="34" charset="0"/>
              </a:rPr>
              <a:t>or u, then the verb is broad e.g. t</a:t>
            </a:r>
            <a:r>
              <a:rPr lang="en-IE" u="sng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o</a:t>
            </a:r>
            <a:r>
              <a:rPr lang="en-IE" dirty="0" smtClean="0">
                <a:latin typeface="Helvetica" panose="020B0604020202020204" pitchFamily="34" charset="0"/>
              </a:rPr>
              <a:t>saigh = broad verb.</a:t>
            </a:r>
          </a:p>
          <a:p>
            <a:r>
              <a:rPr lang="en-IE" dirty="0" smtClean="0">
                <a:latin typeface="Helvetica" panose="020B0604020202020204" pitchFamily="34" charset="0"/>
              </a:rPr>
              <a:t>If the last letter in the root of the verb is i  or e, the verb is slender e.g. é</a:t>
            </a:r>
            <a:r>
              <a:rPr lang="en-IE" u="sng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i</a:t>
            </a:r>
            <a:r>
              <a:rPr lang="en-IE" dirty="0" smtClean="0">
                <a:latin typeface="Helvetica" panose="020B0604020202020204" pitchFamily="34" charset="0"/>
              </a:rPr>
              <a:t>righ = slender verb.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9230" y="3444686"/>
            <a:ext cx="10482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The rules for changing verbs to past tense are the same for one syllable verbs and two syllable verbs.</a:t>
            </a:r>
            <a:endParaRPr lang="en-IE" dirty="0">
              <a:latin typeface="Helvetic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230" y="3906988"/>
            <a:ext cx="1191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For verbs that start with a consonant, add a ‘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smtClean="0">
                <a:latin typeface="Helvetica" panose="020B0604020202020204" pitchFamily="34" charset="0"/>
              </a:rPr>
              <a:t>’ after the first letter e.g. dúisigh -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to wake </a:t>
            </a:r>
            <a:r>
              <a:rPr lang="en-IE" dirty="0" smtClean="0">
                <a:latin typeface="Helvetica" panose="020B0604020202020204" pitchFamily="34" charset="0"/>
              </a:rPr>
              <a:t>= </a:t>
            </a:r>
            <a:r>
              <a:rPr lang="en-IE" dirty="0" err="1" smtClean="0">
                <a:latin typeface="Helvetica" panose="020B0604020202020204" pitchFamily="34" charset="0"/>
              </a:rPr>
              <a:t>d</a:t>
            </a:r>
            <a:r>
              <a:rPr lang="en-IE" u="sng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err="1" smtClean="0">
                <a:latin typeface="Helvetica" panose="020B0604020202020204" pitchFamily="34" charset="0"/>
              </a:rPr>
              <a:t>úisigh</a:t>
            </a:r>
            <a:r>
              <a:rPr lang="en-IE" dirty="0" smtClean="0">
                <a:latin typeface="Helvetica" panose="020B0604020202020204" pitchFamily="34" charset="0"/>
              </a:rPr>
              <a:t> mé -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I woke up. </a:t>
            </a:r>
            <a:endParaRPr lang="en-IE" dirty="0">
              <a:solidFill>
                <a:schemeClr val="bg2">
                  <a:lumMod val="50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230" y="4409975"/>
            <a:ext cx="11104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For verbs that begin with a vowel, put 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D’ </a:t>
            </a:r>
            <a:r>
              <a:rPr lang="en-IE" dirty="0" smtClean="0">
                <a:latin typeface="Helvetica" panose="020B0604020202020204" pitchFamily="34" charset="0"/>
              </a:rPr>
              <a:t>in front of the verb e.g. oibrigh–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to work </a:t>
            </a:r>
            <a:r>
              <a:rPr lang="en-IE" dirty="0" smtClean="0">
                <a:latin typeface="Helvetica" panose="020B0604020202020204" pitchFamily="34" charset="0"/>
              </a:rPr>
              <a:t>= </a:t>
            </a:r>
            <a:r>
              <a:rPr lang="en-IE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D’</a:t>
            </a:r>
            <a:r>
              <a:rPr lang="en-IE" dirty="0" err="1" smtClean="0">
                <a:latin typeface="Helvetica" panose="020B0604020202020204" pitchFamily="34" charset="0"/>
              </a:rPr>
              <a:t>oibrigh</a:t>
            </a:r>
            <a:r>
              <a:rPr lang="en-IE" dirty="0" smtClean="0">
                <a:latin typeface="Helvetica" panose="020B0604020202020204" pitchFamily="34" charset="0"/>
              </a:rPr>
              <a:t> mé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I worked.</a:t>
            </a:r>
            <a:endParaRPr lang="en-IE" dirty="0">
              <a:solidFill>
                <a:schemeClr val="bg2">
                  <a:lumMod val="50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9230" y="4909083"/>
            <a:ext cx="960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latin typeface="Helvetica" panose="020B0604020202020204" pitchFamily="34" charset="0"/>
              </a:rPr>
              <a:t>Verbs that begin with F take a 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D’ </a:t>
            </a:r>
            <a:r>
              <a:rPr lang="en-IE" dirty="0" smtClean="0">
                <a:latin typeface="Helvetica" panose="020B0604020202020204" pitchFamily="34" charset="0"/>
              </a:rPr>
              <a:t>and a </a:t>
            </a:r>
            <a:r>
              <a:rPr lang="en-IE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smtClean="0">
                <a:latin typeface="Helvetica" panose="020B0604020202020204" pitchFamily="34" charset="0"/>
              </a:rPr>
              <a:t> e.g</a:t>
            </a:r>
            <a:r>
              <a:rPr lang="en-IE" dirty="0">
                <a:latin typeface="Helvetica" panose="020B0604020202020204" pitchFamily="34" charset="0"/>
              </a:rPr>
              <a:t>. </a:t>
            </a:r>
            <a:r>
              <a:rPr lang="en-IE" dirty="0" err="1">
                <a:latin typeface="Helvetica" panose="020B0604020202020204" pitchFamily="34" charset="0"/>
              </a:rPr>
              <a:t>F</a:t>
            </a:r>
            <a:r>
              <a:rPr lang="en-IE" dirty="0" err="1" smtClean="0">
                <a:latin typeface="Helvetica" panose="020B0604020202020204" pitchFamily="34" charset="0"/>
              </a:rPr>
              <a:t>oilsigh</a:t>
            </a:r>
            <a:r>
              <a:rPr lang="en-IE" dirty="0" smtClean="0">
                <a:latin typeface="Helvetica" panose="020B0604020202020204" pitchFamily="34" charset="0"/>
              </a:rPr>
              <a:t>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to publish </a:t>
            </a:r>
            <a:r>
              <a:rPr lang="en-IE" dirty="0" smtClean="0">
                <a:latin typeface="Helvetica" panose="020B0604020202020204" pitchFamily="34" charset="0"/>
              </a:rPr>
              <a:t>= </a:t>
            </a:r>
            <a:r>
              <a:rPr lang="en-IE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D’</a:t>
            </a:r>
            <a:r>
              <a:rPr lang="en-IE" dirty="0" err="1" smtClean="0">
                <a:latin typeface="Helvetica" panose="020B0604020202020204" pitchFamily="34" charset="0"/>
              </a:rPr>
              <a:t>f</a:t>
            </a:r>
            <a:r>
              <a:rPr lang="en-IE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dirty="0" err="1" smtClean="0">
                <a:latin typeface="Helvetica" panose="020B0604020202020204" pitchFamily="34" charset="0"/>
              </a:rPr>
              <a:t>oilsigh</a:t>
            </a:r>
            <a:r>
              <a:rPr lang="en-IE" dirty="0" smtClean="0">
                <a:latin typeface="Helvetica" panose="020B0604020202020204" pitchFamily="34" charset="0"/>
              </a:rPr>
              <a:t>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I published</a:t>
            </a:r>
            <a:r>
              <a:rPr lang="en-IE" dirty="0" smtClean="0">
                <a:latin typeface="Helvetica" panose="020B0604020202020204" pitchFamily="34" charset="0"/>
              </a:rPr>
              <a:t>.</a:t>
            </a:r>
            <a:endParaRPr lang="en-IE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8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199" y="2427111"/>
            <a:ext cx="91339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broad</a:t>
            </a:r>
          </a:p>
          <a:p>
            <a:r>
              <a:rPr lang="en-IE" dirty="0" smtClean="0"/>
              <a:t>2 syllable verbs in the past tense, there are three steps.</a:t>
            </a:r>
          </a:p>
          <a:p>
            <a:endParaRPr lang="en-IE" dirty="0"/>
          </a:p>
          <a:p>
            <a:pPr marL="342900" indent="-342900">
              <a:buAutoNum type="arabicPeriod"/>
            </a:pPr>
            <a:r>
              <a:rPr lang="en-IE" dirty="0" smtClean="0"/>
              <a:t>Drop the ‘gh’ part from the verb	e.g. ceannai</a:t>
            </a:r>
            <a:r>
              <a:rPr lang="en-IE" strike="sngStrike" dirty="0" smtClean="0"/>
              <a:t>gh</a:t>
            </a:r>
            <a:r>
              <a:rPr lang="en-IE" dirty="0"/>
              <a:t> </a:t>
            </a:r>
            <a:endParaRPr lang="en-IE" dirty="0" smtClean="0"/>
          </a:p>
          <a:p>
            <a:pPr marL="342900" indent="-342900">
              <a:buAutoNum type="arabicPeriod"/>
            </a:pPr>
            <a:r>
              <a:rPr lang="en-IE" dirty="0" smtClean="0"/>
              <a:t>Put a fada on the ‘i’		e.g. ceannaí</a:t>
            </a:r>
          </a:p>
          <a:p>
            <a:pPr marL="342900" indent="-342900">
              <a:buAutoNum type="arabicPeriod"/>
            </a:pPr>
            <a:r>
              <a:rPr lang="en-IE" dirty="0" smtClean="0"/>
              <a:t>Add ‘omar’			e.g. ceannaíomar –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we bought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199" y="4370522"/>
            <a:ext cx="1084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Alternatively, you can drop the ‘</a:t>
            </a:r>
            <a:r>
              <a:rPr lang="en-IE" dirty="0" smtClean="0">
                <a:solidFill>
                  <a:srgbClr val="FF0000"/>
                </a:solidFill>
              </a:rPr>
              <a:t>aigh</a:t>
            </a:r>
            <a:r>
              <a:rPr lang="en-IE" dirty="0" smtClean="0"/>
              <a:t>’ and add ‘</a:t>
            </a:r>
            <a:r>
              <a:rPr lang="en-IE" dirty="0" smtClean="0">
                <a:solidFill>
                  <a:srgbClr val="FF0000"/>
                </a:solidFill>
              </a:rPr>
              <a:t>aíomar</a:t>
            </a:r>
            <a:r>
              <a:rPr lang="en-IE" dirty="0" smtClean="0"/>
              <a:t>’ for 2 syllable broad verbs e.g. Cheann</a:t>
            </a:r>
            <a:r>
              <a:rPr lang="en-IE" dirty="0" smtClean="0">
                <a:solidFill>
                  <a:srgbClr val="FF0000"/>
                </a:solidFill>
              </a:rPr>
              <a:t>aigh</a:t>
            </a:r>
            <a:r>
              <a:rPr lang="en-IE" dirty="0" smtClean="0"/>
              <a:t> = Cheann</a:t>
            </a:r>
            <a:r>
              <a:rPr lang="en-IE" dirty="0" smtClean="0">
                <a:solidFill>
                  <a:srgbClr val="FF0000"/>
                </a:solidFill>
              </a:rPr>
              <a:t>aíomar</a:t>
            </a:r>
            <a:r>
              <a:rPr lang="en-IE" dirty="0" smtClean="0"/>
              <a:t> 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786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Ceisteach </a:t>
            </a:r>
            <a:r>
              <a:rPr lang="en-IE" sz="1800" dirty="0"/>
              <a:t>agus </a:t>
            </a:r>
            <a:r>
              <a:rPr lang="en-IE" sz="1800" dirty="0" smtClean="0"/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To ask a question in the past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before the verb e.g.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</a:t>
            </a:r>
            <a:r>
              <a:rPr lang="en-IE" sz="1800" dirty="0" err="1" smtClean="0"/>
              <a:t>cheannaigh</a:t>
            </a:r>
            <a:r>
              <a:rPr lang="en-IE" sz="1800" dirty="0" smtClean="0"/>
              <a:t>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buy?)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thosaigh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start?)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eirigh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get up?)</a:t>
            </a:r>
            <a:r>
              <a:rPr lang="en-IE" sz="1800" dirty="0" smtClean="0"/>
              <a:t>*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word e.g.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ceannaigh 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buy)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</a:t>
            </a:r>
            <a:r>
              <a:rPr lang="en-IE" sz="1800" dirty="0" err="1" smtClean="0"/>
              <a:t>fhiafraigh</a:t>
            </a:r>
            <a:r>
              <a:rPr lang="en-IE" sz="1800" dirty="0" smtClean="0"/>
              <a:t> 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ask)*</a:t>
            </a:r>
            <a:r>
              <a:rPr lang="en-IE" sz="1800" dirty="0" smtClean="0"/>
              <a:t>,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eirigh mé?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drink)</a:t>
            </a:r>
            <a:r>
              <a:rPr lang="en-IE" sz="1800" dirty="0" smtClean="0"/>
              <a:t>*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83771" y="5654351"/>
            <a:ext cx="5889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*Notice how we don’t use </a:t>
            </a:r>
            <a:r>
              <a:rPr lang="en-IE" sz="1600" i="1" dirty="0" smtClean="0">
                <a:solidFill>
                  <a:schemeClr val="bg2">
                    <a:lumMod val="50000"/>
                  </a:schemeClr>
                </a:solidFill>
              </a:rPr>
              <a:t>d’ when using the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ceisteach 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agus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diúltach </a:t>
            </a:r>
            <a:endParaRPr lang="en-IE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2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 consonant, add a </a:t>
            </a:r>
            <a:r>
              <a:rPr lang="en-IE" sz="1800" dirty="0" smtClean="0">
                <a:solidFill>
                  <a:srgbClr val="FF0000"/>
                </a:solidFill>
              </a:rPr>
              <a:t>h </a:t>
            </a:r>
            <a:r>
              <a:rPr lang="en-IE" sz="1800" dirty="0" smtClean="0"/>
              <a:t>after the first letter e.g. ceannaigh =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eannaigh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being with a vowel,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word e.g. </a:t>
            </a:r>
            <a:r>
              <a:rPr lang="en-IE" sz="1800" dirty="0"/>
              <a:t>o</a:t>
            </a:r>
            <a:r>
              <a:rPr lang="en-IE" sz="1800" dirty="0" smtClean="0"/>
              <a:t>scail 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/>
              <a:t>o</a:t>
            </a:r>
            <a:r>
              <a:rPr lang="en-IE" sz="1800" dirty="0" err="1" smtClean="0"/>
              <a:t>scail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an f,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first letter and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it e.g. </a:t>
            </a:r>
            <a:r>
              <a:rPr lang="en-IE" sz="1800" dirty="0" err="1" smtClean="0"/>
              <a:t>fiafraigh</a:t>
            </a:r>
            <a:r>
              <a:rPr lang="en-IE" sz="1800" dirty="0" smtClean="0"/>
              <a:t> 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 smtClean="0"/>
              <a:t>f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iafraigh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</a:t>
            </a:r>
            <a:r>
              <a:rPr lang="en-IE" sz="1800" dirty="0" smtClean="0">
                <a:solidFill>
                  <a:srgbClr val="FF0000"/>
                </a:solidFill>
              </a:rPr>
              <a:t>l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n</a:t>
            </a:r>
            <a:r>
              <a:rPr lang="en-IE" sz="1800" dirty="0" smtClean="0"/>
              <a:t> and </a:t>
            </a:r>
            <a:r>
              <a:rPr lang="en-IE" sz="1800" dirty="0" smtClean="0">
                <a:solidFill>
                  <a:srgbClr val="FF0000"/>
                </a:solidFill>
              </a:rPr>
              <a:t>r</a:t>
            </a:r>
            <a:r>
              <a:rPr lang="en-IE" sz="1800" dirty="0" smtClean="0"/>
              <a:t>, no change is made in the past tense e.g. rith = rith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. 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.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To use </a:t>
            </a:r>
            <a:r>
              <a:rPr lang="en-IE" sz="1800" i="1" dirty="0" smtClean="0"/>
              <a:t>we</a:t>
            </a:r>
            <a:r>
              <a:rPr lang="en-IE" sz="1800" dirty="0" smtClean="0"/>
              <a:t> in the past tense,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, drop the ‘</a:t>
            </a:r>
            <a:r>
              <a:rPr lang="en-IE" sz="1800" dirty="0" smtClean="0">
                <a:solidFill>
                  <a:srgbClr val="FF0000"/>
                </a:solidFill>
              </a:rPr>
              <a:t>gh</a:t>
            </a:r>
            <a:r>
              <a:rPr lang="en-IE" sz="1800" dirty="0" smtClean="0"/>
              <a:t>’, change the ‘</a:t>
            </a:r>
            <a:r>
              <a:rPr lang="en-IE" sz="1800" dirty="0" smtClean="0">
                <a:solidFill>
                  <a:srgbClr val="FF0000"/>
                </a:solidFill>
              </a:rPr>
              <a:t>i</a:t>
            </a:r>
            <a:r>
              <a:rPr lang="en-IE" sz="1800" dirty="0" smtClean="0"/>
              <a:t>’ to a ‘</a:t>
            </a:r>
            <a:r>
              <a:rPr lang="en-IE" sz="1800" dirty="0" smtClean="0">
                <a:solidFill>
                  <a:srgbClr val="FF0000"/>
                </a:solidFill>
              </a:rPr>
              <a:t>í</a:t>
            </a:r>
            <a:r>
              <a:rPr lang="en-IE" sz="1800" dirty="0" smtClean="0"/>
              <a:t>’ and add </a:t>
            </a:r>
            <a:r>
              <a:rPr lang="en-IE" sz="1800" smtClean="0">
                <a:solidFill>
                  <a:srgbClr val="FF0000"/>
                </a:solidFill>
              </a:rPr>
              <a:t>omar</a:t>
            </a:r>
            <a:r>
              <a:rPr lang="en-IE" sz="1800" smtClean="0"/>
              <a:t> 		                            e.g</a:t>
            </a:r>
            <a:r>
              <a:rPr lang="en-IE" sz="1800" dirty="0" smtClean="0"/>
              <a:t>. ceannaigh = c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eanna</a:t>
            </a:r>
            <a:r>
              <a:rPr lang="en-IE" sz="1800" dirty="0" smtClean="0">
                <a:solidFill>
                  <a:srgbClr val="FF0000"/>
                </a:solidFill>
              </a:rPr>
              <a:t>íomar</a:t>
            </a:r>
            <a:r>
              <a:rPr lang="en-IE" sz="1800" dirty="0">
                <a:solidFill>
                  <a:srgbClr val="FF0000"/>
                </a:solidFill>
              </a:rPr>
              <a:t>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4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553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1_Office Theme</vt:lpstr>
      <vt:lpstr>Office Theme</vt:lpstr>
      <vt:lpstr>Gramadach</vt:lpstr>
      <vt:lpstr>An Aimsir Chaite – Inné (The Past Tense - Yesterday) 2 syllable broad verbs</vt:lpstr>
      <vt:lpstr>An Aimsir Chaite – Inné (The Past Tense - Yesterday) 2 syllable broad verbs</vt:lpstr>
      <vt:lpstr>An Aimsir Chaite – Inné (The Past Tense - Yesterday) 2 syllable broad verbs</vt:lpstr>
      <vt:lpstr>An Aimsir Chaite – Inné (The Past Tense - Yesterday) 2 syllable broad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51</cp:revision>
  <dcterms:created xsi:type="dcterms:W3CDTF">2018-09-13T11:34:55Z</dcterms:created>
  <dcterms:modified xsi:type="dcterms:W3CDTF">2019-03-13T12:37:25Z</dcterms:modified>
</cp:coreProperties>
</file>