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2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2414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8674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67668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1943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7788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6851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16120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1492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47057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34309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63424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14021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5225" y="3007893"/>
            <a:ext cx="4551197" cy="923174"/>
          </a:xfrm>
        </p:spPr>
        <p:txBody>
          <a:bodyPr>
            <a:noAutofit/>
          </a:bodyPr>
          <a:lstStyle/>
          <a:p>
            <a:pPr algn="l"/>
            <a:r>
              <a:rPr lang="en-IE" sz="7200" dirty="0" smtClean="0">
                <a:latin typeface="Calibri" panose="020F0502020204030204" pitchFamily="34" charset="0"/>
              </a:rPr>
              <a:t>Gramadach</a:t>
            </a:r>
            <a:endParaRPr lang="en-IE" sz="72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052" y="3007893"/>
            <a:ext cx="3330426" cy="8339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78281" y="3826041"/>
            <a:ext cx="16514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600" dirty="0">
                <a:solidFill>
                  <a:prstClr val="black"/>
                </a:solidFill>
              </a:rPr>
              <a:t>cuid a </a:t>
            </a:r>
            <a:r>
              <a:rPr lang="en-IE" sz="2600" dirty="0" smtClean="0">
                <a:solidFill>
                  <a:prstClr val="black"/>
                </a:solidFill>
              </a:rPr>
              <a:t>naoi</a:t>
            </a:r>
            <a:endParaRPr lang="en-IE" sz="2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93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9230" y="1211555"/>
            <a:ext cx="10270068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An Aimsir Chaite – Inné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(The Past Tense - Yesterday)</a:t>
            </a:r>
            <a:b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i="1" dirty="0" smtClean="0"/>
              <a:t>2 syllable slender verbs</a:t>
            </a:r>
            <a:endParaRPr lang="en-IE" sz="3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9230" y="2428386"/>
            <a:ext cx="109953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>
                <a:latin typeface="Helvetica" panose="020B0604020202020204" pitchFamily="34" charset="0"/>
              </a:rPr>
              <a:t>Before you start, always check if the verb is broad or slender. Remember, if the last letter in the root of the</a:t>
            </a:r>
          </a:p>
          <a:p>
            <a:r>
              <a:rPr lang="en-IE" dirty="0" smtClean="0">
                <a:latin typeface="Helvetica" panose="020B0604020202020204" pitchFamily="34" charset="0"/>
              </a:rPr>
              <a:t>verb is </a:t>
            </a:r>
            <a:r>
              <a:rPr lang="en-IE" dirty="0" err="1" smtClean="0">
                <a:latin typeface="Helvetica" panose="020B0604020202020204" pitchFamily="34" charset="0"/>
              </a:rPr>
              <a:t>a,o</a:t>
            </a:r>
            <a:r>
              <a:rPr lang="en-IE" dirty="0">
                <a:latin typeface="Helvetica" panose="020B0604020202020204" pitchFamily="34" charset="0"/>
              </a:rPr>
              <a:t> </a:t>
            </a:r>
            <a:r>
              <a:rPr lang="en-IE" dirty="0" smtClean="0">
                <a:latin typeface="Helvetica" panose="020B0604020202020204" pitchFamily="34" charset="0"/>
              </a:rPr>
              <a:t>or u, then the verb is broad e.g. t</a:t>
            </a:r>
            <a:r>
              <a:rPr lang="en-IE" u="sng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o</a:t>
            </a:r>
            <a:r>
              <a:rPr lang="en-IE" dirty="0" smtClean="0">
                <a:latin typeface="Helvetica" panose="020B0604020202020204" pitchFamily="34" charset="0"/>
              </a:rPr>
              <a:t>saigh = broad verb.</a:t>
            </a:r>
          </a:p>
          <a:p>
            <a:r>
              <a:rPr lang="en-IE" dirty="0" smtClean="0">
                <a:latin typeface="Helvetica" panose="020B0604020202020204" pitchFamily="34" charset="0"/>
              </a:rPr>
              <a:t>If the last letter in the root of the verb is i  or e, the verb is slender e.g. é</a:t>
            </a:r>
            <a:r>
              <a:rPr lang="en-IE" u="sng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i</a:t>
            </a:r>
            <a:r>
              <a:rPr lang="en-IE" dirty="0" smtClean="0">
                <a:latin typeface="Helvetica" panose="020B0604020202020204" pitchFamily="34" charset="0"/>
              </a:rPr>
              <a:t>righ = slender verb.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9230" y="3444686"/>
            <a:ext cx="10482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>
                <a:latin typeface="Helvetica" panose="020B0604020202020204" pitchFamily="34" charset="0"/>
              </a:rPr>
              <a:t>The rules for changing verbs to past tense are the same for one syllable verbs and two syllable verbs.</a:t>
            </a:r>
            <a:endParaRPr lang="en-IE" dirty="0">
              <a:latin typeface="Helvetica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9230" y="3906988"/>
            <a:ext cx="6904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>
                <a:latin typeface="Helvetica" panose="020B0604020202020204" pitchFamily="34" charset="0"/>
              </a:rPr>
              <a:t>For verbs that start with a consonant, add a ‘</a:t>
            </a:r>
            <a:r>
              <a:rPr lang="en-IE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h</a:t>
            </a:r>
            <a:r>
              <a:rPr lang="en-IE" dirty="0" smtClean="0">
                <a:latin typeface="Helvetica" panose="020B0604020202020204" pitchFamily="34" charset="0"/>
              </a:rPr>
              <a:t>’ after the first letter </a:t>
            </a:r>
          </a:p>
          <a:p>
            <a:r>
              <a:rPr lang="en-IE" dirty="0" smtClean="0">
                <a:latin typeface="Helvetica" panose="020B0604020202020204" pitchFamily="34" charset="0"/>
              </a:rPr>
              <a:t>e.g. </a:t>
            </a:r>
            <a:r>
              <a:rPr lang="en-IE" dirty="0" err="1" smtClean="0">
                <a:latin typeface="Helvetica" panose="020B0604020202020204" pitchFamily="34" charset="0"/>
              </a:rPr>
              <a:t>Cruinnigh</a:t>
            </a:r>
            <a:r>
              <a:rPr lang="en-IE" dirty="0" smtClean="0">
                <a:latin typeface="Helvetica" panose="020B0604020202020204" pitchFamily="34" charset="0"/>
              </a:rPr>
              <a:t> -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  <a:latin typeface="Helvetica" panose="020B0604020202020204" pitchFamily="34" charset="0"/>
              </a:rPr>
              <a:t>to gather </a:t>
            </a:r>
            <a:r>
              <a:rPr lang="en-IE" dirty="0" smtClean="0">
                <a:latin typeface="Helvetica" panose="020B0604020202020204" pitchFamily="34" charset="0"/>
              </a:rPr>
              <a:t>= C</a:t>
            </a:r>
            <a:r>
              <a:rPr lang="en-IE" u="sng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h</a:t>
            </a:r>
            <a:r>
              <a:rPr lang="en-IE" dirty="0" smtClean="0">
                <a:latin typeface="Helvetica" panose="020B0604020202020204" pitchFamily="34" charset="0"/>
              </a:rPr>
              <a:t>ruinnigh mé -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  <a:latin typeface="Helvetica" panose="020B0604020202020204" pitchFamily="34" charset="0"/>
              </a:rPr>
              <a:t>I gathered.</a:t>
            </a:r>
            <a:endParaRPr lang="en-IE" dirty="0">
              <a:solidFill>
                <a:schemeClr val="bg2">
                  <a:lumMod val="50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9230" y="4646289"/>
            <a:ext cx="11104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>
                <a:latin typeface="Helvetica" panose="020B0604020202020204" pitchFamily="34" charset="0"/>
              </a:rPr>
              <a:t>For verbs that begin with a vowel, put </a:t>
            </a:r>
            <a:r>
              <a:rPr lang="en-IE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D’ </a:t>
            </a:r>
            <a:r>
              <a:rPr lang="en-IE" dirty="0" smtClean="0">
                <a:latin typeface="Helvetica" panose="020B0604020202020204" pitchFamily="34" charset="0"/>
              </a:rPr>
              <a:t>in front of the verb e.g. oibrigh–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  <a:latin typeface="Helvetica" panose="020B0604020202020204" pitchFamily="34" charset="0"/>
              </a:rPr>
              <a:t>to work </a:t>
            </a:r>
            <a:r>
              <a:rPr lang="en-IE" dirty="0" smtClean="0">
                <a:latin typeface="Helvetica" panose="020B0604020202020204" pitchFamily="34" charset="0"/>
              </a:rPr>
              <a:t>= </a:t>
            </a:r>
            <a:r>
              <a:rPr lang="en-IE" dirty="0" err="1" smtClean="0">
                <a:solidFill>
                  <a:srgbClr val="FF0000"/>
                </a:solidFill>
                <a:latin typeface="Helvetica" panose="020B0604020202020204" pitchFamily="34" charset="0"/>
              </a:rPr>
              <a:t>D’</a:t>
            </a:r>
            <a:r>
              <a:rPr lang="en-IE" dirty="0" err="1" smtClean="0">
                <a:latin typeface="Helvetica" panose="020B0604020202020204" pitchFamily="34" charset="0"/>
              </a:rPr>
              <a:t>oibrigh</a:t>
            </a:r>
            <a:r>
              <a:rPr lang="en-IE" dirty="0" smtClean="0">
                <a:latin typeface="Helvetica" panose="020B0604020202020204" pitchFamily="34" charset="0"/>
              </a:rPr>
              <a:t> mé –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  <a:latin typeface="Helvetica" panose="020B0604020202020204" pitchFamily="34" charset="0"/>
              </a:rPr>
              <a:t>I worked.</a:t>
            </a:r>
            <a:endParaRPr lang="en-IE" dirty="0">
              <a:solidFill>
                <a:schemeClr val="bg2">
                  <a:lumMod val="50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9230" y="5145397"/>
            <a:ext cx="960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>
                <a:latin typeface="Helvetica" panose="020B0604020202020204" pitchFamily="34" charset="0"/>
              </a:rPr>
              <a:t>Verbs that begin with F take a </a:t>
            </a:r>
            <a:r>
              <a:rPr lang="en-IE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D’ </a:t>
            </a:r>
            <a:r>
              <a:rPr lang="en-IE" dirty="0" smtClean="0">
                <a:latin typeface="Helvetica" panose="020B0604020202020204" pitchFamily="34" charset="0"/>
              </a:rPr>
              <a:t>and a </a:t>
            </a:r>
            <a:r>
              <a:rPr lang="en-IE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h</a:t>
            </a:r>
            <a:r>
              <a:rPr lang="en-IE" dirty="0" smtClean="0">
                <a:latin typeface="Helvetica" panose="020B0604020202020204" pitchFamily="34" charset="0"/>
              </a:rPr>
              <a:t> e.g</a:t>
            </a:r>
            <a:r>
              <a:rPr lang="en-IE" dirty="0">
                <a:latin typeface="Helvetica" panose="020B0604020202020204" pitchFamily="34" charset="0"/>
              </a:rPr>
              <a:t>. </a:t>
            </a:r>
            <a:r>
              <a:rPr lang="en-IE" dirty="0" err="1">
                <a:latin typeface="Helvetica" panose="020B0604020202020204" pitchFamily="34" charset="0"/>
              </a:rPr>
              <a:t>F</a:t>
            </a:r>
            <a:r>
              <a:rPr lang="en-IE" dirty="0" err="1" smtClean="0">
                <a:latin typeface="Helvetica" panose="020B0604020202020204" pitchFamily="34" charset="0"/>
              </a:rPr>
              <a:t>oilsigh</a:t>
            </a:r>
            <a:r>
              <a:rPr lang="en-IE" dirty="0" smtClean="0">
                <a:latin typeface="Helvetica" panose="020B0604020202020204" pitchFamily="34" charset="0"/>
              </a:rPr>
              <a:t>–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  <a:latin typeface="Helvetica" panose="020B0604020202020204" pitchFamily="34" charset="0"/>
              </a:rPr>
              <a:t>to publish </a:t>
            </a:r>
            <a:r>
              <a:rPr lang="en-IE" dirty="0" smtClean="0">
                <a:latin typeface="Helvetica" panose="020B0604020202020204" pitchFamily="34" charset="0"/>
              </a:rPr>
              <a:t>= </a:t>
            </a:r>
            <a:r>
              <a:rPr lang="en-IE" dirty="0" err="1" smtClean="0">
                <a:solidFill>
                  <a:srgbClr val="FF0000"/>
                </a:solidFill>
                <a:latin typeface="Helvetica" panose="020B0604020202020204" pitchFamily="34" charset="0"/>
              </a:rPr>
              <a:t>D’</a:t>
            </a:r>
            <a:r>
              <a:rPr lang="en-IE" dirty="0" err="1" smtClean="0">
                <a:latin typeface="Helvetica" panose="020B0604020202020204" pitchFamily="34" charset="0"/>
              </a:rPr>
              <a:t>f</a:t>
            </a:r>
            <a:r>
              <a:rPr lang="en-IE" dirty="0" err="1" smtClean="0">
                <a:solidFill>
                  <a:srgbClr val="FF0000"/>
                </a:solidFill>
                <a:latin typeface="Helvetica" panose="020B0604020202020204" pitchFamily="34" charset="0"/>
              </a:rPr>
              <a:t>h</a:t>
            </a:r>
            <a:r>
              <a:rPr lang="en-IE" dirty="0" err="1" smtClean="0">
                <a:latin typeface="Helvetica" panose="020B0604020202020204" pitchFamily="34" charset="0"/>
              </a:rPr>
              <a:t>oilsigh</a:t>
            </a:r>
            <a:r>
              <a:rPr lang="en-IE" dirty="0" smtClean="0">
                <a:latin typeface="Helvetica" panose="020B0604020202020204" pitchFamily="34" charset="0"/>
              </a:rPr>
              <a:t> –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  <a:latin typeface="Helvetica" panose="020B0604020202020204" pitchFamily="34" charset="0"/>
              </a:rPr>
              <a:t>I published</a:t>
            </a:r>
            <a:r>
              <a:rPr lang="en-IE" dirty="0" smtClean="0">
                <a:latin typeface="Helvetica" panose="020B0604020202020204" pitchFamily="34" charset="0"/>
              </a:rPr>
              <a:t>.</a:t>
            </a:r>
            <a:endParaRPr lang="en-IE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94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11555"/>
            <a:ext cx="10270068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An Aimsir Chaite – Inné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(The Past Tense - Yesterday)</a:t>
            </a:r>
            <a:b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i="1" dirty="0" smtClean="0"/>
              <a:t>2 syllable </a:t>
            </a:r>
            <a:r>
              <a:rPr lang="en-IE" sz="3600" i="1" dirty="0"/>
              <a:t>slender verbs</a:t>
            </a:r>
            <a:endParaRPr lang="en-IE" sz="3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199" y="2427111"/>
            <a:ext cx="913391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The only difficult part is when we want to say “we” did something in the past tense. With broad</a:t>
            </a:r>
          </a:p>
          <a:p>
            <a:r>
              <a:rPr lang="en-IE" dirty="0" smtClean="0"/>
              <a:t>2 syllable verbs in the past tense, there are three steps.</a:t>
            </a:r>
          </a:p>
          <a:p>
            <a:endParaRPr lang="en-IE" dirty="0"/>
          </a:p>
          <a:p>
            <a:pPr marL="342900" indent="-342900">
              <a:buAutoNum type="arabicPeriod"/>
            </a:pPr>
            <a:r>
              <a:rPr lang="en-IE" dirty="0" smtClean="0"/>
              <a:t>Drop the ‘gh’ part from the verb	e.g. </a:t>
            </a:r>
            <a:r>
              <a:rPr lang="en-IE" dirty="0" err="1" smtClean="0"/>
              <a:t>cruinni</a:t>
            </a:r>
            <a:r>
              <a:rPr lang="en-IE" strike="sngStrike" dirty="0" err="1" smtClean="0"/>
              <a:t>gh</a:t>
            </a:r>
            <a:r>
              <a:rPr lang="en-IE" dirty="0" smtClean="0"/>
              <a:t> </a:t>
            </a:r>
          </a:p>
          <a:p>
            <a:pPr marL="342900" indent="-342900">
              <a:buAutoNum type="arabicPeriod"/>
            </a:pPr>
            <a:r>
              <a:rPr lang="en-IE" dirty="0" smtClean="0"/>
              <a:t>Put a fada on the ‘i’		e.g. </a:t>
            </a:r>
            <a:r>
              <a:rPr lang="en-IE" dirty="0" err="1" smtClean="0"/>
              <a:t>cruinní</a:t>
            </a:r>
            <a:endParaRPr lang="en-IE" dirty="0" smtClean="0"/>
          </a:p>
          <a:p>
            <a:pPr marL="342900" indent="-342900">
              <a:buAutoNum type="arabicPeriod"/>
            </a:pPr>
            <a:r>
              <a:rPr lang="en-IE" dirty="0" smtClean="0"/>
              <a:t>Add ‘omar’			e.g. </a:t>
            </a:r>
            <a:r>
              <a:rPr lang="en-IE" dirty="0" err="1" smtClean="0"/>
              <a:t>cruinníomar</a:t>
            </a:r>
            <a:r>
              <a:rPr lang="en-IE" dirty="0" smtClean="0"/>
              <a:t> –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we gathered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199" y="4370522"/>
            <a:ext cx="10259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Alternatively, you can drop the ‘</a:t>
            </a:r>
            <a:r>
              <a:rPr lang="en-IE" dirty="0" err="1" smtClean="0">
                <a:solidFill>
                  <a:srgbClr val="FF0000"/>
                </a:solidFill>
              </a:rPr>
              <a:t>igh</a:t>
            </a:r>
            <a:r>
              <a:rPr lang="en-IE" dirty="0" smtClean="0"/>
              <a:t>’ and add ‘</a:t>
            </a:r>
            <a:r>
              <a:rPr lang="en-IE" dirty="0" err="1" smtClean="0">
                <a:solidFill>
                  <a:srgbClr val="FF0000"/>
                </a:solidFill>
              </a:rPr>
              <a:t>íomar</a:t>
            </a:r>
            <a:r>
              <a:rPr lang="en-IE" dirty="0" smtClean="0"/>
              <a:t>’ for 2 syllable broad verbs e.g. </a:t>
            </a:r>
            <a:r>
              <a:rPr lang="en-IE" dirty="0" err="1" smtClean="0"/>
              <a:t>cruinn</a:t>
            </a:r>
            <a:r>
              <a:rPr lang="en-IE" dirty="0" err="1" smtClean="0">
                <a:solidFill>
                  <a:srgbClr val="FF0000"/>
                </a:solidFill>
              </a:rPr>
              <a:t>igh</a:t>
            </a:r>
            <a:r>
              <a:rPr lang="en-IE" dirty="0" smtClean="0"/>
              <a:t> = </a:t>
            </a:r>
            <a:r>
              <a:rPr lang="en-IE" dirty="0" err="1" smtClean="0"/>
              <a:t>cruinn</a:t>
            </a:r>
            <a:r>
              <a:rPr lang="en-IE" dirty="0" err="1" smtClean="0">
                <a:solidFill>
                  <a:srgbClr val="FF0000"/>
                </a:solidFill>
              </a:rPr>
              <a:t>íomar</a:t>
            </a:r>
            <a:r>
              <a:rPr lang="en-IE" dirty="0" smtClean="0"/>
              <a:t> 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3930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11555"/>
            <a:ext cx="10270068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An Aimsir Chaite – Inné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(The Past Tense - Yesterday)</a:t>
            </a:r>
            <a:b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i="1" dirty="0" smtClean="0"/>
              <a:t>2 syllable </a:t>
            </a:r>
            <a:r>
              <a:rPr lang="en-IE" sz="3600" i="1" dirty="0"/>
              <a:t>slender verbs</a:t>
            </a:r>
            <a:endParaRPr lang="en-IE" sz="3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986" y="2373894"/>
            <a:ext cx="10786625" cy="2813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>
                <a:latin typeface="Helvetica" panose="020B0604020202020204" pitchFamily="34" charset="0"/>
              </a:rPr>
              <a:t>Ceisteach </a:t>
            </a:r>
            <a:r>
              <a:rPr lang="en-IE" sz="1800" dirty="0">
                <a:latin typeface="Helvetica" panose="020B0604020202020204" pitchFamily="34" charset="0"/>
              </a:rPr>
              <a:t>agus </a:t>
            </a:r>
            <a:r>
              <a:rPr lang="en-IE" sz="1800" dirty="0" smtClean="0">
                <a:latin typeface="Helvetica" panose="020B0604020202020204" pitchFamily="34" charset="0"/>
              </a:rPr>
              <a:t>Diúltach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  <a:latin typeface="Helvetica" panose="020B0604020202020204" pitchFamily="34" charset="0"/>
              </a:rPr>
              <a:t>(Questions and Negative)</a:t>
            </a:r>
          </a:p>
          <a:p>
            <a:pPr marL="0" indent="0">
              <a:buNone/>
            </a:pPr>
            <a:endParaRPr lang="en-IE" sz="18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IE" sz="1800" dirty="0" smtClean="0">
                <a:latin typeface="Helvetica" panose="020B0604020202020204" pitchFamily="34" charset="0"/>
              </a:rPr>
              <a:t>To ask a question in the past tense, we put </a:t>
            </a:r>
            <a:r>
              <a:rPr lang="en-IE" sz="1800" i="1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Ar</a:t>
            </a:r>
            <a:r>
              <a:rPr lang="en-IE" sz="1800" dirty="0" smtClean="0">
                <a:latin typeface="Helvetica" panose="020B0604020202020204" pitchFamily="34" charset="0"/>
              </a:rPr>
              <a:t> before the verb e.g. </a:t>
            </a:r>
            <a:r>
              <a:rPr lang="en-IE" sz="1800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Ar</a:t>
            </a:r>
            <a:r>
              <a:rPr lang="en-IE" sz="1800" dirty="0" smtClean="0">
                <a:latin typeface="Helvetica" panose="020B0604020202020204" pitchFamily="34" charset="0"/>
              </a:rPr>
              <a:t> </a:t>
            </a:r>
            <a:r>
              <a:rPr lang="en-IE" sz="1800" dirty="0" err="1" smtClean="0">
                <a:latin typeface="Helvetica" panose="020B0604020202020204" pitchFamily="34" charset="0"/>
              </a:rPr>
              <a:t>c</a:t>
            </a:r>
            <a:r>
              <a:rPr lang="en-IE" sz="1800" u="sng" dirty="0" err="1" smtClean="0">
                <a:solidFill>
                  <a:srgbClr val="FF0000"/>
                </a:solidFill>
                <a:latin typeface="Helvetica" panose="020B0604020202020204" pitchFamily="34" charset="0"/>
              </a:rPr>
              <a:t>h</a:t>
            </a:r>
            <a:r>
              <a:rPr lang="en-IE" sz="1800" dirty="0" err="1" smtClean="0">
                <a:latin typeface="Helvetica" panose="020B0604020202020204" pitchFamily="34" charset="0"/>
              </a:rPr>
              <a:t>ruinnigh</a:t>
            </a:r>
            <a:r>
              <a:rPr lang="en-IE" sz="1800" dirty="0" smtClean="0">
                <a:latin typeface="Helvetica" panose="020B0604020202020204" pitchFamily="34" charset="0"/>
              </a:rPr>
              <a:t> tú?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  <a:latin typeface="Helvetica" panose="020B0604020202020204" pitchFamily="34" charset="0"/>
              </a:rPr>
              <a:t>(Did you gather?)</a:t>
            </a:r>
            <a:r>
              <a:rPr lang="en-IE" sz="1800" dirty="0" smtClean="0">
                <a:latin typeface="Helvetica" panose="020B0604020202020204" pitchFamily="34" charset="0"/>
              </a:rPr>
              <a:t>, </a:t>
            </a:r>
            <a:r>
              <a:rPr lang="en-IE" sz="1800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Ar</a:t>
            </a:r>
            <a:r>
              <a:rPr lang="en-IE" sz="1800" dirty="0" smtClean="0">
                <a:latin typeface="Helvetica" panose="020B0604020202020204" pitchFamily="34" charset="0"/>
              </a:rPr>
              <a:t> éirigh tú?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  <a:latin typeface="Helvetica" panose="020B0604020202020204" pitchFamily="34" charset="0"/>
              </a:rPr>
              <a:t>(Did you get up?)</a:t>
            </a:r>
            <a:r>
              <a:rPr lang="en-IE" sz="1800" dirty="0" smtClean="0">
                <a:latin typeface="Helvetica" panose="020B0604020202020204" pitchFamily="34" charset="0"/>
              </a:rPr>
              <a:t>, </a:t>
            </a:r>
            <a:r>
              <a:rPr lang="en-IE" sz="1800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Ar</a:t>
            </a:r>
            <a:r>
              <a:rPr lang="en-IE" sz="1800" dirty="0" smtClean="0">
                <a:latin typeface="Helvetica" panose="020B0604020202020204" pitchFamily="34" charset="0"/>
              </a:rPr>
              <a:t> oibrigh tú?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  <a:latin typeface="Helvetica" panose="020B0604020202020204" pitchFamily="34" charset="0"/>
              </a:rPr>
              <a:t>(Did you work?)</a:t>
            </a:r>
            <a:r>
              <a:rPr lang="en-IE" sz="1800" dirty="0" smtClean="0">
                <a:latin typeface="Helvetica" panose="020B0604020202020204" pitchFamily="34" charset="0"/>
              </a:rPr>
              <a:t>*</a:t>
            </a:r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r>
              <a:rPr lang="en-IE" sz="1800" dirty="0" smtClean="0">
                <a:latin typeface="Helvetica" panose="020B0604020202020204" pitchFamily="34" charset="0"/>
              </a:rPr>
              <a:t>To say that you didn’t do something, we put </a:t>
            </a:r>
            <a:r>
              <a:rPr lang="en-IE" sz="1800" i="1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Níor</a:t>
            </a:r>
            <a:r>
              <a:rPr lang="en-IE" sz="1800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 </a:t>
            </a:r>
            <a:r>
              <a:rPr lang="en-IE" sz="1800" dirty="0" smtClean="0">
                <a:latin typeface="Helvetica" panose="020B0604020202020204" pitchFamily="34" charset="0"/>
              </a:rPr>
              <a:t>before the word e.g. </a:t>
            </a:r>
            <a:r>
              <a:rPr lang="en-IE" sz="1800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Níor</a:t>
            </a:r>
            <a:r>
              <a:rPr lang="en-IE" sz="1800" dirty="0" smtClean="0">
                <a:latin typeface="Helvetica" panose="020B0604020202020204" pitchFamily="34" charset="0"/>
              </a:rPr>
              <a:t> </a:t>
            </a:r>
            <a:r>
              <a:rPr lang="en-IE" sz="1800" dirty="0" err="1">
                <a:latin typeface="Helvetica" panose="020B0604020202020204" pitchFamily="34" charset="0"/>
              </a:rPr>
              <a:t>chruinnigh</a:t>
            </a:r>
            <a:r>
              <a:rPr lang="en-IE" sz="1800" dirty="0">
                <a:latin typeface="Helvetica" panose="020B0604020202020204" pitchFamily="34" charset="0"/>
              </a:rPr>
              <a:t> mé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  <a:latin typeface="Helvetica" panose="020B0604020202020204" pitchFamily="34" charset="0"/>
              </a:rPr>
              <a:t>(I did not gather)</a:t>
            </a:r>
            <a:r>
              <a:rPr lang="en-IE" sz="1800" dirty="0" smtClean="0">
                <a:latin typeface="Helvetica" panose="020B0604020202020204" pitchFamily="34" charset="0"/>
              </a:rPr>
              <a:t>, </a:t>
            </a:r>
            <a:r>
              <a:rPr lang="en-IE" sz="1800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Níor</a:t>
            </a:r>
            <a:r>
              <a:rPr lang="en-IE" sz="1800" dirty="0" smtClean="0">
                <a:latin typeface="Helvetica" panose="020B0604020202020204" pitchFamily="34" charset="0"/>
              </a:rPr>
              <a:t> </a:t>
            </a:r>
            <a:r>
              <a:rPr lang="en-IE" sz="1800" dirty="0" err="1" smtClean="0">
                <a:latin typeface="Helvetica" panose="020B0604020202020204" pitchFamily="34" charset="0"/>
              </a:rPr>
              <a:t>fhiafraigh</a:t>
            </a:r>
            <a:r>
              <a:rPr lang="en-IE" sz="1800" dirty="0" smtClean="0">
                <a:latin typeface="Helvetica" panose="020B0604020202020204" pitchFamily="34" charset="0"/>
              </a:rPr>
              <a:t> mé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  <a:latin typeface="Helvetica" panose="020B0604020202020204" pitchFamily="34" charset="0"/>
              </a:rPr>
              <a:t>(I did not ask)*</a:t>
            </a:r>
            <a:r>
              <a:rPr lang="en-IE" sz="1800" dirty="0" smtClean="0">
                <a:latin typeface="Helvetica" panose="020B0604020202020204" pitchFamily="34" charset="0"/>
              </a:rPr>
              <a:t>,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en-IE" sz="1800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Níor</a:t>
            </a:r>
            <a:r>
              <a:rPr lang="en-IE" sz="1800" dirty="0" smtClean="0">
                <a:latin typeface="Helvetica" panose="020B0604020202020204" pitchFamily="34" charset="0"/>
              </a:rPr>
              <a:t> eirigh mé?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  <a:latin typeface="Helvetica" panose="020B0604020202020204" pitchFamily="34" charset="0"/>
              </a:rPr>
              <a:t>(I did not get up)</a:t>
            </a:r>
            <a:r>
              <a:rPr lang="en-IE" sz="1800" dirty="0" smtClean="0">
                <a:latin typeface="Helvetica" panose="020B0604020202020204" pitchFamily="34" charset="0"/>
              </a:rPr>
              <a:t>*</a:t>
            </a:r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83771" y="5654351"/>
            <a:ext cx="5889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600" dirty="0" smtClean="0">
                <a:solidFill>
                  <a:schemeClr val="bg2">
                    <a:lumMod val="50000"/>
                  </a:schemeClr>
                </a:solidFill>
              </a:rPr>
              <a:t>*Notice how we don’t use </a:t>
            </a:r>
            <a:r>
              <a:rPr lang="en-IE" sz="1600" i="1" dirty="0" smtClean="0">
                <a:solidFill>
                  <a:schemeClr val="bg2">
                    <a:lumMod val="50000"/>
                  </a:schemeClr>
                </a:solidFill>
              </a:rPr>
              <a:t>d’ when using the </a:t>
            </a:r>
            <a:r>
              <a:rPr lang="en-IE" sz="1600" dirty="0" smtClean="0">
                <a:solidFill>
                  <a:schemeClr val="bg2">
                    <a:lumMod val="50000"/>
                  </a:schemeClr>
                </a:solidFill>
              </a:rPr>
              <a:t>ceisteach </a:t>
            </a:r>
            <a:r>
              <a:rPr lang="en-IE" sz="1600" dirty="0">
                <a:solidFill>
                  <a:schemeClr val="bg2">
                    <a:lumMod val="50000"/>
                  </a:schemeClr>
                </a:solidFill>
              </a:rPr>
              <a:t>agus </a:t>
            </a:r>
            <a:r>
              <a:rPr lang="en-IE" sz="1600" dirty="0" smtClean="0">
                <a:solidFill>
                  <a:schemeClr val="bg2">
                    <a:lumMod val="50000"/>
                  </a:schemeClr>
                </a:solidFill>
              </a:rPr>
              <a:t>diúltach </a:t>
            </a:r>
            <a:endParaRPr lang="en-IE" sz="1600" i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114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11555"/>
            <a:ext cx="10270068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An Aimsir Chaite – Inné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(The Past Tense - Yesterday)</a:t>
            </a:r>
            <a:b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i="1" dirty="0" smtClean="0"/>
              <a:t>2 syllable </a:t>
            </a:r>
            <a:r>
              <a:rPr lang="en-IE" sz="3600" i="1" dirty="0"/>
              <a:t>slender verbs</a:t>
            </a:r>
            <a:endParaRPr lang="en-IE" sz="3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987" y="2373894"/>
            <a:ext cx="10525368" cy="281392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E" sz="1800" dirty="0" smtClean="0"/>
              <a:t>Quick Recap:</a:t>
            </a:r>
          </a:p>
          <a:p>
            <a:pPr marL="0" indent="0">
              <a:buNone/>
            </a:pPr>
            <a:endParaRPr lang="en-IE" sz="1800" dirty="0" smtClean="0"/>
          </a:p>
          <a:p>
            <a:pPr marL="342900" indent="-342900">
              <a:buAutoNum type="arabicPeriod"/>
            </a:pPr>
            <a:r>
              <a:rPr lang="en-IE" sz="1800" dirty="0" smtClean="0"/>
              <a:t>For verbs that begin with a consonant, add a </a:t>
            </a:r>
            <a:r>
              <a:rPr lang="en-IE" sz="1800" dirty="0" smtClean="0">
                <a:solidFill>
                  <a:srgbClr val="FF0000"/>
                </a:solidFill>
              </a:rPr>
              <a:t>h </a:t>
            </a:r>
            <a:r>
              <a:rPr lang="en-IE" sz="1800" dirty="0" smtClean="0"/>
              <a:t>after the first letter e.g. ceannaigh = </a:t>
            </a:r>
            <a:r>
              <a:rPr lang="en-IE" sz="1800" dirty="0" err="1" smtClean="0"/>
              <a:t>c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eannaigh</a:t>
            </a:r>
            <a:r>
              <a:rPr lang="en-IE" sz="1800" dirty="0" smtClean="0"/>
              <a:t> mé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For verbs that being with a vowel, put a </a:t>
            </a:r>
            <a:r>
              <a:rPr lang="en-IE" sz="1800" dirty="0" smtClean="0">
                <a:solidFill>
                  <a:srgbClr val="FF0000"/>
                </a:solidFill>
              </a:rPr>
              <a:t>d’ </a:t>
            </a:r>
            <a:r>
              <a:rPr lang="en-IE" sz="1800" dirty="0" smtClean="0"/>
              <a:t>in front of the word e.g. </a:t>
            </a:r>
            <a:r>
              <a:rPr lang="en-IE" sz="1800" dirty="0"/>
              <a:t>o</a:t>
            </a:r>
            <a:r>
              <a:rPr lang="en-IE" sz="1800" dirty="0" smtClean="0"/>
              <a:t>scail = </a:t>
            </a:r>
            <a:r>
              <a:rPr lang="en-IE" sz="1800" dirty="0" err="1" smtClean="0">
                <a:solidFill>
                  <a:srgbClr val="FF0000"/>
                </a:solidFill>
              </a:rPr>
              <a:t>d’</a:t>
            </a:r>
            <a:r>
              <a:rPr lang="en-IE" sz="1800" dirty="0" err="1"/>
              <a:t>o</a:t>
            </a:r>
            <a:r>
              <a:rPr lang="en-IE" sz="1800" dirty="0" err="1" smtClean="0"/>
              <a:t>scail</a:t>
            </a:r>
            <a:r>
              <a:rPr lang="en-IE" sz="1800" dirty="0" smtClean="0"/>
              <a:t> mé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For verbs that begin with an f, put a </a:t>
            </a:r>
            <a:r>
              <a:rPr lang="en-IE" sz="1800" dirty="0" smtClean="0">
                <a:solidFill>
                  <a:srgbClr val="FF0000"/>
                </a:solidFill>
              </a:rPr>
              <a:t>d’ </a:t>
            </a:r>
            <a:r>
              <a:rPr lang="en-IE" sz="1800" dirty="0" smtClean="0"/>
              <a:t>in front of the first letter and a 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 after it e.g. </a:t>
            </a:r>
            <a:r>
              <a:rPr lang="en-IE" sz="1800" dirty="0" err="1" smtClean="0"/>
              <a:t>fiafraigh</a:t>
            </a:r>
            <a:r>
              <a:rPr lang="en-IE" sz="1800" dirty="0" smtClean="0"/>
              <a:t> = </a:t>
            </a:r>
            <a:r>
              <a:rPr lang="en-IE" sz="1800" dirty="0" err="1" smtClean="0">
                <a:solidFill>
                  <a:srgbClr val="FF0000"/>
                </a:solidFill>
              </a:rPr>
              <a:t>d’</a:t>
            </a:r>
            <a:r>
              <a:rPr lang="en-IE" sz="1800" dirty="0" err="1" smtClean="0"/>
              <a:t>f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iafraigh</a:t>
            </a:r>
            <a:r>
              <a:rPr lang="en-IE" sz="1800" dirty="0" smtClean="0"/>
              <a:t> mé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For verbs that begin with </a:t>
            </a:r>
            <a:r>
              <a:rPr lang="en-IE" sz="1800" dirty="0" smtClean="0">
                <a:solidFill>
                  <a:srgbClr val="FF0000"/>
                </a:solidFill>
              </a:rPr>
              <a:t>l</a:t>
            </a:r>
            <a:r>
              <a:rPr lang="en-IE" sz="1800" dirty="0" smtClean="0"/>
              <a:t>, </a:t>
            </a:r>
            <a:r>
              <a:rPr lang="en-IE" sz="1800" dirty="0" smtClean="0">
                <a:solidFill>
                  <a:srgbClr val="FF0000"/>
                </a:solidFill>
              </a:rPr>
              <a:t>n</a:t>
            </a:r>
            <a:r>
              <a:rPr lang="en-IE" sz="1800" dirty="0" smtClean="0"/>
              <a:t> and </a:t>
            </a:r>
            <a:r>
              <a:rPr lang="en-IE" sz="1800" dirty="0" smtClean="0">
                <a:solidFill>
                  <a:srgbClr val="FF0000"/>
                </a:solidFill>
              </a:rPr>
              <a:t>r</a:t>
            </a:r>
            <a:r>
              <a:rPr lang="en-IE" sz="1800" dirty="0" smtClean="0"/>
              <a:t>, no change is made in the past tense e.g. rith = rith mé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To ask a question, we use </a:t>
            </a:r>
            <a:r>
              <a:rPr lang="en-IE" sz="1800" dirty="0" smtClean="0">
                <a:solidFill>
                  <a:srgbClr val="FF0000"/>
                </a:solidFill>
              </a:rPr>
              <a:t>Ar</a:t>
            </a:r>
            <a:r>
              <a:rPr lang="en-IE" sz="1800" dirty="0" smtClean="0"/>
              <a:t>. To say the negative, we use </a:t>
            </a:r>
            <a:r>
              <a:rPr lang="en-IE" sz="1800" dirty="0" smtClean="0">
                <a:solidFill>
                  <a:srgbClr val="FF0000"/>
                </a:solidFill>
              </a:rPr>
              <a:t>Níor</a:t>
            </a:r>
            <a:r>
              <a:rPr lang="en-IE" sz="1800" dirty="0" smtClean="0"/>
              <a:t>.</a:t>
            </a:r>
            <a:r>
              <a:rPr lang="en-IE" sz="1800" dirty="0">
                <a:solidFill>
                  <a:srgbClr val="FF0000"/>
                </a:solidFill>
              </a:rPr>
              <a:t> </a:t>
            </a:r>
            <a:endParaRPr lang="en-IE" sz="1800" dirty="0" smtClean="0"/>
          </a:p>
          <a:p>
            <a:pPr marL="342900" indent="-342900">
              <a:buAutoNum type="arabicPeriod"/>
            </a:pPr>
            <a:r>
              <a:rPr lang="en-IE" sz="1800" dirty="0" smtClean="0"/>
              <a:t>To use </a:t>
            </a:r>
            <a:r>
              <a:rPr lang="en-IE" sz="1800" i="1" dirty="0" smtClean="0"/>
              <a:t>we</a:t>
            </a:r>
            <a:r>
              <a:rPr lang="en-IE" sz="1800" dirty="0" smtClean="0"/>
              <a:t> in the past tense, add a 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, drop the ‘</a:t>
            </a:r>
            <a:r>
              <a:rPr lang="en-IE" sz="1800" dirty="0" smtClean="0">
                <a:solidFill>
                  <a:srgbClr val="FF0000"/>
                </a:solidFill>
              </a:rPr>
              <a:t>gh</a:t>
            </a:r>
            <a:r>
              <a:rPr lang="en-IE" sz="1800" dirty="0" smtClean="0"/>
              <a:t>’, change the ‘</a:t>
            </a:r>
            <a:r>
              <a:rPr lang="en-IE" sz="1800" dirty="0" smtClean="0">
                <a:solidFill>
                  <a:srgbClr val="FF0000"/>
                </a:solidFill>
              </a:rPr>
              <a:t>i</a:t>
            </a:r>
            <a:r>
              <a:rPr lang="en-IE" sz="1800" dirty="0" smtClean="0"/>
              <a:t>’ to a ‘</a:t>
            </a:r>
            <a:r>
              <a:rPr lang="en-IE" sz="1800" dirty="0" smtClean="0">
                <a:solidFill>
                  <a:srgbClr val="FF0000"/>
                </a:solidFill>
              </a:rPr>
              <a:t>í</a:t>
            </a:r>
            <a:r>
              <a:rPr lang="en-IE" sz="1800" dirty="0" smtClean="0"/>
              <a:t>’ and add </a:t>
            </a:r>
            <a:r>
              <a:rPr lang="en-IE" sz="1800" dirty="0">
                <a:solidFill>
                  <a:srgbClr val="FF0000"/>
                </a:solidFill>
              </a:rPr>
              <a:t>o</a:t>
            </a:r>
            <a:r>
              <a:rPr lang="en-IE" sz="1800" dirty="0" smtClean="0">
                <a:solidFill>
                  <a:srgbClr val="FF0000"/>
                </a:solidFill>
              </a:rPr>
              <a:t>mar</a:t>
            </a:r>
            <a:r>
              <a:rPr lang="en-IE" sz="1800" dirty="0" smtClean="0"/>
              <a:t> 		                            e.g. ceannaigh = </a:t>
            </a:r>
            <a:r>
              <a:rPr lang="en-IE" sz="1800" dirty="0" err="1" smtClean="0"/>
              <a:t>c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ruinn</a:t>
            </a:r>
            <a:r>
              <a:rPr lang="en-IE" sz="1800" dirty="0" err="1" smtClean="0">
                <a:solidFill>
                  <a:srgbClr val="FF0000"/>
                </a:solidFill>
              </a:rPr>
              <a:t>íomar</a:t>
            </a:r>
            <a:r>
              <a:rPr lang="en-IE" sz="1800" dirty="0">
                <a:solidFill>
                  <a:srgbClr val="FF0000"/>
                </a:solidFill>
              </a:rPr>
              <a:t>.</a:t>
            </a:r>
            <a:endParaRPr lang="en-IE" sz="1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03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553</Words>
  <Application>Microsoft Office PowerPoint</Application>
  <PresentationFormat>Widescreen</PresentationFormat>
  <Paragraphs>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Office Theme</vt:lpstr>
      <vt:lpstr>Gramadach</vt:lpstr>
      <vt:lpstr>An Aimsir Chaite – Inné (The Past Tense - Yesterday) 2 syllable slender verbs</vt:lpstr>
      <vt:lpstr>An Aimsir Chaite – Inné (The Past Tense - Yesterday) 2 syllable slender verbs</vt:lpstr>
      <vt:lpstr>An Aimsir Chaite – Inné (The Past Tense - Yesterday) 2 syllable slender verbs</vt:lpstr>
      <vt:lpstr>An Aimsir Chaite – Inné (The Past Tense - Yesterday) 2 syllable slender verbs</vt:lpstr>
    </vt:vector>
  </TitlesOfParts>
  <Company>PDST Technology in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Gramadach</dc:title>
  <dc:creator>Dave O’Mahony</dc:creator>
  <cp:lastModifiedBy>Dave O’Mahony</cp:lastModifiedBy>
  <cp:revision>17</cp:revision>
  <dcterms:created xsi:type="dcterms:W3CDTF">2018-09-14T11:47:15Z</dcterms:created>
  <dcterms:modified xsi:type="dcterms:W3CDTF">2019-03-13T14:24:42Z</dcterms:modified>
</cp:coreProperties>
</file>