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3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14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7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66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43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8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68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612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49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05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0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179568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err="1" smtClean="0">
                <a:solidFill>
                  <a:prstClr val="black"/>
                </a:solidFill>
              </a:rPr>
              <a:t>deich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0913535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Laithreach – Gach Lá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(Present Tense - Everyday)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b="1" i="1" dirty="0"/>
              <a:t>2</a:t>
            </a:r>
            <a:r>
              <a:rPr lang="en-IE" sz="3600" b="1" i="1" dirty="0" smtClean="0"/>
              <a:t> </a:t>
            </a:r>
            <a:r>
              <a:rPr lang="en-IE" sz="3600" b="1" i="1" dirty="0"/>
              <a:t>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649" y="2383225"/>
            <a:ext cx="10903085" cy="1367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In the present tense, there is no need to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like we did in the past tense.</a:t>
            </a:r>
          </a:p>
          <a:p>
            <a:pPr marL="0" indent="0">
              <a:buNone/>
            </a:pPr>
            <a:r>
              <a:rPr lang="en-IE" sz="1800" dirty="0" smtClean="0"/>
              <a:t>Instead, we add an ending to the root of the verb. There are four different endings in the present tense. For 2 syllable broad verbs in the present tense, we remove the second syllable (or the </a:t>
            </a:r>
            <a:r>
              <a:rPr lang="en-IE" sz="1800" dirty="0" err="1" smtClean="0">
                <a:solidFill>
                  <a:srgbClr val="FF0000"/>
                </a:solidFill>
              </a:rPr>
              <a:t>aigh</a:t>
            </a:r>
            <a:r>
              <a:rPr lang="en-IE" sz="1800" dirty="0" smtClean="0"/>
              <a:t> part) and add 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.</a:t>
            </a:r>
          </a:p>
          <a:p>
            <a:pPr marL="0" indent="0">
              <a:buNone/>
            </a:pPr>
            <a:r>
              <a:rPr lang="en-IE" sz="1800" dirty="0" smtClean="0"/>
              <a:t>For example Ceann</a:t>
            </a:r>
            <a:r>
              <a:rPr lang="en-IE" sz="1800" dirty="0" smtClean="0">
                <a:solidFill>
                  <a:srgbClr val="FF0000"/>
                </a:solidFill>
              </a:rPr>
              <a:t>aigh</a:t>
            </a:r>
            <a:r>
              <a:rPr lang="en-IE" sz="1800" dirty="0" smtClean="0"/>
              <a:t> becomes </a:t>
            </a: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He buys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8649" y="4497577"/>
            <a:ext cx="9516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other difficult part is when we want to say “we” do something in the present tense. With </a:t>
            </a:r>
            <a:r>
              <a:rPr lang="en-IE" i="1" u="sng" dirty="0" smtClean="0"/>
              <a:t>broad</a:t>
            </a:r>
          </a:p>
          <a:p>
            <a:r>
              <a:rPr lang="en-IE" dirty="0"/>
              <a:t>v</a:t>
            </a:r>
            <a:r>
              <a:rPr lang="en-IE" dirty="0" smtClean="0"/>
              <a:t>erbs in the present tense, we drop the second </a:t>
            </a:r>
            <a:r>
              <a:rPr lang="en-IE" dirty="0" err="1" smtClean="0"/>
              <a:t>syallable</a:t>
            </a:r>
            <a:r>
              <a:rPr lang="en-IE" dirty="0" smtClean="0"/>
              <a:t> and add </a:t>
            </a:r>
            <a:r>
              <a:rPr lang="en-IE" dirty="0" err="1" smtClean="0">
                <a:solidFill>
                  <a:srgbClr val="FF0000"/>
                </a:solidFill>
              </a:rPr>
              <a:t>aímid</a:t>
            </a:r>
            <a:r>
              <a:rPr lang="en-IE" dirty="0" smtClean="0"/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649" y="3750907"/>
            <a:ext cx="9327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There is no </a:t>
            </a:r>
            <a:r>
              <a:rPr lang="en-IE" dirty="0" smtClean="0">
                <a:solidFill>
                  <a:srgbClr val="FF0000"/>
                </a:solidFill>
              </a:rPr>
              <a:t>mé </a:t>
            </a:r>
            <a:r>
              <a:rPr lang="en-IE" dirty="0" smtClean="0"/>
              <a:t>in the present tense. Instead we add </a:t>
            </a:r>
            <a:r>
              <a:rPr lang="en-IE" dirty="0" smtClean="0">
                <a:solidFill>
                  <a:srgbClr val="FF0000"/>
                </a:solidFill>
              </a:rPr>
              <a:t>aim </a:t>
            </a:r>
            <a:r>
              <a:rPr lang="en-IE" dirty="0" smtClean="0"/>
              <a:t>to the root of the verb for broad verbs.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198" y="4120239"/>
            <a:ext cx="5482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 Ceann</a:t>
            </a:r>
            <a:r>
              <a:rPr lang="en-IE" dirty="0" smtClean="0">
                <a:solidFill>
                  <a:srgbClr val="FF0000"/>
                </a:solidFill>
              </a:rPr>
              <a:t>aigh</a:t>
            </a:r>
            <a:r>
              <a:rPr lang="en-IE" dirty="0" smtClean="0"/>
              <a:t> would become </a:t>
            </a:r>
            <a:r>
              <a:rPr lang="en-IE" dirty="0" err="1" smtClean="0"/>
              <a:t>Ceann</a:t>
            </a:r>
            <a:r>
              <a:rPr lang="en-IE" dirty="0" err="1" smtClean="0">
                <a:solidFill>
                  <a:srgbClr val="FF0000"/>
                </a:solidFill>
              </a:rPr>
              <a:t>aim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  <a:r>
              <a:rPr lang="en-IE" dirty="0" smtClean="0"/>
              <a:t>– 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 buy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8649" y="5151914"/>
            <a:ext cx="5361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 Ceannaigh becomes </a:t>
            </a:r>
            <a:r>
              <a:rPr lang="en-IE" dirty="0" err="1" smtClean="0"/>
              <a:t>Ceann</a:t>
            </a:r>
            <a:r>
              <a:rPr lang="en-IE" dirty="0" err="1" smtClean="0">
                <a:solidFill>
                  <a:srgbClr val="FF0000"/>
                </a:solidFill>
              </a:rPr>
              <a:t>aímid</a:t>
            </a:r>
            <a:r>
              <a:rPr lang="en-IE" dirty="0" smtClean="0"/>
              <a:t> 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We buy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731760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smtClean="0"/>
              <a:t>Lá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b="1" i="1" dirty="0"/>
              <a:t>2</a:t>
            </a:r>
            <a:r>
              <a:rPr lang="en-IE" sz="3600" b="1" i="1" dirty="0" smtClean="0"/>
              <a:t> </a:t>
            </a:r>
            <a:r>
              <a:rPr lang="en-IE" sz="3600" b="1" i="1" dirty="0"/>
              <a:t>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91" y="2838358"/>
            <a:ext cx="10903085" cy="731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The good news is that if a verb starts with a vowel in the present tense, the same rule still applies; just drop the second syllable and add 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end of the root of the verb.</a:t>
            </a:r>
          </a:p>
          <a:p>
            <a:pPr marL="0" indent="0">
              <a:buNone/>
            </a:pPr>
            <a:endParaRPr lang="en-IE" sz="18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55691" y="3626035"/>
            <a:ext cx="9168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</a:t>
            </a:r>
            <a:r>
              <a:rPr lang="en-US" dirty="0" err="1" smtClean="0"/>
              <a:t>thraigh</a:t>
            </a:r>
            <a:r>
              <a:rPr lang="en-US" dirty="0" smtClean="0"/>
              <a:t> </a:t>
            </a:r>
            <a:r>
              <a:rPr lang="en-IE" dirty="0" smtClean="0"/>
              <a:t>would become </a:t>
            </a:r>
            <a:r>
              <a:rPr lang="en-IE" dirty="0" err="1" smtClean="0"/>
              <a:t>Athr</a:t>
            </a:r>
            <a:r>
              <a:rPr lang="en-IE" dirty="0" err="1" smtClean="0">
                <a:solidFill>
                  <a:srgbClr val="FF0000"/>
                </a:solidFill>
              </a:rPr>
              <a:t>aíonn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  <a:r>
              <a:rPr lang="en-IE" dirty="0" smtClean="0"/>
              <a:t>sé </a:t>
            </a: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– He changes</a:t>
            </a: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4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049" y="801008"/>
            <a:ext cx="10862389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smtClean="0"/>
              <a:t>Lá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2 syllable broad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049" y="1999055"/>
            <a:ext cx="11513951" cy="49879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E" sz="1800" dirty="0" smtClean="0">
                <a:latin typeface="Helvetica" panose="020B0604020202020204" pitchFamily="34" charset="0"/>
              </a:rPr>
              <a:t>Ceisteach </a:t>
            </a:r>
            <a:r>
              <a:rPr lang="en-IE" sz="1800" dirty="0">
                <a:latin typeface="Helvetica" panose="020B0604020202020204" pitchFamily="34" charset="0"/>
              </a:rPr>
              <a:t>agus </a:t>
            </a:r>
            <a:r>
              <a:rPr lang="en-IE" sz="1800" dirty="0" smtClean="0">
                <a:latin typeface="Helvetica" panose="020B0604020202020204" pitchFamily="34" charset="0"/>
              </a:rPr>
              <a:t>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(Questions and Negative)</a:t>
            </a:r>
          </a:p>
          <a:p>
            <a:pPr marL="0" indent="0">
              <a:buNone/>
            </a:pPr>
            <a:r>
              <a:rPr lang="en-IE" sz="1800" dirty="0" smtClean="0">
                <a:latin typeface="Helvetica" panose="020B0604020202020204" pitchFamily="34" charset="0"/>
              </a:rPr>
              <a:t>To say that you didn’t do something, we put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Ní </a:t>
            </a:r>
            <a:r>
              <a:rPr lang="en-IE" sz="1800" dirty="0" smtClean="0">
                <a:latin typeface="Helvetica" panose="020B0604020202020204" pitchFamily="34" charset="0"/>
              </a:rPr>
              <a:t>before the verb,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sz="1800" dirty="0" smtClean="0">
                <a:latin typeface="Helvetica" panose="020B0604020202020204" pitchFamily="34" charset="0"/>
              </a:rPr>
              <a:t> after the first letter, drop the 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aigh</a:t>
            </a:r>
            <a:r>
              <a:rPr lang="en-IE" sz="1800" dirty="0" smtClean="0">
                <a:latin typeface="Helvetica" panose="020B0604020202020204" pitchFamily="34" charset="0"/>
              </a:rPr>
              <a:t> add and 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aíonn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 </a:t>
            </a:r>
            <a:r>
              <a:rPr lang="en-IE" sz="1800" dirty="0">
                <a:latin typeface="Helvetica" panose="020B0604020202020204" pitchFamily="34" charset="0"/>
              </a:rPr>
              <a:t>after the verb e.g. </a:t>
            </a:r>
            <a:r>
              <a:rPr lang="en-IE" sz="1800" dirty="0" smtClean="0">
                <a:latin typeface="Helvetica" panose="020B0604020202020204" pitchFamily="34" charset="0"/>
              </a:rPr>
              <a:t>gortaigh =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Ní</a:t>
            </a:r>
            <a:r>
              <a:rPr lang="en-IE" sz="1800" dirty="0" smtClean="0">
                <a:latin typeface="Helvetica" panose="020B0604020202020204" pitchFamily="34" charset="0"/>
              </a:rPr>
              <a:t> </a:t>
            </a:r>
            <a:r>
              <a:rPr lang="en-IE" sz="1800" dirty="0" err="1" smtClean="0">
                <a:latin typeface="Helvetica" panose="020B0604020202020204" pitchFamily="34" charset="0"/>
              </a:rPr>
              <a:t>g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h</a:t>
            </a:r>
            <a:r>
              <a:rPr lang="en-IE" sz="1800" dirty="0" err="1" smtClean="0">
                <a:latin typeface="Helvetica" panose="020B0604020202020204" pitchFamily="34" charset="0"/>
              </a:rPr>
              <a:t>ort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aíonn</a:t>
            </a:r>
            <a:r>
              <a:rPr lang="en-IE" sz="1800" dirty="0" smtClean="0">
                <a:latin typeface="Helvetica" panose="020B0604020202020204" pitchFamily="34" charset="0"/>
              </a:rPr>
              <a:t> sé.</a:t>
            </a:r>
          </a:p>
          <a:p>
            <a:pPr marL="0" indent="0">
              <a:buNone/>
            </a:pPr>
            <a:r>
              <a:rPr lang="en-IE" sz="1800" dirty="0" smtClean="0">
                <a:latin typeface="Helvetica" panose="020B0604020202020204" pitchFamily="34" charset="0"/>
              </a:rPr>
              <a:t>To ask a question in the present tense, we put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An</a:t>
            </a:r>
            <a:r>
              <a:rPr lang="en-IE" sz="1800" dirty="0" smtClean="0">
                <a:latin typeface="Helvetica" panose="020B0604020202020204" pitchFamily="34" charset="0"/>
              </a:rPr>
              <a:t> before and 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aíonn</a:t>
            </a:r>
            <a:r>
              <a:rPr lang="en-IE" sz="1800" i="1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 </a:t>
            </a:r>
            <a:r>
              <a:rPr lang="en-IE" sz="1800" dirty="0" smtClean="0">
                <a:latin typeface="Helvetica" panose="020B0604020202020204" pitchFamily="34" charset="0"/>
              </a:rPr>
              <a:t>after the verb.</a:t>
            </a:r>
            <a:r>
              <a:rPr lang="en-IE" sz="1800" dirty="0">
                <a:latin typeface="Helvetica" panose="020B0604020202020204" pitchFamily="34" charset="0"/>
              </a:rPr>
              <a:t> </a:t>
            </a:r>
            <a:r>
              <a:rPr lang="en-IE" sz="1800" dirty="0" smtClean="0">
                <a:latin typeface="Helvetica" panose="020B0604020202020204" pitchFamily="34" charset="0"/>
              </a:rPr>
              <a:t>We also need </a:t>
            </a:r>
            <a:r>
              <a:rPr lang="en-IE" sz="1800" dirty="0">
                <a:latin typeface="Helvetica" panose="020B0604020202020204" pitchFamily="34" charset="0"/>
              </a:rPr>
              <a:t>to put an 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urú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 </a:t>
            </a:r>
            <a:r>
              <a:rPr lang="en-IE" sz="1800" dirty="0" smtClean="0">
                <a:latin typeface="Helvetica" panose="020B0604020202020204" pitchFamily="34" charset="0"/>
              </a:rPr>
              <a:t>before the first letter of the verb e.g.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An</a:t>
            </a:r>
            <a:r>
              <a:rPr lang="en-IE" sz="1800" dirty="0" smtClean="0">
                <a:latin typeface="Helvetica" panose="020B0604020202020204" pitchFamily="34" charset="0"/>
              </a:rPr>
              <a:t> 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n</a:t>
            </a:r>
            <a:r>
              <a:rPr lang="en-IE" sz="1800" dirty="0" err="1" smtClean="0">
                <a:latin typeface="Helvetica" panose="020B0604020202020204" pitchFamily="34" charset="0"/>
              </a:rPr>
              <a:t>gort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aíonn</a:t>
            </a:r>
            <a:r>
              <a:rPr lang="en-IE" sz="1800" dirty="0" smtClean="0">
                <a:latin typeface="Helvetica" panose="020B0604020202020204" pitchFamily="34" charset="0"/>
              </a:rPr>
              <a:t> tú? Seven </a:t>
            </a:r>
            <a:r>
              <a:rPr lang="en-IE" sz="1800" dirty="0">
                <a:latin typeface="Helvetica" panose="020B0604020202020204" pitchFamily="34" charset="0"/>
              </a:rPr>
              <a:t>letters and the vowels take an </a:t>
            </a:r>
            <a:r>
              <a:rPr lang="en-IE" sz="1800" dirty="0" err="1">
                <a:solidFill>
                  <a:srgbClr val="FF0000"/>
                </a:solidFill>
                <a:latin typeface="Helvetica" panose="020B0604020202020204" pitchFamily="34" charset="0"/>
              </a:rPr>
              <a:t>urú</a:t>
            </a:r>
            <a:r>
              <a:rPr lang="en-IE" sz="1800" dirty="0">
                <a:latin typeface="Helvetica" panose="020B0604020202020204" pitchFamily="34" charset="0"/>
              </a:rPr>
              <a:t> when you put </a:t>
            </a:r>
            <a:r>
              <a:rPr lang="en-IE" sz="1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An</a:t>
            </a:r>
            <a:r>
              <a:rPr lang="en-IE" sz="1800" dirty="0" smtClean="0">
                <a:latin typeface="Helvetica" panose="020B0604020202020204" pitchFamily="34" charset="0"/>
              </a:rPr>
              <a:t> </a:t>
            </a:r>
            <a:r>
              <a:rPr lang="en-IE" sz="1800" dirty="0">
                <a:latin typeface="Helvetica" panose="020B0604020202020204" pitchFamily="34" charset="0"/>
              </a:rPr>
              <a:t>before it</a:t>
            </a:r>
            <a:r>
              <a:rPr lang="en-IE" sz="1800" dirty="0" smtClean="0">
                <a:latin typeface="Helvetica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IE" sz="1800" dirty="0" smtClean="0">
                <a:latin typeface="Helvetica" panose="020B0604020202020204" pitchFamily="34" charset="0"/>
              </a:rPr>
              <a:t>Look at the list below.</a:t>
            </a:r>
            <a:endParaRPr lang="en-IE" sz="1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endParaRPr lang="en-IE" sz="1800" dirty="0" smtClean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IE" sz="1800" i="1" dirty="0" smtClean="0">
                <a:latin typeface="Helvetica" panose="020B0604020202020204" pitchFamily="34" charset="0"/>
              </a:rPr>
              <a:t>d 	</a:t>
            </a:r>
            <a:r>
              <a:rPr lang="en-IE" sz="1800" dirty="0" smtClean="0">
                <a:latin typeface="Helvetica" panose="020B0604020202020204" pitchFamily="34" charset="0"/>
              </a:rPr>
              <a:t>is the </a:t>
            </a:r>
            <a:r>
              <a:rPr lang="en-IE" sz="1800" dirty="0" err="1" smtClean="0">
                <a:latin typeface="Helvetica" panose="020B0604020202020204" pitchFamily="34" charset="0"/>
              </a:rPr>
              <a:t>urú</a:t>
            </a:r>
            <a:r>
              <a:rPr lang="en-IE" sz="1800" dirty="0" smtClean="0">
                <a:latin typeface="Helvetica" panose="020B0604020202020204" pitchFamily="34" charset="0"/>
              </a:rPr>
              <a:t> for 	</a:t>
            </a:r>
            <a:r>
              <a:rPr lang="en-IE" sz="1800" i="1" dirty="0" smtClean="0">
                <a:latin typeface="Helvetica" panose="020B0604020202020204" pitchFamily="34" charset="0"/>
              </a:rPr>
              <a:t>t	</a:t>
            </a:r>
            <a:r>
              <a:rPr lang="en-IE" sz="1800" dirty="0" err="1" smtClean="0">
                <a:latin typeface="Helvetica" panose="020B0604020202020204" pitchFamily="34" charset="0"/>
              </a:rPr>
              <a:t>ar</a:t>
            </a:r>
            <a:r>
              <a:rPr lang="en-IE" sz="1800" dirty="0" smtClean="0">
                <a:latin typeface="Helvetica" panose="020B0604020202020204" pitchFamily="34" charset="0"/>
              </a:rPr>
              <a:t> an </a:t>
            </a:r>
            <a:r>
              <a:rPr lang="en-IE" sz="1800" i="1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d</a:t>
            </a:r>
            <a:r>
              <a:rPr lang="en-IE" sz="1800" dirty="0" err="1" smtClean="0">
                <a:latin typeface="Helvetica" panose="020B0604020202020204" pitchFamily="34" charset="0"/>
              </a:rPr>
              <a:t>teach</a:t>
            </a:r>
            <a:r>
              <a:rPr lang="en-IE" sz="1800" i="1" dirty="0">
                <a:latin typeface="Helvetica" panose="020B0604020202020204" pitchFamily="34" charset="0"/>
              </a:rPr>
              <a:t>	</a:t>
            </a: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</a:rPr>
              <a:t>on the house</a:t>
            </a:r>
          </a:p>
          <a:p>
            <a:pPr marL="0" indent="0">
              <a:buNone/>
            </a:pPr>
            <a:r>
              <a:rPr lang="en-IE" sz="1800" i="1" dirty="0" smtClean="0">
                <a:latin typeface="Helvetica" panose="020B0604020202020204" pitchFamily="34" charset="0"/>
              </a:rPr>
              <a:t>g</a:t>
            </a: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</a:rPr>
              <a:t>	</a:t>
            </a:r>
            <a:r>
              <a:rPr lang="en-IE" sz="1800" dirty="0" smtClean="0">
                <a:latin typeface="Helvetica" panose="020B0604020202020204" pitchFamily="34" charset="0"/>
              </a:rPr>
              <a:t>is </a:t>
            </a:r>
            <a:r>
              <a:rPr lang="en-IE" sz="1800" dirty="0">
                <a:latin typeface="Helvetica" panose="020B0604020202020204" pitchFamily="34" charset="0"/>
              </a:rPr>
              <a:t>the </a:t>
            </a:r>
            <a:r>
              <a:rPr lang="en-IE" sz="1800" dirty="0" err="1">
                <a:latin typeface="Helvetica" panose="020B0604020202020204" pitchFamily="34" charset="0"/>
              </a:rPr>
              <a:t>urú</a:t>
            </a:r>
            <a:r>
              <a:rPr lang="en-IE" sz="1800" dirty="0">
                <a:latin typeface="Helvetica" panose="020B0604020202020204" pitchFamily="34" charset="0"/>
              </a:rPr>
              <a:t> for 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i="1" dirty="0" smtClean="0">
                <a:latin typeface="Helvetica" panose="020B0604020202020204" pitchFamily="34" charset="0"/>
              </a:rPr>
              <a:t>c</a:t>
            </a:r>
            <a:r>
              <a:rPr lang="en-IE" sz="1800" dirty="0" smtClean="0">
                <a:latin typeface="Helvetica" panose="020B0604020202020204" pitchFamily="34" charset="0"/>
              </a:rPr>
              <a:t>	ag an </a:t>
            </a:r>
            <a:r>
              <a:rPr lang="en-IE" sz="1800" i="1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g</a:t>
            </a:r>
            <a:r>
              <a:rPr lang="en-IE" sz="1800" dirty="0" err="1" smtClean="0">
                <a:latin typeface="Helvetica" panose="020B0604020202020204" pitchFamily="34" charset="0"/>
              </a:rPr>
              <a:t>carr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</a:rPr>
              <a:t>at the car</a:t>
            </a:r>
          </a:p>
          <a:p>
            <a:pPr marL="0" indent="0">
              <a:buNone/>
            </a:pPr>
            <a:r>
              <a:rPr lang="en-IE" sz="1800" i="1" dirty="0" smtClean="0">
                <a:latin typeface="Helvetica" panose="020B0604020202020204" pitchFamily="34" charset="0"/>
              </a:rPr>
              <a:t>m</a:t>
            </a:r>
            <a:r>
              <a:rPr lang="en-IE" sz="1800" dirty="0" smtClean="0">
                <a:latin typeface="Helvetica" panose="020B0604020202020204" pitchFamily="34" charset="0"/>
              </a:rPr>
              <a:t>	is </a:t>
            </a:r>
            <a:r>
              <a:rPr lang="en-IE" sz="1800" dirty="0">
                <a:latin typeface="Helvetica" panose="020B0604020202020204" pitchFamily="34" charset="0"/>
              </a:rPr>
              <a:t>the </a:t>
            </a:r>
            <a:r>
              <a:rPr lang="en-IE" sz="1800" dirty="0" err="1">
                <a:latin typeface="Helvetica" panose="020B0604020202020204" pitchFamily="34" charset="0"/>
              </a:rPr>
              <a:t>urú</a:t>
            </a:r>
            <a:r>
              <a:rPr lang="en-IE" sz="1800" dirty="0">
                <a:latin typeface="Helvetica" panose="020B0604020202020204" pitchFamily="34" charset="0"/>
              </a:rPr>
              <a:t> for 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i="1" dirty="0" smtClean="0">
                <a:latin typeface="Helvetica" panose="020B0604020202020204" pitchFamily="34" charset="0"/>
              </a:rPr>
              <a:t>b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err="1" smtClean="0">
                <a:latin typeface="Helvetica" panose="020B0604020202020204" pitchFamily="34" charset="0"/>
              </a:rPr>
              <a:t>ar</a:t>
            </a:r>
            <a:r>
              <a:rPr lang="en-IE" sz="1800" dirty="0" smtClean="0">
                <a:latin typeface="Helvetica" panose="020B0604020202020204" pitchFamily="34" charset="0"/>
              </a:rPr>
              <a:t> an </a:t>
            </a:r>
            <a:r>
              <a:rPr lang="en-IE" sz="1800" i="1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m</a:t>
            </a:r>
            <a:r>
              <a:rPr lang="en-IE" sz="1800" dirty="0" err="1" smtClean="0">
                <a:latin typeface="Helvetica" panose="020B0604020202020204" pitchFamily="34" charset="0"/>
              </a:rPr>
              <a:t>bus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</a:rPr>
              <a:t>at the bus</a:t>
            </a:r>
          </a:p>
          <a:p>
            <a:pPr marL="0" indent="0">
              <a:buNone/>
            </a:pPr>
            <a:r>
              <a:rPr lang="en-IE" sz="1800" i="1" dirty="0" smtClean="0">
                <a:latin typeface="Helvetica" panose="020B0604020202020204" pitchFamily="34" charset="0"/>
              </a:rPr>
              <a:t>n</a:t>
            </a:r>
            <a:r>
              <a:rPr lang="en-IE" sz="1800" dirty="0" smtClean="0">
                <a:latin typeface="Helvetica" panose="020B0604020202020204" pitchFamily="34" charset="0"/>
              </a:rPr>
              <a:t>	is </a:t>
            </a:r>
            <a:r>
              <a:rPr lang="en-IE" sz="1800" dirty="0">
                <a:latin typeface="Helvetica" panose="020B0604020202020204" pitchFamily="34" charset="0"/>
              </a:rPr>
              <a:t>the </a:t>
            </a:r>
            <a:r>
              <a:rPr lang="en-IE" sz="1800" dirty="0" err="1">
                <a:latin typeface="Helvetica" panose="020B0604020202020204" pitchFamily="34" charset="0"/>
              </a:rPr>
              <a:t>urú</a:t>
            </a:r>
            <a:r>
              <a:rPr lang="en-IE" sz="1800" dirty="0">
                <a:latin typeface="Helvetica" panose="020B0604020202020204" pitchFamily="34" charset="0"/>
              </a:rPr>
              <a:t> for 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i="1" dirty="0" smtClean="0">
                <a:latin typeface="Helvetica" panose="020B0604020202020204" pitchFamily="34" charset="0"/>
              </a:rPr>
              <a:t>d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err="1" smtClean="0">
                <a:latin typeface="Helvetica" panose="020B0604020202020204" pitchFamily="34" charset="0"/>
              </a:rPr>
              <a:t>ár</a:t>
            </a:r>
            <a:r>
              <a:rPr lang="en-IE" sz="1800" dirty="0" smtClean="0">
                <a:latin typeface="Helvetica" panose="020B0604020202020204" pitchFamily="34" charset="0"/>
              </a:rPr>
              <a:t> 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n</a:t>
            </a:r>
            <a:r>
              <a:rPr lang="en-IE" sz="1800" dirty="0" err="1" smtClean="0">
                <a:latin typeface="Helvetica" panose="020B0604020202020204" pitchFamily="34" charset="0"/>
              </a:rPr>
              <a:t>deoch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</a:rPr>
              <a:t>our drink</a:t>
            </a:r>
          </a:p>
          <a:p>
            <a:pPr marL="0" indent="0">
              <a:buNone/>
            </a:pPr>
            <a:r>
              <a:rPr lang="en-IE" sz="1800" i="1" dirty="0" smtClean="0">
                <a:latin typeface="Helvetica" panose="020B0604020202020204" pitchFamily="34" charset="0"/>
              </a:rPr>
              <a:t>b</a:t>
            </a:r>
            <a:r>
              <a:rPr lang="en-IE" sz="1800" dirty="0" smtClean="0">
                <a:latin typeface="Helvetica" panose="020B0604020202020204" pitchFamily="34" charset="0"/>
              </a:rPr>
              <a:t>	is </a:t>
            </a:r>
            <a:r>
              <a:rPr lang="en-IE" sz="1800" dirty="0">
                <a:latin typeface="Helvetica" panose="020B0604020202020204" pitchFamily="34" charset="0"/>
              </a:rPr>
              <a:t>the </a:t>
            </a:r>
            <a:r>
              <a:rPr lang="en-IE" sz="1800" dirty="0" err="1">
                <a:latin typeface="Helvetica" panose="020B0604020202020204" pitchFamily="34" charset="0"/>
              </a:rPr>
              <a:t>urú</a:t>
            </a:r>
            <a:r>
              <a:rPr lang="en-IE" sz="1800" dirty="0">
                <a:latin typeface="Helvetica" panose="020B0604020202020204" pitchFamily="34" charset="0"/>
              </a:rPr>
              <a:t> for 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i="1" dirty="0" smtClean="0">
                <a:latin typeface="Helvetica" panose="020B0604020202020204" pitchFamily="34" charset="0"/>
              </a:rPr>
              <a:t>b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err="1" smtClean="0">
                <a:latin typeface="Helvetica" panose="020B0604020202020204" pitchFamily="34" charset="0"/>
              </a:rPr>
              <a:t>dhá</a:t>
            </a:r>
            <a:r>
              <a:rPr lang="en-IE" sz="1800" dirty="0" smtClean="0">
                <a:latin typeface="Helvetica" panose="020B0604020202020204" pitchFamily="34" charset="0"/>
              </a:rPr>
              <a:t> 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b</a:t>
            </a:r>
            <a:r>
              <a:rPr lang="en-IE" sz="1800" dirty="0" err="1" smtClean="0">
                <a:latin typeface="Helvetica" panose="020B0604020202020204" pitchFamily="34" charset="0"/>
              </a:rPr>
              <a:t>pingin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</a:rPr>
              <a:t>two cents	</a:t>
            </a:r>
          </a:p>
          <a:p>
            <a:pPr marL="0" indent="0">
              <a:buNone/>
            </a:pPr>
            <a:r>
              <a:rPr lang="en-IE" sz="1800" i="1" dirty="0" err="1" smtClean="0">
                <a:latin typeface="Helvetica" panose="020B0604020202020204" pitchFamily="34" charset="0"/>
              </a:rPr>
              <a:t>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</a:rPr>
              <a:t>	</a:t>
            </a:r>
            <a:r>
              <a:rPr lang="en-IE" sz="1800" dirty="0" smtClean="0">
                <a:latin typeface="Helvetica" panose="020B0604020202020204" pitchFamily="34" charset="0"/>
              </a:rPr>
              <a:t>is </a:t>
            </a:r>
            <a:r>
              <a:rPr lang="en-IE" sz="1800" dirty="0">
                <a:latin typeface="Helvetica" panose="020B0604020202020204" pitchFamily="34" charset="0"/>
              </a:rPr>
              <a:t>the </a:t>
            </a:r>
            <a:r>
              <a:rPr lang="en-IE" sz="1800" dirty="0" err="1">
                <a:latin typeface="Helvetica" panose="020B0604020202020204" pitchFamily="34" charset="0"/>
              </a:rPr>
              <a:t>urú</a:t>
            </a:r>
            <a:r>
              <a:rPr lang="en-IE" sz="1800" dirty="0">
                <a:latin typeface="Helvetica" panose="020B0604020202020204" pitchFamily="34" charset="0"/>
              </a:rPr>
              <a:t> for 	</a:t>
            </a:r>
            <a:r>
              <a:rPr lang="en-IE" sz="1800" i="1" dirty="0" smtClean="0">
                <a:latin typeface="Helvetica" panose="020B0604020202020204" pitchFamily="34" charset="0"/>
              </a:rPr>
              <a:t>f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err="1" smtClean="0">
                <a:latin typeface="Helvetica" panose="020B0604020202020204" pitchFamily="34" charset="0"/>
              </a:rPr>
              <a:t>ar</a:t>
            </a:r>
            <a:r>
              <a:rPr lang="en-IE" sz="1800" dirty="0" smtClean="0">
                <a:latin typeface="Helvetica" panose="020B0604020202020204" pitchFamily="34" charset="0"/>
              </a:rPr>
              <a:t> an 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bh</a:t>
            </a:r>
            <a:r>
              <a:rPr lang="en-IE" sz="1800" dirty="0" err="1" smtClean="0">
                <a:latin typeface="Helvetica" panose="020B0604020202020204" pitchFamily="34" charset="0"/>
              </a:rPr>
              <a:t>fuinneog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</a:rPr>
              <a:t>on the window</a:t>
            </a:r>
          </a:p>
          <a:p>
            <a:pPr marL="0" indent="0">
              <a:buNone/>
            </a:pPr>
            <a:r>
              <a:rPr lang="en-IE" sz="1800" i="1" dirty="0" smtClean="0">
                <a:latin typeface="Helvetica" panose="020B0604020202020204" pitchFamily="34" charset="0"/>
              </a:rPr>
              <a:t>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</a:rPr>
              <a:t>	</a:t>
            </a:r>
            <a:r>
              <a:rPr lang="en-IE" sz="1800" dirty="0" smtClean="0">
                <a:latin typeface="Helvetica" panose="020B0604020202020204" pitchFamily="34" charset="0"/>
              </a:rPr>
              <a:t>is </a:t>
            </a:r>
            <a:r>
              <a:rPr lang="en-IE" sz="1800" dirty="0">
                <a:latin typeface="Helvetica" panose="020B0604020202020204" pitchFamily="34" charset="0"/>
              </a:rPr>
              <a:t>the </a:t>
            </a:r>
            <a:r>
              <a:rPr lang="en-IE" sz="1800" dirty="0" err="1">
                <a:latin typeface="Helvetica" panose="020B0604020202020204" pitchFamily="34" charset="0"/>
              </a:rPr>
              <a:t>urú</a:t>
            </a:r>
            <a:r>
              <a:rPr lang="en-IE" sz="1800" dirty="0">
                <a:latin typeface="Helvetica" panose="020B0604020202020204" pitchFamily="34" charset="0"/>
              </a:rPr>
              <a:t> for 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i="1" dirty="0" smtClean="0">
                <a:latin typeface="Helvetica" panose="020B0604020202020204" pitchFamily="34" charset="0"/>
              </a:rPr>
              <a:t>g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err="1" smtClean="0">
                <a:latin typeface="Helvetica" panose="020B0604020202020204" pitchFamily="34" charset="0"/>
              </a:rPr>
              <a:t>ar</a:t>
            </a:r>
            <a:r>
              <a:rPr lang="en-IE" sz="1800" dirty="0" smtClean="0">
                <a:latin typeface="Helvetica" panose="020B0604020202020204" pitchFamily="34" charset="0"/>
              </a:rPr>
              <a:t> an </a:t>
            </a:r>
            <a:r>
              <a:rPr lang="en-IE" sz="1800" dirty="0" err="1" smtClean="0">
                <a:solidFill>
                  <a:srgbClr val="FF0000"/>
                </a:solidFill>
                <a:latin typeface="Helvetica" panose="020B0604020202020204" pitchFamily="34" charset="0"/>
              </a:rPr>
              <a:t>n</a:t>
            </a:r>
            <a:r>
              <a:rPr lang="en-IE" sz="1800" dirty="0" err="1" smtClean="0">
                <a:latin typeface="Helvetica" panose="020B0604020202020204" pitchFamily="34" charset="0"/>
              </a:rPr>
              <a:t>gáirdín</a:t>
            </a:r>
            <a:r>
              <a:rPr lang="en-IE" sz="1800" dirty="0" smtClean="0">
                <a:latin typeface="Helvetica" panose="020B0604020202020204" pitchFamily="34" charset="0"/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</a:rPr>
              <a:t>on the garden</a:t>
            </a:r>
          </a:p>
          <a:p>
            <a:pPr marL="0" indent="0">
              <a:buNone/>
            </a:pPr>
            <a:r>
              <a:rPr lang="en-IE" sz="1800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779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0862389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smtClean="0"/>
              <a:t>Lá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b="1" i="1" dirty="0"/>
              <a:t>2 syllable broad </a:t>
            </a:r>
            <a:r>
              <a:rPr lang="en-IE" sz="3600" b="1" i="1" dirty="0" smtClean="0"/>
              <a:t>verbs</a:t>
            </a:r>
            <a:br>
              <a:rPr lang="en-IE" sz="3600" b="1" i="1" dirty="0" smtClean="0"/>
            </a:br>
            <a:r>
              <a:rPr lang="en-IE" sz="2800" dirty="0" smtClean="0"/>
              <a:t>Cleachtadh - </a:t>
            </a:r>
            <a:r>
              <a:rPr lang="en-IE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Practice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7" y="2668552"/>
            <a:ext cx="10862389" cy="60742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1800" b="1" dirty="0"/>
              <a:t>c</a:t>
            </a:r>
            <a:r>
              <a:rPr lang="en-IE" sz="1800" b="1" dirty="0" smtClean="0"/>
              <a:t>eannaigh	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buy</a:t>
            </a:r>
            <a:r>
              <a:rPr lang="en-IE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/>
              <a:t>gortaigh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hurt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/>
              <a:t>rothaigh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cycle</a:t>
            </a:r>
          </a:p>
          <a:p>
            <a:pPr marL="0" indent="0">
              <a:buNone/>
            </a:pP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aím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buy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err="1" smtClean="0"/>
              <a:t>gort</a:t>
            </a:r>
            <a:r>
              <a:rPr lang="en-IE" sz="1800" dirty="0" err="1" smtClean="0">
                <a:solidFill>
                  <a:srgbClr val="FF0000"/>
                </a:solidFill>
              </a:rPr>
              <a:t>aím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hurt		</a:t>
            </a:r>
            <a:r>
              <a:rPr lang="en-IE" sz="1800" dirty="0" err="1" smtClean="0"/>
              <a:t>roth</a:t>
            </a:r>
            <a:r>
              <a:rPr lang="en-IE" sz="1800" dirty="0" err="1" smtClean="0">
                <a:solidFill>
                  <a:srgbClr val="FF0000"/>
                </a:solidFill>
              </a:rPr>
              <a:t>aím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I cycle</a:t>
            </a:r>
          </a:p>
          <a:p>
            <a:pPr marL="0" indent="0">
              <a:buNone/>
            </a:pP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tú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buy </a:t>
            </a:r>
            <a:r>
              <a:rPr lang="en-IE" sz="1800" dirty="0" smtClean="0"/>
              <a:t>		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tú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hurts		</a:t>
            </a:r>
            <a:r>
              <a:rPr lang="en-IE" sz="1800" dirty="0" err="1"/>
              <a:t>roth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tú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cycle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sé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 buys 	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hurts		</a:t>
            </a:r>
            <a:r>
              <a:rPr lang="en-IE" sz="1800" dirty="0" err="1"/>
              <a:t>roth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sé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 cycles</a:t>
            </a:r>
          </a:p>
          <a:p>
            <a:pPr marL="0" indent="0">
              <a:buNone/>
            </a:pP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sí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She buys	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sí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She hurts		</a:t>
            </a:r>
            <a:r>
              <a:rPr lang="en-IE" sz="1800" dirty="0" err="1"/>
              <a:t>roth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sí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She cycles</a:t>
            </a:r>
          </a:p>
          <a:p>
            <a:pPr marL="0" indent="0">
              <a:buNone/>
            </a:pP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aímid</a:t>
            </a:r>
            <a:r>
              <a:rPr lang="en-IE" sz="1800" dirty="0" smtClean="0"/>
              <a:t>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buy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aímid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hurt		</a:t>
            </a:r>
            <a:r>
              <a:rPr lang="en-IE" sz="1800" dirty="0" err="1"/>
              <a:t>roth</a:t>
            </a:r>
            <a:r>
              <a:rPr lang="en-IE" sz="1800" dirty="0" err="1" smtClean="0">
                <a:solidFill>
                  <a:srgbClr val="FF0000"/>
                </a:solidFill>
              </a:rPr>
              <a:t>aímid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cycle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sibh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buy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You(pl) hurt	</a:t>
            </a:r>
            <a:r>
              <a:rPr lang="en-IE" sz="1800" dirty="0" err="1"/>
              <a:t>roth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 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cycle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siad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buy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 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hurt		</a:t>
            </a:r>
            <a:r>
              <a:rPr lang="en-IE" sz="1800" dirty="0" err="1"/>
              <a:t>roth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cycle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g</a:t>
            </a: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tú?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buy?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smtClean="0"/>
              <a:t>An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n</a:t>
            </a:r>
            <a:r>
              <a:rPr lang="en-IE" sz="1800" dirty="0" err="1" smtClean="0"/>
              <a:t>gort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Do you hurt?	</a:t>
            </a:r>
            <a:r>
              <a:rPr lang="en-IE" sz="1800" dirty="0" smtClean="0"/>
              <a:t>An </a:t>
            </a:r>
            <a:r>
              <a:rPr lang="en-IE" sz="1800" dirty="0" err="1" smtClean="0"/>
              <a:t>roth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Do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cycle?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Ní </a:t>
            </a:r>
            <a:r>
              <a:rPr lang="en-IE" sz="1800" dirty="0" err="1" smtClean="0"/>
              <a:t>c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eann</a:t>
            </a:r>
            <a:r>
              <a:rPr lang="en-IE" sz="1800" dirty="0" err="1" smtClean="0">
                <a:solidFill>
                  <a:srgbClr val="FF0000"/>
                </a:solidFill>
              </a:rPr>
              <a:t>aím</a:t>
            </a:r>
            <a:r>
              <a:rPr lang="en-IE" sz="1800" dirty="0" smtClean="0"/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don’t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buy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smtClean="0"/>
              <a:t>Ní </a:t>
            </a:r>
            <a:r>
              <a:rPr lang="en-IE" sz="1800" dirty="0" err="1" smtClean="0"/>
              <a:t>g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ort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doesn’t hurt	</a:t>
            </a:r>
            <a:r>
              <a:rPr lang="en-IE" sz="1800" dirty="0" smtClean="0"/>
              <a:t>Ní </a:t>
            </a:r>
            <a:r>
              <a:rPr lang="en-IE" sz="1800" dirty="0" err="1" smtClean="0"/>
              <a:t>roth</a:t>
            </a:r>
            <a:r>
              <a:rPr lang="en-IE" sz="1800" dirty="0" err="1" smtClean="0">
                <a:solidFill>
                  <a:srgbClr val="FF0000"/>
                </a:solidFill>
              </a:rPr>
              <a:t>aím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don’t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cycle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17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937034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err="1" smtClean="0"/>
              <a:t>Lá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r>
              <a:rPr lang="en-IE" sz="3600" i="1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IE" sz="3600" i="1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b="1" i="1"/>
              <a:t>2 </a:t>
            </a:r>
            <a:r>
              <a:rPr lang="en-IE" sz="3600" b="1" i="1" dirty="0"/>
              <a:t>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6" y="2373894"/>
            <a:ext cx="8957825" cy="34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Quick Recap: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a vowel or a consonant, drop the </a:t>
            </a:r>
            <a:r>
              <a:rPr lang="en-IE" sz="1800" dirty="0" err="1" smtClean="0">
                <a:solidFill>
                  <a:srgbClr val="FF0000"/>
                </a:solidFill>
              </a:rPr>
              <a:t>aigh</a:t>
            </a:r>
            <a:r>
              <a:rPr lang="en-IE" sz="1800" dirty="0" smtClean="0"/>
              <a:t> and add 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rgbClr val="FF0000"/>
                </a:solidFill>
              </a:rPr>
              <a:t>                </a:t>
            </a:r>
            <a:r>
              <a:rPr lang="en-IE" sz="1800" dirty="0" smtClean="0"/>
              <a:t>e.g. ceann</a:t>
            </a:r>
            <a:r>
              <a:rPr lang="en-IE" sz="1800" dirty="0" smtClean="0">
                <a:solidFill>
                  <a:srgbClr val="FF0000"/>
                </a:solidFill>
              </a:rPr>
              <a:t>aigh</a:t>
            </a:r>
            <a:r>
              <a:rPr lang="en-IE" sz="1800" dirty="0" smtClean="0"/>
              <a:t> = </a:t>
            </a: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endParaRPr lang="en-IE" sz="18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IE" sz="1800" dirty="0" smtClean="0"/>
              <a:t>There is no </a:t>
            </a:r>
            <a:r>
              <a:rPr lang="en-IE" sz="1800" i="1" dirty="0" smtClean="0"/>
              <a:t>mé</a:t>
            </a:r>
            <a:r>
              <a:rPr lang="en-IE" sz="1800" dirty="0" smtClean="0"/>
              <a:t> in the present tense. Instead for broad verbs, drop the </a:t>
            </a:r>
            <a:r>
              <a:rPr lang="en-IE" sz="1800" dirty="0" err="1" smtClean="0">
                <a:solidFill>
                  <a:srgbClr val="FF0000"/>
                </a:solidFill>
              </a:rPr>
              <a:t>aigh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and add </a:t>
            </a:r>
            <a:r>
              <a:rPr lang="en-IE" sz="1800" dirty="0" err="1" smtClean="0">
                <a:solidFill>
                  <a:srgbClr val="FF0000"/>
                </a:solidFill>
              </a:rPr>
              <a:t>aím</a:t>
            </a:r>
            <a:r>
              <a:rPr lang="en-IE" sz="1800" dirty="0" smtClean="0"/>
              <a:t>                              e.g. ceann</a:t>
            </a:r>
            <a:r>
              <a:rPr lang="en-IE" sz="1800" dirty="0" smtClean="0">
                <a:solidFill>
                  <a:srgbClr val="FF0000"/>
                </a:solidFill>
              </a:rPr>
              <a:t>aigh</a:t>
            </a:r>
            <a:r>
              <a:rPr lang="en-IE" sz="1800" dirty="0" smtClean="0"/>
              <a:t> = </a:t>
            </a: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aím</a:t>
            </a:r>
            <a:endParaRPr lang="en-IE" sz="18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IE" sz="1800" dirty="0" smtClean="0"/>
              <a:t>We add aimid to broad verbs in the present tense when we want to say we did something e.g. ceann</a:t>
            </a:r>
            <a:r>
              <a:rPr lang="en-IE" sz="1800" dirty="0" smtClean="0">
                <a:solidFill>
                  <a:srgbClr val="FF0000"/>
                </a:solidFill>
              </a:rPr>
              <a:t>aigh</a:t>
            </a:r>
            <a:r>
              <a:rPr lang="en-IE" sz="1800" dirty="0" smtClean="0"/>
              <a:t> = </a:t>
            </a: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aímid</a:t>
            </a:r>
            <a:endParaRPr lang="en-IE" sz="18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,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urú</a:t>
            </a:r>
            <a:r>
              <a:rPr lang="en-IE" sz="1800" dirty="0" smtClean="0"/>
              <a:t>,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drop the </a:t>
            </a:r>
            <a:r>
              <a:rPr lang="en-IE" sz="1800" dirty="0" err="1" smtClean="0">
                <a:solidFill>
                  <a:srgbClr val="FF0000"/>
                </a:solidFill>
              </a:rPr>
              <a:t>aigh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and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add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rgbClr val="FF0000"/>
                </a:solidFill>
              </a:rPr>
              <a:t>                                      </a:t>
            </a:r>
            <a:r>
              <a:rPr lang="en-IE" sz="1800" dirty="0" smtClean="0"/>
              <a:t>e.g. ceann</a:t>
            </a:r>
            <a:r>
              <a:rPr lang="en-IE" sz="1800" dirty="0" smtClean="0">
                <a:solidFill>
                  <a:srgbClr val="FF0000"/>
                </a:solidFill>
              </a:rPr>
              <a:t>aigh</a:t>
            </a:r>
            <a:r>
              <a:rPr lang="en-IE" sz="1800" dirty="0" smtClean="0"/>
              <a:t> = </a:t>
            </a:r>
            <a:r>
              <a:rPr lang="en-IE" sz="1800" dirty="0" smtClean="0">
                <a:solidFill>
                  <a:srgbClr val="FF0000"/>
                </a:solidFill>
              </a:rPr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g</a:t>
            </a:r>
            <a:r>
              <a:rPr lang="en-IE" sz="1800" dirty="0" err="1" smtClean="0"/>
              <a:t>ceann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tú?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/>
              <a:t>,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drop the </a:t>
            </a:r>
            <a:r>
              <a:rPr lang="en-IE" sz="1800" dirty="0" err="1" smtClean="0">
                <a:solidFill>
                  <a:srgbClr val="FF0000"/>
                </a:solidFill>
              </a:rPr>
              <a:t>aigh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part,</a:t>
            </a:r>
            <a:r>
              <a:rPr lang="en-IE" sz="1800" dirty="0" smtClean="0">
                <a:solidFill>
                  <a:srgbClr val="FF0000"/>
                </a:solidFill>
              </a:rPr>
              <a:t> add </a:t>
            </a:r>
            <a:r>
              <a:rPr lang="en-IE" sz="1800" dirty="0" smtClean="0"/>
              <a:t>a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séimhiú (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) and 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/>
              <a:t> </a:t>
            </a:r>
            <a:r>
              <a:rPr lang="en-IE" sz="1800" dirty="0" smtClean="0"/>
              <a:t>e.g.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c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eann</a:t>
            </a:r>
            <a:r>
              <a:rPr lang="en-IE" sz="1800" dirty="0" err="1" smtClean="0">
                <a:solidFill>
                  <a:srgbClr val="FF0000"/>
                </a:solidFill>
              </a:rPr>
              <a:t>aíonn</a:t>
            </a:r>
            <a:r>
              <a:rPr lang="en-IE" sz="1800" dirty="0" smtClean="0"/>
              <a:t> sé.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503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Office Theme</vt:lpstr>
      <vt:lpstr>Gramadach</vt:lpstr>
      <vt:lpstr>An Aimsir Laithreach – Gach Lá (Present Tense - Everyday) 2 syllable broad verbs</vt:lpstr>
      <vt:lpstr>An Aimsir Laithreach – Gach Lá (Present Tense - Everyday) 2 syllable broad verbs</vt:lpstr>
      <vt:lpstr>An Aimsir Laithreach – Gach Lá (Present Tense - Everyday) 2 syllable broad verbs</vt:lpstr>
      <vt:lpstr>An Aimsir Laithreach – Gach Lá (Present Tense - Everyday) 2 syllable broad verbs Cleachtadh - Practice</vt:lpstr>
      <vt:lpstr>An Aimsir Laithreach – Gach Lá (Present Tense - Everyday) 2 syllable broad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44</cp:revision>
  <dcterms:created xsi:type="dcterms:W3CDTF">2018-09-14T11:47:15Z</dcterms:created>
  <dcterms:modified xsi:type="dcterms:W3CDTF">2019-03-13T14:28:52Z</dcterms:modified>
</cp:coreProperties>
</file>