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activeX/activeX1.xml" ContentType="application/vnd.ms-office.activeX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ctiveX/activeX2.xml" ContentType="application/vnd.ms-office.activeX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6"/>
  </p:notesMasterIdLst>
  <p:handoutMasterIdLst>
    <p:handoutMasterId r:id="rId77"/>
  </p:handoutMasterIdLst>
  <p:sldIdLst>
    <p:sldId id="314" r:id="rId3"/>
    <p:sldId id="315" r:id="rId4"/>
    <p:sldId id="332" r:id="rId5"/>
    <p:sldId id="321" r:id="rId6"/>
    <p:sldId id="322" r:id="rId7"/>
    <p:sldId id="323" r:id="rId8"/>
    <p:sldId id="324" r:id="rId9"/>
    <p:sldId id="325" r:id="rId10"/>
    <p:sldId id="326" r:id="rId11"/>
    <p:sldId id="256" r:id="rId12"/>
    <p:sldId id="309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98" r:id="rId23"/>
    <p:sldId id="333" r:id="rId24"/>
    <p:sldId id="334" r:id="rId25"/>
    <p:sldId id="276" r:id="rId26"/>
    <p:sldId id="302" r:id="rId27"/>
    <p:sldId id="299" r:id="rId28"/>
    <p:sldId id="300" r:id="rId29"/>
    <p:sldId id="320" r:id="rId30"/>
    <p:sldId id="266" r:id="rId31"/>
    <p:sldId id="267" r:id="rId32"/>
    <p:sldId id="303" r:id="rId33"/>
    <p:sldId id="268" r:id="rId34"/>
    <p:sldId id="269" r:id="rId35"/>
    <p:sldId id="270" r:id="rId36"/>
    <p:sldId id="319" r:id="rId37"/>
    <p:sldId id="331" r:id="rId38"/>
    <p:sldId id="272" r:id="rId39"/>
    <p:sldId id="316" r:id="rId40"/>
    <p:sldId id="273" r:id="rId41"/>
    <p:sldId id="335" r:id="rId42"/>
    <p:sldId id="274" r:id="rId43"/>
    <p:sldId id="275" r:id="rId44"/>
    <p:sldId id="277" r:id="rId45"/>
    <p:sldId id="337" r:id="rId46"/>
    <p:sldId id="338" r:id="rId47"/>
    <p:sldId id="290" r:id="rId48"/>
    <p:sldId id="289" r:id="rId49"/>
    <p:sldId id="288" r:id="rId50"/>
    <p:sldId id="279" r:id="rId51"/>
    <p:sldId id="291" r:id="rId52"/>
    <p:sldId id="280" r:id="rId53"/>
    <p:sldId id="281" r:id="rId54"/>
    <p:sldId id="282" r:id="rId55"/>
    <p:sldId id="283" r:id="rId56"/>
    <p:sldId id="284" r:id="rId57"/>
    <p:sldId id="285" r:id="rId58"/>
    <p:sldId id="286" r:id="rId59"/>
    <p:sldId id="336" r:id="rId60"/>
    <p:sldId id="292" r:id="rId61"/>
    <p:sldId id="293" r:id="rId62"/>
    <p:sldId id="294" r:id="rId63"/>
    <p:sldId id="307" r:id="rId64"/>
    <p:sldId id="328" r:id="rId65"/>
    <p:sldId id="330" r:id="rId66"/>
    <p:sldId id="329" r:id="rId67"/>
    <p:sldId id="304" r:id="rId68"/>
    <p:sldId id="308" r:id="rId69"/>
    <p:sldId id="310" r:id="rId70"/>
    <p:sldId id="311" r:id="rId71"/>
    <p:sldId id="312" r:id="rId72"/>
    <p:sldId id="313" r:id="rId73"/>
    <p:sldId id="317" r:id="rId74"/>
    <p:sldId id="318" r:id="rId75"/>
  </p:sldIdLst>
  <p:sldSz cx="9144000" cy="6858000" type="screen4x3"/>
  <p:notesSz cx="6858000" cy="9144000"/>
  <p:custDataLst>
    <p:tags r:id="rId7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27" autoAdjust="0"/>
    <p:restoredTop sz="94671" autoAdjust="0"/>
  </p:normalViewPr>
  <p:slideViewPr>
    <p:cSldViewPr>
      <p:cViewPr>
        <p:scale>
          <a:sx n="80" d="100"/>
          <a:sy n="80" d="100"/>
        </p:scale>
        <p:origin x="-6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55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tags" Target="tags/tag1.xml"/><Relationship Id="rId8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10FD7FEE-875F-11D6-83D2-525400E80BD5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10FD7FEE-875F-11D6-83D2-525400E80BD5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0323AF-B872-4320-9369-AED3E25A4667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D24A11-F3C4-4CF3-8A07-4D366B5C89B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373858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184C08-F826-4D88-B0A5-ED36EEC1B465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1347A-F701-4961-9FFE-E2401E8661C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98205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9CB4CF-526D-452E-8BE6-5DDCCD45A272}" type="slidenum">
              <a:rPr lang="en-IE" smtClean="0">
                <a:solidFill>
                  <a:prstClr val="black"/>
                </a:solidFill>
              </a:rPr>
              <a:pPr/>
              <a:t>1</a:t>
            </a:fld>
            <a:endParaRPr lang="en-I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897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IE" smtClean="0">
                <a:solidFill>
                  <a:prstClr val="black"/>
                </a:solidFill>
              </a:rPr>
              <a:t>Project Maths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8F638060-C5A7-4635-98AE-E9A7B3F54E0F}" type="datetime2">
              <a:rPr lang="en-IE" smtClean="0">
                <a:solidFill>
                  <a:prstClr val="black"/>
                </a:solidFill>
              </a:rPr>
              <a:pPr/>
              <a:t>Wednesday, 18 April 2012</a:t>
            </a:fld>
            <a:endParaRPr lang="en-IE" smtClean="0">
              <a:solidFill>
                <a:prstClr val="black"/>
              </a:solidFill>
            </a:endParaRPr>
          </a:p>
        </p:txBody>
      </p:sp>
      <p:sp>
        <p:nvSpPr>
          <p:cNvPr id="686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IE" smtClean="0">
                <a:solidFill>
                  <a:prstClr val="black"/>
                </a:solidFill>
              </a:rPr>
              <a:t>projectmaths.ie</a:t>
            </a:r>
          </a:p>
        </p:txBody>
      </p:sp>
      <p:sp>
        <p:nvSpPr>
          <p:cNvPr id="686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00E058-D1D7-43DC-948F-5D07CBBBDD9E}" type="slidenum">
              <a:rPr lang="en-IE" smtClean="0">
                <a:solidFill>
                  <a:prstClr val="black"/>
                </a:solidFill>
              </a:rPr>
              <a:pPr/>
              <a:t>2</a:t>
            </a:fld>
            <a:endParaRPr lang="en-IE" smtClean="0">
              <a:solidFill>
                <a:prstClr val="black"/>
              </a:solidFill>
            </a:endParaRPr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1347A-F701-4961-9FFE-E2401E8661C6}" type="slidenum">
              <a:rPr lang="en-IE" smtClean="0"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93620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1347A-F701-4961-9FFE-E2401E8661C6}" type="slidenum">
              <a:rPr lang="en-IE" smtClean="0"/>
              <a:t>25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7321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IE" smtClean="0">
                <a:solidFill>
                  <a:prstClr val="black"/>
                </a:solidFill>
              </a:rPr>
              <a:t>Project Maths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8F638060-C5A7-4635-98AE-E9A7B3F54E0F}" type="datetime2">
              <a:rPr lang="en-IE" smtClean="0">
                <a:solidFill>
                  <a:prstClr val="black"/>
                </a:solidFill>
              </a:rPr>
              <a:pPr/>
              <a:t>Wednesday, 18 April 2012</a:t>
            </a:fld>
            <a:endParaRPr lang="en-IE" smtClean="0">
              <a:solidFill>
                <a:prstClr val="black"/>
              </a:solidFill>
            </a:endParaRPr>
          </a:p>
        </p:txBody>
      </p:sp>
      <p:sp>
        <p:nvSpPr>
          <p:cNvPr id="686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IE" smtClean="0">
                <a:solidFill>
                  <a:prstClr val="black"/>
                </a:solidFill>
              </a:rPr>
              <a:t>projectmaths.ie</a:t>
            </a:r>
          </a:p>
        </p:txBody>
      </p:sp>
      <p:sp>
        <p:nvSpPr>
          <p:cNvPr id="686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00E058-D1D7-43DC-948F-5D07CBBBDD9E}" type="slidenum">
              <a:rPr lang="en-IE" smtClean="0">
                <a:solidFill>
                  <a:prstClr val="black"/>
                </a:solidFill>
              </a:rPr>
              <a:pPr/>
              <a:t>72</a:t>
            </a:fld>
            <a:endParaRPr lang="en-IE" smtClean="0">
              <a:solidFill>
                <a:prstClr val="black"/>
              </a:solidFill>
            </a:endParaRPr>
          </a:p>
        </p:txBody>
      </p:sp>
      <p:sp>
        <p:nvSpPr>
          <p:cNvPr id="686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86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02404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IE" smtClean="0"/>
              <a:t>Project Maths</a:t>
            </a:r>
          </a:p>
        </p:txBody>
      </p:sp>
      <p:sp>
        <p:nvSpPr>
          <p:cNvPr id="10240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915875B3-76E5-4E79-A1EA-56D62CAAE3B5}" type="datetime2">
              <a:rPr lang="en-IE" smtClean="0"/>
              <a:pPr/>
              <a:t>Wednesday, 18 April 2012</a:t>
            </a:fld>
            <a:endParaRPr lang="en-IE" smtClean="0"/>
          </a:p>
        </p:txBody>
      </p:sp>
      <p:sp>
        <p:nvSpPr>
          <p:cNvPr id="102406" name="Footer Placeholder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IE" smtClean="0"/>
              <a:t>projectmaths.ie</a:t>
            </a:r>
          </a:p>
        </p:txBody>
      </p:sp>
      <p:sp>
        <p:nvSpPr>
          <p:cNvPr id="102407" name="Slide Number Placeholder 6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42596A-23D8-4B5F-A023-DBC16B1E877C}" type="slidenum">
              <a:rPr lang="en-IE" smtClean="0"/>
              <a:pPr/>
              <a:t>73</a:t>
            </a:fld>
            <a:endParaRPr lang="en-I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019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7317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543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3979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0380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3489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179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345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313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4021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614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0875" y="647700"/>
            <a:ext cx="2762250" cy="5562600"/>
          </a:xfrm>
          <a:prstGeom prst="rect">
            <a:avLst/>
          </a:prstGeom>
          <a:noFill/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" Target="../slides/slide7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F2501688-ED77-4EB3-A825-9551CA23F2AA}" type="datetimeFigureOut">
              <a:rPr lang="en-IE" smtClean="0"/>
              <a:t>18/04/2012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entury Gothic" pitchFamily="34" charset="0"/>
              </a:defRPr>
            </a:lvl1pPr>
          </a:lstStyle>
          <a:p>
            <a:fld id="{DEC8188A-7A49-4760-89D6-12A74878587A}" type="slidenum">
              <a:rPr lang="en-IE" smtClean="0"/>
              <a:t>‹#›</a:t>
            </a:fld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0" y="6696744"/>
            <a:ext cx="914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5714932" y="3442964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780" y="0"/>
            <a:ext cx="8964000" cy="188640"/>
          </a:xfrm>
          <a:prstGeom prst="rect">
            <a:avLst/>
          </a:prstGeom>
          <a:solidFill>
            <a:srgbClr val="9900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3249572" y="3253676"/>
            <a:ext cx="6696000" cy="188640"/>
          </a:xfrm>
          <a:prstGeom prst="rect">
            <a:avLst/>
          </a:prstGeom>
          <a:solidFill>
            <a:srgbClr val="FFCC3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latin typeface="Trebuchet MS" pitchFamily="34" charset="0"/>
            </a:endParaRPr>
          </a:p>
        </p:txBody>
      </p:sp>
      <p:pic>
        <p:nvPicPr>
          <p:cNvPr id="11" name="Picture 10">
            <a:hlinkClick r:id="rId13" action="ppaction://hlinksldjump"/>
          </p:cNvPr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6021288"/>
            <a:ext cx="1195554" cy="6716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056EF-D005-41B3-8B62-FAF39C749F71}" type="datetimeFigureOut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18/04/2012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5E319-392C-4B01-9080-3B7FA453B44D}" type="slidenum">
              <a:rPr lang="en-IE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IE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9032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8.png"/><Relationship Id="rId3" Type="http://schemas.openxmlformats.org/officeDocument/2006/relationships/slide" Target="slide12.xml"/><Relationship Id="rId7" Type="http://schemas.openxmlformats.org/officeDocument/2006/relationships/slide" Target="slide15.xml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slide" Target="slide14.xml"/><Relationship Id="rId5" Type="http://schemas.openxmlformats.org/officeDocument/2006/relationships/slide" Target="slide13.xml"/><Relationship Id="rId10" Type="http://schemas.openxmlformats.org/officeDocument/2006/relationships/image" Target="../media/image26.png"/><Relationship Id="rId4" Type="http://schemas.openxmlformats.org/officeDocument/2006/relationships/image" Target="../media/image23.png"/><Relationship Id="rId9" Type="http://schemas.openxmlformats.org/officeDocument/2006/relationships/slide" Target="slide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Worksheets/How%20does%20your%20calculator%20do%20Maths.docx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Worksheets/How%20does%20your%20calculator%20do%20Maths.pdf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tags" Target="../tags/tag2.xml"/><Relationship Id="rId7" Type="http://schemas.openxmlformats.org/officeDocument/2006/relationships/image" Target="../media/image9.pn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notesSlide" Target="../notesSlides/notesSlide2.xml"/><Relationship Id="rId10" Type="http://schemas.openxmlformats.org/officeDocument/2006/relationships/image" Target="../media/image12.pn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18" Type="http://schemas.openxmlformats.org/officeDocument/2006/relationships/image" Target="../media/image6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17" Type="http://schemas.openxmlformats.org/officeDocument/2006/relationships/image" Target="../media/image60.png"/><Relationship Id="rId2" Type="http://schemas.openxmlformats.org/officeDocument/2006/relationships/image" Target="../media/image45.png"/><Relationship Id="rId16" Type="http://schemas.openxmlformats.org/officeDocument/2006/relationships/image" Target="../media/image5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5" Type="http://schemas.openxmlformats.org/officeDocument/2006/relationships/image" Target="../media/image5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Relationship Id="rId14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73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12" Type="http://schemas.openxmlformats.org/officeDocument/2006/relationships/image" Target="../media/image72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6.png"/><Relationship Id="rId11" Type="http://schemas.openxmlformats.org/officeDocument/2006/relationships/image" Target="../media/image71.png"/><Relationship Id="rId5" Type="http://schemas.openxmlformats.org/officeDocument/2006/relationships/image" Target="../media/image65.png"/><Relationship Id="rId10" Type="http://schemas.openxmlformats.org/officeDocument/2006/relationships/image" Target="../media/image70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12" Type="http://schemas.openxmlformats.org/officeDocument/2006/relationships/image" Target="../media/image8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11" Type="http://schemas.openxmlformats.org/officeDocument/2006/relationships/image" Target="../media/image82.png"/><Relationship Id="rId5" Type="http://schemas.openxmlformats.org/officeDocument/2006/relationships/image" Target="../media/image76.png"/><Relationship Id="rId10" Type="http://schemas.openxmlformats.org/officeDocument/2006/relationships/image" Target="../media/image81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13" Type="http://schemas.openxmlformats.org/officeDocument/2006/relationships/image" Target="../media/image420.png"/><Relationship Id="rId18" Type="http://schemas.openxmlformats.org/officeDocument/2006/relationships/image" Target="../media/image470.png"/><Relationship Id="rId3" Type="http://schemas.openxmlformats.org/officeDocument/2006/relationships/image" Target="../media/image84.png"/><Relationship Id="rId21" Type="http://schemas.openxmlformats.org/officeDocument/2006/relationships/image" Target="../media/image97.png"/><Relationship Id="rId7" Type="http://schemas.openxmlformats.org/officeDocument/2006/relationships/image" Target="../media/image360.png"/><Relationship Id="rId12" Type="http://schemas.openxmlformats.org/officeDocument/2006/relationships/image" Target="../media/image410.png"/><Relationship Id="rId17" Type="http://schemas.openxmlformats.org/officeDocument/2006/relationships/image" Target="../media/image94.png"/><Relationship Id="rId2" Type="http://schemas.openxmlformats.org/officeDocument/2006/relationships/image" Target="../media/image310.png"/><Relationship Id="rId16" Type="http://schemas.openxmlformats.org/officeDocument/2006/relationships/image" Target="../media/image93.png"/><Relationship Id="rId20" Type="http://schemas.openxmlformats.org/officeDocument/2006/relationships/image" Target="../media/image9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png"/><Relationship Id="rId11" Type="http://schemas.openxmlformats.org/officeDocument/2006/relationships/image" Target="../media/image83.png"/><Relationship Id="rId5" Type="http://schemas.openxmlformats.org/officeDocument/2006/relationships/image" Target="../media/image86.png"/><Relationship Id="rId15" Type="http://schemas.openxmlformats.org/officeDocument/2006/relationships/image" Target="../media/image92.png"/><Relationship Id="rId10" Type="http://schemas.openxmlformats.org/officeDocument/2006/relationships/image" Target="../media/image90.png"/><Relationship Id="rId19" Type="http://schemas.openxmlformats.org/officeDocument/2006/relationships/image" Target="../media/image95.png"/><Relationship Id="rId4" Type="http://schemas.openxmlformats.org/officeDocument/2006/relationships/image" Target="../media/image85.png"/><Relationship Id="rId9" Type="http://schemas.openxmlformats.org/officeDocument/2006/relationships/image" Target="../media/image89.png"/><Relationship Id="rId14" Type="http://schemas.openxmlformats.org/officeDocument/2006/relationships/image" Target="../media/image91.png"/><Relationship Id="rId22" Type="http://schemas.openxmlformats.org/officeDocument/2006/relationships/image" Target="../media/image9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7" Type="http://schemas.openxmlformats.org/officeDocument/2006/relationships/image" Target="../media/image103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7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0.png"/><Relationship Id="rId7" Type="http://schemas.openxmlformats.org/officeDocument/2006/relationships/image" Target="../media/image770.png"/><Relationship Id="rId2" Type="http://schemas.openxmlformats.org/officeDocument/2006/relationships/image" Target="../media/image7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0.png"/><Relationship Id="rId5" Type="http://schemas.openxmlformats.org/officeDocument/2006/relationships/image" Target="../media/image680.png"/><Relationship Id="rId4" Type="http://schemas.openxmlformats.org/officeDocument/2006/relationships/image" Target="../media/image76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0.png"/><Relationship Id="rId13" Type="http://schemas.openxmlformats.org/officeDocument/2006/relationships/image" Target="../media/image112.png"/><Relationship Id="rId18" Type="http://schemas.openxmlformats.org/officeDocument/2006/relationships/image" Target="../media/image116.png"/><Relationship Id="rId3" Type="http://schemas.openxmlformats.org/officeDocument/2006/relationships/image" Target="../media/image600.png"/><Relationship Id="rId7" Type="http://schemas.openxmlformats.org/officeDocument/2006/relationships/image" Target="../media/image107.png"/><Relationship Id="rId12" Type="http://schemas.openxmlformats.org/officeDocument/2006/relationships/image" Target="../media/image111.png"/><Relationship Id="rId17" Type="http://schemas.openxmlformats.org/officeDocument/2006/relationships/hyperlink" Target="PowerPoints/TL%20Ratio%20&amp;%20Proportion.pptx" TargetMode="External"/><Relationship Id="rId2" Type="http://schemas.openxmlformats.org/officeDocument/2006/relationships/image" Target="../media/image590.png"/><Relationship Id="rId16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png"/><Relationship Id="rId11" Type="http://schemas.openxmlformats.org/officeDocument/2006/relationships/image" Target="../media/image110.png"/><Relationship Id="rId5" Type="http://schemas.openxmlformats.org/officeDocument/2006/relationships/image" Target="../media/image620.png"/><Relationship Id="rId15" Type="http://schemas.openxmlformats.org/officeDocument/2006/relationships/image" Target="../media/image114.png"/><Relationship Id="rId10" Type="http://schemas.openxmlformats.org/officeDocument/2006/relationships/image" Target="../media/image109.png"/><Relationship Id="rId4" Type="http://schemas.openxmlformats.org/officeDocument/2006/relationships/image" Target="../media/image610.png"/><Relationship Id="rId9" Type="http://schemas.openxmlformats.org/officeDocument/2006/relationships/image" Target="../media/image108.png"/><Relationship Id="rId14" Type="http://schemas.openxmlformats.org/officeDocument/2006/relationships/image" Target="../media/image11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8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PowerPoints/Logarithms.pptx" TargetMode="Externa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hyperlink" Target="PowerPoints/Prime%20Numbers%20intro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PowerPoints/HCF%20and%20LCM%20Jedward.pptx" TargetMode="External"/><Relationship Id="rId2" Type="http://schemas.openxmlformats.org/officeDocument/2006/relationships/hyperlink" Target="PowerPoints/Prime%20Numbers%20intro.pptx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hyperlink" Target="PowerPoints/Prime%20Numbers%20intro.pptx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1.png"/><Relationship Id="rId4" Type="http://schemas.openxmlformats.org/officeDocument/2006/relationships/image" Target="../media/image13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hyperlink" Target="PowerPoints/TL_8%20introduction%20to%20Trigonometry.pptx" TargetMode="Externa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7" Type="http://schemas.openxmlformats.org/officeDocument/2006/relationships/image" Target="../media/image138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7.png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1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PowerPoints/Combinations%20Practical%20Applications%20from%20two%20different%20groups.pptx" TargetMode="External"/><Relationship Id="rId2" Type="http://schemas.openxmlformats.org/officeDocument/2006/relationships/hyperlink" Target="PowerPoints/Combinations%20Practical%20Applications.pptx" TargetMode="Externa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9.png"/><Relationship Id="rId5" Type="http://schemas.openxmlformats.org/officeDocument/2006/relationships/image" Target="../media/image148.png"/><Relationship Id="rId4" Type="http://schemas.openxmlformats.org/officeDocument/2006/relationships/image" Target="../media/image147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PowerPoints/Random%20Sampling%20using%20Ran.pptx" TargetMode="External"/><Relationship Id="rId2" Type="http://schemas.openxmlformats.org/officeDocument/2006/relationships/hyperlink" Target="PowerPoints/Random%20Sampling%20using%20Ran" TargetMode="Externa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PowerPoints/Random%20Sampling%20using%20Ranint.pptx" TargetMode="Externa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hyperlink" Target="PowerPoints/Random%20Sampling%20using%20Ranint.pptx" TargetMode="Externa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.png"/><Relationship Id="rId3" Type="http://schemas.openxmlformats.org/officeDocument/2006/relationships/image" Target="../media/image151.png"/><Relationship Id="rId7" Type="http://schemas.openxmlformats.org/officeDocument/2006/relationships/image" Target="../media/image155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4.png"/><Relationship Id="rId5" Type="http://schemas.openxmlformats.org/officeDocument/2006/relationships/image" Target="../media/image153.png"/><Relationship Id="rId4" Type="http://schemas.openxmlformats.org/officeDocument/2006/relationships/image" Target="../media/image152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hyperlink" Target="PowerPoints/T%20&amp;%20L%20Correlation%20Cofficient.pptx" TargetMode="External"/><Relationship Id="rId3" Type="http://schemas.openxmlformats.org/officeDocument/2006/relationships/hyperlink" Target="PowerPoints/Mean,%20max%20and%20min%20from%20data.pptx" TargetMode="External"/><Relationship Id="rId7" Type="http://schemas.openxmlformats.org/officeDocument/2006/relationships/hyperlink" Target="PowerPoints/STAT%20Mode.pptx" TargetMode="External"/><Relationship Id="rId2" Type="http://schemas.openxmlformats.org/officeDocument/2006/relationships/hyperlink" Target="PowerPoints/Mean%20Max%20Min%20from%20a%20frequency%20table.ppt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hyperlink" Target="PowerPoints/Finding%20Correlation%20Coefficient.pptx" TargetMode="External"/><Relationship Id="rId10" Type="http://schemas.openxmlformats.org/officeDocument/2006/relationships/image" Target="../media/image160.png"/><Relationship Id="rId4" Type="http://schemas.openxmlformats.org/officeDocument/2006/relationships/hyperlink" Target="PowerPoints/Finding%20Statistics%20from%20a%20grouped%20frequency%20table.pptx" TargetMode="External"/><Relationship Id="rId9" Type="http://schemas.openxmlformats.org/officeDocument/2006/relationships/image" Target="../media/image159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hyperlink" Target="PowerPoints/Using%20Table%20Mode%20to%20find%20the%20coordinates%20for%20a%20function.pptx" TargetMode="Externa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hyperlink" Target="PowerPoints/Verify%20%20Mode.pptx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hyperlink" Target="PowerPoints/Know%20how%20your%20calculator%20works.pptx" TargetMode="External"/><Relationship Id="rId2" Type="http://schemas.openxmlformats.org/officeDocument/2006/relationships/hyperlink" Target="Worksheets/Know%20how%20your%20calculator%20works.pd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1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tags" Target="../tags/tag3.xml"/><Relationship Id="rId7" Type="http://schemas.openxmlformats.org/officeDocument/2006/relationships/image" Target="../media/image9.png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notesSlide" Target="../notesSlides/notesSlide5.xml"/><Relationship Id="rId10" Type="http://schemas.openxmlformats.org/officeDocument/2006/relationships/image" Target="../media/image12.pn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1.jpe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-27384"/>
            <a:ext cx="9430382" cy="7488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8" name="Group 167"/>
          <p:cNvGrpSpPr/>
          <p:nvPr/>
        </p:nvGrpSpPr>
        <p:grpSpPr>
          <a:xfrm>
            <a:off x="-13934056" y="836319"/>
            <a:ext cx="22986862" cy="590967"/>
            <a:chOff x="-5293096" y="836319"/>
            <a:chExt cx="22986862" cy="590967"/>
          </a:xfrm>
        </p:grpSpPr>
        <p:grpSp>
          <p:nvGrpSpPr>
            <p:cNvPr id="142" name="Group 141"/>
            <p:cNvGrpSpPr/>
            <p:nvPr/>
          </p:nvGrpSpPr>
          <p:grpSpPr>
            <a:xfrm>
              <a:off x="-5293096" y="836450"/>
              <a:ext cx="11513406" cy="590836"/>
              <a:chOff x="1195498" y="836581"/>
              <a:chExt cx="11513406" cy="590836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5498" y="836581"/>
                <a:ext cx="1051538" cy="590705"/>
              </a:xfrm>
              <a:prstGeom prst="rect">
                <a:avLst/>
              </a:prstGeom>
            </p:spPr>
          </p:pic>
          <p:grpSp>
            <p:nvGrpSpPr>
              <p:cNvPr id="141" name="Group 140"/>
              <p:cNvGrpSpPr/>
              <p:nvPr/>
            </p:nvGrpSpPr>
            <p:grpSpPr>
              <a:xfrm>
                <a:off x="2246796" y="836708"/>
                <a:ext cx="10462108" cy="590709"/>
                <a:chOff x="2246796" y="836708"/>
                <a:chExt cx="10462108" cy="590709"/>
              </a:xfrm>
            </p:grpSpPr>
            <p:pic>
              <p:nvPicPr>
                <p:cNvPr id="124" name="Picture 123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46796" y="836712"/>
                  <a:ext cx="1051538" cy="590705"/>
                </a:xfrm>
                <a:prstGeom prst="rect">
                  <a:avLst/>
                </a:prstGeom>
              </p:spPr>
            </p:pic>
            <p:grpSp>
              <p:nvGrpSpPr>
                <p:cNvPr id="140" name="Group 139"/>
                <p:cNvGrpSpPr/>
                <p:nvPr/>
              </p:nvGrpSpPr>
              <p:grpSpPr>
                <a:xfrm>
                  <a:off x="3298334" y="836708"/>
                  <a:ext cx="9410570" cy="590709"/>
                  <a:chOff x="2506246" y="836708"/>
                  <a:chExt cx="9410570" cy="590709"/>
                </a:xfrm>
              </p:grpSpPr>
              <p:pic>
                <p:nvPicPr>
                  <p:cNvPr id="125" name="Picture 124"/>
                  <p:cNvPicPr>
                    <a:picLocks noChangeAspect="1"/>
                  </p:cNvPicPr>
                  <p:nvPr/>
                </p:nvPicPr>
                <p:blipFill>
                  <a:blip r:embed="rId4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06246" y="836708"/>
                    <a:ext cx="1051538" cy="590705"/>
                  </a:xfrm>
                  <a:prstGeom prst="rect">
                    <a:avLst/>
                  </a:prstGeom>
                </p:spPr>
              </p:pic>
              <p:grpSp>
                <p:nvGrpSpPr>
                  <p:cNvPr id="139" name="Group 138"/>
                  <p:cNvGrpSpPr/>
                  <p:nvPr/>
                </p:nvGrpSpPr>
                <p:grpSpPr>
                  <a:xfrm>
                    <a:off x="3557784" y="836709"/>
                    <a:ext cx="8359032" cy="590708"/>
                    <a:chOff x="1973608" y="836709"/>
                    <a:chExt cx="8359032" cy="590708"/>
                  </a:xfrm>
                </p:grpSpPr>
                <p:pic>
                  <p:nvPicPr>
                    <p:cNvPr id="126" name="Picture 125"/>
                    <p:cNvPicPr>
                      <a:picLocks noChangeAspect="1"/>
                    </p:cNvPicPr>
                    <p:nvPr/>
                  </p:nvPicPr>
                  <p:blipFill>
                    <a:blip r:embed="rId4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973608" y="836709"/>
                      <a:ext cx="1051538" cy="59070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138" name="Group 137"/>
                    <p:cNvGrpSpPr/>
                    <p:nvPr/>
                  </p:nvGrpSpPr>
                  <p:grpSpPr>
                    <a:xfrm>
                      <a:off x="3019762" y="836710"/>
                      <a:ext cx="7312878" cy="590707"/>
                      <a:chOff x="3019762" y="836710"/>
                      <a:chExt cx="7312878" cy="590707"/>
                    </a:xfrm>
                  </p:grpSpPr>
                  <p:pic>
                    <p:nvPicPr>
                      <p:cNvPr id="127" name="Picture 126"/>
                      <p:cNvPicPr>
                        <a:picLocks noChangeAspect="1"/>
                      </p:cNvPicPr>
                      <p:nvPr/>
                    </p:nvPicPr>
                    <p:blipFill>
                      <a:blip r:embed="rId4" cstate="email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19762" y="836712"/>
                        <a:ext cx="1051538" cy="590705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137" name="Group 136"/>
                      <p:cNvGrpSpPr/>
                      <p:nvPr/>
                    </p:nvGrpSpPr>
                    <p:grpSpPr>
                      <a:xfrm>
                        <a:off x="4063061" y="836710"/>
                        <a:ext cx="6269579" cy="590707"/>
                        <a:chOff x="2034961" y="836710"/>
                        <a:chExt cx="6269579" cy="590707"/>
                      </a:xfrm>
                    </p:grpSpPr>
                    <p:pic>
                      <p:nvPicPr>
                        <p:cNvPr id="128" name="Picture 127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 cstate="email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034961" y="836712"/>
                          <a:ext cx="1051538" cy="590705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136" name="Group 135"/>
                        <p:cNvGrpSpPr/>
                        <p:nvPr/>
                      </p:nvGrpSpPr>
                      <p:grpSpPr>
                        <a:xfrm>
                          <a:off x="3078109" y="836710"/>
                          <a:ext cx="5226431" cy="590707"/>
                          <a:chOff x="2358029" y="836710"/>
                          <a:chExt cx="5226431" cy="590707"/>
                        </a:xfrm>
                      </p:grpSpPr>
                      <p:pic>
                        <p:nvPicPr>
                          <p:cNvPr id="129" name="Picture 128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email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358029" y="836710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130" name="Picture 129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email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391270" y="836712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grpSp>
                        <p:nvGrpSpPr>
                          <p:cNvPr id="135" name="Group 134"/>
                          <p:cNvGrpSpPr/>
                          <p:nvPr/>
                        </p:nvGrpSpPr>
                        <p:grpSpPr>
                          <a:xfrm>
                            <a:off x="4442808" y="836711"/>
                            <a:ext cx="3141652" cy="590706"/>
                            <a:chOff x="2930640" y="836711"/>
                            <a:chExt cx="3141652" cy="590706"/>
                          </a:xfrm>
                        </p:grpSpPr>
                        <p:pic>
                          <p:nvPicPr>
                            <p:cNvPr id="131" name="Picture 130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4" cstate="email">
                              <a:extLst>
                                <a:ext uri="{28A0092B-C50C-407E-A947-70E740481C1C}">
                                  <a14:useLocalDpi xmlns:a14="http://schemas.microsoft.com/office/drawing/2010/main"/>
                                </a:ext>
                              </a:extLst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30640" y="836712"/>
                              <a:ext cx="1051538" cy="590705"/>
                            </a:xfrm>
                            <a:prstGeom prst="rect">
                              <a:avLst/>
                            </a:prstGeom>
                          </p:spPr>
                        </p:pic>
                        <p:grpSp>
                          <p:nvGrpSpPr>
                            <p:cNvPr id="134" name="Group 133"/>
                            <p:cNvGrpSpPr/>
                            <p:nvPr/>
                          </p:nvGrpSpPr>
                          <p:grpSpPr>
                            <a:xfrm>
                              <a:off x="3974910" y="836711"/>
                              <a:ext cx="2097382" cy="590706"/>
                              <a:chOff x="2887475" y="836711"/>
                              <a:chExt cx="2097382" cy="590706"/>
                            </a:xfrm>
                          </p:grpSpPr>
                          <p:pic>
                            <p:nvPicPr>
                              <p:cNvPr id="132" name="Picture 131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4" cstate="email">
                                <a:extLst>
                                  <a:ext uri="{28A0092B-C50C-407E-A947-70E740481C1C}">
                                    <a14:useLocalDpi xmlns:a14="http://schemas.microsoft.com/office/drawing/2010/main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887475" y="836711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  <p:pic>
                            <p:nvPicPr>
                              <p:cNvPr id="133" name="Picture 132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4" cstate="email">
                                <a:extLst>
                                  <a:ext uri="{28A0092B-C50C-407E-A947-70E740481C1C}">
                                    <a14:useLocalDpi xmlns:a14="http://schemas.microsoft.com/office/drawing/2010/main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3933319" y="836712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grpSp>
                      </p:grpSp>
                    </p:grpSp>
                  </p:grpSp>
                </p:grpSp>
              </p:grpSp>
            </p:grpSp>
          </p:grpSp>
        </p:grpSp>
        <p:grpSp>
          <p:nvGrpSpPr>
            <p:cNvPr id="143" name="Group 142"/>
            <p:cNvGrpSpPr/>
            <p:nvPr/>
          </p:nvGrpSpPr>
          <p:grpSpPr>
            <a:xfrm>
              <a:off x="6180360" y="836319"/>
              <a:ext cx="11513406" cy="590836"/>
              <a:chOff x="1195498" y="836581"/>
              <a:chExt cx="11513406" cy="590836"/>
            </a:xfrm>
          </p:grpSpPr>
          <p:pic>
            <p:nvPicPr>
              <p:cNvPr id="144" name="Picture 143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5498" y="836581"/>
                <a:ext cx="1051538" cy="590705"/>
              </a:xfrm>
              <a:prstGeom prst="rect">
                <a:avLst/>
              </a:prstGeom>
            </p:spPr>
          </p:pic>
          <p:grpSp>
            <p:nvGrpSpPr>
              <p:cNvPr id="145" name="Group 144"/>
              <p:cNvGrpSpPr/>
              <p:nvPr/>
            </p:nvGrpSpPr>
            <p:grpSpPr>
              <a:xfrm>
                <a:off x="2246796" y="836708"/>
                <a:ext cx="10462108" cy="590709"/>
                <a:chOff x="2246796" y="836708"/>
                <a:chExt cx="10462108" cy="590709"/>
              </a:xfrm>
            </p:grpSpPr>
            <p:pic>
              <p:nvPicPr>
                <p:cNvPr id="146" name="Picture 145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46796" y="836712"/>
                  <a:ext cx="1051538" cy="590705"/>
                </a:xfrm>
                <a:prstGeom prst="rect">
                  <a:avLst/>
                </a:prstGeom>
              </p:spPr>
            </p:pic>
            <p:grpSp>
              <p:nvGrpSpPr>
                <p:cNvPr id="147" name="Group 146"/>
                <p:cNvGrpSpPr/>
                <p:nvPr/>
              </p:nvGrpSpPr>
              <p:grpSpPr>
                <a:xfrm>
                  <a:off x="3298334" y="836708"/>
                  <a:ext cx="9410570" cy="590709"/>
                  <a:chOff x="2506246" y="836708"/>
                  <a:chExt cx="9410570" cy="590709"/>
                </a:xfrm>
              </p:grpSpPr>
              <p:pic>
                <p:nvPicPr>
                  <p:cNvPr id="148" name="Picture 147"/>
                  <p:cNvPicPr>
                    <a:picLocks noChangeAspect="1"/>
                  </p:cNvPicPr>
                  <p:nvPr/>
                </p:nvPicPr>
                <p:blipFill>
                  <a:blip r:embed="rId4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06246" y="836708"/>
                    <a:ext cx="1051538" cy="590705"/>
                  </a:xfrm>
                  <a:prstGeom prst="rect">
                    <a:avLst/>
                  </a:prstGeom>
                </p:spPr>
              </p:pic>
              <p:grpSp>
                <p:nvGrpSpPr>
                  <p:cNvPr id="149" name="Group 148"/>
                  <p:cNvGrpSpPr/>
                  <p:nvPr/>
                </p:nvGrpSpPr>
                <p:grpSpPr>
                  <a:xfrm>
                    <a:off x="3557784" y="836709"/>
                    <a:ext cx="8359032" cy="590708"/>
                    <a:chOff x="1973608" y="836709"/>
                    <a:chExt cx="8359032" cy="590708"/>
                  </a:xfrm>
                </p:grpSpPr>
                <p:pic>
                  <p:nvPicPr>
                    <p:cNvPr id="150" name="Picture 149"/>
                    <p:cNvPicPr>
                      <a:picLocks noChangeAspect="1"/>
                    </p:cNvPicPr>
                    <p:nvPr/>
                  </p:nvPicPr>
                  <p:blipFill>
                    <a:blip r:embed="rId4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973608" y="836709"/>
                      <a:ext cx="1051538" cy="59070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151" name="Group 150"/>
                    <p:cNvGrpSpPr/>
                    <p:nvPr/>
                  </p:nvGrpSpPr>
                  <p:grpSpPr>
                    <a:xfrm>
                      <a:off x="3019762" y="836710"/>
                      <a:ext cx="7312878" cy="590707"/>
                      <a:chOff x="3019762" y="836710"/>
                      <a:chExt cx="7312878" cy="590707"/>
                    </a:xfrm>
                  </p:grpSpPr>
                  <p:pic>
                    <p:nvPicPr>
                      <p:cNvPr id="152" name="Picture 151"/>
                      <p:cNvPicPr>
                        <a:picLocks noChangeAspect="1"/>
                      </p:cNvPicPr>
                      <p:nvPr/>
                    </p:nvPicPr>
                    <p:blipFill>
                      <a:blip r:embed="rId4" cstate="email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19762" y="836712"/>
                        <a:ext cx="1051538" cy="590705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153" name="Group 152"/>
                      <p:cNvGrpSpPr/>
                      <p:nvPr/>
                    </p:nvGrpSpPr>
                    <p:grpSpPr>
                      <a:xfrm>
                        <a:off x="4063061" y="836710"/>
                        <a:ext cx="6269579" cy="590707"/>
                        <a:chOff x="2034961" y="836710"/>
                        <a:chExt cx="6269579" cy="590707"/>
                      </a:xfrm>
                    </p:grpSpPr>
                    <p:pic>
                      <p:nvPicPr>
                        <p:cNvPr id="154" name="Picture 153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 cstate="email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034961" y="836712"/>
                          <a:ext cx="1051538" cy="590705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155" name="Group 154"/>
                        <p:cNvGrpSpPr/>
                        <p:nvPr/>
                      </p:nvGrpSpPr>
                      <p:grpSpPr>
                        <a:xfrm>
                          <a:off x="3078109" y="836710"/>
                          <a:ext cx="5226431" cy="590707"/>
                          <a:chOff x="2358029" y="836710"/>
                          <a:chExt cx="5226431" cy="590707"/>
                        </a:xfrm>
                      </p:grpSpPr>
                      <p:pic>
                        <p:nvPicPr>
                          <p:cNvPr id="156" name="Picture 155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email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358029" y="836710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157" name="Picture 156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email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381745" y="836712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grpSp>
                        <p:nvGrpSpPr>
                          <p:cNvPr id="158" name="Group 157"/>
                          <p:cNvGrpSpPr/>
                          <p:nvPr/>
                        </p:nvGrpSpPr>
                        <p:grpSpPr>
                          <a:xfrm>
                            <a:off x="4433283" y="836711"/>
                            <a:ext cx="3151177" cy="590706"/>
                            <a:chOff x="2921115" y="836711"/>
                            <a:chExt cx="3151177" cy="590706"/>
                          </a:xfrm>
                        </p:grpSpPr>
                        <p:pic>
                          <p:nvPicPr>
                            <p:cNvPr id="159" name="Picture 158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4" cstate="email">
                              <a:extLst>
                                <a:ext uri="{28A0092B-C50C-407E-A947-70E740481C1C}">
                                  <a14:useLocalDpi xmlns:a14="http://schemas.microsoft.com/office/drawing/2010/main"/>
                                </a:ext>
                              </a:extLst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21115" y="836712"/>
                              <a:ext cx="1051538" cy="590705"/>
                            </a:xfrm>
                            <a:prstGeom prst="rect">
                              <a:avLst/>
                            </a:prstGeom>
                          </p:spPr>
                        </p:pic>
                        <p:grpSp>
                          <p:nvGrpSpPr>
                            <p:cNvPr id="160" name="Group 159"/>
                            <p:cNvGrpSpPr/>
                            <p:nvPr/>
                          </p:nvGrpSpPr>
                          <p:grpSpPr>
                            <a:xfrm>
                              <a:off x="3967750" y="836711"/>
                              <a:ext cx="2104542" cy="590706"/>
                              <a:chOff x="2880315" y="836711"/>
                              <a:chExt cx="2104542" cy="590706"/>
                            </a:xfrm>
                          </p:grpSpPr>
                          <p:pic>
                            <p:nvPicPr>
                              <p:cNvPr id="161" name="Picture 160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4" cstate="email">
                                <a:extLst>
                                  <a:ext uri="{28A0092B-C50C-407E-A947-70E740481C1C}">
                                    <a14:useLocalDpi xmlns:a14="http://schemas.microsoft.com/office/drawing/2010/main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880315" y="836711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  <p:pic>
                            <p:nvPicPr>
                              <p:cNvPr id="162" name="Picture 161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4" cstate="email">
                                <a:extLst>
                                  <a:ext uri="{28A0092B-C50C-407E-A947-70E740481C1C}">
                                    <a14:useLocalDpi xmlns:a14="http://schemas.microsoft.com/office/drawing/2010/main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3933319" y="836712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grpSp>
                      </p:grpSp>
                    </p:grpSp>
                  </p:grpSp>
                </p:grpSp>
              </p:grpSp>
            </p:grpSp>
          </p:grpSp>
        </p:grpSp>
      </p:grpSp>
      <p:grpSp>
        <p:nvGrpSpPr>
          <p:cNvPr id="169" name="Group 168"/>
          <p:cNvGrpSpPr/>
          <p:nvPr/>
        </p:nvGrpSpPr>
        <p:grpSpPr>
          <a:xfrm>
            <a:off x="-628886" y="3501008"/>
            <a:ext cx="22986862" cy="590967"/>
            <a:chOff x="-5293096" y="836319"/>
            <a:chExt cx="22986862" cy="590967"/>
          </a:xfrm>
        </p:grpSpPr>
        <p:grpSp>
          <p:nvGrpSpPr>
            <p:cNvPr id="170" name="Group 169"/>
            <p:cNvGrpSpPr/>
            <p:nvPr/>
          </p:nvGrpSpPr>
          <p:grpSpPr>
            <a:xfrm>
              <a:off x="-5293096" y="836450"/>
              <a:ext cx="11513406" cy="590836"/>
              <a:chOff x="1195498" y="836581"/>
              <a:chExt cx="11513406" cy="590836"/>
            </a:xfrm>
          </p:grpSpPr>
          <p:pic>
            <p:nvPicPr>
              <p:cNvPr id="191" name="Picture 190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5498" y="836581"/>
                <a:ext cx="1051538" cy="590705"/>
              </a:xfrm>
              <a:prstGeom prst="rect">
                <a:avLst/>
              </a:prstGeom>
            </p:spPr>
          </p:pic>
          <p:grpSp>
            <p:nvGrpSpPr>
              <p:cNvPr id="192" name="Group 191"/>
              <p:cNvGrpSpPr/>
              <p:nvPr/>
            </p:nvGrpSpPr>
            <p:grpSpPr>
              <a:xfrm>
                <a:off x="2246796" y="836708"/>
                <a:ext cx="10462108" cy="590709"/>
                <a:chOff x="2246796" y="836708"/>
                <a:chExt cx="10462108" cy="590709"/>
              </a:xfrm>
            </p:grpSpPr>
            <p:pic>
              <p:nvPicPr>
                <p:cNvPr id="193" name="Picture 192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46796" y="836712"/>
                  <a:ext cx="1051538" cy="590705"/>
                </a:xfrm>
                <a:prstGeom prst="rect">
                  <a:avLst/>
                </a:prstGeom>
              </p:spPr>
            </p:pic>
            <p:grpSp>
              <p:nvGrpSpPr>
                <p:cNvPr id="194" name="Group 193"/>
                <p:cNvGrpSpPr/>
                <p:nvPr/>
              </p:nvGrpSpPr>
              <p:grpSpPr>
                <a:xfrm>
                  <a:off x="3298334" y="836708"/>
                  <a:ext cx="9410570" cy="590709"/>
                  <a:chOff x="2506246" y="836708"/>
                  <a:chExt cx="9410570" cy="590709"/>
                </a:xfrm>
              </p:grpSpPr>
              <p:pic>
                <p:nvPicPr>
                  <p:cNvPr id="195" name="Picture 194"/>
                  <p:cNvPicPr>
                    <a:picLocks noChangeAspect="1"/>
                  </p:cNvPicPr>
                  <p:nvPr/>
                </p:nvPicPr>
                <p:blipFill>
                  <a:blip r:embed="rId4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06246" y="836708"/>
                    <a:ext cx="1051538" cy="590705"/>
                  </a:xfrm>
                  <a:prstGeom prst="rect">
                    <a:avLst/>
                  </a:prstGeom>
                </p:spPr>
              </p:pic>
              <p:grpSp>
                <p:nvGrpSpPr>
                  <p:cNvPr id="196" name="Group 195"/>
                  <p:cNvGrpSpPr/>
                  <p:nvPr/>
                </p:nvGrpSpPr>
                <p:grpSpPr>
                  <a:xfrm>
                    <a:off x="3557784" y="836709"/>
                    <a:ext cx="8359032" cy="590708"/>
                    <a:chOff x="1973608" y="836709"/>
                    <a:chExt cx="8359032" cy="590708"/>
                  </a:xfrm>
                </p:grpSpPr>
                <p:pic>
                  <p:nvPicPr>
                    <p:cNvPr id="197" name="Picture 196"/>
                    <p:cNvPicPr>
                      <a:picLocks noChangeAspect="1"/>
                    </p:cNvPicPr>
                    <p:nvPr/>
                  </p:nvPicPr>
                  <p:blipFill>
                    <a:blip r:embed="rId4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973608" y="836709"/>
                      <a:ext cx="1051538" cy="59070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198" name="Group 197"/>
                    <p:cNvGrpSpPr/>
                    <p:nvPr/>
                  </p:nvGrpSpPr>
                  <p:grpSpPr>
                    <a:xfrm>
                      <a:off x="3019762" y="836710"/>
                      <a:ext cx="7312878" cy="590707"/>
                      <a:chOff x="3019762" y="836710"/>
                      <a:chExt cx="7312878" cy="590707"/>
                    </a:xfrm>
                  </p:grpSpPr>
                  <p:pic>
                    <p:nvPicPr>
                      <p:cNvPr id="199" name="Picture 198"/>
                      <p:cNvPicPr>
                        <a:picLocks noChangeAspect="1"/>
                      </p:cNvPicPr>
                      <p:nvPr/>
                    </p:nvPicPr>
                    <p:blipFill>
                      <a:blip r:embed="rId4" cstate="email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19762" y="836712"/>
                        <a:ext cx="1051538" cy="590705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200" name="Group 199"/>
                      <p:cNvGrpSpPr/>
                      <p:nvPr/>
                    </p:nvGrpSpPr>
                    <p:grpSpPr>
                      <a:xfrm>
                        <a:off x="4063061" y="836710"/>
                        <a:ext cx="6269579" cy="590707"/>
                        <a:chOff x="2034961" y="836710"/>
                        <a:chExt cx="6269579" cy="590707"/>
                      </a:xfrm>
                    </p:grpSpPr>
                    <p:pic>
                      <p:nvPicPr>
                        <p:cNvPr id="201" name="Picture 200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 cstate="email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034961" y="836712"/>
                          <a:ext cx="1051538" cy="590705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202" name="Group 201"/>
                        <p:cNvGrpSpPr/>
                        <p:nvPr/>
                      </p:nvGrpSpPr>
                      <p:grpSpPr>
                        <a:xfrm>
                          <a:off x="3078109" y="836710"/>
                          <a:ext cx="5226431" cy="590707"/>
                          <a:chOff x="2358029" y="836710"/>
                          <a:chExt cx="5226431" cy="590707"/>
                        </a:xfrm>
                      </p:grpSpPr>
                      <p:pic>
                        <p:nvPicPr>
                          <p:cNvPr id="203" name="Picture 202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email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358029" y="836710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204" name="Picture 203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email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391270" y="836712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grpSp>
                        <p:nvGrpSpPr>
                          <p:cNvPr id="205" name="Group 204"/>
                          <p:cNvGrpSpPr/>
                          <p:nvPr/>
                        </p:nvGrpSpPr>
                        <p:grpSpPr>
                          <a:xfrm>
                            <a:off x="4442808" y="836711"/>
                            <a:ext cx="3141652" cy="590706"/>
                            <a:chOff x="2930640" y="836711"/>
                            <a:chExt cx="3141652" cy="590706"/>
                          </a:xfrm>
                        </p:grpSpPr>
                        <p:pic>
                          <p:nvPicPr>
                            <p:cNvPr id="206" name="Picture 205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4" cstate="email">
                              <a:extLst>
                                <a:ext uri="{28A0092B-C50C-407E-A947-70E740481C1C}">
                                  <a14:useLocalDpi xmlns:a14="http://schemas.microsoft.com/office/drawing/2010/main"/>
                                </a:ext>
                              </a:extLst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30640" y="836712"/>
                              <a:ext cx="1051538" cy="590705"/>
                            </a:xfrm>
                            <a:prstGeom prst="rect">
                              <a:avLst/>
                            </a:prstGeom>
                          </p:spPr>
                        </p:pic>
                        <p:grpSp>
                          <p:nvGrpSpPr>
                            <p:cNvPr id="207" name="Group 206"/>
                            <p:cNvGrpSpPr/>
                            <p:nvPr/>
                          </p:nvGrpSpPr>
                          <p:grpSpPr>
                            <a:xfrm>
                              <a:off x="3974910" y="836711"/>
                              <a:ext cx="2097382" cy="590706"/>
                              <a:chOff x="2887475" y="836711"/>
                              <a:chExt cx="2097382" cy="590706"/>
                            </a:xfrm>
                          </p:grpSpPr>
                          <p:pic>
                            <p:nvPicPr>
                              <p:cNvPr id="208" name="Picture 207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4" cstate="email">
                                <a:extLst>
                                  <a:ext uri="{28A0092B-C50C-407E-A947-70E740481C1C}">
                                    <a14:useLocalDpi xmlns:a14="http://schemas.microsoft.com/office/drawing/2010/main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887475" y="836711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  <p:pic>
                            <p:nvPicPr>
                              <p:cNvPr id="209" name="Picture 208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4" cstate="email">
                                <a:extLst>
                                  <a:ext uri="{28A0092B-C50C-407E-A947-70E740481C1C}">
                                    <a14:useLocalDpi xmlns:a14="http://schemas.microsoft.com/office/drawing/2010/main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3933319" y="836712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grpSp>
                      </p:grpSp>
                    </p:grpSp>
                  </p:grpSp>
                </p:grpSp>
              </p:grpSp>
            </p:grpSp>
          </p:grpSp>
        </p:grpSp>
        <p:grpSp>
          <p:nvGrpSpPr>
            <p:cNvPr id="171" name="Group 170"/>
            <p:cNvGrpSpPr/>
            <p:nvPr/>
          </p:nvGrpSpPr>
          <p:grpSpPr>
            <a:xfrm>
              <a:off x="6180360" y="836319"/>
              <a:ext cx="11513406" cy="590836"/>
              <a:chOff x="1195498" y="836581"/>
              <a:chExt cx="11513406" cy="590836"/>
            </a:xfrm>
          </p:grpSpPr>
          <p:pic>
            <p:nvPicPr>
              <p:cNvPr id="172" name="Picture 171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5498" y="836581"/>
                <a:ext cx="1051538" cy="590705"/>
              </a:xfrm>
              <a:prstGeom prst="rect">
                <a:avLst/>
              </a:prstGeom>
            </p:spPr>
          </p:pic>
          <p:grpSp>
            <p:nvGrpSpPr>
              <p:cNvPr id="173" name="Group 172"/>
              <p:cNvGrpSpPr/>
              <p:nvPr/>
            </p:nvGrpSpPr>
            <p:grpSpPr>
              <a:xfrm>
                <a:off x="2246796" y="836708"/>
                <a:ext cx="10462108" cy="590709"/>
                <a:chOff x="2246796" y="836708"/>
                <a:chExt cx="10462108" cy="590709"/>
              </a:xfrm>
            </p:grpSpPr>
            <p:pic>
              <p:nvPicPr>
                <p:cNvPr id="174" name="Picture 173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46796" y="836712"/>
                  <a:ext cx="1051538" cy="590705"/>
                </a:xfrm>
                <a:prstGeom prst="rect">
                  <a:avLst/>
                </a:prstGeom>
              </p:spPr>
            </p:pic>
            <p:grpSp>
              <p:nvGrpSpPr>
                <p:cNvPr id="175" name="Group 174"/>
                <p:cNvGrpSpPr/>
                <p:nvPr/>
              </p:nvGrpSpPr>
              <p:grpSpPr>
                <a:xfrm>
                  <a:off x="3298334" y="836708"/>
                  <a:ext cx="9410570" cy="590709"/>
                  <a:chOff x="2506246" y="836708"/>
                  <a:chExt cx="9410570" cy="590709"/>
                </a:xfrm>
              </p:grpSpPr>
              <p:pic>
                <p:nvPicPr>
                  <p:cNvPr id="176" name="Picture 175"/>
                  <p:cNvPicPr>
                    <a:picLocks noChangeAspect="1"/>
                  </p:cNvPicPr>
                  <p:nvPr/>
                </p:nvPicPr>
                <p:blipFill>
                  <a:blip r:embed="rId4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06246" y="836708"/>
                    <a:ext cx="1051538" cy="590705"/>
                  </a:xfrm>
                  <a:prstGeom prst="rect">
                    <a:avLst/>
                  </a:prstGeom>
                </p:spPr>
              </p:pic>
              <p:grpSp>
                <p:nvGrpSpPr>
                  <p:cNvPr id="177" name="Group 176"/>
                  <p:cNvGrpSpPr/>
                  <p:nvPr/>
                </p:nvGrpSpPr>
                <p:grpSpPr>
                  <a:xfrm>
                    <a:off x="3557784" y="836709"/>
                    <a:ext cx="8359032" cy="590708"/>
                    <a:chOff x="1973608" y="836709"/>
                    <a:chExt cx="8359032" cy="590708"/>
                  </a:xfrm>
                </p:grpSpPr>
                <p:pic>
                  <p:nvPicPr>
                    <p:cNvPr id="178" name="Picture 177"/>
                    <p:cNvPicPr>
                      <a:picLocks noChangeAspect="1"/>
                    </p:cNvPicPr>
                    <p:nvPr/>
                  </p:nvPicPr>
                  <p:blipFill>
                    <a:blip r:embed="rId4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973608" y="836709"/>
                      <a:ext cx="1051538" cy="59070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179" name="Group 178"/>
                    <p:cNvGrpSpPr/>
                    <p:nvPr/>
                  </p:nvGrpSpPr>
                  <p:grpSpPr>
                    <a:xfrm>
                      <a:off x="3019762" y="836710"/>
                      <a:ext cx="7312878" cy="590707"/>
                      <a:chOff x="3019762" y="836710"/>
                      <a:chExt cx="7312878" cy="590707"/>
                    </a:xfrm>
                  </p:grpSpPr>
                  <p:pic>
                    <p:nvPicPr>
                      <p:cNvPr id="180" name="Picture 179"/>
                      <p:cNvPicPr>
                        <a:picLocks noChangeAspect="1"/>
                      </p:cNvPicPr>
                      <p:nvPr/>
                    </p:nvPicPr>
                    <p:blipFill>
                      <a:blip r:embed="rId4" cstate="email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19762" y="836712"/>
                        <a:ext cx="1051538" cy="590705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181" name="Group 180"/>
                      <p:cNvGrpSpPr/>
                      <p:nvPr/>
                    </p:nvGrpSpPr>
                    <p:grpSpPr>
                      <a:xfrm>
                        <a:off x="4063061" y="836710"/>
                        <a:ext cx="6269579" cy="590707"/>
                        <a:chOff x="2034961" y="836710"/>
                        <a:chExt cx="6269579" cy="590707"/>
                      </a:xfrm>
                    </p:grpSpPr>
                    <p:pic>
                      <p:nvPicPr>
                        <p:cNvPr id="182" name="Picture 181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 cstate="email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034961" y="836712"/>
                          <a:ext cx="1051538" cy="590705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183" name="Group 182"/>
                        <p:cNvGrpSpPr/>
                        <p:nvPr/>
                      </p:nvGrpSpPr>
                      <p:grpSpPr>
                        <a:xfrm>
                          <a:off x="3078109" y="836710"/>
                          <a:ext cx="5226431" cy="590707"/>
                          <a:chOff x="2358029" y="836710"/>
                          <a:chExt cx="5226431" cy="590707"/>
                        </a:xfrm>
                      </p:grpSpPr>
                      <p:pic>
                        <p:nvPicPr>
                          <p:cNvPr id="184" name="Picture 183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email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358029" y="836710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185" name="Picture 184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4" cstate="email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381745" y="836712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grpSp>
                        <p:nvGrpSpPr>
                          <p:cNvPr id="186" name="Group 185"/>
                          <p:cNvGrpSpPr/>
                          <p:nvPr/>
                        </p:nvGrpSpPr>
                        <p:grpSpPr>
                          <a:xfrm>
                            <a:off x="4433283" y="836711"/>
                            <a:ext cx="3151177" cy="590706"/>
                            <a:chOff x="2921115" y="836711"/>
                            <a:chExt cx="3151177" cy="590706"/>
                          </a:xfrm>
                        </p:grpSpPr>
                        <p:pic>
                          <p:nvPicPr>
                            <p:cNvPr id="187" name="Picture 186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4" cstate="email">
                              <a:extLst>
                                <a:ext uri="{28A0092B-C50C-407E-A947-70E740481C1C}">
                                  <a14:useLocalDpi xmlns:a14="http://schemas.microsoft.com/office/drawing/2010/main"/>
                                </a:ext>
                              </a:extLst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21115" y="836712"/>
                              <a:ext cx="1051538" cy="590705"/>
                            </a:xfrm>
                            <a:prstGeom prst="rect">
                              <a:avLst/>
                            </a:prstGeom>
                          </p:spPr>
                        </p:pic>
                        <p:grpSp>
                          <p:nvGrpSpPr>
                            <p:cNvPr id="188" name="Group 187"/>
                            <p:cNvGrpSpPr/>
                            <p:nvPr/>
                          </p:nvGrpSpPr>
                          <p:grpSpPr>
                            <a:xfrm>
                              <a:off x="3974910" y="836711"/>
                              <a:ext cx="2097382" cy="590706"/>
                              <a:chOff x="2887475" y="836711"/>
                              <a:chExt cx="2097382" cy="590706"/>
                            </a:xfrm>
                          </p:grpSpPr>
                          <p:pic>
                            <p:nvPicPr>
                              <p:cNvPr id="189" name="Picture 188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4" cstate="email">
                                <a:extLst>
                                  <a:ext uri="{28A0092B-C50C-407E-A947-70E740481C1C}">
                                    <a14:useLocalDpi xmlns:a14="http://schemas.microsoft.com/office/drawing/2010/main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887475" y="836711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  <p:pic>
                            <p:nvPicPr>
                              <p:cNvPr id="190" name="Picture 189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4" cstate="email">
                                <a:extLst>
                                  <a:ext uri="{28A0092B-C50C-407E-A947-70E740481C1C}">
                                    <a14:useLocalDpi xmlns:a14="http://schemas.microsoft.com/office/drawing/2010/main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3933319" y="836712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grpSp>
                      </p:grpSp>
                    </p:grpSp>
                  </p:grpSp>
                </p:grpSp>
              </p:grpSp>
            </p:grpSp>
          </p:grpSp>
        </p:grpSp>
      </p:grpSp>
      <p:grpSp>
        <p:nvGrpSpPr>
          <p:cNvPr id="251" name="Group 250"/>
          <p:cNvGrpSpPr/>
          <p:nvPr/>
        </p:nvGrpSpPr>
        <p:grpSpPr>
          <a:xfrm>
            <a:off x="-108520" y="1988840"/>
            <a:ext cx="12824100" cy="295352"/>
            <a:chOff x="-5293096" y="836319"/>
            <a:chExt cx="22986862" cy="590967"/>
          </a:xfrm>
        </p:grpSpPr>
        <p:grpSp>
          <p:nvGrpSpPr>
            <p:cNvPr id="252" name="Group 251"/>
            <p:cNvGrpSpPr/>
            <p:nvPr/>
          </p:nvGrpSpPr>
          <p:grpSpPr>
            <a:xfrm>
              <a:off x="-5293096" y="836450"/>
              <a:ext cx="11513406" cy="590836"/>
              <a:chOff x="1195498" y="836581"/>
              <a:chExt cx="11513406" cy="590836"/>
            </a:xfrm>
          </p:grpSpPr>
          <p:pic>
            <p:nvPicPr>
              <p:cNvPr id="273" name="Picture 272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5498" y="836581"/>
                <a:ext cx="1051538" cy="590705"/>
              </a:xfrm>
              <a:prstGeom prst="rect">
                <a:avLst/>
              </a:prstGeom>
            </p:spPr>
          </p:pic>
          <p:grpSp>
            <p:nvGrpSpPr>
              <p:cNvPr id="274" name="Group 273"/>
              <p:cNvGrpSpPr/>
              <p:nvPr/>
            </p:nvGrpSpPr>
            <p:grpSpPr>
              <a:xfrm>
                <a:off x="2246796" y="836708"/>
                <a:ext cx="10462108" cy="590709"/>
                <a:chOff x="2246796" y="836708"/>
                <a:chExt cx="10462108" cy="590709"/>
              </a:xfrm>
            </p:grpSpPr>
            <p:pic>
              <p:nvPicPr>
                <p:cNvPr id="275" name="Picture 274"/>
                <p:cNvPicPr>
                  <a:picLocks noChangeAspect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46796" y="836712"/>
                  <a:ext cx="1051538" cy="590705"/>
                </a:xfrm>
                <a:prstGeom prst="rect">
                  <a:avLst/>
                </a:prstGeom>
              </p:spPr>
            </p:pic>
            <p:grpSp>
              <p:nvGrpSpPr>
                <p:cNvPr id="276" name="Group 275"/>
                <p:cNvGrpSpPr/>
                <p:nvPr/>
              </p:nvGrpSpPr>
              <p:grpSpPr>
                <a:xfrm>
                  <a:off x="3298334" y="836708"/>
                  <a:ext cx="9410570" cy="590709"/>
                  <a:chOff x="2506246" y="836708"/>
                  <a:chExt cx="9410570" cy="590709"/>
                </a:xfrm>
              </p:grpSpPr>
              <p:pic>
                <p:nvPicPr>
                  <p:cNvPr id="277" name="Picture 276"/>
                  <p:cNvPicPr>
                    <a:picLocks noChangeAspect="1"/>
                  </p:cNvPicPr>
                  <p:nvPr/>
                </p:nvPicPr>
                <p:blipFill>
                  <a:blip r:embed="rId5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06246" y="836708"/>
                    <a:ext cx="1051538" cy="590705"/>
                  </a:xfrm>
                  <a:prstGeom prst="rect">
                    <a:avLst/>
                  </a:prstGeom>
                </p:spPr>
              </p:pic>
              <p:grpSp>
                <p:nvGrpSpPr>
                  <p:cNvPr id="278" name="Group 277"/>
                  <p:cNvGrpSpPr/>
                  <p:nvPr/>
                </p:nvGrpSpPr>
                <p:grpSpPr>
                  <a:xfrm>
                    <a:off x="3557784" y="836709"/>
                    <a:ext cx="8359032" cy="590708"/>
                    <a:chOff x="1973608" y="836709"/>
                    <a:chExt cx="8359032" cy="590708"/>
                  </a:xfrm>
                </p:grpSpPr>
                <p:pic>
                  <p:nvPicPr>
                    <p:cNvPr id="279" name="Picture 278"/>
                    <p:cNvPicPr>
                      <a:picLocks noChangeAspect="1"/>
                    </p:cNvPicPr>
                    <p:nvPr/>
                  </p:nvPicPr>
                  <p:blipFill>
                    <a:blip r:embed="rId5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973608" y="836709"/>
                      <a:ext cx="1051538" cy="59070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280" name="Group 279"/>
                    <p:cNvGrpSpPr/>
                    <p:nvPr/>
                  </p:nvGrpSpPr>
                  <p:grpSpPr>
                    <a:xfrm>
                      <a:off x="3019762" y="836710"/>
                      <a:ext cx="7312878" cy="590707"/>
                      <a:chOff x="3019762" y="836710"/>
                      <a:chExt cx="7312878" cy="590707"/>
                    </a:xfrm>
                  </p:grpSpPr>
                  <p:pic>
                    <p:nvPicPr>
                      <p:cNvPr id="281" name="Picture 280"/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email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19762" y="836712"/>
                        <a:ext cx="1051538" cy="590705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282" name="Group 281"/>
                      <p:cNvGrpSpPr/>
                      <p:nvPr/>
                    </p:nvGrpSpPr>
                    <p:grpSpPr>
                      <a:xfrm>
                        <a:off x="4063061" y="836710"/>
                        <a:ext cx="6269579" cy="590707"/>
                        <a:chOff x="2034961" y="836710"/>
                        <a:chExt cx="6269579" cy="590707"/>
                      </a:xfrm>
                    </p:grpSpPr>
                    <p:pic>
                      <p:nvPicPr>
                        <p:cNvPr id="283" name="Picture 282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5" cstate="email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034961" y="836712"/>
                          <a:ext cx="1051538" cy="590705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284" name="Group 283"/>
                        <p:cNvGrpSpPr/>
                        <p:nvPr/>
                      </p:nvGrpSpPr>
                      <p:grpSpPr>
                        <a:xfrm>
                          <a:off x="3078109" y="836710"/>
                          <a:ext cx="5226431" cy="590707"/>
                          <a:chOff x="2358029" y="836710"/>
                          <a:chExt cx="5226431" cy="590707"/>
                        </a:xfrm>
                      </p:grpSpPr>
                      <p:pic>
                        <p:nvPicPr>
                          <p:cNvPr id="285" name="Picture 284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5" cstate="email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358029" y="836710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286" name="Picture 285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5" cstate="email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391270" y="836712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grpSp>
                        <p:nvGrpSpPr>
                          <p:cNvPr id="287" name="Group 286"/>
                          <p:cNvGrpSpPr/>
                          <p:nvPr/>
                        </p:nvGrpSpPr>
                        <p:grpSpPr>
                          <a:xfrm>
                            <a:off x="4442808" y="836711"/>
                            <a:ext cx="3141652" cy="590706"/>
                            <a:chOff x="2930640" y="836711"/>
                            <a:chExt cx="3141652" cy="590706"/>
                          </a:xfrm>
                        </p:grpSpPr>
                        <p:pic>
                          <p:nvPicPr>
                            <p:cNvPr id="288" name="Picture 287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5" cstate="email">
                              <a:extLst>
                                <a:ext uri="{28A0092B-C50C-407E-A947-70E740481C1C}">
                                  <a14:useLocalDpi xmlns:a14="http://schemas.microsoft.com/office/drawing/2010/main"/>
                                </a:ext>
                              </a:extLst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30640" y="836712"/>
                              <a:ext cx="1051538" cy="590705"/>
                            </a:xfrm>
                            <a:prstGeom prst="rect">
                              <a:avLst/>
                            </a:prstGeom>
                          </p:spPr>
                        </p:pic>
                        <p:grpSp>
                          <p:nvGrpSpPr>
                            <p:cNvPr id="289" name="Group 288"/>
                            <p:cNvGrpSpPr/>
                            <p:nvPr/>
                          </p:nvGrpSpPr>
                          <p:grpSpPr>
                            <a:xfrm>
                              <a:off x="3974910" y="836711"/>
                              <a:ext cx="2097382" cy="590706"/>
                              <a:chOff x="2887475" y="836711"/>
                              <a:chExt cx="2097382" cy="590706"/>
                            </a:xfrm>
                          </p:grpSpPr>
                          <p:pic>
                            <p:nvPicPr>
                              <p:cNvPr id="290" name="Picture 289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5" cstate="email">
                                <a:extLst>
                                  <a:ext uri="{28A0092B-C50C-407E-A947-70E740481C1C}">
                                    <a14:useLocalDpi xmlns:a14="http://schemas.microsoft.com/office/drawing/2010/main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887475" y="836711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  <p:pic>
                            <p:nvPicPr>
                              <p:cNvPr id="291" name="Picture 290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5" cstate="email">
                                <a:extLst>
                                  <a:ext uri="{28A0092B-C50C-407E-A947-70E740481C1C}">
                                    <a14:useLocalDpi xmlns:a14="http://schemas.microsoft.com/office/drawing/2010/main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3933319" y="836712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grpSp>
                      </p:grpSp>
                    </p:grpSp>
                  </p:grpSp>
                </p:grpSp>
              </p:grpSp>
            </p:grpSp>
          </p:grpSp>
        </p:grpSp>
        <p:grpSp>
          <p:nvGrpSpPr>
            <p:cNvPr id="253" name="Group 252"/>
            <p:cNvGrpSpPr/>
            <p:nvPr/>
          </p:nvGrpSpPr>
          <p:grpSpPr>
            <a:xfrm>
              <a:off x="6180360" y="836319"/>
              <a:ext cx="11513406" cy="590836"/>
              <a:chOff x="1195498" y="836581"/>
              <a:chExt cx="11513406" cy="590836"/>
            </a:xfrm>
          </p:grpSpPr>
          <p:pic>
            <p:nvPicPr>
              <p:cNvPr id="254" name="Picture 253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5498" y="836581"/>
                <a:ext cx="1051538" cy="590705"/>
              </a:xfrm>
              <a:prstGeom prst="rect">
                <a:avLst/>
              </a:prstGeom>
            </p:spPr>
          </p:pic>
          <p:grpSp>
            <p:nvGrpSpPr>
              <p:cNvPr id="255" name="Group 254"/>
              <p:cNvGrpSpPr/>
              <p:nvPr/>
            </p:nvGrpSpPr>
            <p:grpSpPr>
              <a:xfrm>
                <a:off x="2246796" y="836708"/>
                <a:ext cx="10462108" cy="590709"/>
                <a:chOff x="2246796" y="836708"/>
                <a:chExt cx="10462108" cy="590709"/>
              </a:xfrm>
            </p:grpSpPr>
            <p:pic>
              <p:nvPicPr>
                <p:cNvPr id="256" name="Picture 255"/>
                <p:cNvPicPr>
                  <a:picLocks noChangeAspect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46796" y="836712"/>
                  <a:ext cx="1051538" cy="590705"/>
                </a:xfrm>
                <a:prstGeom prst="rect">
                  <a:avLst/>
                </a:prstGeom>
              </p:spPr>
            </p:pic>
            <p:grpSp>
              <p:nvGrpSpPr>
                <p:cNvPr id="257" name="Group 256"/>
                <p:cNvGrpSpPr/>
                <p:nvPr/>
              </p:nvGrpSpPr>
              <p:grpSpPr>
                <a:xfrm>
                  <a:off x="3298334" y="836708"/>
                  <a:ext cx="9410570" cy="590709"/>
                  <a:chOff x="2506246" y="836708"/>
                  <a:chExt cx="9410570" cy="590709"/>
                </a:xfrm>
              </p:grpSpPr>
              <p:pic>
                <p:nvPicPr>
                  <p:cNvPr id="258" name="Picture 257"/>
                  <p:cNvPicPr>
                    <a:picLocks noChangeAspect="1"/>
                  </p:cNvPicPr>
                  <p:nvPr/>
                </p:nvPicPr>
                <p:blipFill>
                  <a:blip r:embed="rId5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06246" y="836708"/>
                    <a:ext cx="1051538" cy="590705"/>
                  </a:xfrm>
                  <a:prstGeom prst="rect">
                    <a:avLst/>
                  </a:prstGeom>
                </p:spPr>
              </p:pic>
              <p:grpSp>
                <p:nvGrpSpPr>
                  <p:cNvPr id="259" name="Group 258"/>
                  <p:cNvGrpSpPr/>
                  <p:nvPr/>
                </p:nvGrpSpPr>
                <p:grpSpPr>
                  <a:xfrm>
                    <a:off x="3557784" y="836709"/>
                    <a:ext cx="8359032" cy="590708"/>
                    <a:chOff x="1973608" y="836709"/>
                    <a:chExt cx="8359032" cy="590708"/>
                  </a:xfrm>
                </p:grpSpPr>
                <p:pic>
                  <p:nvPicPr>
                    <p:cNvPr id="260" name="Picture 259"/>
                    <p:cNvPicPr>
                      <a:picLocks noChangeAspect="1"/>
                    </p:cNvPicPr>
                    <p:nvPr/>
                  </p:nvPicPr>
                  <p:blipFill>
                    <a:blip r:embed="rId5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973608" y="836709"/>
                      <a:ext cx="1051538" cy="59070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261" name="Group 260"/>
                    <p:cNvGrpSpPr/>
                    <p:nvPr/>
                  </p:nvGrpSpPr>
                  <p:grpSpPr>
                    <a:xfrm>
                      <a:off x="3019762" y="836710"/>
                      <a:ext cx="7312878" cy="590707"/>
                      <a:chOff x="3019762" y="836710"/>
                      <a:chExt cx="7312878" cy="590707"/>
                    </a:xfrm>
                  </p:grpSpPr>
                  <p:pic>
                    <p:nvPicPr>
                      <p:cNvPr id="262" name="Picture 261"/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email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19762" y="836712"/>
                        <a:ext cx="1051538" cy="590705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263" name="Group 262"/>
                      <p:cNvGrpSpPr/>
                      <p:nvPr/>
                    </p:nvGrpSpPr>
                    <p:grpSpPr>
                      <a:xfrm>
                        <a:off x="4063061" y="836710"/>
                        <a:ext cx="6269579" cy="590707"/>
                        <a:chOff x="2034961" y="836710"/>
                        <a:chExt cx="6269579" cy="590707"/>
                      </a:xfrm>
                    </p:grpSpPr>
                    <p:pic>
                      <p:nvPicPr>
                        <p:cNvPr id="264" name="Picture 263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5" cstate="email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034961" y="836712"/>
                          <a:ext cx="1051538" cy="590705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265" name="Group 264"/>
                        <p:cNvGrpSpPr/>
                        <p:nvPr/>
                      </p:nvGrpSpPr>
                      <p:grpSpPr>
                        <a:xfrm>
                          <a:off x="3078109" y="836710"/>
                          <a:ext cx="5226431" cy="590707"/>
                          <a:chOff x="2358029" y="836710"/>
                          <a:chExt cx="5226431" cy="590707"/>
                        </a:xfrm>
                      </p:grpSpPr>
                      <p:pic>
                        <p:nvPicPr>
                          <p:cNvPr id="266" name="Picture 265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5" cstate="email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358029" y="836710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267" name="Picture 266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5" cstate="email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381745" y="836712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grpSp>
                        <p:nvGrpSpPr>
                          <p:cNvPr id="268" name="Group 267"/>
                          <p:cNvGrpSpPr/>
                          <p:nvPr/>
                        </p:nvGrpSpPr>
                        <p:grpSpPr>
                          <a:xfrm>
                            <a:off x="4433283" y="836711"/>
                            <a:ext cx="3151177" cy="590706"/>
                            <a:chOff x="2921115" y="836711"/>
                            <a:chExt cx="3151177" cy="590706"/>
                          </a:xfrm>
                        </p:grpSpPr>
                        <p:pic>
                          <p:nvPicPr>
                            <p:cNvPr id="269" name="Picture 268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5" cstate="email">
                              <a:extLst>
                                <a:ext uri="{28A0092B-C50C-407E-A947-70E740481C1C}">
                                  <a14:useLocalDpi xmlns:a14="http://schemas.microsoft.com/office/drawing/2010/main"/>
                                </a:ext>
                              </a:extLst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21115" y="836712"/>
                              <a:ext cx="1051538" cy="590705"/>
                            </a:xfrm>
                            <a:prstGeom prst="rect">
                              <a:avLst/>
                            </a:prstGeom>
                          </p:spPr>
                        </p:pic>
                        <p:grpSp>
                          <p:nvGrpSpPr>
                            <p:cNvPr id="270" name="Group 269"/>
                            <p:cNvGrpSpPr/>
                            <p:nvPr/>
                          </p:nvGrpSpPr>
                          <p:grpSpPr>
                            <a:xfrm>
                              <a:off x="3974910" y="836711"/>
                              <a:ext cx="2097382" cy="590706"/>
                              <a:chOff x="2887475" y="836711"/>
                              <a:chExt cx="2097382" cy="590706"/>
                            </a:xfrm>
                          </p:grpSpPr>
                          <p:pic>
                            <p:nvPicPr>
                              <p:cNvPr id="271" name="Picture 270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5" cstate="email">
                                <a:extLst>
                                  <a:ext uri="{28A0092B-C50C-407E-A947-70E740481C1C}">
                                    <a14:useLocalDpi xmlns:a14="http://schemas.microsoft.com/office/drawing/2010/main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887475" y="836711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  <p:pic>
                            <p:nvPicPr>
                              <p:cNvPr id="272" name="Picture 271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5" cstate="email">
                                <a:extLst>
                                  <a:ext uri="{28A0092B-C50C-407E-A947-70E740481C1C}">
                                    <a14:useLocalDpi xmlns:a14="http://schemas.microsoft.com/office/drawing/2010/main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3933319" y="836712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grpSp>
                      </p:grpSp>
                    </p:grpSp>
                  </p:grpSp>
                </p:grpSp>
              </p:grpSp>
            </p:grpSp>
          </p:grpSp>
        </p:grpSp>
      </p:grpSp>
      <p:grpSp>
        <p:nvGrpSpPr>
          <p:cNvPr id="292" name="Group 291"/>
          <p:cNvGrpSpPr/>
          <p:nvPr/>
        </p:nvGrpSpPr>
        <p:grpSpPr>
          <a:xfrm>
            <a:off x="-972616" y="5805264"/>
            <a:ext cx="18471270" cy="447752"/>
            <a:chOff x="-5293096" y="836319"/>
            <a:chExt cx="22986862" cy="590967"/>
          </a:xfrm>
        </p:grpSpPr>
        <p:grpSp>
          <p:nvGrpSpPr>
            <p:cNvPr id="293" name="Group 292"/>
            <p:cNvGrpSpPr/>
            <p:nvPr/>
          </p:nvGrpSpPr>
          <p:grpSpPr>
            <a:xfrm>
              <a:off x="-5293096" y="836450"/>
              <a:ext cx="11513406" cy="590836"/>
              <a:chOff x="1195498" y="836581"/>
              <a:chExt cx="11513406" cy="590836"/>
            </a:xfrm>
          </p:grpSpPr>
          <p:pic>
            <p:nvPicPr>
              <p:cNvPr id="314" name="Picture 313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5498" y="836581"/>
                <a:ext cx="1051538" cy="590705"/>
              </a:xfrm>
              <a:prstGeom prst="rect">
                <a:avLst/>
              </a:prstGeom>
            </p:spPr>
          </p:pic>
          <p:grpSp>
            <p:nvGrpSpPr>
              <p:cNvPr id="315" name="Group 314"/>
              <p:cNvGrpSpPr/>
              <p:nvPr/>
            </p:nvGrpSpPr>
            <p:grpSpPr>
              <a:xfrm>
                <a:off x="2246796" y="836708"/>
                <a:ext cx="10462108" cy="590709"/>
                <a:chOff x="2246796" y="836708"/>
                <a:chExt cx="10462108" cy="590709"/>
              </a:xfrm>
            </p:grpSpPr>
            <p:pic>
              <p:nvPicPr>
                <p:cNvPr id="316" name="Picture 315"/>
                <p:cNvPicPr>
                  <a:picLocks noChangeAspect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46796" y="836712"/>
                  <a:ext cx="1051538" cy="590705"/>
                </a:xfrm>
                <a:prstGeom prst="rect">
                  <a:avLst/>
                </a:prstGeom>
              </p:spPr>
            </p:pic>
            <p:grpSp>
              <p:nvGrpSpPr>
                <p:cNvPr id="317" name="Group 316"/>
                <p:cNvGrpSpPr/>
                <p:nvPr/>
              </p:nvGrpSpPr>
              <p:grpSpPr>
                <a:xfrm>
                  <a:off x="3298334" y="836708"/>
                  <a:ext cx="9410570" cy="590709"/>
                  <a:chOff x="2506246" y="836708"/>
                  <a:chExt cx="9410570" cy="590709"/>
                </a:xfrm>
              </p:grpSpPr>
              <p:pic>
                <p:nvPicPr>
                  <p:cNvPr id="318" name="Picture 317"/>
                  <p:cNvPicPr>
                    <a:picLocks noChangeAspect="1"/>
                  </p:cNvPicPr>
                  <p:nvPr/>
                </p:nvPicPr>
                <p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06246" y="836708"/>
                    <a:ext cx="1051538" cy="590705"/>
                  </a:xfrm>
                  <a:prstGeom prst="rect">
                    <a:avLst/>
                  </a:prstGeom>
                </p:spPr>
              </p:pic>
              <p:grpSp>
                <p:nvGrpSpPr>
                  <p:cNvPr id="319" name="Group 318"/>
                  <p:cNvGrpSpPr/>
                  <p:nvPr/>
                </p:nvGrpSpPr>
                <p:grpSpPr>
                  <a:xfrm>
                    <a:off x="3557784" y="836709"/>
                    <a:ext cx="8359032" cy="590708"/>
                    <a:chOff x="1973608" y="836709"/>
                    <a:chExt cx="8359032" cy="590708"/>
                  </a:xfrm>
                </p:grpSpPr>
                <p:pic>
                  <p:nvPicPr>
                    <p:cNvPr id="320" name="Picture 319"/>
                    <p:cNvPicPr>
                      <a:picLocks noChangeAspect="1"/>
                    </p:cNvPicPr>
                    <p:nvPr/>
                  </p:nvPicPr>
                  <p:blipFill>
                    <a:blip r:embed="rId6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973608" y="836709"/>
                      <a:ext cx="1051538" cy="59070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321" name="Group 320"/>
                    <p:cNvGrpSpPr/>
                    <p:nvPr/>
                  </p:nvGrpSpPr>
                  <p:grpSpPr>
                    <a:xfrm>
                      <a:off x="3019762" y="836710"/>
                      <a:ext cx="7312878" cy="590707"/>
                      <a:chOff x="3019762" y="836710"/>
                      <a:chExt cx="7312878" cy="590707"/>
                    </a:xfrm>
                  </p:grpSpPr>
                  <p:pic>
                    <p:nvPicPr>
                      <p:cNvPr id="322" name="Picture 321"/>
                      <p:cNvPicPr>
                        <a:picLocks noChangeAspect="1"/>
                      </p:cNvPicPr>
                      <p:nvPr/>
                    </p:nvPicPr>
                    <p:blipFill>
                      <a:blip r:embed="rId6" cstate="email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19762" y="836712"/>
                        <a:ext cx="1051538" cy="590705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323" name="Group 322"/>
                      <p:cNvGrpSpPr/>
                      <p:nvPr/>
                    </p:nvGrpSpPr>
                    <p:grpSpPr>
                      <a:xfrm>
                        <a:off x="4063061" y="836710"/>
                        <a:ext cx="6269579" cy="590707"/>
                        <a:chOff x="2034961" y="836710"/>
                        <a:chExt cx="6269579" cy="590707"/>
                      </a:xfrm>
                    </p:grpSpPr>
                    <p:pic>
                      <p:nvPicPr>
                        <p:cNvPr id="324" name="Picture 323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6" cstate="email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034961" y="836712"/>
                          <a:ext cx="1051538" cy="590705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325" name="Group 324"/>
                        <p:cNvGrpSpPr/>
                        <p:nvPr/>
                      </p:nvGrpSpPr>
                      <p:grpSpPr>
                        <a:xfrm>
                          <a:off x="3078109" y="836710"/>
                          <a:ext cx="5226431" cy="590707"/>
                          <a:chOff x="2358029" y="836710"/>
                          <a:chExt cx="5226431" cy="590707"/>
                        </a:xfrm>
                      </p:grpSpPr>
                      <p:pic>
                        <p:nvPicPr>
                          <p:cNvPr id="326" name="Picture 325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6" cstate="email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358029" y="836710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327" name="Picture 326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6" cstate="email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391270" y="836712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grpSp>
                        <p:nvGrpSpPr>
                          <p:cNvPr id="328" name="Group 327"/>
                          <p:cNvGrpSpPr/>
                          <p:nvPr/>
                        </p:nvGrpSpPr>
                        <p:grpSpPr>
                          <a:xfrm>
                            <a:off x="4442808" y="836711"/>
                            <a:ext cx="3141652" cy="590706"/>
                            <a:chOff x="2930640" y="836711"/>
                            <a:chExt cx="3141652" cy="590706"/>
                          </a:xfrm>
                        </p:grpSpPr>
                        <p:pic>
                          <p:nvPicPr>
                            <p:cNvPr id="329" name="Picture 328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6" cstate="email">
                              <a:extLst>
                                <a:ext uri="{28A0092B-C50C-407E-A947-70E740481C1C}">
                                  <a14:useLocalDpi xmlns:a14="http://schemas.microsoft.com/office/drawing/2010/main"/>
                                </a:ext>
                              </a:extLst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30640" y="836712"/>
                              <a:ext cx="1051538" cy="590705"/>
                            </a:xfrm>
                            <a:prstGeom prst="rect">
                              <a:avLst/>
                            </a:prstGeom>
                          </p:spPr>
                        </p:pic>
                        <p:grpSp>
                          <p:nvGrpSpPr>
                            <p:cNvPr id="330" name="Group 329"/>
                            <p:cNvGrpSpPr/>
                            <p:nvPr/>
                          </p:nvGrpSpPr>
                          <p:grpSpPr>
                            <a:xfrm>
                              <a:off x="3974910" y="836711"/>
                              <a:ext cx="2097382" cy="590706"/>
                              <a:chOff x="2887475" y="836711"/>
                              <a:chExt cx="2097382" cy="590706"/>
                            </a:xfrm>
                          </p:grpSpPr>
                          <p:pic>
                            <p:nvPicPr>
                              <p:cNvPr id="331" name="Picture 330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6" cstate="email">
                                <a:extLst>
                                  <a:ext uri="{28A0092B-C50C-407E-A947-70E740481C1C}">
                                    <a14:useLocalDpi xmlns:a14="http://schemas.microsoft.com/office/drawing/2010/main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887475" y="836711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  <p:pic>
                            <p:nvPicPr>
                              <p:cNvPr id="332" name="Picture 331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6" cstate="email">
                                <a:extLst>
                                  <a:ext uri="{28A0092B-C50C-407E-A947-70E740481C1C}">
                                    <a14:useLocalDpi xmlns:a14="http://schemas.microsoft.com/office/drawing/2010/main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3933319" y="836712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grpSp>
                      </p:grpSp>
                    </p:grpSp>
                  </p:grpSp>
                </p:grpSp>
              </p:grpSp>
            </p:grpSp>
          </p:grpSp>
        </p:grpSp>
        <p:grpSp>
          <p:nvGrpSpPr>
            <p:cNvPr id="294" name="Group 293"/>
            <p:cNvGrpSpPr/>
            <p:nvPr/>
          </p:nvGrpSpPr>
          <p:grpSpPr>
            <a:xfrm>
              <a:off x="6180360" y="836319"/>
              <a:ext cx="11513406" cy="590836"/>
              <a:chOff x="1195498" y="836581"/>
              <a:chExt cx="11513406" cy="590836"/>
            </a:xfrm>
          </p:grpSpPr>
          <p:pic>
            <p:nvPicPr>
              <p:cNvPr id="295" name="Picture 294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5498" y="836581"/>
                <a:ext cx="1051538" cy="590705"/>
              </a:xfrm>
              <a:prstGeom prst="rect">
                <a:avLst/>
              </a:prstGeom>
            </p:spPr>
          </p:pic>
          <p:grpSp>
            <p:nvGrpSpPr>
              <p:cNvPr id="296" name="Group 295"/>
              <p:cNvGrpSpPr/>
              <p:nvPr/>
            </p:nvGrpSpPr>
            <p:grpSpPr>
              <a:xfrm>
                <a:off x="2246796" y="836708"/>
                <a:ext cx="10462108" cy="590709"/>
                <a:chOff x="2246796" y="836708"/>
                <a:chExt cx="10462108" cy="590709"/>
              </a:xfrm>
            </p:grpSpPr>
            <p:pic>
              <p:nvPicPr>
                <p:cNvPr id="297" name="Picture 296"/>
                <p:cNvPicPr>
                  <a:picLocks noChangeAspect="1"/>
                </p:cNvPicPr>
                <p:nvPr/>
              </p:nvPicPr>
              <p:blipFill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46796" y="836712"/>
                  <a:ext cx="1051538" cy="590705"/>
                </a:xfrm>
                <a:prstGeom prst="rect">
                  <a:avLst/>
                </a:prstGeom>
              </p:spPr>
            </p:pic>
            <p:grpSp>
              <p:nvGrpSpPr>
                <p:cNvPr id="298" name="Group 297"/>
                <p:cNvGrpSpPr/>
                <p:nvPr/>
              </p:nvGrpSpPr>
              <p:grpSpPr>
                <a:xfrm>
                  <a:off x="3298334" y="836708"/>
                  <a:ext cx="9410570" cy="590709"/>
                  <a:chOff x="2506246" y="836708"/>
                  <a:chExt cx="9410570" cy="590709"/>
                </a:xfrm>
              </p:grpSpPr>
              <p:pic>
                <p:nvPicPr>
                  <p:cNvPr id="299" name="Picture 298"/>
                  <p:cNvPicPr>
                    <a:picLocks noChangeAspect="1"/>
                  </p:cNvPicPr>
                  <p:nvPr/>
                </p:nvPicPr>
                <p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06246" y="836708"/>
                    <a:ext cx="1051538" cy="590705"/>
                  </a:xfrm>
                  <a:prstGeom prst="rect">
                    <a:avLst/>
                  </a:prstGeom>
                </p:spPr>
              </p:pic>
              <p:grpSp>
                <p:nvGrpSpPr>
                  <p:cNvPr id="300" name="Group 299"/>
                  <p:cNvGrpSpPr/>
                  <p:nvPr/>
                </p:nvGrpSpPr>
                <p:grpSpPr>
                  <a:xfrm>
                    <a:off x="3557784" y="836709"/>
                    <a:ext cx="8359032" cy="590708"/>
                    <a:chOff x="1973608" y="836709"/>
                    <a:chExt cx="8359032" cy="590708"/>
                  </a:xfrm>
                </p:grpSpPr>
                <p:pic>
                  <p:nvPicPr>
                    <p:cNvPr id="301" name="Picture 300"/>
                    <p:cNvPicPr>
                      <a:picLocks noChangeAspect="1"/>
                    </p:cNvPicPr>
                    <p:nvPr/>
                  </p:nvPicPr>
                  <p:blipFill>
                    <a:blip r:embed="rId6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973608" y="836709"/>
                      <a:ext cx="1051538" cy="59070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302" name="Group 301"/>
                    <p:cNvGrpSpPr/>
                    <p:nvPr/>
                  </p:nvGrpSpPr>
                  <p:grpSpPr>
                    <a:xfrm>
                      <a:off x="3019762" y="836710"/>
                      <a:ext cx="7312878" cy="590707"/>
                      <a:chOff x="3019762" y="836710"/>
                      <a:chExt cx="7312878" cy="590707"/>
                    </a:xfrm>
                  </p:grpSpPr>
                  <p:pic>
                    <p:nvPicPr>
                      <p:cNvPr id="303" name="Picture 302"/>
                      <p:cNvPicPr>
                        <a:picLocks noChangeAspect="1"/>
                      </p:cNvPicPr>
                      <p:nvPr/>
                    </p:nvPicPr>
                    <p:blipFill>
                      <a:blip r:embed="rId6" cstate="email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19762" y="836712"/>
                        <a:ext cx="1051538" cy="590705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304" name="Group 303"/>
                      <p:cNvGrpSpPr/>
                      <p:nvPr/>
                    </p:nvGrpSpPr>
                    <p:grpSpPr>
                      <a:xfrm>
                        <a:off x="4063061" y="836710"/>
                        <a:ext cx="6269579" cy="590707"/>
                        <a:chOff x="2034961" y="836710"/>
                        <a:chExt cx="6269579" cy="590707"/>
                      </a:xfrm>
                    </p:grpSpPr>
                    <p:pic>
                      <p:nvPicPr>
                        <p:cNvPr id="305" name="Picture 30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6" cstate="email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034961" y="836712"/>
                          <a:ext cx="1051538" cy="590705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306" name="Group 305"/>
                        <p:cNvGrpSpPr/>
                        <p:nvPr/>
                      </p:nvGrpSpPr>
                      <p:grpSpPr>
                        <a:xfrm>
                          <a:off x="3078109" y="836710"/>
                          <a:ext cx="5226431" cy="590707"/>
                          <a:chOff x="2358029" y="836710"/>
                          <a:chExt cx="5226431" cy="590707"/>
                        </a:xfrm>
                      </p:grpSpPr>
                      <p:pic>
                        <p:nvPicPr>
                          <p:cNvPr id="307" name="Picture 306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6" cstate="email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358029" y="836710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308" name="Picture 307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6" cstate="email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381745" y="836712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grpSp>
                        <p:nvGrpSpPr>
                          <p:cNvPr id="309" name="Group 308"/>
                          <p:cNvGrpSpPr/>
                          <p:nvPr/>
                        </p:nvGrpSpPr>
                        <p:grpSpPr>
                          <a:xfrm>
                            <a:off x="4433283" y="836711"/>
                            <a:ext cx="3151177" cy="590706"/>
                            <a:chOff x="2921115" y="836711"/>
                            <a:chExt cx="3151177" cy="590706"/>
                          </a:xfrm>
                        </p:grpSpPr>
                        <p:pic>
                          <p:nvPicPr>
                            <p:cNvPr id="310" name="Picture 309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6" cstate="email">
                              <a:extLst>
                                <a:ext uri="{28A0092B-C50C-407E-A947-70E740481C1C}">
                                  <a14:useLocalDpi xmlns:a14="http://schemas.microsoft.com/office/drawing/2010/main"/>
                                </a:ext>
                              </a:extLst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21115" y="836712"/>
                              <a:ext cx="1051538" cy="590705"/>
                            </a:xfrm>
                            <a:prstGeom prst="rect">
                              <a:avLst/>
                            </a:prstGeom>
                          </p:spPr>
                        </p:pic>
                        <p:grpSp>
                          <p:nvGrpSpPr>
                            <p:cNvPr id="311" name="Group 310"/>
                            <p:cNvGrpSpPr/>
                            <p:nvPr/>
                          </p:nvGrpSpPr>
                          <p:grpSpPr>
                            <a:xfrm>
                              <a:off x="3974910" y="836711"/>
                              <a:ext cx="2097382" cy="590706"/>
                              <a:chOff x="2887475" y="836711"/>
                              <a:chExt cx="2097382" cy="590706"/>
                            </a:xfrm>
                          </p:grpSpPr>
                          <p:pic>
                            <p:nvPicPr>
                              <p:cNvPr id="312" name="Picture 311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6" cstate="email">
                                <a:extLst>
                                  <a:ext uri="{28A0092B-C50C-407E-A947-70E740481C1C}">
                                    <a14:useLocalDpi xmlns:a14="http://schemas.microsoft.com/office/drawing/2010/main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887475" y="836711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  <p:pic>
                            <p:nvPicPr>
                              <p:cNvPr id="313" name="Picture 312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6" cstate="email">
                                <a:extLst>
                                  <a:ext uri="{28A0092B-C50C-407E-A947-70E740481C1C}">
                                    <a14:useLocalDpi xmlns:a14="http://schemas.microsoft.com/office/drawing/2010/main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3933319" y="836712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grpSp>
                      </p:grpSp>
                    </p:grpSp>
                  </p:grpSp>
                </p:grpSp>
              </p:grpSp>
            </p:grpSp>
          </p:grpSp>
        </p:grpSp>
      </p:grpSp>
      <p:grpSp>
        <p:nvGrpSpPr>
          <p:cNvPr id="333" name="Group 332"/>
          <p:cNvGrpSpPr/>
          <p:nvPr/>
        </p:nvGrpSpPr>
        <p:grpSpPr>
          <a:xfrm>
            <a:off x="-108520" y="5002131"/>
            <a:ext cx="12824100" cy="295352"/>
            <a:chOff x="-5293096" y="836319"/>
            <a:chExt cx="22986862" cy="590967"/>
          </a:xfrm>
        </p:grpSpPr>
        <p:grpSp>
          <p:nvGrpSpPr>
            <p:cNvPr id="334" name="Group 333"/>
            <p:cNvGrpSpPr/>
            <p:nvPr/>
          </p:nvGrpSpPr>
          <p:grpSpPr>
            <a:xfrm>
              <a:off x="-5293096" y="836450"/>
              <a:ext cx="11513406" cy="590836"/>
              <a:chOff x="1195498" y="836581"/>
              <a:chExt cx="11513406" cy="590836"/>
            </a:xfrm>
          </p:grpSpPr>
          <p:pic>
            <p:nvPicPr>
              <p:cNvPr id="355" name="Picture 354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5498" y="836581"/>
                <a:ext cx="1051538" cy="590705"/>
              </a:xfrm>
              <a:prstGeom prst="rect">
                <a:avLst/>
              </a:prstGeom>
            </p:spPr>
          </p:pic>
          <p:grpSp>
            <p:nvGrpSpPr>
              <p:cNvPr id="356" name="Group 355"/>
              <p:cNvGrpSpPr/>
              <p:nvPr/>
            </p:nvGrpSpPr>
            <p:grpSpPr>
              <a:xfrm>
                <a:off x="2246796" y="836708"/>
                <a:ext cx="10462108" cy="590709"/>
                <a:chOff x="2246796" y="836708"/>
                <a:chExt cx="10462108" cy="590709"/>
              </a:xfrm>
            </p:grpSpPr>
            <p:pic>
              <p:nvPicPr>
                <p:cNvPr id="357" name="Picture 356"/>
                <p:cNvPicPr>
                  <a:picLocks noChangeAspect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46796" y="836712"/>
                  <a:ext cx="1051538" cy="590705"/>
                </a:xfrm>
                <a:prstGeom prst="rect">
                  <a:avLst/>
                </a:prstGeom>
              </p:spPr>
            </p:pic>
            <p:grpSp>
              <p:nvGrpSpPr>
                <p:cNvPr id="358" name="Group 357"/>
                <p:cNvGrpSpPr/>
                <p:nvPr/>
              </p:nvGrpSpPr>
              <p:grpSpPr>
                <a:xfrm>
                  <a:off x="3298334" y="836708"/>
                  <a:ext cx="9410570" cy="590709"/>
                  <a:chOff x="2506246" y="836708"/>
                  <a:chExt cx="9410570" cy="590709"/>
                </a:xfrm>
              </p:grpSpPr>
              <p:pic>
                <p:nvPicPr>
                  <p:cNvPr id="359" name="Picture 358"/>
                  <p:cNvPicPr>
                    <a:picLocks noChangeAspect="1"/>
                  </p:cNvPicPr>
                  <p:nvPr/>
                </p:nvPicPr>
                <p:blipFill>
                  <a:blip r:embed="rId5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06246" y="836708"/>
                    <a:ext cx="1051538" cy="590705"/>
                  </a:xfrm>
                  <a:prstGeom prst="rect">
                    <a:avLst/>
                  </a:prstGeom>
                </p:spPr>
              </p:pic>
              <p:grpSp>
                <p:nvGrpSpPr>
                  <p:cNvPr id="360" name="Group 359"/>
                  <p:cNvGrpSpPr/>
                  <p:nvPr/>
                </p:nvGrpSpPr>
                <p:grpSpPr>
                  <a:xfrm>
                    <a:off x="3557784" y="836709"/>
                    <a:ext cx="8359032" cy="590708"/>
                    <a:chOff x="1973608" y="836709"/>
                    <a:chExt cx="8359032" cy="590708"/>
                  </a:xfrm>
                </p:grpSpPr>
                <p:pic>
                  <p:nvPicPr>
                    <p:cNvPr id="361" name="Picture 360"/>
                    <p:cNvPicPr>
                      <a:picLocks noChangeAspect="1"/>
                    </p:cNvPicPr>
                    <p:nvPr/>
                  </p:nvPicPr>
                  <p:blipFill>
                    <a:blip r:embed="rId5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973608" y="836709"/>
                      <a:ext cx="1051538" cy="59070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362" name="Group 361"/>
                    <p:cNvGrpSpPr/>
                    <p:nvPr/>
                  </p:nvGrpSpPr>
                  <p:grpSpPr>
                    <a:xfrm>
                      <a:off x="3019762" y="836710"/>
                      <a:ext cx="7312878" cy="590707"/>
                      <a:chOff x="3019762" y="836710"/>
                      <a:chExt cx="7312878" cy="590707"/>
                    </a:xfrm>
                  </p:grpSpPr>
                  <p:pic>
                    <p:nvPicPr>
                      <p:cNvPr id="363" name="Picture 362"/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email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19762" y="836712"/>
                        <a:ext cx="1051538" cy="590705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364" name="Group 363"/>
                      <p:cNvGrpSpPr/>
                      <p:nvPr/>
                    </p:nvGrpSpPr>
                    <p:grpSpPr>
                      <a:xfrm>
                        <a:off x="4063061" y="836710"/>
                        <a:ext cx="6269579" cy="590707"/>
                        <a:chOff x="2034961" y="836710"/>
                        <a:chExt cx="6269579" cy="590707"/>
                      </a:xfrm>
                    </p:grpSpPr>
                    <p:pic>
                      <p:nvPicPr>
                        <p:cNvPr id="365" name="Picture 36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5" cstate="email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034961" y="836712"/>
                          <a:ext cx="1051538" cy="590705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366" name="Group 365"/>
                        <p:cNvGrpSpPr/>
                        <p:nvPr/>
                      </p:nvGrpSpPr>
                      <p:grpSpPr>
                        <a:xfrm>
                          <a:off x="3078109" y="836710"/>
                          <a:ext cx="5226431" cy="590707"/>
                          <a:chOff x="2358029" y="836710"/>
                          <a:chExt cx="5226431" cy="590707"/>
                        </a:xfrm>
                      </p:grpSpPr>
                      <p:pic>
                        <p:nvPicPr>
                          <p:cNvPr id="367" name="Picture 366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5" cstate="email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358029" y="836710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368" name="Picture 367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5" cstate="email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391270" y="836712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grpSp>
                        <p:nvGrpSpPr>
                          <p:cNvPr id="369" name="Group 368"/>
                          <p:cNvGrpSpPr/>
                          <p:nvPr/>
                        </p:nvGrpSpPr>
                        <p:grpSpPr>
                          <a:xfrm>
                            <a:off x="4442808" y="836711"/>
                            <a:ext cx="3141652" cy="590706"/>
                            <a:chOff x="2930640" y="836711"/>
                            <a:chExt cx="3141652" cy="590706"/>
                          </a:xfrm>
                        </p:grpSpPr>
                        <p:pic>
                          <p:nvPicPr>
                            <p:cNvPr id="370" name="Picture 369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5" cstate="email">
                              <a:extLst>
                                <a:ext uri="{28A0092B-C50C-407E-A947-70E740481C1C}">
                                  <a14:useLocalDpi xmlns:a14="http://schemas.microsoft.com/office/drawing/2010/main"/>
                                </a:ext>
                              </a:extLst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30640" y="836712"/>
                              <a:ext cx="1051538" cy="590705"/>
                            </a:xfrm>
                            <a:prstGeom prst="rect">
                              <a:avLst/>
                            </a:prstGeom>
                          </p:spPr>
                        </p:pic>
                        <p:grpSp>
                          <p:nvGrpSpPr>
                            <p:cNvPr id="371" name="Group 370"/>
                            <p:cNvGrpSpPr/>
                            <p:nvPr/>
                          </p:nvGrpSpPr>
                          <p:grpSpPr>
                            <a:xfrm>
                              <a:off x="3974910" y="836711"/>
                              <a:ext cx="2097382" cy="590706"/>
                              <a:chOff x="2887475" y="836711"/>
                              <a:chExt cx="2097382" cy="590706"/>
                            </a:xfrm>
                          </p:grpSpPr>
                          <p:pic>
                            <p:nvPicPr>
                              <p:cNvPr id="372" name="Picture 371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5" cstate="email">
                                <a:extLst>
                                  <a:ext uri="{28A0092B-C50C-407E-A947-70E740481C1C}">
                                    <a14:useLocalDpi xmlns:a14="http://schemas.microsoft.com/office/drawing/2010/main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887475" y="836711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  <p:pic>
                            <p:nvPicPr>
                              <p:cNvPr id="373" name="Picture 372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5" cstate="email">
                                <a:extLst>
                                  <a:ext uri="{28A0092B-C50C-407E-A947-70E740481C1C}">
                                    <a14:useLocalDpi xmlns:a14="http://schemas.microsoft.com/office/drawing/2010/main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3933319" y="836712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grpSp>
                      </p:grpSp>
                    </p:grpSp>
                  </p:grpSp>
                </p:grpSp>
              </p:grpSp>
            </p:grpSp>
          </p:grpSp>
        </p:grpSp>
        <p:grpSp>
          <p:nvGrpSpPr>
            <p:cNvPr id="335" name="Group 334"/>
            <p:cNvGrpSpPr/>
            <p:nvPr/>
          </p:nvGrpSpPr>
          <p:grpSpPr>
            <a:xfrm>
              <a:off x="6180360" y="836319"/>
              <a:ext cx="11513406" cy="590836"/>
              <a:chOff x="1195498" y="836581"/>
              <a:chExt cx="11513406" cy="590836"/>
            </a:xfrm>
          </p:grpSpPr>
          <p:pic>
            <p:nvPicPr>
              <p:cNvPr id="336" name="Picture 335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5498" y="836581"/>
                <a:ext cx="1051538" cy="590705"/>
              </a:xfrm>
              <a:prstGeom prst="rect">
                <a:avLst/>
              </a:prstGeom>
            </p:spPr>
          </p:pic>
          <p:grpSp>
            <p:nvGrpSpPr>
              <p:cNvPr id="337" name="Group 336"/>
              <p:cNvGrpSpPr/>
              <p:nvPr/>
            </p:nvGrpSpPr>
            <p:grpSpPr>
              <a:xfrm>
                <a:off x="2246796" y="836708"/>
                <a:ext cx="10462108" cy="590709"/>
                <a:chOff x="2246796" y="836708"/>
                <a:chExt cx="10462108" cy="590709"/>
              </a:xfrm>
            </p:grpSpPr>
            <p:pic>
              <p:nvPicPr>
                <p:cNvPr id="338" name="Picture 337"/>
                <p:cNvPicPr>
                  <a:picLocks noChangeAspect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46796" y="836712"/>
                  <a:ext cx="1051538" cy="590705"/>
                </a:xfrm>
                <a:prstGeom prst="rect">
                  <a:avLst/>
                </a:prstGeom>
              </p:spPr>
            </p:pic>
            <p:grpSp>
              <p:nvGrpSpPr>
                <p:cNvPr id="339" name="Group 338"/>
                <p:cNvGrpSpPr/>
                <p:nvPr/>
              </p:nvGrpSpPr>
              <p:grpSpPr>
                <a:xfrm>
                  <a:off x="3298334" y="836708"/>
                  <a:ext cx="9410570" cy="590709"/>
                  <a:chOff x="2506246" y="836708"/>
                  <a:chExt cx="9410570" cy="590709"/>
                </a:xfrm>
              </p:grpSpPr>
              <p:pic>
                <p:nvPicPr>
                  <p:cNvPr id="340" name="Picture 339"/>
                  <p:cNvPicPr>
                    <a:picLocks noChangeAspect="1"/>
                  </p:cNvPicPr>
                  <p:nvPr/>
                </p:nvPicPr>
                <p:blipFill>
                  <a:blip r:embed="rId5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506246" y="836708"/>
                    <a:ext cx="1051538" cy="590705"/>
                  </a:xfrm>
                  <a:prstGeom prst="rect">
                    <a:avLst/>
                  </a:prstGeom>
                </p:spPr>
              </p:pic>
              <p:grpSp>
                <p:nvGrpSpPr>
                  <p:cNvPr id="341" name="Group 340"/>
                  <p:cNvGrpSpPr/>
                  <p:nvPr/>
                </p:nvGrpSpPr>
                <p:grpSpPr>
                  <a:xfrm>
                    <a:off x="3557784" y="836709"/>
                    <a:ext cx="8359032" cy="590708"/>
                    <a:chOff x="1973608" y="836709"/>
                    <a:chExt cx="8359032" cy="590708"/>
                  </a:xfrm>
                </p:grpSpPr>
                <p:pic>
                  <p:nvPicPr>
                    <p:cNvPr id="342" name="Picture 341"/>
                    <p:cNvPicPr>
                      <a:picLocks noChangeAspect="1"/>
                    </p:cNvPicPr>
                    <p:nvPr/>
                  </p:nvPicPr>
                  <p:blipFill>
                    <a:blip r:embed="rId5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1973608" y="836709"/>
                      <a:ext cx="1051538" cy="590705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343" name="Group 342"/>
                    <p:cNvGrpSpPr/>
                    <p:nvPr/>
                  </p:nvGrpSpPr>
                  <p:grpSpPr>
                    <a:xfrm>
                      <a:off x="3019762" y="836710"/>
                      <a:ext cx="7312878" cy="590707"/>
                      <a:chOff x="3019762" y="836710"/>
                      <a:chExt cx="7312878" cy="590707"/>
                    </a:xfrm>
                  </p:grpSpPr>
                  <p:pic>
                    <p:nvPicPr>
                      <p:cNvPr id="344" name="Picture 343"/>
                      <p:cNvPicPr>
                        <a:picLocks noChangeAspect="1"/>
                      </p:cNvPicPr>
                      <p:nvPr/>
                    </p:nvPicPr>
                    <p:blipFill>
                      <a:blip r:embed="rId5" cstate="email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19762" y="836712"/>
                        <a:ext cx="1051538" cy="590705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345" name="Group 344"/>
                      <p:cNvGrpSpPr/>
                      <p:nvPr/>
                    </p:nvGrpSpPr>
                    <p:grpSpPr>
                      <a:xfrm>
                        <a:off x="4063061" y="836710"/>
                        <a:ext cx="6269579" cy="590707"/>
                        <a:chOff x="2034961" y="836710"/>
                        <a:chExt cx="6269579" cy="590707"/>
                      </a:xfrm>
                    </p:grpSpPr>
                    <p:pic>
                      <p:nvPicPr>
                        <p:cNvPr id="346" name="Picture 345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5" cstate="email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2034961" y="836712"/>
                          <a:ext cx="1051538" cy="590705"/>
                        </a:xfrm>
                        <a:prstGeom prst="rect">
                          <a:avLst/>
                        </a:prstGeom>
                      </p:spPr>
                    </p:pic>
                    <p:grpSp>
                      <p:nvGrpSpPr>
                        <p:cNvPr id="347" name="Group 346"/>
                        <p:cNvGrpSpPr/>
                        <p:nvPr/>
                      </p:nvGrpSpPr>
                      <p:grpSpPr>
                        <a:xfrm>
                          <a:off x="3078109" y="836710"/>
                          <a:ext cx="5226431" cy="590707"/>
                          <a:chOff x="2358029" y="836710"/>
                          <a:chExt cx="5226431" cy="590707"/>
                        </a:xfrm>
                      </p:grpSpPr>
                      <p:pic>
                        <p:nvPicPr>
                          <p:cNvPr id="348" name="Picture 347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5" cstate="email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358029" y="836710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pic>
                        <p:nvPicPr>
                          <p:cNvPr id="349" name="Picture 348"/>
                          <p:cNvPicPr>
                            <a:picLocks noChangeAspect="1"/>
                          </p:cNvPicPr>
                          <p:nvPr/>
                        </p:nvPicPr>
                        <p:blipFill>
                          <a:blip r:embed="rId5" cstate="email">
                            <a:extLst>
                              <a:ext uri="{28A0092B-C50C-407E-A947-70E740481C1C}">
                                <a14:useLocalDpi xmlns:a14="http://schemas.microsoft.com/office/drawing/2010/main"/>
                              </a:ext>
                            </a:extLst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3381745" y="836712"/>
                            <a:ext cx="1051538" cy="590705"/>
                          </a:xfrm>
                          <a:prstGeom prst="rect">
                            <a:avLst/>
                          </a:prstGeom>
                        </p:spPr>
                      </p:pic>
                      <p:grpSp>
                        <p:nvGrpSpPr>
                          <p:cNvPr id="350" name="Group 349"/>
                          <p:cNvGrpSpPr/>
                          <p:nvPr/>
                        </p:nvGrpSpPr>
                        <p:grpSpPr>
                          <a:xfrm>
                            <a:off x="4433283" y="836711"/>
                            <a:ext cx="3151177" cy="590706"/>
                            <a:chOff x="2921115" y="836711"/>
                            <a:chExt cx="3151177" cy="590706"/>
                          </a:xfrm>
                        </p:grpSpPr>
                        <p:pic>
                          <p:nvPicPr>
                            <p:cNvPr id="351" name="Picture 350"/>
                            <p:cNvPicPr>
                              <a:picLocks noChangeAspect="1"/>
                            </p:cNvPicPr>
                            <p:nvPr/>
                          </p:nvPicPr>
                          <p:blipFill>
                            <a:blip r:embed="rId5" cstate="email">
                              <a:extLst>
                                <a:ext uri="{28A0092B-C50C-407E-A947-70E740481C1C}">
                                  <a14:useLocalDpi xmlns:a14="http://schemas.microsoft.com/office/drawing/2010/main"/>
                                </a:ext>
                              </a:extLst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21115" y="836712"/>
                              <a:ext cx="1051538" cy="590705"/>
                            </a:xfrm>
                            <a:prstGeom prst="rect">
                              <a:avLst/>
                            </a:prstGeom>
                          </p:spPr>
                        </p:pic>
                        <p:grpSp>
                          <p:nvGrpSpPr>
                            <p:cNvPr id="352" name="Group 351"/>
                            <p:cNvGrpSpPr/>
                            <p:nvPr/>
                          </p:nvGrpSpPr>
                          <p:grpSpPr>
                            <a:xfrm>
                              <a:off x="3974910" y="836711"/>
                              <a:ext cx="2097382" cy="590706"/>
                              <a:chOff x="2887475" y="836711"/>
                              <a:chExt cx="2097382" cy="590706"/>
                            </a:xfrm>
                          </p:grpSpPr>
                          <p:pic>
                            <p:nvPicPr>
                              <p:cNvPr id="353" name="Picture 352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5" cstate="email">
                                <a:extLst>
                                  <a:ext uri="{28A0092B-C50C-407E-A947-70E740481C1C}">
                                    <a14:useLocalDpi xmlns:a14="http://schemas.microsoft.com/office/drawing/2010/main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887475" y="836711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  <p:pic>
                            <p:nvPicPr>
                              <p:cNvPr id="354" name="Picture 353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5" cstate="email">
                                <a:extLst>
                                  <a:ext uri="{28A0092B-C50C-407E-A947-70E740481C1C}">
                                    <a14:useLocalDpi xmlns:a14="http://schemas.microsoft.com/office/drawing/2010/main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3933319" y="836712"/>
                                <a:ext cx="1051538" cy="59070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grpSp>
                      </p:grpSp>
                    </p:grpSp>
                  </p:grpSp>
                </p:grp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36871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5 7.86673E-8 L 0.25799 -0.00093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60" y="-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15356E-6 L -0.30226 -0.00047 " pathEditMode="relative" rAng="0" ptsTypes="AA">
                                      <p:cBhvr>
                                        <p:cTn id="8" dur="20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22" y="-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226 -0.00116 L 0.08454 -0.00116 " pathEditMode="relative" rAng="0" ptsTypes="AA">
                                      <p:cBhvr>
                                        <p:cTn id="10" dur="20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4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81481E-6 L -0.28143 0.00116 " pathEditMode="relative" rAng="0" ptsTypes="AA">
                                      <p:cBhvr>
                                        <p:cTn id="12" dur="20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63" y="4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4" dur="20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3770" y="2471630"/>
            <a:ext cx="43815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564904"/>
            <a:ext cx="352425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7913" y="2679444"/>
            <a:ext cx="30480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7913" y="2552592"/>
            <a:ext cx="381000" cy="16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2040" y="2636911"/>
            <a:ext cx="720000" cy="678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4610892" y="836712"/>
            <a:ext cx="1185244" cy="324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1400" b="1" i="1" dirty="0" smtClean="0">
                <a:solidFill>
                  <a:schemeClr val="bg1">
                    <a:lumMod val="75000"/>
                  </a:schemeClr>
                </a:solidFill>
                <a:sym typeface="Wingdings 3"/>
              </a:rPr>
              <a:t>fx-83GT PLUS</a:t>
            </a:r>
            <a:endParaRPr lang="en-IE" sz="1400" i="1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6295" y="548681"/>
            <a:ext cx="3560221" cy="5729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0185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4744"/>
            <a:ext cx="4472905" cy="6762938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  <a:effectLst/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6286508" y="2132856"/>
            <a:ext cx="3114741" cy="774672"/>
            <a:chOff x="6284844" y="-43728"/>
            <a:chExt cx="3114741" cy="774672"/>
          </a:xfrm>
        </p:grpSpPr>
        <p:sp>
          <p:nvSpPr>
            <p:cNvPr id="4" name="Rounded Rectangle 3">
              <a:hlinkClick r:id="rId4" action="ppaction://hlinkfile"/>
            </p:cNvPr>
            <p:cNvSpPr/>
            <p:nvPr/>
          </p:nvSpPr>
          <p:spPr>
            <a:xfrm>
              <a:off x="6284844" y="-43728"/>
              <a:ext cx="2304000" cy="77467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 smtClean="0">
                  <a:solidFill>
                    <a:srgbClr val="C00000"/>
                  </a:solidFill>
                </a:rPr>
                <a:t>BIMDAS</a:t>
              </a:r>
            </a:p>
            <a:p>
              <a:pPr algn="ctr"/>
              <a:r>
                <a:rPr lang="en-IE" dirty="0" smtClean="0">
                  <a:solidFill>
                    <a:srgbClr val="C00000"/>
                  </a:solidFill>
                </a:rPr>
                <a:t>Worksheet</a:t>
              </a: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8319465" y="-16432"/>
              <a:ext cx="1080120" cy="72008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5400" dirty="0" smtClean="0">
                  <a:solidFill>
                    <a:srgbClr val="C00000"/>
                  </a:solidFill>
                  <a:sym typeface="Wingdings"/>
                </a:rPr>
                <a:t></a:t>
              </a:r>
              <a:endParaRPr lang="en-IE" sz="5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7337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395536" y="1700808"/>
            <a:ext cx="2160240" cy="1656184"/>
          </a:xfrm>
          <a:prstGeom prst="borderCallout2">
            <a:avLst>
              <a:gd name="adj1" fmla="val 23072"/>
              <a:gd name="adj2" fmla="val 101426"/>
              <a:gd name="adj3" fmla="val 61607"/>
              <a:gd name="adj4" fmla="val 118686"/>
              <a:gd name="adj5" fmla="val 65321"/>
              <a:gd name="adj6" fmla="val 143319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This allows me to access all the alternate functions written in yellow above the key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60392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395536" y="1628800"/>
            <a:ext cx="2160240" cy="1800200"/>
          </a:xfrm>
          <a:prstGeom prst="borderCallout2">
            <a:avLst>
              <a:gd name="adj1" fmla="val 23072"/>
              <a:gd name="adj2" fmla="val 101426"/>
              <a:gd name="adj3" fmla="val 61607"/>
              <a:gd name="adj4" fmla="val 118686"/>
              <a:gd name="adj5" fmla="val 64961"/>
              <a:gd name="adj6" fmla="val 161038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/>
              <a:t>This allows me to access all the alternate functions written in </a:t>
            </a:r>
            <a:r>
              <a:rPr lang="en-IE" dirty="0" smtClean="0"/>
              <a:t>Red </a:t>
            </a:r>
          </a:p>
          <a:p>
            <a:pPr algn="ctr"/>
            <a:r>
              <a:rPr lang="en-IE" dirty="0" smtClean="0"/>
              <a:t>above the key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96086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Callout 2 2"/>
          <p:cNvSpPr/>
          <p:nvPr/>
        </p:nvSpPr>
        <p:spPr>
          <a:xfrm>
            <a:off x="6249888" y="3096519"/>
            <a:ext cx="2664296" cy="1800200"/>
          </a:xfrm>
          <a:prstGeom prst="borderCallout2">
            <a:avLst>
              <a:gd name="adj1" fmla="val 11512"/>
              <a:gd name="adj2" fmla="val -2965"/>
              <a:gd name="adj3" fmla="val -1253"/>
              <a:gd name="adj4" fmla="val -11728"/>
              <a:gd name="adj5" fmla="val -3022"/>
              <a:gd name="adj6" fmla="val -47050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This cursor allows me to navigate through a </a:t>
            </a:r>
          </a:p>
          <a:p>
            <a:pPr algn="ctr"/>
            <a:r>
              <a:rPr lang="en-IE" dirty="0" smtClean="0"/>
              <a:t>Menu, </a:t>
            </a:r>
          </a:p>
          <a:p>
            <a:pPr algn="ctr"/>
            <a:r>
              <a:rPr lang="en-IE" dirty="0" smtClean="0"/>
              <a:t> a current or a previous</a:t>
            </a:r>
          </a:p>
          <a:p>
            <a:pPr algn="ctr"/>
            <a:r>
              <a:rPr lang="en-IE" dirty="0" smtClean="0"/>
              <a:t> calculation</a:t>
            </a:r>
            <a:endParaRPr lang="en-IE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742331"/>
            <a:ext cx="18097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856" y="2276872"/>
            <a:ext cx="180975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856" y="2744094"/>
            <a:ext cx="180975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64"/>
          <a:stretch/>
        </p:blipFill>
        <p:spPr bwMode="auto">
          <a:xfrm>
            <a:off x="376856" y="3136518"/>
            <a:ext cx="18097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85168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85168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57202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val 9"/>
          <p:cNvSpPr/>
          <p:nvPr/>
        </p:nvSpPr>
        <p:spPr>
          <a:xfrm>
            <a:off x="5148064" y="1412776"/>
            <a:ext cx="360040" cy="36004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Line Callout 2 10"/>
          <p:cNvSpPr/>
          <p:nvPr/>
        </p:nvSpPr>
        <p:spPr>
          <a:xfrm>
            <a:off x="6228138" y="394881"/>
            <a:ext cx="2707796" cy="2058203"/>
          </a:xfrm>
          <a:prstGeom prst="borderCallout2">
            <a:avLst>
              <a:gd name="adj1" fmla="val 1767"/>
              <a:gd name="adj2" fmla="val -3193"/>
              <a:gd name="adj3" fmla="val 62440"/>
              <a:gd name="adj4" fmla="val -5933"/>
              <a:gd name="adj5" fmla="val 61172"/>
              <a:gd name="adj6" fmla="val -25028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An indicator in the upper right corner indicates that enough memory exists for me to use a previous calculation</a:t>
            </a:r>
          </a:p>
        </p:txBody>
      </p:sp>
    </p:spTree>
    <p:extLst>
      <p:ext uri="{BB962C8B-B14F-4D97-AF65-F5344CB8AC3E}">
        <p14:creationId xmlns:p14="http://schemas.microsoft.com/office/powerpoint/2010/main" val="1289019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Line Callout 2 3"/>
          <p:cNvSpPr/>
          <p:nvPr/>
        </p:nvSpPr>
        <p:spPr>
          <a:xfrm>
            <a:off x="6382971" y="3693308"/>
            <a:ext cx="2160240" cy="936104"/>
          </a:xfrm>
          <a:prstGeom prst="borderCallout2">
            <a:avLst>
              <a:gd name="adj1" fmla="val 50241"/>
              <a:gd name="adj2" fmla="val -10302"/>
              <a:gd name="adj3" fmla="val 2544"/>
              <a:gd name="adj4" fmla="val -16667"/>
              <a:gd name="adj5" fmla="val -90693"/>
              <a:gd name="adj6" fmla="val -50605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This allows me to change the mode of the calculator</a:t>
            </a:r>
            <a:endParaRPr lang="en-IE" dirty="0"/>
          </a:p>
        </p:txBody>
      </p:sp>
      <p:sp>
        <p:nvSpPr>
          <p:cNvPr id="6" name="Line Callout 2 5"/>
          <p:cNvSpPr/>
          <p:nvPr/>
        </p:nvSpPr>
        <p:spPr>
          <a:xfrm>
            <a:off x="372001" y="1010757"/>
            <a:ext cx="2160240" cy="936104"/>
          </a:xfrm>
          <a:prstGeom prst="borderCallout2">
            <a:avLst>
              <a:gd name="adj1" fmla="val 27615"/>
              <a:gd name="adj2" fmla="val 102903"/>
              <a:gd name="adj3" fmla="val 33211"/>
              <a:gd name="adj4" fmla="val 125084"/>
              <a:gd name="adj5" fmla="val 71776"/>
              <a:gd name="adj6" fmla="val 151686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General Calculations</a:t>
            </a:r>
            <a:endParaRPr lang="en-IE" dirty="0"/>
          </a:p>
        </p:txBody>
      </p:sp>
      <p:sp>
        <p:nvSpPr>
          <p:cNvPr id="7" name="Line Callout 2 6"/>
          <p:cNvSpPr/>
          <p:nvPr/>
        </p:nvSpPr>
        <p:spPr>
          <a:xfrm>
            <a:off x="372001" y="2347450"/>
            <a:ext cx="2160240" cy="1297573"/>
          </a:xfrm>
          <a:prstGeom prst="borderCallout2">
            <a:avLst>
              <a:gd name="adj1" fmla="val 50332"/>
              <a:gd name="adj2" fmla="val 102903"/>
              <a:gd name="adj3" fmla="val -5407"/>
              <a:gd name="adj4" fmla="val 114748"/>
              <a:gd name="adj5" fmla="val -36964"/>
              <a:gd name="adj6" fmla="val 147748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Generation of a number  table</a:t>
            </a:r>
          </a:p>
          <a:p>
            <a:pPr algn="ctr"/>
            <a:r>
              <a:rPr lang="en-IE" dirty="0" smtClean="0"/>
              <a:t> based on an expression</a:t>
            </a:r>
            <a:endParaRPr lang="en-IE" dirty="0"/>
          </a:p>
        </p:txBody>
      </p:sp>
      <p:sp>
        <p:nvSpPr>
          <p:cNvPr id="8" name="Line Callout 2 7"/>
          <p:cNvSpPr/>
          <p:nvPr/>
        </p:nvSpPr>
        <p:spPr>
          <a:xfrm>
            <a:off x="6382971" y="1034477"/>
            <a:ext cx="2160240" cy="936104"/>
          </a:xfrm>
          <a:prstGeom prst="borderCallout2">
            <a:avLst>
              <a:gd name="adj1" fmla="val 27615"/>
              <a:gd name="adj2" fmla="val -5872"/>
              <a:gd name="adj3" fmla="val 42298"/>
              <a:gd name="adj4" fmla="val -29464"/>
              <a:gd name="adj5" fmla="val 60418"/>
              <a:gd name="adj6" fmla="val -48145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Statistical and Regression Calculations</a:t>
            </a:r>
            <a:endParaRPr lang="en-IE" dirty="0"/>
          </a:p>
        </p:txBody>
      </p:sp>
      <p:sp>
        <p:nvSpPr>
          <p:cNvPr id="9" name="Line Callout 2 8"/>
          <p:cNvSpPr/>
          <p:nvPr/>
        </p:nvSpPr>
        <p:spPr>
          <a:xfrm>
            <a:off x="6369555" y="2347450"/>
            <a:ext cx="2160240" cy="936104"/>
          </a:xfrm>
          <a:prstGeom prst="borderCallout2">
            <a:avLst>
              <a:gd name="adj1" fmla="val 44653"/>
              <a:gd name="adj2" fmla="val -949"/>
              <a:gd name="adj3" fmla="val 3680"/>
              <a:gd name="adj4" fmla="val -14698"/>
              <a:gd name="adj5" fmla="val -54301"/>
              <a:gd name="adj6" fmla="val -38301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Verify Calculations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58120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5163" y="647700"/>
            <a:ext cx="2733675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Line Callout 2 2"/>
          <p:cNvSpPr/>
          <p:nvPr/>
        </p:nvSpPr>
        <p:spPr>
          <a:xfrm>
            <a:off x="372001" y="542705"/>
            <a:ext cx="2160240" cy="936104"/>
          </a:xfrm>
          <a:prstGeom prst="borderCallout2">
            <a:avLst>
              <a:gd name="adj1" fmla="val 50332"/>
              <a:gd name="adj2" fmla="val 102903"/>
              <a:gd name="adj3" fmla="val 61607"/>
              <a:gd name="adj4" fmla="val 118686"/>
              <a:gd name="adj5" fmla="val 117445"/>
              <a:gd name="adj6" fmla="val 150037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Natural Display</a:t>
            </a:r>
          </a:p>
        </p:txBody>
      </p:sp>
      <p:sp>
        <p:nvSpPr>
          <p:cNvPr id="5" name="Line Callout 2 4"/>
          <p:cNvSpPr/>
          <p:nvPr/>
        </p:nvSpPr>
        <p:spPr>
          <a:xfrm>
            <a:off x="6372200" y="542705"/>
            <a:ext cx="2160240" cy="936104"/>
          </a:xfrm>
          <a:prstGeom prst="borderCallout2">
            <a:avLst>
              <a:gd name="adj1" fmla="val 57944"/>
              <a:gd name="adj2" fmla="val -4293"/>
              <a:gd name="adj3" fmla="val 61607"/>
              <a:gd name="adj4" fmla="val -20394"/>
              <a:gd name="adj5" fmla="val 123788"/>
              <a:gd name="adj6" fmla="val -37968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Linear Display</a:t>
            </a:r>
          </a:p>
        </p:txBody>
      </p:sp>
      <p:sp>
        <p:nvSpPr>
          <p:cNvPr id="7" name="Line Callout 2 6"/>
          <p:cNvSpPr/>
          <p:nvPr/>
        </p:nvSpPr>
        <p:spPr>
          <a:xfrm>
            <a:off x="6372200" y="2204864"/>
            <a:ext cx="2160240" cy="1800200"/>
          </a:xfrm>
          <a:prstGeom prst="borderCallout2">
            <a:avLst>
              <a:gd name="adj1" fmla="val 67483"/>
              <a:gd name="adj2" fmla="val -3743"/>
              <a:gd name="adj3" fmla="val 67544"/>
              <a:gd name="adj4" fmla="val -69319"/>
              <a:gd name="adj5" fmla="val 30369"/>
              <a:gd name="adj6" fmla="val -121526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If we press the shift Key before we press this key we can alter the way the calculator is</a:t>
            </a:r>
          </a:p>
          <a:p>
            <a:pPr algn="ctr"/>
            <a:r>
              <a:rPr lang="en-IE" dirty="0" smtClean="0"/>
              <a:t> SET UP</a:t>
            </a:r>
          </a:p>
        </p:txBody>
      </p:sp>
      <p:sp>
        <p:nvSpPr>
          <p:cNvPr id="8" name="Line Callout 2 7"/>
          <p:cNvSpPr/>
          <p:nvPr/>
        </p:nvSpPr>
        <p:spPr>
          <a:xfrm>
            <a:off x="6372200" y="2204864"/>
            <a:ext cx="2160240" cy="1800200"/>
          </a:xfrm>
          <a:prstGeom prst="borderCallout2">
            <a:avLst>
              <a:gd name="adj1" fmla="val 67483"/>
              <a:gd name="adj2" fmla="val -3743"/>
              <a:gd name="adj3" fmla="val 66225"/>
              <a:gd name="adj4" fmla="val -29189"/>
              <a:gd name="adj5" fmla="val 35646"/>
              <a:gd name="adj6" fmla="val -59407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If we press the shift Key before we press this key we can alter the way the calculator is</a:t>
            </a:r>
          </a:p>
          <a:p>
            <a:pPr algn="ctr"/>
            <a:r>
              <a:rPr lang="en-IE" dirty="0" smtClean="0"/>
              <a:t> SET UP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72001" y="2987122"/>
            <a:ext cx="8496944" cy="3223178"/>
            <a:chOff x="372001" y="2987122"/>
            <a:chExt cx="8496944" cy="3223178"/>
          </a:xfrm>
        </p:grpSpPr>
        <p:grpSp>
          <p:nvGrpSpPr>
            <p:cNvPr id="6" name="Group 5"/>
            <p:cNvGrpSpPr/>
            <p:nvPr/>
          </p:nvGrpSpPr>
          <p:grpSpPr>
            <a:xfrm>
              <a:off x="372001" y="2987122"/>
              <a:ext cx="8496944" cy="3223178"/>
              <a:chOff x="251520" y="3861048"/>
              <a:chExt cx="8496944" cy="3223178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51520" y="3861048"/>
                <a:ext cx="8496944" cy="322317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IE" b="1" u="sng" dirty="0" smtClean="0">
                    <a:solidFill>
                      <a:srgbClr val="C00000"/>
                    </a:solidFill>
                  </a:rPr>
                  <a:t>1  </a:t>
                </a:r>
                <a:r>
                  <a:rPr lang="en-IE" b="1" u="sng" dirty="0" err="1" smtClean="0">
                    <a:solidFill>
                      <a:srgbClr val="C00000"/>
                    </a:solidFill>
                  </a:rPr>
                  <a:t>MthIO</a:t>
                </a:r>
                <a:r>
                  <a:rPr lang="en-IE" b="1" u="sng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IE" b="1" dirty="0" smtClean="0">
                    <a:solidFill>
                      <a:srgbClr val="C00000"/>
                    </a:solidFill>
                  </a:rPr>
                  <a:t>  2  </a:t>
                </a:r>
                <a:r>
                  <a:rPr lang="en-IE" b="1" dirty="0" err="1" smtClean="0">
                    <a:solidFill>
                      <a:srgbClr val="C00000"/>
                    </a:solidFill>
                  </a:rPr>
                  <a:t>LineIO</a:t>
                </a:r>
                <a:r>
                  <a:rPr lang="en-IE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en-IE" dirty="0" smtClean="0">
                    <a:solidFill>
                      <a:srgbClr val="C00000"/>
                    </a:solidFill>
                  </a:rPr>
                  <a:t>Specifies the display format.</a:t>
                </a:r>
              </a:p>
              <a:p>
                <a:endParaRPr lang="en-IE" dirty="0" smtClean="0">
                  <a:solidFill>
                    <a:srgbClr val="C00000"/>
                  </a:solidFill>
                </a:endParaRPr>
              </a:p>
              <a:p>
                <a:r>
                  <a:rPr lang="en-IE" b="1" dirty="0" smtClean="0">
                    <a:solidFill>
                      <a:srgbClr val="C00000"/>
                    </a:solidFill>
                  </a:rPr>
                  <a:t>Natural Display (</a:t>
                </a:r>
                <a:r>
                  <a:rPr lang="en-IE" b="1" dirty="0" err="1" smtClean="0">
                    <a:solidFill>
                      <a:srgbClr val="C00000"/>
                    </a:solidFill>
                  </a:rPr>
                  <a:t>MthIO</a:t>
                </a:r>
                <a:r>
                  <a:rPr lang="en-IE" b="1" dirty="0" smtClean="0">
                    <a:solidFill>
                      <a:srgbClr val="C00000"/>
                    </a:solidFill>
                  </a:rPr>
                  <a:t>) </a:t>
                </a:r>
              </a:p>
              <a:p>
                <a:r>
                  <a:rPr lang="en-IE" dirty="0" smtClean="0">
                    <a:solidFill>
                      <a:srgbClr val="C00000"/>
                    </a:solidFill>
                  </a:rPr>
                  <a:t>Causes fraction, irrational numbers, and other expressions to</a:t>
                </a:r>
              </a:p>
              <a:p>
                <a:r>
                  <a:rPr lang="en-IE" dirty="0" smtClean="0">
                    <a:solidFill>
                      <a:srgbClr val="C00000"/>
                    </a:solidFill>
                  </a:rPr>
                  <a:t>be displayed as they are written on the paper.</a:t>
                </a:r>
              </a:p>
              <a:p>
                <a:endParaRPr lang="en-IE" b="1" dirty="0">
                  <a:solidFill>
                    <a:srgbClr val="C00000"/>
                  </a:solidFill>
                </a:endParaRPr>
              </a:p>
              <a:p>
                <a:r>
                  <a:rPr lang="en-IE" b="1" dirty="0" smtClean="0">
                    <a:solidFill>
                      <a:srgbClr val="C00000"/>
                    </a:solidFill>
                  </a:rPr>
                  <a:t>Linear Display (</a:t>
                </a:r>
                <a:r>
                  <a:rPr lang="en-IE" b="1" dirty="0" err="1" smtClean="0">
                    <a:solidFill>
                      <a:srgbClr val="C00000"/>
                    </a:solidFill>
                  </a:rPr>
                  <a:t>LineIO</a:t>
                </a:r>
                <a:r>
                  <a:rPr lang="en-IE" b="1" dirty="0" smtClean="0">
                    <a:solidFill>
                      <a:srgbClr val="C00000"/>
                    </a:solidFill>
                  </a:rPr>
                  <a:t>) </a:t>
                </a:r>
                <a:r>
                  <a:rPr lang="en-IE" dirty="0" smtClean="0">
                    <a:solidFill>
                      <a:srgbClr val="C00000"/>
                    </a:solidFill>
                  </a:rPr>
                  <a:t>causes fractions and other expressions</a:t>
                </a:r>
              </a:p>
              <a:p>
                <a:r>
                  <a:rPr lang="en-IE" dirty="0" smtClean="0">
                    <a:solidFill>
                      <a:srgbClr val="C00000"/>
                    </a:solidFill>
                  </a:rPr>
                  <a:t> to be displayed in a single line. </a:t>
                </a:r>
              </a:p>
              <a:p>
                <a:endParaRPr lang="en-IE" dirty="0">
                  <a:solidFill>
                    <a:srgbClr val="C00000"/>
                  </a:solidFill>
                </a:endParaRPr>
              </a:p>
              <a:p>
                <a:endParaRPr lang="en-IE" dirty="0" smtClean="0">
                  <a:solidFill>
                    <a:srgbClr val="C00000"/>
                  </a:solidFill>
                </a:endParaRPr>
              </a:p>
              <a:p>
                <a:endParaRPr lang="en-IE" dirty="0">
                  <a:solidFill>
                    <a:srgbClr val="C00000"/>
                  </a:solidFill>
                </a:endParaRPr>
              </a:p>
            </p:txBody>
          </p:sp>
          <p:pic>
            <p:nvPicPr>
              <p:cNvPr id="9" name="Picture 2"/>
              <p:cNvPicPr>
                <a:picLocks noChangeAspect="1" noChangeArrowheads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4261" t="51143" r="1964" b="23423"/>
              <a:stretch/>
            </p:blipFill>
            <p:spPr bwMode="auto">
              <a:xfrm>
                <a:off x="6156176" y="5445224"/>
                <a:ext cx="2535073" cy="10895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4413" t="7853" r="2219" b="69057"/>
              <a:stretch/>
            </p:blipFill>
            <p:spPr bwMode="auto">
              <a:xfrm>
                <a:off x="6156176" y="4149080"/>
                <a:ext cx="2504518" cy="989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0" name="Rounded Rectangle 9"/>
            <p:cNvSpPr/>
            <p:nvPr/>
          </p:nvSpPr>
          <p:spPr>
            <a:xfrm>
              <a:off x="431376" y="3105872"/>
              <a:ext cx="216000" cy="216000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415547" y="3117242"/>
              <a:ext cx="216000" cy="216000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</p:spTree>
    <p:extLst>
      <p:ext uri="{BB962C8B-B14F-4D97-AF65-F5344CB8AC3E}">
        <p14:creationId xmlns:p14="http://schemas.microsoft.com/office/powerpoint/2010/main" val="313960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8" grpId="0" animBg="1"/>
      <p:bldP spid="8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5163" y="647700"/>
            <a:ext cx="2733675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361546" y="2636912"/>
            <a:ext cx="8496944" cy="1296144"/>
            <a:chOff x="361546" y="2636912"/>
            <a:chExt cx="8496944" cy="1296144"/>
          </a:xfrm>
        </p:grpSpPr>
        <p:sp>
          <p:nvSpPr>
            <p:cNvPr id="4" name="Rectangle 3"/>
            <p:cNvSpPr/>
            <p:nvPr/>
          </p:nvSpPr>
          <p:spPr>
            <a:xfrm>
              <a:off x="361546" y="2636912"/>
              <a:ext cx="8496944" cy="129614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IE" b="1" u="sng" dirty="0" smtClean="0">
                  <a:solidFill>
                    <a:srgbClr val="C00000"/>
                  </a:solidFill>
                </a:rPr>
                <a:t>3 </a:t>
              </a:r>
              <a:r>
                <a:rPr lang="en-IE" b="1" u="sng" dirty="0" err="1" smtClean="0">
                  <a:solidFill>
                    <a:srgbClr val="C00000"/>
                  </a:solidFill>
                </a:rPr>
                <a:t>Deg</a:t>
              </a:r>
              <a:r>
                <a:rPr lang="en-IE" b="1" u="sng" dirty="0" smtClean="0">
                  <a:solidFill>
                    <a:srgbClr val="C00000"/>
                  </a:solidFill>
                </a:rPr>
                <a:t>  </a:t>
              </a:r>
              <a:r>
                <a:rPr lang="en-IE" b="1" dirty="0" smtClean="0">
                  <a:solidFill>
                    <a:srgbClr val="C00000"/>
                  </a:solidFill>
                </a:rPr>
                <a:t>  4  Rad   5   </a:t>
              </a:r>
              <a:r>
                <a:rPr lang="en-IE" b="1" dirty="0" err="1" smtClean="0">
                  <a:solidFill>
                    <a:srgbClr val="C00000"/>
                  </a:solidFill>
                </a:rPr>
                <a:t>Gra</a:t>
              </a:r>
              <a:r>
                <a:rPr lang="en-IE" b="1" dirty="0" smtClean="0">
                  <a:solidFill>
                    <a:srgbClr val="C00000"/>
                  </a:solidFill>
                </a:rPr>
                <a:t> </a:t>
              </a:r>
              <a:r>
                <a:rPr lang="en-IE" dirty="0" smtClean="0">
                  <a:solidFill>
                    <a:srgbClr val="C00000"/>
                  </a:solidFill>
                </a:rPr>
                <a:t>Specifies degrees, radians or grads as the angle unit for value input and calculation result display.</a:t>
              </a:r>
            </a:p>
            <a:p>
              <a:endParaRPr lang="en-IE" dirty="0">
                <a:solidFill>
                  <a:srgbClr val="C00000"/>
                </a:solidFill>
              </a:endParaRPr>
            </a:p>
            <a:p>
              <a:r>
                <a:rPr lang="en-IE" dirty="0" smtClean="0">
                  <a:solidFill>
                    <a:srgbClr val="C00000"/>
                  </a:solidFill>
                </a:rPr>
                <a:t>Note: D R G are displayed on the top line of the calculator</a:t>
              </a:r>
              <a:endParaRPr lang="en-IE" dirty="0">
                <a:solidFill>
                  <a:srgbClr val="C00000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1151453" y="2757178"/>
              <a:ext cx="216000" cy="216000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1882438" y="2757178"/>
              <a:ext cx="216000" cy="216000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94626" y="2765837"/>
              <a:ext cx="216000" cy="216000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7453" y="4149080"/>
            <a:ext cx="6501322" cy="2317601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015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620688"/>
            <a:ext cx="2733675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91864" y="2433338"/>
            <a:ext cx="8496944" cy="491606"/>
            <a:chOff x="361546" y="2636912"/>
            <a:chExt cx="8496944" cy="491606"/>
          </a:xfrm>
        </p:grpSpPr>
        <p:sp>
          <p:nvSpPr>
            <p:cNvPr id="8" name="Rectangle 7"/>
            <p:cNvSpPr/>
            <p:nvPr/>
          </p:nvSpPr>
          <p:spPr>
            <a:xfrm>
              <a:off x="361546" y="2636912"/>
              <a:ext cx="8496944" cy="49160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IE" b="1" dirty="0" smtClean="0">
                  <a:solidFill>
                    <a:srgbClr val="C00000"/>
                  </a:solidFill>
                </a:rPr>
                <a:t>6  Fix     7   </a:t>
              </a:r>
              <a:r>
                <a:rPr lang="en-IE" b="1" dirty="0" err="1" smtClean="0">
                  <a:solidFill>
                    <a:srgbClr val="C00000"/>
                  </a:solidFill>
                </a:rPr>
                <a:t>Sci</a:t>
              </a:r>
              <a:r>
                <a:rPr lang="en-IE" b="1" dirty="0" smtClean="0">
                  <a:solidFill>
                    <a:srgbClr val="C00000"/>
                  </a:solidFill>
                </a:rPr>
                <a:t>    </a:t>
              </a:r>
              <a:r>
                <a:rPr lang="en-IE" b="1" u="sng" dirty="0" smtClean="0">
                  <a:solidFill>
                    <a:srgbClr val="C00000"/>
                  </a:solidFill>
                </a:rPr>
                <a:t>8  Norm</a:t>
              </a:r>
              <a:r>
                <a:rPr lang="en-IE" b="1" dirty="0" smtClean="0">
                  <a:solidFill>
                    <a:srgbClr val="C00000"/>
                  </a:solidFill>
                </a:rPr>
                <a:t> </a:t>
              </a:r>
              <a:r>
                <a:rPr lang="en-IE" dirty="0" smtClean="0">
                  <a:solidFill>
                    <a:srgbClr val="C00000"/>
                  </a:solidFill>
                </a:rPr>
                <a:t>Specifies the number of digits for display of a calculation result</a:t>
              </a: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151453" y="2769053"/>
              <a:ext cx="216000" cy="216000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882438" y="2780928"/>
              <a:ext cx="216000" cy="216000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94626" y="2765837"/>
              <a:ext cx="216000" cy="216000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391864" y="2924944"/>
            <a:ext cx="8496944" cy="187942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b="1" dirty="0" smtClean="0">
                <a:solidFill>
                  <a:srgbClr val="C00000"/>
                </a:solidFill>
              </a:rPr>
              <a:t>Fix:  </a:t>
            </a:r>
            <a:r>
              <a:rPr lang="en-IE" dirty="0" smtClean="0">
                <a:solidFill>
                  <a:srgbClr val="C00000"/>
                </a:solidFill>
              </a:rPr>
              <a:t>The value you specify (from 0 to 9) controls the number of decimal places for displayed calculation results.  Calculation results are rounded off to the specified digit before being displayed.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e.g. 	100 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÷ 7 	= 14.286 	(Fix 3)</a:t>
            </a:r>
          </a:p>
          <a:p>
            <a:r>
              <a:rPr lang="en-IE" dirty="0">
                <a:solidFill>
                  <a:srgbClr val="C00000"/>
                </a:solidFill>
                <a:ea typeface="Cambria Math"/>
              </a:rPr>
              <a:t>	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	= 14.29    	(Fix 2)</a:t>
            </a:r>
            <a:endParaRPr lang="en-IE" dirty="0">
              <a:solidFill>
                <a:srgbClr val="C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5536" y="2924944"/>
            <a:ext cx="8496944" cy="187942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b="1" dirty="0" err="1" smtClean="0">
                <a:solidFill>
                  <a:srgbClr val="C00000"/>
                </a:solidFill>
              </a:rPr>
              <a:t>Sci</a:t>
            </a:r>
            <a:r>
              <a:rPr lang="en-IE" b="1" dirty="0" smtClean="0">
                <a:solidFill>
                  <a:srgbClr val="C00000"/>
                </a:solidFill>
              </a:rPr>
              <a:t>:  Scientific notation </a:t>
            </a:r>
            <a:r>
              <a:rPr lang="en-IE" dirty="0" smtClean="0">
                <a:solidFill>
                  <a:srgbClr val="C00000"/>
                </a:solidFill>
              </a:rPr>
              <a:t>The value you specify (from 1 to 10) controls the number of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 decimal places for displayed calculation results.  Calculation results are rounded off to the specified digit before being displayed.</a:t>
            </a:r>
          </a:p>
          <a:p>
            <a:r>
              <a:rPr lang="en-IE" dirty="0" smtClean="0">
                <a:solidFill>
                  <a:srgbClr val="C00000"/>
                </a:solidFill>
              </a:rPr>
              <a:t>e.g. 	100 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÷ 7 	= 1.4286 x 10</a:t>
            </a:r>
            <a:r>
              <a:rPr lang="en-IE" baseline="30000" dirty="0" smtClean="0">
                <a:solidFill>
                  <a:srgbClr val="C00000"/>
                </a:solidFill>
                <a:ea typeface="Cambria Math"/>
              </a:rPr>
              <a:t>1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  	(</a:t>
            </a:r>
            <a:r>
              <a:rPr lang="en-IE" dirty="0" err="1" smtClean="0">
                <a:solidFill>
                  <a:srgbClr val="C00000"/>
                </a:solidFill>
                <a:ea typeface="Cambria Math"/>
              </a:rPr>
              <a:t>Sci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 5)</a:t>
            </a:r>
          </a:p>
          <a:p>
            <a:r>
              <a:rPr lang="en-IE" dirty="0">
                <a:solidFill>
                  <a:srgbClr val="C00000"/>
                </a:solidFill>
                <a:ea typeface="Cambria Math"/>
              </a:rPr>
              <a:t>	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	= 1.429 x 10</a:t>
            </a:r>
            <a:r>
              <a:rPr lang="en-IE" baseline="30000" dirty="0" smtClean="0">
                <a:solidFill>
                  <a:srgbClr val="C00000"/>
                </a:solidFill>
                <a:ea typeface="Cambria Math"/>
              </a:rPr>
              <a:t>1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    	(</a:t>
            </a:r>
            <a:r>
              <a:rPr lang="en-IE" dirty="0" err="1" smtClean="0">
                <a:solidFill>
                  <a:srgbClr val="C00000"/>
                </a:solidFill>
                <a:ea typeface="Cambria Math"/>
              </a:rPr>
              <a:t>Sci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 4)</a:t>
            </a:r>
            <a:endParaRPr lang="en-IE" dirty="0">
              <a:solidFill>
                <a:srgbClr val="C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5536" y="2924944"/>
            <a:ext cx="8496944" cy="187942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b="1" dirty="0" smtClean="0">
                <a:solidFill>
                  <a:srgbClr val="C00000"/>
                </a:solidFill>
              </a:rPr>
              <a:t>Norm:  </a:t>
            </a:r>
            <a:r>
              <a:rPr lang="en-IE" dirty="0" smtClean="0">
                <a:solidFill>
                  <a:srgbClr val="C00000"/>
                </a:solidFill>
              </a:rPr>
              <a:t>Selecting one of the two available settings (</a:t>
            </a:r>
            <a:r>
              <a:rPr lang="en-IE" b="1" u="sng" dirty="0" smtClean="0">
                <a:solidFill>
                  <a:srgbClr val="C00000"/>
                </a:solidFill>
              </a:rPr>
              <a:t>Norm1</a:t>
            </a:r>
            <a:r>
              <a:rPr lang="en-IE" dirty="0" smtClean="0">
                <a:solidFill>
                  <a:srgbClr val="C00000"/>
                </a:solidFill>
              </a:rPr>
              <a:t>, Norm 2) determines the range in which the results will be displayed in non-exponential format.  Outside the specified range results are displayed using exponential format</a:t>
            </a:r>
          </a:p>
          <a:p>
            <a:r>
              <a:rPr lang="en-IE" dirty="0" smtClean="0">
                <a:solidFill>
                  <a:srgbClr val="C00000"/>
                </a:solidFill>
                <a:ea typeface="Cambria Math"/>
              </a:rPr>
              <a:t>Norm 1:  10</a:t>
            </a:r>
            <a:r>
              <a:rPr lang="en-IE" baseline="30000" dirty="0" smtClean="0">
                <a:solidFill>
                  <a:srgbClr val="C00000"/>
                </a:solidFill>
                <a:ea typeface="Cambria Math"/>
              </a:rPr>
              <a:t>-2  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 &gt; |x|, |x| </a:t>
            </a:r>
            <a:r>
              <a:rPr lang="en-IE" dirty="0" smtClean="0">
                <a:solidFill>
                  <a:srgbClr val="C00000"/>
                </a:solidFill>
                <a:latin typeface="Cambria Math"/>
                <a:ea typeface="Cambria Math"/>
              </a:rPr>
              <a:t>≥ 10</a:t>
            </a:r>
            <a:r>
              <a:rPr lang="en-IE" baseline="30000" dirty="0" smtClean="0">
                <a:solidFill>
                  <a:srgbClr val="C00000"/>
                </a:solidFill>
                <a:latin typeface="Cambria Math"/>
                <a:ea typeface="Cambria Math"/>
              </a:rPr>
              <a:t>10</a:t>
            </a:r>
            <a:r>
              <a:rPr lang="en-IE" dirty="0" smtClean="0">
                <a:solidFill>
                  <a:srgbClr val="C00000"/>
                </a:solidFill>
                <a:latin typeface="Cambria Math"/>
                <a:ea typeface="Cambria Math"/>
              </a:rPr>
              <a:t>     Norm 2:  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10</a:t>
            </a:r>
            <a:r>
              <a:rPr lang="en-IE" baseline="30000" dirty="0" smtClean="0">
                <a:solidFill>
                  <a:srgbClr val="C00000"/>
                </a:solidFill>
                <a:ea typeface="Cambria Math"/>
              </a:rPr>
              <a:t>-9  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 </a:t>
            </a:r>
            <a:r>
              <a:rPr lang="en-IE" dirty="0">
                <a:solidFill>
                  <a:srgbClr val="C00000"/>
                </a:solidFill>
                <a:ea typeface="Cambria Math"/>
              </a:rPr>
              <a:t>&gt; |x|, |x| </a:t>
            </a:r>
            <a:r>
              <a:rPr lang="en-IE" dirty="0">
                <a:solidFill>
                  <a:srgbClr val="C00000"/>
                </a:solidFill>
                <a:latin typeface="Cambria Math"/>
                <a:ea typeface="Cambria Math"/>
              </a:rPr>
              <a:t>≥ 10</a:t>
            </a:r>
            <a:r>
              <a:rPr lang="en-IE" baseline="30000" dirty="0">
                <a:solidFill>
                  <a:srgbClr val="C00000"/>
                </a:solidFill>
                <a:latin typeface="Cambria Math"/>
                <a:ea typeface="Cambria Math"/>
              </a:rPr>
              <a:t>10</a:t>
            </a:r>
            <a:r>
              <a:rPr lang="en-IE" dirty="0">
                <a:solidFill>
                  <a:srgbClr val="C00000"/>
                </a:solidFill>
                <a:latin typeface="Cambria Math"/>
                <a:ea typeface="Cambria Math"/>
              </a:rPr>
              <a:t> </a:t>
            </a:r>
            <a:endParaRPr lang="en-IE" dirty="0" smtClean="0">
              <a:solidFill>
                <a:srgbClr val="C00000"/>
              </a:solidFill>
              <a:latin typeface="Cambria Math"/>
              <a:ea typeface="Cambria Math"/>
            </a:endParaRPr>
          </a:p>
          <a:p>
            <a:r>
              <a:rPr lang="en-IE" dirty="0" smtClean="0">
                <a:solidFill>
                  <a:srgbClr val="C00000"/>
                </a:solidFill>
                <a:latin typeface="Cambria Math"/>
                <a:ea typeface="Cambria Math"/>
              </a:rPr>
              <a:t>E.g.  	1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 </a:t>
            </a:r>
            <a:r>
              <a:rPr lang="en-IE" dirty="0">
                <a:solidFill>
                  <a:srgbClr val="C00000"/>
                </a:solidFill>
                <a:ea typeface="Cambria Math"/>
              </a:rPr>
              <a:t>÷ 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100 	= 5 x 10</a:t>
            </a:r>
            <a:r>
              <a:rPr lang="en-IE" baseline="30000" dirty="0" smtClean="0">
                <a:solidFill>
                  <a:srgbClr val="C00000"/>
                </a:solidFill>
                <a:ea typeface="Cambria Math"/>
              </a:rPr>
              <a:t>-3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 	(Norm 1)</a:t>
            </a:r>
          </a:p>
          <a:p>
            <a:r>
              <a:rPr lang="en-IE" dirty="0">
                <a:solidFill>
                  <a:srgbClr val="C00000"/>
                </a:solidFill>
                <a:ea typeface="Cambria Math"/>
              </a:rPr>
              <a:t>	</a:t>
            </a:r>
            <a:r>
              <a:rPr lang="en-IE" dirty="0" smtClean="0">
                <a:solidFill>
                  <a:srgbClr val="C00000"/>
                </a:solidFill>
                <a:ea typeface="Cambria Math"/>
              </a:rPr>
              <a:t>	= 0.005 	(Norm 2)</a:t>
            </a:r>
            <a:endParaRPr lang="en-IE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154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5163" y="647700"/>
            <a:ext cx="2733675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635979"/>
            <a:ext cx="2762250" cy="555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Line Callout 2 3"/>
          <p:cNvSpPr/>
          <p:nvPr/>
        </p:nvSpPr>
        <p:spPr>
          <a:xfrm>
            <a:off x="6300192" y="1010756"/>
            <a:ext cx="2160240" cy="2058203"/>
          </a:xfrm>
          <a:prstGeom prst="borderCallout2">
            <a:avLst>
              <a:gd name="adj1" fmla="val 1767"/>
              <a:gd name="adj2" fmla="val -3193"/>
              <a:gd name="adj3" fmla="val 8781"/>
              <a:gd name="adj4" fmla="val -24791"/>
              <a:gd name="adj5" fmla="val 21938"/>
              <a:gd name="adj6" fmla="val -36869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An indicator in the upper right corner indicates that  another menu exists below the current one</a:t>
            </a:r>
          </a:p>
        </p:txBody>
      </p:sp>
      <p:sp>
        <p:nvSpPr>
          <p:cNvPr id="3" name="Oval 2"/>
          <p:cNvSpPr/>
          <p:nvPr/>
        </p:nvSpPr>
        <p:spPr>
          <a:xfrm>
            <a:off x="5148064" y="1412776"/>
            <a:ext cx="360040" cy="36004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Line Callout 2 5"/>
          <p:cNvSpPr/>
          <p:nvPr/>
        </p:nvSpPr>
        <p:spPr>
          <a:xfrm>
            <a:off x="6300192" y="1010757"/>
            <a:ext cx="2160240" cy="2058203"/>
          </a:xfrm>
          <a:prstGeom prst="borderCallout2">
            <a:avLst>
              <a:gd name="adj1" fmla="val 1767"/>
              <a:gd name="adj2" fmla="val -3193"/>
              <a:gd name="adj3" fmla="val 8781"/>
              <a:gd name="adj4" fmla="val -24791"/>
              <a:gd name="adj5" fmla="val 21938"/>
              <a:gd name="adj6" fmla="val -36869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An indicator in the upper right corner indicates that  another menu exists above the current one</a:t>
            </a:r>
          </a:p>
        </p:txBody>
      </p:sp>
    </p:spTree>
    <p:extLst>
      <p:ext uri="{BB962C8B-B14F-4D97-AF65-F5344CB8AC3E}">
        <p14:creationId xmlns:p14="http://schemas.microsoft.com/office/powerpoint/2010/main" val="4212040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3"/>
            <a:ext cx="9144000" cy="1021277"/>
          </a:xfrm>
          <a:prstGeom prst="rect">
            <a:avLst/>
          </a:prstGeom>
          <a:solidFill>
            <a:srgbClr val="9900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IE" sz="3600" b="1" i="1" dirty="0">
                <a:solidFill>
                  <a:srgbClr val="FFCC33"/>
                </a:solidFill>
              </a:rPr>
              <a:t>Project Maths</a:t>
            </a:r>
            <a:r>
              <a:rPr lang="en-IE" sz="3600" b="1" i="1" dirty="0" smtClean="0">
                <a:solidFill>
                  <a:srgbClr val="FFCC33"/>
                </a:solidFill>
              </a:rPr>
              <a:t>: Use of Casio Calculators</a:t>
            </a:r>
            <a:endParaRPr lang="en-IE" sz="3600" b="1" i="1" dirty="0">
              <a:solidFill>
                <a:srgbClr val="FFCC33"/>
              </a:solidFill>
              <a:ea typeface="ＭＳ Ｐゴシック" pitchFamily="34" charset="-128"/>
            </a:endParaRPr>
          </a:p>
        </p:txBody>
      </p:sp>
      <p:grpSp>
        <p:nvGrpSpPr>
          <p:cNvPr id="2" name="Group 26"/>
          <p:cNvGrpSpPr/>
          <p:nvPr/>
        </p:nvGrpSpPr>
        <p:grpSpPr>
          <a:xfrm>
            <a:off x="652321" y="6097751"/>
            <a:ext cx="3246007" cy="534473"/>
            <a:chOff x="961324" y="5863285"/>
            <a:chExt cx="6440503" cy="850609"/>
          </a:xfrm>
        </p:grpSpPr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105" y="5863285"/>
              <a:ext cx="1403215" cy="77964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4" name="Picture 23" descr="logo.pn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324" y="5863285"/>
              <a:ext cx="1489448" cy="79408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5" name="Picture 24" descr="NDP_logo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06653" y="5863285"/>
              <a:ext cx="1939710" cy="77522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6" name="Picture 25" descr="ec_drumcondra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22695" y="5863285"/>
              <a:ext cx="1079132" cy="85060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ounded Rectangle 7"/>
              <p:cNvSpPr/>
              <p:nvPr/>
            </p:nvSpPr>
            <p:spPr>
              <a:xfrm>
                <a:off x="107504" y="1196752"/>
                <a:ext cx="8927472" cy="3024336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numCol="2" rtlCol="0" anchor="t" anchorCtr="0"/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 smtClean="0">
                    <a:solidFill>
                      <a:srgbClr val="FFC000"/>
                    </a:solidFill>
                  </a:rPr>
                  <a:t>BIMDAS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 smtClean="0">
                    <a:solidFill>
                      <a:srgbClr val="FFC000"/>
                    </a:solidFill>
                  </a:rPr>
                  <a:t>CURSOR KEYS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 smtClean="0">
                    <a:solidFill>
                      <a:srgbClr val="FFC000"/>
                    </a:solidFill>
                  </a:rPr>
                  <a:t>MODE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 smtClean="0">
                    <a:solidFill>
                      <a:srgbClr val="FFC000"/>
                    </a:solidFill>
                  </a:rPr>
                  <a:t>SETUP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 smtClean="0">
                    <a:solidFill>
                      <a:srgbClr val="FFC000"/>
                    </a:solidFill>
                  </a:rPr>
                  <a:t>MEMORIES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 smtClean="0">
                    <a:solidFill>
                      <a:srgbClr val="FFC000"/>
                    </a:solidFill>
                  </a:rPr>
                  <a:t>GENERAL FUNCTIONS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 smtClean="0">
                    <a:solidFill>
                      <a:srgbClr val="FFC000"/>
                    </a:solidFill>
                  </a:rPr>
                  <a:t>SEXIGESIMAL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 smtClean="0">
                    <a:solidFill>
                      <a:srgbClr val="FFC000"/>
                    </a:solidFill>
                  </a:rPr>
                  <a:t>PRIME FACTORS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 smtClean="0">
                    <a:solidFill>
                      <a:srgbClr val="FFC000"/>
                    </a:solidFill>
                  </a:rPr>
                  <a:t>CLEAR MEMORY</a:t>
                </a:r>
              </a:p>
              <a:p>
                <a:pPr lvl="0"/>
                <a:endParaRPr lang="en-IE" sz="2400" dirty="0" smtClean="0">
                  <a:solidFill>
                    <a:srgbClr val="FFC000"/>
                  </a:solidFill>
                </a:endParaRPr>
              </a:p>
              <a:p>
                <a:pPr marL="285750" lvl="0" indent="-285750">
                  <a:buFont typeface="Arial" pitchFamily="34" charset="0"/>
                  <a:buChar char="•"/>
                </a:pPr>
                <a:r>
                  <a:rPr lang="en-IE" sz="2400" dirty="0" smtClean="0">
                    <a:solidFill>
                      <a:srgbClr val="FFC000"/>
                    </a:solidFill>
                  </a:rPr>
                  <a:t>RANDOM</a:t>
                </a:r>
                <a:endParaRPr lang="en-IE" sz="2400" dirty="0">
                  <a:solidFill>
                    <a:srgbClr val="FFC000"/>
                  </a:solidFill>
                </a:endParaRPr>
              </a:p>
              <a:p>
                <a:pPr marL="285750" lvl="0" indent="-285750">
                  <a:buFont typeface="Arial" pitchFamily="34" charset="0"/>
                  <a:buChar char="•"/>
                </a:pPr>
                <a:r>
                  <a:rPr lang="en-IE" sz="2400" dirty="0">
                    <a:solidFill>
                      <a:srgbClr val="FFC000"/>
                    </a:solidFill>
                  </a:rPr>
                  <a:t>POLAR </a:t>
                </a:r>
                <a14:m>
                  <m:oMath xmlns:m="http://schemas.openxmlformats.org/officeDocument/2006/math">
                    <m:r>
                      <a:rPr lang="en-IE" sz="2400" i="1">
                        <a:solidFill>
                          <a:srgbClr val="FFC000"/>
                        </a:solidFill>
                        <a:latin typeface="Cambria Math"/>
                        <a:ea typeface="Cambria Math"/>
                      </a:rPr>
                      <m:t>↔</m:t>
                    </m:r>
                  </m:oMath>
                </a14:m>
                <a:r>
                  <a:rPr lang="en-IE" sz="2400" dirty="0">
                    <a:solidFill>
                      <a:srgbClr val="FFC000"/>
                    </a:solidFill>
                  </a:rPr>
                  <a:t>RECTANGULAR</a:t>
                </a:r>
              </a:p>
              <a:p>
                <a:pPr marL="285750" lvl="0" indent="-285750">
                  <a:buFont typeface="Arial" pitchFamily="34" charset="0"/>
                  <a:buChar char="•"/>
                </a:pPr>
                <a:r>
                  <a:rPr lang="en-IE" sz="2400" dirty="0">
                    <a:solidFill>
                      <a:srgbClr val="FFC000"/>
                    </a:solidFill>
                  </a:rPr>
                  <a:t>STATISTICS MODE</a:t>
                </a:r>
              </a:p>
              <a:p>
                <a:pPr marL="285750" lvl="0" indent="-285750">
                  <a:buFont typeface="Arial" pitchFamily="34" charset="0"/>
                  <a:buChar char="•"/>
                </a:pPr>
                <a:r>
                  <a:rPr lang="en-IE" sz="2400" dirty="0">
                    <a:solidFill>
                      <a:srgbClr val="FFC000"/>
                    </a:solidFill>
                  </a:rPr>
                  <a:t>TABLE MODE</a:t>
                </a:r>
              </a:p>
              <a:p>
                <a:pPr marL="285750" lvl="0" indent="-285750">
                  <a:buFont typeface="Arial" pitchFamily="34" charset="0"/>
                  <a:buChar char="•"/>
                </a:pPr>
                <a:r>
                  <a:rPr lang="en-IE" sz="2400" dirty="0">
                    <a:solidFill>
                      <a:srgbClr val="FFC000"/>
                    </a:solidFill>
                  </a:rPr>
                  <a:t>VERIFY MODE</a:t>
                </a:r>
              </a:p>
              <a:p>
                <a:pPr marL="285750" lvl="0" indent="-285750">
                  <a:buFont typeface="Arial" pitchFamily="34" charset="0"/>
                  <a:buChar char="•"/>
                </a:pPr>
                <a:r>
                  <a:rPr lang="en-IE" sz="2400" dirty="0">
                    <a:solidFill>
                      <a:srgbClr val="FFC000"/>
                    </a:solidFill>
                  </a:rPr>
                  <a:t>KNOWING YOUR CALCULATOR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IE" sz="2400" dirty="0" smtClean="0">
                  <a:solidFill>
                    <a:srgbClr val="FFC000"/>
                  </a:solidFill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IE" sz="2400" dirty="0" smtClean="0">
                  <a:solidFill>
                    <a:srgbClr val="FFC000"/>
                  </a:solidFill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IE" sz="2400" dirty="0" smtClean="0">
                  <a:solidFill>
                    <a:srgbClr val="FFC000"/>
                  </a:solidFill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IE" sz="2400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8" name="Rounded 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196752"/>
                <a:ext cx="8927472" cy="3024336"/>
              </a:xfrm>
              <a:prstGeom prst="roundRect">
                <a:avLst/>
              </a:prstGeom>
              <a:blipFill rotWithShape="1">
                <a:blip r:embed="rId10"/>
                <a:stretch>
                  <a:fillRect b="-21000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</p:spTree>
    <p:controls>
      <mc:AlternateContent xmlns:mc="http://schemas.openxmlformats.org/markup-compatibility/2006">
        <mc:Choice xmlns:v="urn:schemas-microsoft-com:vml" Requires="v">
          <p:control spid="2069" name="FOfficeDoc1" r:id="rId2" imgW="2238687" imgH="1603393"/>
        </mc:Choice>
        <mc:Fallback>
          <p:control name="FOfficeDoc1" r:id="rId2" imgW="2238687" imgH="1603393">
            <p:pic>
              <p:nvPicPr>
                <p:cNvPr id="0" name="FOfficeDoc1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03800" y="3878263"/>
                  <a:ext cx="3822700" cy="27384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6149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0875" y="652463"/>
            <a:ext cx="2762250" cy="555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23528" y="2809624"/>
            <a:ext cx="8496944" cy="1051424"/>
            <a:chOff x="481925" y="3313680"/>
            <a:chExt cx="8496944" cy="1051424"/>
          </a:xfrm>
        </p:grpSpPr>
        <p:grpSp>
          <p:nvGrpSpPr>
            <p:cNvPr id="8" name="Group 7"/>
            <p:cNvGrpSpPr/>
            <p:nvPr/>
          </p:nvGrpSpPr>
          <p:grpSpPr>
            <a:xfrm>
              <a:off x="481925" y="3313680"/>
              <a:ext cx="8496944" cy="1051424"/>
              <a:chOff x="361546" y="2636912"/>
              <a:chExt cx="8496944" cy="491606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361546" y="2636912"/>
                <a:ext cx="8496944" cy="49160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   1   </a:t>
                </a:r>
                <a:r>
                  <a:rPr lang="en-IE" sz="2000" b="1" dirty="0" err="1" smtClean="0">
                    <a:solidFill>
                      <a:srgbClr val="C00000"/>
                    </a:solidFill>
                    <a:sym typeface="Wingdings 3"/>
                  </a:rPr>
                  <a:t>ab</a:t>
                </a:r>
                <a:r>
                  <a:rPr lang="en-IE" sz="2000" b="1" dirty="0" smtClean="0">
                    <a:solidFill>
                      <a:srgbClr val="C00000"/>
                    </a:solidFill>
                    <a:sym typeface="Wingdings 3"/>
                  </a:rPr>
                  <a:t>/c</a:t>
                </a:r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       2</a:t>
                </a:r>
                <a:r>
                  <a:rPr lang="en-IE" b="1" dirty="0" smtClean="0">
                    <a:solidFill>
                      <a:srgbClr val="C00000"/>
                    </a:solidFill>
                  </a:rPr>
                  <a:t>   </a:t>
                </a:r>
                <a:r>
                  <a:rPr lang="en-IE" sz="2000" b="1" dirty="0" smtClean="0">
                    <a:solidFill>
                      <a:srgbClr val="C00000"/>
                    </a:solidFill>
                  </a:rPr>
                  <a:t>d/c</a:t>
                </a:r>
                <a:r>
                  <a:rPr lang="en-IE" b="1" dirty="0" smtClean="0">
                    <a:solidFill>
                      <a:srgbClr val="C00000"/>
                    </a:solidFill>
                  </a:rPr>
                  <a:t>  </a:t>
                </a:r>
                <a:r>
                  <a:rPr lang="en-IE" dirty="0" smtClean="0">
                    <a:solidFill>
                      <a:srgbClr val="C00000"/>
                    </a:solidFill>
                  </a:rPr>
                  <a:t>  Specifies either mixed fraction (</a:t>
                </a:r>
                <a:r>
                  <a:rPr lang="en-IE" dirty="0" err="1" smtClean="0">
                    <a:solidFill>
                      <a:srgbClr val="C00000"/>
                    </a:solidFill>
                  </a:rPr>
                  <a:t>ab</a:t>
                </a:r>
                <a:r>
                  <a:rPr lang="en-IE" dirty="0" smtClean="0">
                    <a:solidFill>
                      <a:srgbClr val="C00000"/>
                    </a:solidFill>
                  </a:rPr>
                  <a:t>/c) or improper fraction (d/c) for display of fractions in calculation results</a:t>
                </a:r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2123639" y="2777761"/>
                <a:ext cx="216000" cy="100993"/>
              </a:xfrm>
              <a:prstGeom prst="roundRect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779213" y="2777712"/>
                <a:ext cx="216000" cy="100993"/>
              </a:xfrm>
              <a:prstGeom prst="roundRect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</p:grpSp>
        <p:sp>
          <p:nvSpPr>
            <p:cNvPr id="3" name="Oval 2"/>
            <p:cNvSpPr/>
            <p:nvPr/>
          </p:nvSpPr>
          <p:spPr>
            <a:xfrm>
              <a:off x="539552" y="3580347"/>
              <a:ext cx="288032" cy="232443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4" name="Oval 13"/>
            <p:cNvSpPr/>
            <p:nvPr/>
          </p:nvSpPr>
          <p:spPr>
            <a:xfrm>
              <a:off x="1823821" y="3573016"/>
              <a:ext cx="288032" cy="232443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23528" y="2809624"/>
            <a:ext cx="8496944" cy="1051424"/>
            <a:chOff x="475928" y="2962024"/>
            <a:chExt cx="8496944" cy="1051424"/>
          </a:xfrm>
        </p:grpSpPr>
        <p:grpSp>
          <p:nvGrpSpPr>
            <p:cNvPr id="16" name="Group 15"/>
            <p:cNvGrpSpPr/>
            <p:nvPr/>
          </p:nvGrpSpPr>
          <p:grpSpPr>
            <a:xfrm>
              <a:off x="475928" y="2962024"/>
              <a:ext cx="8496944" cy="1051424"/>
              <a:chOff x="481925" y="3313680"/>
              <a:chExt cx="8496944" cy="1051424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481925" y="3313680"/>
                <a:ext cx="8496944" cy="1051424"/>
                <a:chOff x="361546" y="2636912"/>
                <a:chExt cx="8496944" cy="491606"/>
              </a:xfrm>
            </p:grpSpPr>
            <p:sp>
              <p:nvSpPr>
                <p:cNvPr id="20" name="Rectangle 19"/>
                <p:cNvSpPr/>
                <p:nvPr/>
              </p:nvSpPr>
              <p:spPr>
                <a:xfrm>
                  <a:off x="361546" y="2636912"/>
                  <a:ext cx="8496944" cy="4916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IE" b="1" dirty="0" smtClean="0">
                      <a:solidFill>
                        <a:srgbClr val="C00000"/>
                      </a:solidFill>
                      <a:sym typeface="Wingdings 3"/>
                    </a:rPr>
                    <a:t>   3   STAT    1  ON  ;   </a:t>
                  </a:r>
                  <a:r>
                    <a:rPr lang="en-IE" b="1" u="sng" dirty="0" smtClean="0">
                      <a:solidFill>
                        <a:srgbClr val="C00000"/>
                      </a:solidFill>
                      <a:sym typeface="Wingdings 3"/>
                    </a:rPr>
                    <a:t>2</a:t>
                  </a:r>
                  <a:r>
                    <a:rPr lang="en-IE" b="1" u="sng" dirty="0" smtClean="0">
                      <a:solidFill>
                        <a:srgbClr val="C00000"/>
                      </a:solidFill>
                    </a:rPr>
                    <a:t>  OFF</a:t>
                  </a:r>
                  <a:r>
                    <a:rPr lang="en-IE" b="1" dirty="0" smtClean="0">
                      <a:solidFill>
                        <a:srgbClr val="C00000"/>
                      </a:solidFill>
                    </a:rPr>
                    <a:t>  </a:t>
                  </a:r>
                  <a:r>
                    <a:rPr lang="en-IE" dirty="0" smtClean="0">
                      <a:solidFill>
                        <a:srgbClr val="C00000"/>
                      </a:solidFill>
                    </a:rPr>
                    <a:t>  Specifies whether or not to display a FREQ (frequency ) column in the STAT Mode Stat Editor.</a:t>
                  </a:r>
                </a:p>
              </p:txBody>
            </p:sp>
            <p:sp>
              <p:nvSpPr>
                <p:cNvPr id="21" name="Rounded Rectangle 20"/>
                <p:cNvSpPr/>
                <p:nvPr/>
              </p:nvSpPr>
              <p:spPr>
                <a:xfrm>
                  <a:off x="1697564" y="2772209"/>
                  <a:ext cx="216000" cy="100993"/>
                </a:xfrm>
                <a:prstGeom prst="round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  <p:sp>
              <p:nvSpPr>
                <p:cNvPr id="22" name="Rounded Rectangle 21"/>
                <p:cNvSpPr/>
                <p:nvPr/>
              </p:nvSpPr>
              <p:spPr>
                <a:xfrm>
                  <a:off x="779213" y="2777712"/>
                  <a:ext cx="216000" cy="100993"/>
                </a:xfrm>
                <a:prstGeom prst="round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</p:grpSp>
          <p:sp>
            <p:nvSpPr>
              <p:cNvPr id="18" name="Oval 17"/>
              <p:cNvSpPr/>
              <p:nvPr/>
            </p:nvSpPr>
            <p:spPr>
              <a:xfrm>
                <a:off x="539552" y="3580347"/>
                <a:ext cx="288032" cy="232443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</p:grpSp>
        <p:sp>
          <p:nvSpPr>
            <p:cNvPr id="23" name="Rounded Rectangle 22"/>
            <p:cNvSpPr/>
            <p:nvPr/>
          </p:nvSpPr>
          <p:spPr>
            <a:xfrm>
              <a:off x="2664167" y="3248316"/>
              <a:ext cx="216000" cy="215999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3528" y="2809624"/>
            <a:ext cx="8496944" cy="1051424"/>
            <a:chOff x="475928" y="2962024"/>
            <a:chExt cx="8496944" cy="1051424"/>
          </a:xfrm>
        </p:grpSpPr>
        <p:grpSp>
          <p:nvGrpSpPr>
            <p:cNvPr id="26" name="Group 25"/>
            <p:cNvGrpSpPr/>
            <p:nvPr/>
          </p:nvGrpSpPr>
          <p:grpSpPr>
            <a:xfrm>
              <a:off x="475928" y="2962024"/>
              <a:ext cx="8496944" cy="1051424"/>
              <a:chOff x="481925" y="3313680"/>
              <a:chExt cx="8496944" cy="1051424"/>
            </a:xfrm>
          </p:grpSpPr>
          <p:grpSp>
            <p:nvGrpSpPr>
              <p:cNvPr id="28" name="Group 27"/>
              <p:cNvGrpSpPr/>
              <p:nvPr/>
            </p:nvGrpSpPr>
            <p:grpSpPr>
              <a:xfrm>
                <a:off x="481925" y="3313680"/>
                <a:ext cx="8496944" cy="1051424"/>
                <a:chOff x="361546" y="2636912"/>
                <a:chExt cx="8496944" cy="491606"/>
              </a:xfrm>
            </p:grpSpPr>
            <p:sp>
              <p:nvSpPr>
                <p:cNvPr id="30" name="Rectangle 29"/>
                <p:cNvSpPr/>
                <p:nvPr/>
              </p:nvSpPr>
              <p:spPr>
                <a:xfrm>
                  <a:off x="361546" y="2636912"/>
                  <a:ext cx="8496944" cy="4916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en-IE" b="1" dirty="0" smtClean="0">
                      <a:solidFill>
                        <a:srgbClr val="C00000"/>
                      </a:solidFill>
                      <a:sym typeface="Wingdings 3"/>
                    </a:rPr>
                    <a:t>   4   </a:t>
                  </a:r>
                  <a:r>
                    <a:rPr lang="en-IE" b="1" dirty="0" err="1" smtClean="0">
                      <a:solidFill>
                        <a:srgbClr val="C00000"/>
                      </a:solidFill>
                      <a:sym typeface="Wingdings 3"/>
                    </a:rPr>
                    <a:t>Rdec</a:t>
                  </a:r>
                  <a:r>
                    <a:rPr lang="en-IE" b="1" dirty="0" smtClean="0">
                      <a:solidFill>
                        <a:srgbClr val="C00000"/>
                      </a:solidFill>
                      <a:sym typeface="Wingdings 3"/>
                    </a:rPr>
                    <a:t>   </a:t>
                  </a:r>
                  <a:r>
                    <a:rPr lang="en-IE" b="1" u="sng" dirty="0" smtClean="0">
                      <a:solidFill>
                        <a:srgbClr val="C00000"/>
                      </a:solidFill>
                      <a:sym typeface="Wingdings 3"/>
                    </a:rPr>
                    <a:t>1  ON  </a:t>
                  </a:r>
                  <a:r>
                    <a:rPr lang="en-IE" b="1" dirty="0" smtClean="0">
                      <a:solidFill>
                        <a:srgbClr val="C00000"/>
                      </a:solidFill>
                      <a:sym typeface="Wingdings 3"/>
                    </a:rPr>
                    <a:t>;   2</a:t>
                  </a:r>
                  <a:r>
                    <a:rPr lang="en-IE" b="1" dirty="0" smtClean="0">
                      <a:solidFill>
                        <a:srgbClr val="C00000"/>
                      </a:solidFill>
                    </a:rPr>
                    <a:t>  OFF  </a:t>
                  </a:r>
                  <a:r>
                    <a:rPr lang="en-IE" dirty="0" smtClean="0">
                      <a:solidFill>
                        <a:srgbClr val="C00000"/>
                      </a:solidFill>
                    </a:rPr>
                    <a:t>  Specifies whether or not to display calculation results using recurring decimal form.</a:t>
                  </a:r>
                </a:p>
              </p:txBody>
            </p:sp>
            <p:sp>
              <p:nvSpPr>
                <p:cNvPr id="31" name="Rounded Rectangle 30"/>
                <p:cNvSpPr/>
                <p:nvPr/>
              </p:nvSpPr>
              <p:spPr>
                <a:xfrm>
                  <a:off x="1697564" y="2772209"/>
                  <a:ext cx="216000" cy="100993"/>
                </a:xfrm>
                <a:prstGeom prst="round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  <p:sp>
              <p:nvSpPr>
                <p:cNvPr id="32" name="Rounded Rectangle 31"/>
                <p:cNvSpPr/>
                <p:nvPr/>
              </p:nvSpPr>
              <p:spPr>
                <a:xfrm>
                  <a:off x="779213" y="2777712"/>
                  <a:ext cx="216000" cy="100993"/>
                </a:xfrm>
                <a:prstGeom prst="round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</p:grpSp>
          <p:sp>
            <p:nvSpPr>
              <p:cNvPr id="29" name="Oval 28"/>
              <p:cNvSpPr/>
              <p:nvPr/>
            </p:nvSpPr>
            <p:spPr>
              <a:xfrm>
                <a:off x="539552" y="3580347"/>
                <a:ext cx="288032" cy="232443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</p:grpSp>
        <p:sp>
          <p:nvSpPr>
            <p:cNvPr id="27" name="Rounded Rectangle 26"/>
            <p:cNvSpPr/>
            <p:nvPr/>
          </p:nvSpPr>
          <p:spPr>
            <a:xfrm>
              <a:off x="2664167" y="3248316"/>
              <a:ext cx="216000" cy="215999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23528" y="2809624"/>
            <a:ext cx="8496944" cy="1506469"/>
            <a:chOff x="475928" y="2962022"/>
            <a:chExt cx="8496944" cy="1506469"/>
          </a:xfrm>
        </p:grpSpPr>
        <p:grpSp>
          <p:nvGrpSpPr>
            <p:cNvPr id="34" name="Group 33"/>
            <p:cNvGrpSpPr/>
            <p:nvPr/>
          </p:nvGrpSpPr>
          <p:grpSpPr>
            <a:xfrm>
              <a:off x="475928" y="2962022"/>
              <a:ext cx="8496944" cy="1506469"/>
              <a:chOff x="481925" y="3313678"/>
              <a:chExt cx="8496944" cy="1506469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481925" y="3313678"/>
                <a:ext cx="8496944" cy="1506469"/>
                <a:chOff x="361546" y="2636912"/>
                <a:chExt cx="8496944" cy="704368"/>
              </a:xfrm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361546" y="2636912"/>
                  <a:ext cx="8496944" cy="70436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285750" indent="-285750">
                    <a:buFont typeface="Wingdings 3"/>
                    <a:buChar char="q"/>
                  </a:pPr>
                  <a:r>
                    <a:rPr lang="en-IE" b="1" dirty="0" smtClean="0">
                      <a:solidFill>
                        <a:srgbClr val="C00000"/>
                      </a:solidFill>
                      <a:sym typeface="Wingdings 3"/>
                    </a:rPr>
                    <a:t>  5   </a:t>
                  </a:r>
                  <a:r>
                    <a:rPr lang="en-IE" b="1" dirty="0" err="1" smtClean="0">
                      <a:solidFill>
                        <a:srgbClr val="C00000"/>
                      </a:solidFill>
                      <a:sym typeface="Wingdings 3"/>
                    </a:rPr>
                    <a:t>Disp</a:t>
                  </a:r>
                  <a:r>
                    <a:rPr lang="en-IE" b="1" dirty="0" smtClean="0">
                      <a:solidFill>
                        <a:srgbClr val="C00000"/>
                      </a:solidFill>
                      <a:sym typeface="Wingdings 3"/>
                    </a:rPr>
                    <a:t>    </a:t>
                  </a:r>
                  <a:r>
                    <a:rPr lang="en-IE" b="1" u="sng" dirty="0" smtClean="0">
                      <a:solidFill>
                        <a:srgbClr val="C00000"/>
                      </a:solidFill>
                      <a:sym typeface="Wingdings 3"/>
                    </a:rPr>
                    <a:t>1  Dot  </a:t>
                  </a:r>
                  <a:r>
                    <a:rPr lang="en-IE" b="1" dirty="0" smtClean="0">
                      <a:solidFill>
                        <a:srgbClr val="C00000"/>
                      </a:solidFill>
                      <a:sym typeface="Wingdings 3"/>
                    </a:rPr>
                    <a:t>;   2</a:t>
                  </a:r>
                  <a:r>
                    <a:rPr lang="en-IE" b="1" dirty="0" smtClean="0">
                      <a:solidFill>
                        <a:srgbClr val="C00000"/>
                      </a:solidFill>
                    </a:rPr>
                    <a:t>  Comma  </a:t>
                  </a:r>
                  <a:r>
                    <a:rPr lang="en-IE" dirty="0" smtClean="0">
                      <a:solidFill>
                        <a:srgbClr val="C00000"/>
                      </a:solidFill>
                    </a:rPr>
                    <a:t>  Specifies whether to display a dot or a comma for the calculation </a:t>
                  </a:r>
                  <a:r>
                    <a:rPr lang="en-IE" dirty="0" err="1" smtClean="0">
                      <a:solidFill>
                        <a:srgbClr val="C00000"/>
                      </a:solidFill>
                    </a:rPr>
                    <a:t>reskt</a:t>
                  </a:r>
                  <a:r>
                    <a:rPr lang="en-IE" dirty="0" smtClean="0">
                      <a:solidFill>
                        <a:srgbClr val="C00000"/>
                      </a:solidFill>
                    </a:rPr>
                    <a:t> decimal point.  A dot is always displayed during input.</a:t>
                  </a:r>
                </a:p>
                <a:p>
                  <a:pPr marL="285750" indent="-285750">
                    <a:buFont typeface="Wingdings 3"/>
                    <a:buChar char="q"/>
                  </a:pPr>
                  <a:endParaRPr lang="en-IE" dirty="0">
                    <a:solidFill>
                      <a:srgbClr val="C00000"/>
                    </a:solidFill>
                  </a:endParaRPr>
                </a:p>
                <a:p>
                  <a:r>
                    <a:rPr lang="en-IE" dirty="0" smtClean="0">
                      <a:solidFill>
                        <a:srgbClr val="C00000"/>
                      </a:solidFill>
                    </a:rPr>
                    <a:t>Note: when dot is selected as the decimal point, the separator for multiple results is a comma(,).  When comma is selected, the separator is a semicolon (:).</a:t>
                  </a:r>
                </a:p>
              </p:txBody>
            </p:sp>
            <p:sp>
              <p:nvSpPr>
                <p:cNvPr id="39" name="Rounded Rectangle 38"/>
                <p:cNvSpPr/>
                <p:nvPr/>
              </p:nvSpPr>
              <p:spPr>
                <a:xfrm>
                  <a:off x="1688195" y="2679237"/>
                  <a:ext cx="216000" cy="100993"/>
                </a:xfrm>
                <a:prstGeom prst="round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  <p:sp>
              <p:nvSpPr>
                <p:cNvPr id="40" name="Rounded Rectangle 39"/>
                <p:cNvSpPr/>
                <p:nvPr/>
              </p:nvSpPr>
              <p:spPr>
                <a:xfrm>
                  <a:off x="769844" y="2684740"/>
                  <a:ext cx="216000" cy="100993"/>
                </a:xfrm>
                <a:prstGeom prst="round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E"/>
                </a:p>
              </p:txBody>
            </p:sp>
          </p:grpSp>
          <p:sp>
            <p:nvSpPr>
              <p:cNvPr id="37" name="Oval 36"/>
              <p:cNvSpPr/>
              <p:nvPr/>
            </p:nvSpPr>
            <p:spPr>
              <a:xfrm>
                <a:off x="530183" y="3381500"/>
                <a:ext cx="288032" cy="232443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</p:grpSp>
        <p:sp>
          <p:nvSpPr>
            <p:cNvPr id="35" name="Rounded Rectangle 34"/>
            <p:cNvSpPr/>
            <p:nvPr/>
          </p:nvSpPr>
          <p:spPr>
            <a:xfrm>
              <a:off x="2678548" y="3049469"/>
              <a:ext cx="216000" cy="215999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23528" y="2809624"/>
            <a:ext cx="8496944" cy="654058"/>
            <a:chOff x="481925" y="3313680"/>
            <a:chExt cx="8496944" cy="1051424"/>
          </a:xfrm>
        </p:grpSpPr>
        <p:grpSp>
          <p:nvGrpSpPr>
            <p:cNvPr id="42" name="Group 41"/>
            <p:cNvGrpSpPr/>
            <p:nvPr/>
          </p:nvGrpSpPr>
          <p:grpSpPr>
            <a:xfrm>
              <a:off x="481925" y="3313680"/>
              <a:ext cx="8496944" cy="1051424"/>
              <a:chOff x="361546" y="2636912"/>
              <a:chExt cx="8496944" cy="491606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361546" y="2636912"/>
                <a:ext cx="8496944" cy="49160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   6   </a:t>
                </a:r>
                <a:r>
                  <a:rPr lang="en-IE" sz="2000" b="1" dirty="0" smtClean="0">
                    <a:solidFill>
                      <a:srgbClr val="C00000"/>
                    </a:solidFill>
                    <a:sym typeface="Wingdings 3"/>
                  </a:rPr>
                  <a:t> CONT </a:t>
                </a:r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   </a:t>
                </a:r>
                <a:r>
                  <a:rPr lang="en-IE" dirty="0" smtClean="0">
                    <a:solidFill>
                      <a:srgbClr val="C00000"/>
                    </a:solidFill>
                    <a:sym typeface="Wingdings 3"/>
                  </a:rPr>
                  <a:t>Adjusts display contrast.</a:t>
                </a:r>
                <a:endParaRPr lang="en-IE" dirty="0" smtClean="0">
                  <a:solidFill>
                    <a:srgbClr val="C00000"/>
                  </a:solidFill>
                </a:endParaRPr>
              </a:p>
            </p:txBody>
          </p:sp>
          <p:sp>
            <p:nvSpPr>
              <p:cNvPr id="47" name="Rounded Rectangle 46"/>
              <p:cNvSpPr/>
              <p:nvPr/>
            </p:nvSpPr>
            <p:spPr>
              <a:xfrm>
                <a:off x="779213" y="2799299"/>
                <a:ext cx="216000" cy="162351"/>
              </a:xfrm>
              <a:prstGeom prst="roundRect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</p:grpSp>
        <p:sp>
          <p:nvSpPr>
            <p:cNvPr id="43" name="Oval 42"/>
            <p:cNvSpPr/>
            <p:nvPr/>
          </p:nvSpPr>
          <p:spPr>
            <a:xfrm>
              <a:off x="551427" y="3618526"/>
              <a:ext cx="288032" cy="40510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</p:grpSp>
    </p:spTree>
    <p:extLst>
      <p:ext uri="{BB962C8B-B14F-4D97-AF65-F5344CB8AC3E}">
        <p14:creationId xmlns:p14="http://schemas.microsoft.com/office/powerpoint/2010/main" val="304585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20757" y="188640"/>
            <a:ext cx="5083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E" sz="2800" b="1" u="sng" dirty="0">
                <a:solidFill>
                  <a:srgbClr val="C00000"/>
                </a:solidFill>
              </a:rPr>
              <a:t>Different types of Memory</a:t>
            </a:r>
          </a:p>
        </p:txBody>
      </p:sp>
      <p:sp>
        <p:nvSpPr>
          <p:cNvPr id="4" name="Line Callout 2 3"/>
          <p:cNvSpPr/>
          <p:nvPr/>
        </p:nvSpPr>
        <p:spPr>
          <a:xfrm>
            <a:off x="5940152" y="1268760"/>
            <a:ext cx="2952328" cy="3426355"/>
          </a:xfrm>
          <a:prstGeom prst="borderCallout2">
            <a:avLst>
              <a:gd name="adj1" fmla="val 98693"/>
              <a:gd name="adj2" fmla="val -444"/>
              <a:gd name="adj3" fmla="val 129000"/>
              <a:gd name="adj4" fmla="val -6167"/>
              <a:gd name="adj5" fmla="val 129234"/>
              <a:gd name="adj6" fmla="val -25311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 smtClean="0"/>
              <a:t>Answer Memory (ANS)</a:t>
            </a:r>
          </a:p>
          <a:p>
            <a:pPr algn="ctr"/>
            <a:endParaRPr lang="en-IE" b="1" dirty="0" smtClean="0"/>
          </a:p>
          <a:p>
            <a:pPr algn="ctr"/>
            <a:r>
              <a:rPr lang="en-IE" dirty="0" smtClean="0"/>
              <a:t> The last calculation result obtained is stored in ANS (answer) memory. </a:t>
            </a:r>
          </a:p>
          <a:p>
            <a:pPr algn="ctr"/>
            <a:r>
              <a:rPr lang="en-IE" dirty="0" smtClean="0"/>
              <a:t>ANS memory contents are updated whenever a new calculation result is displayed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2766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6675" y="260648"/>
            <a:ext cx="44977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000" dirty="0" smtClean="0">
                <a:solidFill>
                  <a:srgbClr val="C00000"/>
                </a:solidFill>
              </a:rPr>
              <a:t>E.g. 1 Find the area for the triangle below</a:t>
            </a:r>
          </a:p>
          <a:p>
            <a:r>
              <a:rPr lang="en-IE" sz="2000" dirty="0">
                <a:solidFill>
                  <a:srgbClr val="C00000"/>
                </a:solidFill>
              </a:rPr>
              <a:t> </a:t>
            </a:r>
            <a:r>
              <a:rPr lang="en-IE" sz="2000" dirty="0" smtClean="0">
                <a:solidFill>
                  <a:srgbClr val="C00000"/>
                </a:solidFill>
              </a:rPr>
              <a:t>           to 1 </a:t>
            </a:r>
            <a:r>
              <a:rPr lang="en-IE" sz="2000" dirty="0" err="1" smtClean="0">
                <a:solidFill>
                  <a:srgbClr val="C00000"/>
                </a:solidFill>
              </a:rPr>
              <a:t>d.p</a:t>
            </a:r>
            <a:endParaRPr lang="en-IE" sz="2000" dirty="0" smtClean="0">
              <a:solidFill>
                <a:srgbClr val="C00000"/>
              </a:solidFill>
            </a:endParaRPr>
          </a:p>
          <a:p>
            <a:endParaRPr lang="en-IE" sz="2000" dirty="0">
              <a:solidFill>
                <a:srgbClr val="C00000"/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1259632" y="985886"/>
            <a:ext cx="2376264" cy="1440160"/>
          </a:xfrm>
          <a:prstGeom prst="triangle">
            <a:avLst>
              <a:gd name="adj" fmla="val 0"/>
            </a:avLst>
          </a:prstGeom>
          <a:solidFill>
            <a:schemeClr val="bg1"/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2049495" y="2452081"/>
            <a:ext cx="881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10cm                  </a:t>
            </a:r>
            <a:endParaRPr lang="en-I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88005" y="1305856"/>
            <a:ext cx="7585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>
                <a:solidFill>
                  <a:srgbClr val="1F497D">
                    <a:lumMod val="60000"/>
                    <a:lumOff val="40000"/>
                  </a:srgbClr>
                </a:solidFill>
              </a:rPr>
              <a:t>15cm</a:t>
            </a:r>
          </a:p>
        </p:txBody>
      </p:sp>
      <p:sp>
        <p:nvSpPr>
          <p:cNvPr id="9" name="Rectangle 8"/>
          <p:cNvSpPr/>
          <p:nvPr/>
        </p:nvSpPr>
        <p:spPr>
          <a:xfrm>
            <a:off x="1794171" y="2420888"/>
            <a:ext cx="3193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FF0000"/>
                </a:solidFill>
              </a:rPr>
              <a:t>b</a:t>
            </a:r>
            <a:endParaRPr lang="en-IE" sz="20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06969" y="1500017"/>
            <a:ext cx="2936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FF0000"/>
                </a:solidFill>
              </a:rPr>
              <a:t>c</a:t>
            </a:r>
            <a:endParaRPr lang="en-IE" sz="20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22749" y="1505911"/>
            <a:ext cx="3080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FF0000"/>
                </a:solidFill>
              </a:rPr>
              <a:t>a</a:t>
            </a:r>
            <a:endParaRPr lang="en-IE" sz="2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155311" y="3175485"/>
                <a:ext cx="166859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5311" y="3175485"/>
                <a:ext cx="1668598" cy="40011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/>
          <p:cNvCxnSpPr/>
          <p:nvPr/>
        </p:nvCxnSpPr>
        <p:spPr>
          <a:xfrm>
            <a:off x="3923928" y="839291"/>
            <a:ext cx="0" cy="561404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250884" y="2063427"/>
            <a:ext cx="296780" cy="35746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875685" y="3521457"/>
                <a:ext cx="231409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(15)</m:t>
                          </m:r>
                        </m:e>
                        <m:sup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(10)</m:t>
                          </m:r>
                        </m:e>
                        <m:sup>
                          <m: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685" y="3521457"/>
                <a:ext cx="2314095" cy="400110"/>
              </a:xfrm>
              <a:prstGeom prst="rect">
                <a:avLst/>
              </a:prstGeom>
              <a:blipFill rotWithShape="1">
                <a:blip r:embed="rId3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060821" y="3895565"/>
                <a:ext cx="185499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225=</m:t>
                    </m:r>
                    <m:sSup>
                      <m:sSupPr>
                        <m:ctrlPr>
                          <a:rPr lang="en-IE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IE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+</m:t>
                    </m:r>
                  </m:oMath>
                </a14:m>
                <a:r>
                  <a:rPr lang="en-IE" sz="2000" dirty="0" smtClean="0">
                    <a:solidFill>
                      <a:srgbClr val="C00000"/>
                    </a:solidFill>
                  </a:rPr>
                  <a:t>100</a:t>
                </a:r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0821" y="3895565"/>
                <a:ext cx="1854995" cy="400110"/>
              </a:xfrm>
              <a:prstGeom prst="rect">
                <a:avLst/>
              </a:prstGeom>
              <a:blipFill rotWithShape="1">
                <a:blip r:embed="rId4"/>
                <a:stretch>
                  <a:fillRect t="-7576" r="-2632" b="-25758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Connector 19"/>
          <p:cNvCxnSpPr/>
          <p:nvPr/>
        </p:nvCxnSpPr>
        <p:spPr>
          <a:xfrm>
            <a:off x="1035604" y="3921567"/>
            <a:ext cx="0" cy="16085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987824" y="3911282"/>
            <a:ext cx="0" cy="16085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282791" y="3942527"/>
                <a:ext cx="72648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sz="16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−100</m:t>
                      </m:r>
                    </m:oMath>
                  </m:oMathPara>
                </a14:m>
                <a:endParaRPr lang="en-IE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791" y="3942527"/>
                <a:ext cx="726481" cy="3385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135626" y="3957121"/>
                <a:ext cx="72648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sz="16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−100</m:t>
                      </m:r>
                    </m:oMath>
                  </m:oMathPara>
                </a14:m>
                <a:endParaRPr lang="en-IE" sz="1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5626" y="3957121"/>
                <a:ext cx="726481" cy="33855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971600" y="4635857"/>
                <a:ext cx="1299587" cy="4426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5</m:t>
                      </m:r>
                      <m:rad>
                        <m:radPr>
                          <m:degHide m:val="on"/>
                          <m:ctrlP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5</m:t>
                          </m:r>
                        </m:e>
                      </m:rad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4635857"/>
                <a:ext cx="1299587" cy="44268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1065964" y="4236433"/>
                <a:ext cx="12738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125=</m:t>
                      </m:r>
                      <m:sSup>
                        <m:sSupPr>
                          <m:ctrlP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5964" y="4236433"/>
                <a:ext cx="1273810" cy="40011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Group 29"/>
          <p:cNvGrpSpPr/>
          <p:nvPr/>
        </p:nvGrpSpPr>
        <p:grpSpPr>
          <a:xfrm>
            <a:off x="504077" y="4261827"/>
            <a:ext cx="572721" cy="401841"/>
            <a:chOff x="4107766" y="2996418"/>
            <a:chExt cx="572721" cy="40184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4107766" y="2996418"/>
                  <a:ext cx="572721" cy="4018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en-IE" sz="160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/>
                        </m:rad>
                      </m:oMath>
                    </m:oMathPara>
                  </a14:m>
                  <a:endParaRPr lang="en-IE" sz="1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07766" y="2996418"/>
                  <a:ext cx="572721" cy="401841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Rectangle 28"/>
            <p:cNvSpPr/>
            <p:nvPr/>
          </p:nvSpPr>
          <p:spPr>
            <a:xfrm>
              <a:off x="4375871" y="3131380"/>
              <a:ext cx="176306" cy="18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sz="160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220121" y="4261826"/>
            <a:ext cx="572721" cy="401841"/>
            <a:chOff x="4107766" y="2996418"/>
            <a:chExt cx="572721" cy="40184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4107766" y="2996418"/>
                  <a:ext cx="572721" cy="40184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ad>
                          <m:radPr>
                            <m:degHide m:val="on"/>
                            <m:ctrlPr>
                              <a:rPr lang="en-IE" sz="160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/>
                        </m:rad>
                      </m:oMath>
                    </m:oMathPara>
                  </a14:m>
                  <a:endParaRPr lang="en-IE" sz="16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07766" y="2996418"/>
                  <a:ext cx="572721" cy="401841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Rectangle 32"/>
            <p:cNvSpPr/>
            <p:nvPr/>
          </p:nvSpPr>
          <p:spPr>
            <a:xfrm>
              <a:off x="4375871" y="3131380"/>
              <a:ext cx="176306" cy="180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sz="160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4139952" y="1004966"/>
                <a:ext cx="1645002" cy="6685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𝑎𝑟𝑒𝑎</m:t>
                      </m:r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 =</m:t>
                      </m:r>
                      <m:f>
                        <m:fPr>
                          <m:ctrlP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𝑎𝑏</m:t>
                      </m:r>
                    </m:oMath>
                  </m:oMathPara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1004966"/>
                <a:ext cx="1645002" cy="66851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139952" y="1650459"/>
                <a:ext cx="2322367" cy="5269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𝑎𝑟𝑒𝑎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 =</m:t>
                    </m:r>
                    <m:f>
                      <m:fPr>
                        <m:ctrlP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IE" sz="2000" i="1">
                        <a:solidFill>
                          <a:srgbClr val="C00000"/>
                        </a:solidFill>
                        <a:latin typeface="Cambria Math"/>
                      </a:rPr>
                      <m:t>(5</m:t>
                    </m:r>
                    <m:rad>
                      <m:radPr>
                        <m:degHide m:val="on"/>
                        <m:ctrlPr>
                          <a:rPr lang="en-IE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IE" sz="20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5</m:t>
                        </m:r>
                      </m:e>
                    </m:rad>
                  </m:oMath>
                </a14:m>
                <a:r>
                  <a:rPr lang="en-IE" sz="2000" dirty="0" smtClean="0">
                    <a:solidFill>
                      <a:srgbClr val="C00000"/>
                    </a:solidFill>
                  </a:rPr>
                  <a:t>)(10)</a:t>
                </a:r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1650459"/>
                <a:ext cx="2322367" cy="526939"/>
              </a:xfrm>
              <a:prstGeom prst="rect">
                <a:avLst/>
              </a:prstGeom>
              <a:blipFill rotWithShape="1">
                <a:blip r:embed="rId12"/>
                <a:stretch>
                  <a:fillRect r="-2100" b="-9302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Line Callout 2 35"/>
          <p:cNvSpPr/>
          <p:nvPr/>
        </p:nvSpPr>
        <p:spPr>
          <a:xfrm>
            <a:off x="6469736" y="551259"/>
            <a:ext cx="2134711" cy="2198400"/>
          </a:xfrm>
          <a:prstGeom prst="borderCallout2">
            <a:avLst>
              <a:gd name="adj1" fmla="val 18750"/>
              <a:gd name="adj2" fmla="val -1657"/>
              <a:gd name="adj3" fmla="val 18750"/>
              <a:gd name="adj4" fmla="val -16667"/>
              <a:gd name="adj5" fmla="val 54950"/>
              <a:gd name="adj6" fmla="val -39530"/>
            </a:avLst>
          </a:prstGeom>
          <a:solidFill>
            <a:srgbClr val="C00000"/>
          </a:solidFill>
          <a:ln w="5715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bg1"/>
                </a:solidFill>
              </a:rPr>
              <a:t>As we have just worked this out. It is stored as </a:t>
            </a:r>
            <a:r>
              <a:rPr lang="en-IE" sz="2000" b="1" dirty="0" smtClean="0">
                <a:solidFill>
                  <a:schemeClr val="bg1"/>
                </a:solidFill>
              </a:rPr>
              <a:t>ANS</a:t>
            </a:r>
            <a:r>
              <a:rPr lang="en-IE" dirty="0" smtClean="0">
                <a:solidFill>
                  <a:schemeClr val="bg1"/>
                </a:solidFill>
              </a:rPr>
              <a:t> we do not need to type it in again</a:t>
            </a:r>
            <a:endParaRPr lang="en-IE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0300" y="52350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6966" y="326206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6966" y="3282013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6966" y="3282013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588" b="8483"/>
          <a:stretch/>
        </p:blipFill>
        <p:spPr bwMode="auto">
          <a:xfrm>
            <a:off x="3271837" y="2749659"/>
            <a:ext cx="5514975" cy="385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4139952" y="2112552"/>
                <a:ext cx="19555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𝑎𝑟𝑒𝑎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 =</m:t>
                    </m:r>
                  </m:oMath>
                </a14:m>
                <a:r>
                  <a:rPr lang="en-IE" sz="2000" dirty="0" smtClean="0">
                    <a:solidFill>
                      <a:srgbClr val="C00000"/>
                    </a:solidFill>
                  </a:rPr>
                  <a:t>55.9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E" sz="200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IE" sz="20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𝑐𝑚</m:t>
                        </m:r>
                      </m:e>
                      <m:sup>
                        <m:r>
                          <a:rPr lang="en-IE" sz="20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2112552"/>
                <a:ext cx="1955535" cy="400110"/>
              </a:xfrm>
              <a:prstGeom prst="rect">
                <a:avLst/>
              </a:prstGeom>
              <a:blipFill rotWithShape="1">
                <a:blip r:embed="rId18"/>
                <a:stretch>
                  <a:fillRect t="-7692" b="-27692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Oval 37"/>
          <p:cNvSpPr/>
          <p:nvPr/>
        </p:nvSpPr>
        <p:spPr>
          <a:xfrm>
            <a:off x="5473418" y="2652136"/>
            <a:ext cx="648072" cy="61824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22296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8" grpId="0"/>
      <p:bldP spid="19" grpId="0"/>
      <p:bldP spid="23" grpId="0"/>
      <p:bldP spid="24" grpId="0"/>
      <p:bldP spid="26" grpId="0"/>
      <p:bldP spid="27" grpId="0"/>
      <p:bldP spid="34" grpId="0"/>
      <p:bldP spid="35" grpId="0"/>
      <p:bldP spid="36" grpId="0" animBg="1"/>
      <p:bldP spid="43" grpId="0"/>
      <p:bldP spid="3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899592" y="3870549"/>
                <a:ext cx="2167581" cy="7077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E" sz="2800" dirty="0" smtClean="0">
                    <a:solidFill>
                      <a:srgbClr val="C00000"/>
                    </a:solidFill>
                  </a:rPr>
                  <a:t>s </a:t>
                </a:r>
                <a14:m>
                  <m:oMath xmlns:m="http://schemas.openxmlformats.org/officeDocument/2006/math">
                    <m:r>
                      <a:rPr lang="en-IE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IE" sz="2800" dirty="0" smtClean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E" sz="280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IE" sz="28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12 +10 +15</m:t>
                        </m:r>
                      </m:num>
                      <m:den>
                        <m:r>
                          <a:rPr lang="en-IE" sz="28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IE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3870549"/>
                <a:ext cx="2167581" cy="707758"/>
              </a:xfrm>
              <a:prstGeom prst="rect">
                <a:avLst/>
              </a:prstGeom>
              <a:blipFill rotWithShape="1">
                <a:blip r:embed="rId2"/>
                <a:stretch>
                  <a:fillRect l="-5915" b="-12069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96675" y="260648"/>
            <a:ext cx="44977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000" dirty="0" smtClean="0">
                <a:solidFill>
                  <a:srgbClr val="C00000"/>
                </a:solidFill>
              </a:rPr>
              <a:t>E.g. 1 Find the area for the triangle below</a:t>
            </a:r>
          </a:p>
          <a:p>
            <a:r>
              <a:rPr lang="en-IE" sz="2000" dirty="0">
                <a:solidFill>
                  <a:srgbClr val="C00000"/>
                </a:solidFill>
              </a:rPr>
              <a:t> </a:t>
            </a:r>
            <a:r>
              <a:rPr lang="en-IE" sz="2000" dirty="0" smtClean="0">
                <a:solidFill>
                  <a:srgbClr val="C00000"/>
                </a:solidFill>
              </a:rPr>
              <a:t>           to 1 </a:t>
            </a:r>
            <a:r>
              <a:rPr lang="en-IE" sz="2000" dirty="0" err="1" smtClean="0">
                <a:solidFill>
                  <a:srgbClr val="C00000"/>
                </a:solidFill>
              </a:rPr>
              <a:t>d.p</a:t>
            </a:r>
            <a:endParaRPr lang="en-IE" sz="2000" dirty="0" smtClean="0">
              <a:solidFill>
                <a:srgbClr val="C00000"/>
              </a:solidFill>
            </a:endParaRPr>
          </a:p>
          <a:p>
            <a:endParaRPr lang="en-IE" sz="2000" dirty="0">
              <a:solidFill>
                <a:srgbClr val="C00000"/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1259632" y="985886"/>
            <a:ext cx="2376264" cy="1440160"/>
          </a:xfrm>
          <a:prstGeom prst="triangle">
            <a:avLst>
              <a:gd name="adj" fmla="val 8638"/>
            </a:avLst>
          </a:prstGeom>
          <a:solidFill>
            <a:schemeClr val="bg1"/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2219107" y="2441398"/>
            <a:ext cx="8815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10cm                  </a:t>
            </a:r>
            <a:endParaRPr lang="en-I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01291" y="1268760"/>
            <a:ext cx="7585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>
                <a:solidFill>
                  <a:srgbClr val="1F497D">
                    <a:lumMod val="60000"/>
                    <a:lumOff val="40000"/>
                  </a:srgbClr>
                </a:solidFill>
              </a:rPr>
              <a:t>15cm</a:t>
            </a:r>
          </a:p>
        </p:txBody>
      </p:sp>
      <p:sp>
        <p:nvSpPr>
          <p:cNvPr id="9" name="Rectangle 8"/>
          <p:cNvSpPr/>
          <p:nvPr/>
        </p:nvSpPr>
        <p:spPr>
          <a:xfrm>
            <a:off x="1794171" y="2420888"/>
            <a:ext cx="3193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FF0000"/>
                </a:solidFill>
              </a:rPr>
              <a:t>b</a:t>
            </a:r>
            <a:endParaRPr lang="en-IE" sz="20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06969" y="1500017"/>
            <a:ext cx="2936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FF0000"/>
                </a:solidFill>
              </a:rPr>
              <a:t>c</a:t>
            </a:r>
            <a:endParaRPr lang="en-IE" sz="20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22749" y="1505911"/>
            <a:ext cx="3080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FF0000"/>
                </a:solidFill>
              </a:rPr>
              <a:t>a</a:t>
            </a:r>
            <a:endParaRPr lang="en-IE" sz="2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99592" y="3140968"/>
                <a:ext cx="1844672" cy="7105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E" sz="2800" dirty="0">
                    <a:solidFill>
                      <a:srgbClr val="C00000"/>
                    </a:solidFill>
                  </a:rPr>
                  <a:t>s</a:t>
                </a:r>
                <a:r>
                  <a:rPr lang="en-IE" sz="2800" dirty="0" smtClean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IE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IE" sz="2800" dirty="0" smtClean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E" sz="280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IE" sz="28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𝑎</m:t>
                        </m:r>
                        <m:r>
                          <a:rPr lang="en-IE" sz="28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 + </m:t>
                        </m:r>
                        <m:r>
                          <a:rPr lang="en-IE" sz="28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𝑏</m:t>
                        </m:r>
                        <m:r>
                          <a:rPr lang="en-IE" sz="28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 + </m:t>
                        </m:r>
                        <m:r>
                          <a:rPr lang="en-IE" sz="28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𝑐</m:t>
                        </m:r>
                      </m:num>
                      <m:den>
                        <m:r>
                          <a:rPr lang="en-IE" sz="28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IE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3140968"/>
                <a:ext cx="1844672" cy="710579"/>
              </a:xfrm>
              <a:prstGeom prst="rect">
                <a:avLst/>
              </a:prstGeom>
              <a:blipFill rotWithShape="1">
                <a:blip r:embed="rId3"/>
                <a:stretch>
                  <a:fillRect l="-6954" b="-11111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3947796" y="1904534"/>
                <a:ext cx="3833806" cy="4650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𝑎𝑟𝑒𝑎</m:t>
                      </m:r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 =</m:t>
                      </m:r>
                      <m:rad>
                        <m:radPr>
                          <m:degHide m:val="on"/>
                          <m:ctrlP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𝑠</m:t>
                          </m:r>
                          <m:d>
                            <m:dPr>
                              <m:ctrlPr>
                                <a:rPr lang="en-IE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IE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IE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IE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𝑠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𝑏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)(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𝑠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𝑐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796" y="1904534"/>
                <a:ext cx="3833806" cy="465064"/>
              </a:xfrm>
              <a:prstGeom prst="rect">
                <a:avLst/>
              </a:prstGeom>
              <a:blipFill rotWithShape="1">
                <a:blip r:embed="rId4"/>
                <a:stretch>
                  <a:fillRect b="-11688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Line Callout 2 35"/>
          <p:cNvSpPr/>
          <p:nvPr/>
        </p:nvSpPr>
        <p:spPr>
          <a:xfrm>
            <a:off x="5351017" y="384714"/>
            <a:ext cx="3574871" cy="1321252"/>
          </a:xfrm>
          <a:prstGeom prst="borderCallout2">
            <a:avLst>
              <a:gd name="adj1" fmla="val 99256"/>
              <a:gd name="adj2" fmla="val 99201"/>
              <a:gd name="adj3" fmla="val 131741"/>
              <a:gd name="adj4" fmla="val 74685"/>
              <a:gd name="adj5" fmla="val 163288"/>
              <a:gd name="adj6" fmla="val 6209"/>
            </a:avLst>
          </a:prstGeom>
          <a:solidFill>
            <a:srgbClr val="C00000"/>
          </a:solidFill>
          <a:ln w="5715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bg1"/>
                </a:solidFill>
              </a:rPr>
              <a:t>As we have just worked this out. It is stored as </a:t>
            </a:r>
            <a:r>
              <a:rPr lang="en-IE" sz="2400" b="1" dirty="0" smtClean="0">
                <a:solidFill>
                  <a:schemeClr val="bg1"/>
                </a:solidFill>
              </a:rPr>
              <a:t>ANS</a:t>
            </a:r>
            <a:r>
              <a:rPr lang="en-IE" sz="2000" dirty="0" smtClean="0">
                <a:solidFill>
                  <a:schemeClr val="bg1"/>
                </a:solidFill>
              </a:rPr>
              <a:t> we do not need to type it in again</a:t>
            </a:r>
            <a:endParaRPr lang="en-IE" sz="2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3947796" y="2940913"/>
                <a:ext cx="19555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𝑎𝑟𝑒𝑎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 =</m:t>
                    </m:r>
                  </m:oMath>
                </a14:m>
                <a:r>
                  <a:rPr lang="en-IE" sz="2000" dirty="0" smtClean="0">
                    <a:solidFill>
                      <a:srgbClr val="C00000"/>
                    </a:solidFill>
                  </a:rPr>
                  <a:t>59.8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IE" sz="200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IE" sz="20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𝑐𝑚</m:t>
                        </m:r>
                      </m:e>
                      <m:sup>
                        <m:r>
                          <a:rPr lang="en-IE" sz="2000" b="0" i="1" dirty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796" y="2940913"/>
                <a:ext cx="1955535" cy="400110"/>
              </a:xfrm>
              <a:prstGeom prst="rect">
                <a:avLst/>
              </a:prstGeom>
              <a:blipFill rotWithShape="1">
                <a:blip r:embed="rId5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6"/>
          <p:cNvSpPr/>
          <p:nvPr/>
        </p:nvSpPr>
        <p:spPr>
          <a:xfrm>
            <a:off x="681550" y="1250897"/>
            <a:ext cx="7585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12cm</a:t>
            </a:r>
            <a:endParaRPr lang="en-IE" sz="2000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971600" y="4551511"/>
                <a:ext cx="144501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E" sz="2800" dirty="0" smtClean="0">
                    <a:solidFill>
                      <a:srgbClr val="C00000"/>
                    </a:solidFill>
                  </a:rPr>
                  <a:t>s </a:t>
                </a:r>
                <a14:m>
                  <m:oMath xmlns:m="http://schemas.openxmlformats.org/officeDocument/2006/math">
                    <m:r>
                      <a:rPr lang="en-IE" sz="2800" b="0" i="1" smtClean="0">
                        <a:solidFill>
                          <a:srgbClr val="C00000"/>
                        </a:solidFill>
                        <a:latin typeface="Cambria Math"/>
                      </a:rPr>
                      <m:t>=18.5</m:t>
                    </m:r>
                  </m:oMath>
                </a14:m>
                <a:endParaRPr lang="en-IE" sz="28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4551511"/>
                <a:ext cx="1445011" cy="523220"/>
              </a:xfrm>
              <a:prstGeom prst="rect">
                <a:avLst/>
              </a:prstGeom>
              <a:blipFill rotWithShape="1">
                <a:blip r:embed="rId6"/>
                <a:stretch>
                  <a:fillRect l="-8439" t="-10588" b="-34118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/>
          <p:cNvGrpSpPr/>
          <p:nvPr/>
        </p:nvGrpSpPr>
        <p:grpSpPr>
          <a:xfrm>
            <a:off x="3915746" y="2400377"/>
            <a:ext cx="5222777" cy="441131"/>
            <a:chOff x="3779912" y="1556792"/>
            <a:chExt cx="5222777" cy="44113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3851920" y="1556792"/>
                  <a:ext cx="5150769" cy="42774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𝑎𝑟𝑒𝑎</m:t>
                        </m:r>
                        <m:r>
                          <a:rPr lang="en-IE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 =</m:t>
                        </m:r>
                        <m:rad>
                          <m:radPr>
                            <m:degHide m:val="on"/>
                            <m:ctrlPr>
                              <a:rPr lang="en-IE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IE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18.5</m:t>
                            </m:r>
                            <m:d>
                              <m:dPr>
                                <m:ctrlPr>
                                  <a:rPr lang="en-IE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IE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18.5</m:t>
                                </m:r>
                                <m:r>
                                  <a:rPr lang="en-IE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IE" b="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12</m:t>
                                </m:r>
                              </m:e>
                            </m:d>
                            <m:r>
                              <a:rPr lang="en-IE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IE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18.5</m:t>
                            </m:r>
                            <m:r>
                              <a:rPr lang="en-IE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IE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10</m:t>
                            </m:r>
                            <m:r>
                              <a:rPr lang="en-IE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)(</m:t>
                            </m:r>
                            <m:r>
                              <a:rPr lang="en-IE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18.5</m:t>
                            </m:r>
                            <m:r>
                              <a:rPr lang="en-IE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IE" b="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15</m:t>
                            </m:r>
                            <m:r>
                              <a:rPr lang="en-IE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</m:rad>
                      </m:oMath>
                    </m:oMathPara>
                  </a14:m>
                  <a:endParaRPr lang="en-IE" sz="20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1920" y="1556792"/>
                  <a:ext cx="5150769" cy="427746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b="-11429"/>
                  </a:stretch>
                </a:blipFill>
              </p:spPr>
              <p:txBody>
                <a:bodyPr/>
                <a:lstStyle/>
                <a:p>
                  <a:r>
                    <a:rPr lang="en-I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3779912" y="1597813"/>
                  <a:ext cx="1046056" cy="4001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IE" sz="20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𝑎𝑟𝑒𝑎</m:t>
                        </m:r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=</m:t>
                        </m:r>
                      </m:oMath>
                    </m:oMathPara>
                  </a14:m>
                  <a:endParaRPr lang="en-IE" sz="2000" dirty="0"/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79912" y="1597813"/>
                  <a:ext cx="1046056" cy="40011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IE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5" name="Straight Connector 14"/>
          <p:cNvCxnSpPr/>
          <p:nvPr/>
        </p:nvCxnSpPr>
        <p:spPr>
          <a:xfrm>
            <a:off x="3923928" y="839291"/>
            <a:ext cx="0" cy="561404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3249" y="5074731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5424" y="3429000"/>
            <a:ext cx="363855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3583" y="3978037"/>
            <a:ext cx="272415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3583" y="4451466"/>
            <a:ext cx="3143250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3705" y="51571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150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395536" y="3212976"/>
            <a:ext cx="2160240" cy="1584176"/>
          </a:xfrm>
          <a:prstGeom prst="borderCallout2">
            <a:avLst>
              <a:gd name="adj1" fmla="val 41561"/>
              <a:gd name="adj2" fmla="val 99606"/>
              <a:gd name="adj3" fmla="val 51477"/>
              <a:gd name="adj4" fmla="val 119238"/>
              <a:gd name="adj5" fmla="val 50910"/>
              <a:gd name="adj6" fmla="val 142891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Stores numbers in a given Memory of the calculator</a:t>
            </a:r>
          </a:p>
        </p:txBody>
      </p:sp>
    </p:spTree>
    <p:extLst>
      <p:ext uri="{BB962C8B-B14F-4D97-AF65-F5344CB8AC3E}">
        <p14:creationId xmlns:p14="http://schemas.microsoft.com/office/powerpoint/2010/main" val="200083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80890" y="169476"/>
            <a:ext cx="5083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E" sz="2800" b="1" u="sng" dirty="0">
                <a:solidFill>
                  <a:srgbClr val="C00000"/>
                </a:solidFill>
              </a:rPr>
              <a:t>Different types of Memory</a:t>
            </a:r>
          </a:p>
        </p:txBody>
      </p:sp>
      <p:sp>
        <p:nvSpPr>
          <p:cNvPr id="4" name="Line Callout 2 3"/>
          <p:cNvSpPr/>
          <p:nvPr/>
        </p:nvSpPr>
        <p:spPr>
          <a:xfrm>
            <a:off x="6012160" y="836712"/>
            <a:ext cx="2952328" cy="2592288"/>
          </a:xfrm>
          <a:prstGeom prst="borderCallout2">
            <a:avLst>
              <a:gd name="adj1" fmla="val 98990"/>
              <a:gd name="adj2" fmla="val 49755"/>
              <a:gd name="adj3" fmla="val 130021"/>
              <a:gd name="adj4" fmla="val 32877"/>
              <a:gd name="adj5" fmla="val 128579"/>
              <a:gd name="adj6" fmla="val -11367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 smtClean="0"/>
              <a:t>Independent Memory</a:t>
            </a:r>
          </a:p>
          <a:p>
            <a:pPr algn="ctr"/>
            <a:endParaRPr lang="en-IE" dirty="0"/>
          </a:p>
          <a:p>
            <a:pPr algn="ctr"/>
            <a:r>
              <a:rPr lang="en-IE" dirty="0" smtClean="0"/>
              <a:t>You can add calculation results to or subtract results from independent memory.  The M appears on the display when there is any value other than zero stored in independent memory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215848" y="2348744"/>
            <a:ext cx="2988000" cy="1224000"/>
            <a:chOff x="147731" y="2564768"/>
            <a:chExt cx="2988000" cy="1224000"/>
          </a:xfrm>
        </p:grpSpPr>
        <p:sp>
          <p:nvSpPr>
            <p:cNvPr id="18" name="Rectangle 17"/>
            <p:cNvSpPr/>
            <p:nvPr/>
          </p:nvSpPr>
          <p:spPr>
            <a:xfrm>
              <a:off x="147731" y="2564768"/>
              <a:ext cx="2988000" cy="1224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IE" b="1" dirty="0" smtClean="0">
                  <a:solidFill>
                    <a:srgbClr val="C00000"/>
                  </a:solidFill>
                  <a:sym typeface="Wingdings 3"/>
                </a:rPr>
                <a:t>To add the result of 12 + 16 to M</a:t>
              </a:r>
              <a:endParaRPr lang="en-IE" dirty="0" smtClean="0">
                <a:solidFill>
                  <a:srgbClr val="C00000"/>
                </a:solidFill>
              </a:endParaRPr>
            </a:p>
          </p:txBody>
        </p:sp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181" y="3209156"/>
              <a:ext cx="2705100" cy="361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215848" y="3572744"/>
            <a:ext cx="2988000" cy="1224000"/>
            <a:chOff x="323528" y="2996824"/>
            <a:chExt cx="2988000" cy="1224000"/>
          </a:xfrm>
        </p:grpSpPr>
        <p:sp>
          <p:nvSpPr>
            <p:cNvPr id="25" name="Rectangle 24"/>
            <p:cNvSpPr/>
            <p:nvPr/>
          </p:nvSpPr>
          <p:spPr>
            <a:xfrm>
              <a:off x="323528" y="2996824"/>
              <a:ext cx="2988000" cy="1224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IE" b="1" dirty="0" smtClean="0">
                  <a:solidFill>
                    <a:srgbClr val="C00000"/>
                  </a:solidFill>
                  <a:sym typeface="Wingdings 3"/>
                </a:rPr>
                <a:t>To subtract the result of 2 + 7 from M</a:t>
              </a:r>
              <a:endParaRPr lang="en-IE" dirty="0" smtClean="0">
                <a:solidFill>
                  <a:srgbClr val="C00000"/>
                </a:solidFill>
              </a:endParaRPr>
            </a:p>
          </p:txBody>
        </p:sp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978" y="3608824"/>
              <a:ext cx="2409825" cy="409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558697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558697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215848" y="1124744"/>
            <a:ext cx="2988000" cy="1224000"/>
            <a:chOff x="143508" y="1124744"/>
            <a:chExt cx="2988000" cy="1224000"/>
          </a:xfrm>
        </p:grpSpPr>
        <p:sp>
          <p:nvSpPr>
            <p:cNvPr id="11" name="Rectangle 10"/>
            <p:cNvSpPr/>
            <p:nvPr/>
          </p:nvSpPr>
          <p:spPr>
            <a:xfrm>
              <a:off x="143508" y="1124744"/>
              <a:ext cx="2988000" cy="1224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IE" b="1" dirty="0" smtClean="0">
                  <a:solidFill>
                    <a:srgbClr val="C00000"/>
                  </a:solidFill>
                  <a:sym typeface="Wingdings 3"/>
                </a:rPr>
                <a:t>To clear the contents of M. </a:t>
              </a:r>
            </a:p>
            <a:p>
              <a:r>
                <a:rPr lang="en-IE" b="1" dirty="0" smtClean="0">
                  <a:solidFill>
                    <a:srgbClr val="C00000"/>
                  </a:solidFill>
                  <a:sym typeface="Wingdings 3"/>
                </a:rPr>
                <a:t>We Store 0 as M</a:t>
              </a:r>
            </a:p>
            <a:p>
              <a:endParaRPr lang="en-IE" dirty="0" smtClean="0">
                <a:solidFill>
                  <a:srgbClr val="C00000"/>
                </a:solidFill>
              </a:endParaRPr>
            </a:p>
          </p:txBody>
        </p:sp>
        <p:pic>
          <p:nvPicPr>
            <p:cNvPr id="3082" name="Picture 1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586" y="1772816"/>
              <a:ext cx="196215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" name="Group 1"/>
          <p:cNvGrpSpPr/>
          <p:nvPr/>
        </p:nvGrpSpPr>
        <p:grpSpPr>
          <a:xfrm>
            <a:off x="215848" y="4797152"/>
            <a:ext cx="2988000" cy="1224000"/>
            <a:chOff x="215848" y="4797152"/>
            <a:chExt cx="2988000" cy="1224000"/>
          </a:xfrm>
        </p:grpSpPr>
        <p:grpSp>
          <p:nvGrpSpPr>
            <p:cNvPr id="21" name="Group 20"/>
            <p:cNvGrpSpPr/>
            <p:nvPr/>
          </p:nvGrpSpPr>
          <p:grpSpPr>
            <a:xfrm>
              <a:off x="215848" y="4797152"/>
              <a:ext cx="2988000" cy="1224000"/>
              <a:chOff x="323528" y="4733661"/>
              <a:chExt cx="2988000" cy="1224000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323528" y="4733661"/>
                <a:ext cx="2988000" cy="1224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To recall the contents of the memory</a:t>
                </a:r>
              </a:p>
              <a:p>
                <a:endParaRPr lang="en-IE" sz="600" b="1" dirty="0">
                  <a:solidFill>
                    <a:srgbClr val="C00000"/>
                  </a:solidFill>
                  <a:sym typeface="Wingdings 3"/>
                </a:endParaRPr>
              </a:p>
              <a:p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                   OR</a:t>
                </a:r>
                <a:endParaRPr lang="en-IE" dirty="0" smtClean="0">
                  <a:solidFill>
                    <a:srgbClr val="C00000"/>
                  </a:solidFill>
                </a:endParaRPr>
              </a:p>
            </p:txBody>
          </p:sp>
          <p:pic>
            <p:nvPicPr>
              <p:cNvPr id="3079" name="Picture 7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1335" y="5345661"/>
                <a:ext cx="942975" cy="3905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1424" y="5428202"/>
              <a:ext cx="1028700" cy="371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3" name="Picture 15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493" t="9389" r="29587"/>
          <a:stretch/>
        </p:blipFill>
        <p:spPr bwMode="auto">
          <a:xfrm>
            <a:off x="2661267" y="5432904"/>
            <a:ext cx="442851" cy="336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2411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5868144" y="2204936"/>
            <a:ext cx="3096344" cy="64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 smtClean="0">
                <a:solidFill>
                  <a:srgbClr val="C00000"/>
                </a:solidFill>
                <a:sym typeface="Wingdings 3"/>
              </a:rPr>
              <a:t>We can add this straight to the memory by pressing M+ as no memory is currently stored </a:t>
            </a:r>
          </a:p>
          <a:p>
            <a:pPr algn="ctr"/>
            <a:r>
              <a:rPr lang="en-IE" b="1" dirty="0" smtClean="0">
                <a:solidFill>
                  <a:srgbClr val="C00000"/>
                </a:solidFill>
                <a:sym typeface="Wingdings 3"/>
              </a:rPr>
              <a:t>OR</a:t>
            </a:r>
          </a:p>
          <a:p>
            <a:pPr algn="ctr"/>
            <a:r>
              <a:rPr lang="en-IE" b="1" dirty="0" smtClean="0">
                <a:solidFill>
                  <a:srgbClr val="C00000"/>
                </a:solidFill>
                <a:sym typeface="Wingdings 3"/>
              </a:rPr>
              <a:t>We can always STORE  a number and this over rides any previous memory</a:t>
            </a:r>
            <a:endParaRPr lang="en-IE" dirty="0" smtClean="0">
              <a:solidFill>
                <a:srgbClr val="C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8578" y="260648"/>
            <a:ext cx="8568952" cy="648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b="1" dirty="0" smtClean="0">
                <a:solidFill>
                  <a:srgbClr val="C00000"/>
                </a:solidFill>
                <a:sym typeface="Wingdings 3"/>
              </a:rPr>
              <a:t>E.g. 	Alan (14), Brendan(12) and Ciaran(10) share </a:t>
            </a:r>
            <a:r>
              <a:rPr lang="en-IE" b="1" dirty="0" smtClean="0">
                <a:solidFill>
                  <a:srgbClr val="C00000"/>
                </a:solidFill>
                <a:ea typeface="Cambria Math"/>
                <a:sym typeface="Wingdings 3"/>
              </a:rPr>
              <a:t>€20 in the ratio of their ages.   	How much do they each receive</a:t>
            </a:r>
            <a:endParaRPr lang="en-IE" dirty="0" smtClean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51520" y="1124744"/>
                <a:ext cx="2912296" cy="14402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   A :  B  :  C</a:t>
                </a:r>
              </a:p>
              <a:p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  14: 12 : 10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  <a:sym typeface="Wingdings 3"/>
                        </a:rPr>
                        <m:t>𝟑𝟔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  <a:sym typeface="Wingdings 3"/>
                        </a:rPr>
                        <m:t> 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  <a:sym typeface="Wingdings 3"/>
                        </a:rPr>
                        <m:t>𝒔𝒉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  <a:sym typeface="Wingdings 3"/>
                        </a:rPr>
                        <m:t>=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  <a:sym typeface="Wingdings 3"/>
                        </a:rPr>
                        <m:t>𝟐𝟎</m:t>
                      </m:r>
                    </m:oMath>
                  </m:oMathPara>
                </a14:m>
                <a:endParaRPr lang="en-IE" b="1" dirty="0" smtClean="0">
                  <a:solidFill>
                    <a:srgbClr val="C00000"/>
                  </a:solidFill>
                  <a:ea typeface="Cambria Math"/>
                  <a:sym typeface="Wingdings 3"/>
                </a:endParaRPr>
              </a:p>
              <a:p>
                <a:endParaRPr lang="en-IE" b="1" dirty="0" smtClean="0">
                  <a:solidFill>
                    <a:srgbClr val="C00000"/>
                  </a:solidFill>
                  <a:ea typeface="Cambria Math"/>
                  <a:sym typeface="Wingdings 3"/>
                </a:endParaRPr>
              </a:p>
              <a:p>
                <a:endParaRPr lang="en-IE" b="1" dirty="0" smtClean="0">
                  <a:solidFill>
                    <a:srgbClr val="C00000"/>
                  </a:solidFill>
                  <a:ea typeface="Cambria Math"/>
                  <a:sym typeface="Wingdings 3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    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𝟏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𝒔𝒉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IE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E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𝟐𝟎</m:t>
                          </m:r>
                        </m:num>
                        <m:den>
                          <m:r>
                            <a:rPr lang="en-IE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𝟑𝟔</m:t>
                          </m:r>
                        </m:den>
                      </m:f>
                    </m:oMath>
                  </m:oMathPara>
                </a14:m>
                <a:endParaRPr lang="en-IE" b="1" dirty="0" smtClean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124744"/>
                <a:ext cx="2912296" cy="1440232"/>
              </a:xfrm>
              <a:prstGeom prst="rect">
                <a:avLst/>
              </a:prstGeom>
              <a:blipFill rotWithShape="1">
                <a:blip r:embed="rId2"/>
                <a:stretch>
                  <a:fillRect t="-21186" b="-1567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2929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4" y="1761900"/>
            <a:ext cx="27622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650854" y="2204864"/>
            <a:ext cx="1761308" cy="64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b="1" dirty="0" smtClean="0">
                <a:solidFill>
                  <a:srgbClr val="C00000"/>
                </a:solidFill>
                <a:sym typeface="Wingdings 3"/>
              </a:rPr>
              <a:t>Store this as</a:t>
            </a:r>
          </a:p>
          <a:p>
            <a:r>
              <a:rPr lang="en-IE" b="1" dirty="0" smtClean="0">
                <a:solidFill>
                  <a:srgbClr val="C00000"/>
                </a:solidFill>
                <a:sym typeface="Wingdings 3"/>
              </a:rPr>
              <a:t>your memory</a:t>
            </a:r>
            <a:endParaRPr lang="en-IE" dirty="0" smtClean="0">
              <a:solidFill>
                <a:srgbClr val="C00000"/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0854" y="2847975"/>
            <a:ext cx="149542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2929" y="1556791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19825" y="3284984"/>
                <a:ext cx="172034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𝟏𝟒</m:t>
                      </m:r>
                      <m:r>
                        <a:rPr lang="en-IE" b="1" i="1">
                          <a:solidFill>
                            <a:srgbClr val="C00000"/>
                          </a:solidFill>
                          <a:latin typeface="Cambria Math"/>
                        </a:rPr>
                        <m:t>𝒔𝒉</m:t>
                      </m:r>
                      <m:r>
                        <a:rPr lang="en-IE" b="1" i="1">
                          <a:solidFill>
                            <a:srgbClr val="C00000"/>
                          </a:solidFill>
                          <a:latin typeface="Cambria Math"/>
                        </a:rPr>
                        <m:t>=€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𝟕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.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𝟕𝟖</m:t>
                      </m:r>
                    </m:oMath>
                  </m:oMathPara>
                </a14:m>
                <a:endParaRPr lang="en-IE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825" y="3284984"/>
                <a:ext cx="1720343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2929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9862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9862" y="1548967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90" t="9389"/>
          <a:stretch/>
        </p:blipFill>
        <p:spPr bwMode="auto">
          <a:xfrm>
            <a:off x="107504" y="3654316"/>
            <a:ext cx="3143502" cy="336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319824" y="4067780"/>
                <a:ext cx="172034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𝟏𝟐</m:t>
                      </m:r>
                      <m:r>
                        <a:rPr lang="en-IE" b="1" i="1">
                          <a:solidFill>
                            <a:srgbClr val="C00000"/>
                          </a:solidFill>
                          <a:latin typeface="Cambria Math"/>
                        </a:rPr>
                        <m:t>𝒔𝒉</m:t>
                      </m:r>
                      <m:r>
                        <a:rPr lang="en-IE" b="1" i="1">
                          <a:solidFill>
                            <a:srgbClr val="C00000"/>
                          </a:solidFill>
                          <a:latin typeface="Cambria Math"/>
                        </a:rPr>
                        <m:t>=€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𝟔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.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𝟔𝟕</m:t>
                      </m:r>
                    </m:oMath>
                  </m:oMathPara>
                </a14:m>
                <a:endParaRPr lang="en-IE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824" y="4067780"/>
                <a:ext cx="1720343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358610" y="4869160"/>
                <a:ext cx="162576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IE" b="1" dirty="0" smtClean="0">
                    <a:solidFill>
                      <a:srgbClr val="C00000"/>
                    </a:solidFill>
                  </a:rPr>
                  <a:t>10</a:t>
                </a:r>
                <a14:m>
                  <m:oMath xmlns:m="http://schemas.openxmlformats.org/officeDocument/2006/math">
                    <m:r>
                      <a:rPr lang="en-IE" b="1" i="1">
                        <a:solidFill>
                          <a:srgbClr val="C00000"/>
                        </a:solidFill>
                        <a:latin typeface="Cambria Math"/>
                      </a:rPr>
                      <m:t>𝒔𝒉</m:t>
                    </m:r>
                    <m:r>
                      <a:rPr lang="en-IE" b="1" i="1">
                        <a:solidFill>
                          <a:srgbClr val="C00000"/>
                        </a:solidFill>
                        <a:latin typeface="Cambria Math"/>
                      </a:rPr>
                      <m:t>=€</m:t>
                    </m:r>
                    <m:r>
                      <a:rPr lang="en-IE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𝟓</m:t>
                    </m:r>
                    <m:r>
                      <a:rPr lang="en-IE" b="1" i="1" smtClean="0">
                        <a:solidFill>
                          <a:srgbClr val="C00000"/>
                        </a:solidFill>
                        <a:latin typeface="Cambria Math"/>
                      </a:rPr>
                      <m:t>.</m:t>
                    </m:r>
                    <m:r>
                      <a:rPr lang="en-IE" b="1" i="1" smtClean="0">
                        <a:solidFill>
                          <a:srgbClr val="C00000"/>
                        </a:solidFill>
                        <a:latin typeface="Cambria Math"/>
                      </a:rPr>
                      <m:t>𝟓𝟔</m:t>
                    </m:r>
                  </m:oMath>
                </a14:m>
                <a:endParaRPr lang="en-IE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610" y="4869160"/>
                <a:ext cx="1625766" cy="369332"/>
              </a:xfrm>
              <a:prstGeom prst="rect">
                <a:avLst/>
              </a:prstGeom>
              <a:blipFill rotWithShape="1">
                <a:blip r:embed="rId13"/>
                <a:stretch>
                  <a:fillRect l="-3371" t="-8333" b="-26667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12" name="Picture 16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65" r="1967"/>
          <a:stretch/>
        </p:blipFill>
        <p:spPr bwMode="auto">
          <a:xfrm>
            <a:off x="127950" y="4428011"/>
            <a:ext cx="3117668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2929" y="1548967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4" name="Picture 18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4360" y="155073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9862" y="155889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319825" y="3284984"/>
                <a:ext cx="101181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𝟏𝟒</m:t>
                      </m:r>
                      <m:r>
                        <a:rPr lang="en-IE" b="1" i="1">
                          <a:solidFill>
                            <a:srgbClr val="C00000"/>
                          </a:solidFill>
                          <a:latin typeface="Cambria Math"/>
                        </a:rPr>
                        <m:t>𝒔𝒉</m:t>
                      </m:r>
                      <m:r>
                        <a:rPr lang="en-IE" b="1" i="1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IE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825" y="3284984"/>
                <a:ext cx="1011815" cy="369332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16" name="Picture 20"/>
          <p:cNvPicPr>
            <a:picLocks noChangeAspect="1" noChangeArrowheads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90" t="11861" r="1395" b="9019"/>
          <a:stretch/>
        </p:blipFill>
        <p:spPr bwMode="auto">
          <a:xfrm>
            <a:off x="127950" y="5290456"/>
            <a:ext cx="3117668" cy="346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9862" y="1556791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8" name="Picture 2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9862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9" name="Picture 23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4360" y="1558895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8207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" grpId="0" animBg="1"/>
      <p:bldP spid="7" grpId="0"/>
      <p:bldP spid="4" grpId="0"/>
      <p:bldP spid="22" grpId="0"/>
      <p:bldP spid="24" grpId="0"/>
      <p:bldP spid="29" grpId="0"/>
      <p:bldP spid="29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467544" y="1196752"/>
            <a:ext cx="2160240" cy="3168352"/>
          </a:xfrm>
          <a:prstGeom prst="borderCallout2">
            <a:avLst>
              <a:gd name="adj1" fmla="val 40062"/>
              <a:gd name="adj2" fmla="val 104553"/>
              <a:gd name="adj3" fmla="val 78088"/>
              <a:gd name="adj4" fmla="val 114840"/>
              <a:gd name="adj5" fmla="val 79019"/>
              <a:gd name="adj6" fmla="val 140692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 smtClean="0"/>
              <a:t> Pre-set Variables</a:t>
            </a:r>
          </a:p>
          <a:p>
            <a:pPr algn="ctr"/>
            <a:endParaRPr lang="en-IE" b="1" dirty="0" smtClean="0"/>
          </a:p>
          <a:p>
            <a:pPr algn="ctr"/>
            <a:r>
              <a:rPr lang="en-IE" dirty="0" smtClean="0"/>
              <a:t>A B C D E  F </a:t>
            </a:r>
            <a:r>
              <a:rPr lang="en-IE" dirty="0"/>
              <a:t> </a:t>
            </a:r>
            <a:r>
              <a:rPr lang="en-IE" dirty="0" smtClean="0"/>
              <a:t>X and Y are Variables we can assign values to and can use in calculations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940152" y="332656"/>
            <a:ext cx="2988000" cy="161586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IE" b="1" dirty="0" smtClean="0">
                <a:solidFill>
                  <a:srgbClr val="C00000"/>
                </a:solidFill>
                <a:sym typeface="Wingdings 3"/>
              </a:rPr>
              <a:t>To assign a number to a letter we store it.</a:t>
            </a:r>
          </a:p>
          <a:p>
            <a:r>
              <a:rPr lang="en-IE" b="1" dirty="0" smtClean="0">
                <a:solidFill>
                  <a:srgbClr val="C00000"/>
                </a:solidFill>
                <a:sym typeface="Wingdings 3"/>
              </a:rPr>
              <a:t>E.g. Assign the constant of</a:t>
            </a:r>
          </a:p>
          <a:p>
            <a:r>
              <a:rPr lang="en-IE" b="1" dirty="0" smtClean="0">
                <a:solidFill>
                  <a:srgbClr val="C00000"/>
                </a:solidFill>
                <a:sym typeface="Wingdings 3"/>
              </a:rPr>
              <a:t>Gravitational acceleration </a:t>
            </a:r>
          </a:p>
          <a:p>
            <a:r>
              <a:rPr lang="en-IE" b="1" dirty="0" smtClean="0">
                <a:solidFill>
                  <a:srgbClr val="C00000"/>
                </a:solidFill>
                <a:sym typeface="Wingdings 3"/>
              </a:rPr>
              <a:t> 9.80665 m/s</a:t>
            </a:r>
            <a:r>
              <a:rPr lang="en-IE" b="1" baseline="30000" dirty="0" smtClean="0">
                <a:solidFill>
                  <a:srgbClr val="C00000"/>
                </a:solidFill>
                <a:sym typeface="Wingdings 3"/>
              </a:rPr>
              <a:t>2</a:t>
            </a:r>
            <a:r>
              <a:rPr lang="en-IE" b="1" dirty="0" smtClean="0">
                <a:solidFill>
                  <a:srgbClr val="C00000"/>
                </a:solidFill>
                <a:sym typeface="Wingdings 3"/>
              </a:rPr>
              <a:t> to the value A</a:t>
            </a:r>
          </a:p>
          <a:p>
            <a:endParaRPr lang="en-IE" b="1" dirty="0">
              <a:solidFill>
                <a:srgbClr val="C00000"/>
              </a:solidFill>
              <a:sym typeface="Wingdings 3"/>
            </a:endParaRPr>
          </a:p>
          <a:p>
            <a:endParaRPr lang="en-IE" b="1" dirty="0" smtClean="0">
              <a:solidFill>
                <a:srgbClr val="C00000"/>
              </a:solidFill>
              <a:sym typeface="Wingdings 3"/>
            </a:endParaRPr>
          </a:p>
          <a:p>
            <a:endParaRPr lang="en-IE" dirty="0" smtClean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390"/>
          <a:stretch/>
        </p:blipFill>
        <p:spPr bwMode="auto">
          <a:xfrm>
            <a:off x="4242665" y="5335506"/>
            <a:ext cx="4667250" cy="383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67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5940152" y="1948520"/>
                <a:ext cx="2988000" cy="32720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I can use this in a calculation when required</a:t>
                </a:r>
              </a:p>
              <a:p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N.B the letters are in red </a:t>
                </a:r>
              </a:p>
              <a:p>
                <a:endParaRPr lang="en-IE" b="1" dirty="0">
                  <a:solidFill>
                    <a:srgbClr val="C00000"/>
                  </a:solidFill>
                  <a:sym typeface="Wingdings 3"/>
                </a:endParaRPr>
              </a:p>
              <a:p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E.g. A body starts falling from  rest.  Find its velocity after 5 seconds to 2 decimal places</a:t>
                </a:r>
              </a:p>
              <a:p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e.g. 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𝒗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=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𝒖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+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𝒂𝒕</m:t>
                      </m:r>
                    </m:oMath>
                  </m:oMathPara>
                </a14:m>
                <a:endParaRPr lang="en-IE" b="1" dirty="0" smtClean="0">
                  <a:solidFill>
                    <a:srgbClr val="C00000"/>
                  </a:solidFill>
                  <a:sym typeface="Wingdings 3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𝒗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=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𝟎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+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𝑨</m:t>
                      </m:r>
                      <m:d>
                        <m:dPr>
                          <m:ctrlPr>
                            <a:rPr lang="en-IE" b="1" i="1" smtClean="0">
                              <a:solidFill>
                                <a:srgbClr val="C00000"/>
                              </a:solidFill>
                              <a:latin typeface="Cambria Math"/>
                              <a:sym typeface="Wingdings 3"/>
                            </a:rPr>
                          </m:ctrlPr>
                        </m:dPr>
                        <m:e>
                          <m:r>
                            <a:rPr lang="en-IE" b="1" i="1" smtClean="0">
                              <a:solidFill>
                                <a:srgbClr val="C00000"/>
                              </a:solidFill>
                              <a:latin typeface="Cambria Math"/>
                              <a:sym typeface="Wingdings 3"/>
                            </a:rPr>
                            <m:t>𝟓</m:t>
                          </m:r>
                        </m:e>
                      </m:d>
                    </m:oMath>
                  </m:oMathPara>
                </a14:m>
                <a:endParaRPr lang="en-IE" b="1" dirty="0" smtClean="0">
                  <a:solidFill>
                    <a:srgbClr val="C00000"/>
                  </a:solidFill>
                  <a:sym typeface="Wingdings 3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𝒗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=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𝟒𝟗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.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𝟎𝟑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𝒎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/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  <a:sym typeface="Wingdings 3"/>
                        </a:rPr>
                        <m:t>𝒔</m:t>
                      </m:r>
                    </m:oMath>
                  </m:oMathPara>
                </a14:m>
                <a:endParaRPr lang="en-IE" b="1" dirty="0" smtClean="0">
                  <a:solidFill>
                    <a:srgbClr val="C00000"/>
                  </a:solidFill>
                  <a:sym typeface="Wingdings 3"/>
                </a:endParaRPr>
              </a:p>
              <a:p>
                <a:endParaRPr lang="en-IE" b="1" dirty="0" smtClean="0">
                  <a:solidFill>
                    <a:srgbClr val="C00000"/>
                  </a:solidFill>
                  <a:sym typeface="Wingdings 3"/>
                </a:endParaRPr>
              </a:p>
              <a:p>
                <a:endParaRPr lang="en-IE" b="1" dirty="0">
                  <a:solidFill>
                    <a:srgbClr val="C00000"/>
                  </a:solidFill>
                  <a:sym typeface="Wingdings 3"/>
                </a:endParaRPr>
              </a:p>
              <a:p>
                <a:endParaRPr lang="en-IE" b="1" dirty="0" smtClean="0">
                  <a:solidFill>
                    <a:srgbClr val="C00000"/>
                  </a:solidFill>
                  <a:sym typeface="Wingdings 3"/>
                </a:endParaRPr>
              </a:p>
              <a:p>
                <a:endParaRPr lang="en-IE" dirty="0" smtClean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1948520"/>
                <a:ext cx="2988000" cy="3272048"/>
              </a:xfrm>
              <a:prstGeom prst="rect">
                <a:avLst/>
              </a:prstGeom>
              <a:blipFill rotWithShape="1">
                <a:blip r:embed="rId4"/>
                <a:stretch>
                  <a:fillRect l="-1212" t="-556" r="-4040"/>
                </a:stretch>
              </a:blipFill>
              <a:ln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7677" y="5805264"/>
            <a:ext cx="38004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7407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5148064" y="6197302"/>
            <a:ext cx="3800475" cy="400050"/>
            <a:chOff x="5148064" y="6269310"/>
            <a:chExt cx="3800475" cy="400050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064" y="6269310"/>
              <a:ext cx="3800475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8224" y="6282245"/>
              <a:ext cx="540000" cy="387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29370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6675" y="260648"/>
            <a:ext cx="444455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000" dirty="0" smtClean="0">
                <a:solidFill>
                  <a:srgbClr val="C00000"/>
                </a:solidFill>
              </a:rPr>
              <a:t>E.g. 1 Store the values for A, b and c into </a:t>
            </a:r>
          </a:p>
          <a:p>
            <a:r>
              <a:rPr lang="en-IE" sz="2000" dirty="0">
                <a:solidFill>
                  <a:srgbClr val="C00000"/>
                </a:solidFill>
              </a:rPr>
              <a:t> </a:t>
            </a:r>
            <a:r>
              <a:rPr lang="en-IE" sz="2000" dirty="0" smtClean="0">
                <a:solidFill>
                  <a:srgbClr val="C00000"/>
                </a:solidFill>
              </a:rPr>
              <a:t>          the memory of your calculator for</a:t>
            </a:r>
          </a:p>
          <a:p>
            <a:r>
              <a:rPr lang="en-IE" sz="2000" dirty="0">
                <a:solidFill>
                  <a:srgbClr val="C00000"/>
                </a:solidFill>
              </a:rPr>
              <a:t> </a:t>
            </a:r>
            <a:r>
              <a:rPr lang="en-IE" sz="2000" dirty="0" smtClean="0">
                <a:solidFill>
                  <a:srgbClr val="C00000"/>
                </a:solidFill>
              </a:rPr>
              <a:t>         the triangle below.</a:t>
            </a:r>
          </a:p>
          <a:p>
            <a:r>
              <a:rPr lang="en-IE" sz="2000" dirty="0" smtClean="0">
                <a:solidFill>
                  <a:srgbClr val="C00000"/>
                </a:solidFill>
              </a:rPr>
              <a:t>          Use the Cosine rule to find [</a:t>
            </a:r>
            <a:r>
              <a:rPr lang="en-IE" sz="2000" dirty="0" err="1" smtClean="0">
                <a:solidFill>
                  <a:srgbClr val="C00000"/>
                </a:solidFill>
              </a:rPr>
              <a:t>xy</a:t>
            </a:r>
            <a:r>
              <a:rPr lang="en-IE" sz="2000" dirty="0" smtClean="0">
                <a:solidFill>
                  <a:srgbClr val="C00000"/>
                </a:solidFill>
              </a:rPr>
              <a:t>].</a:t>
            </a:r>
            <a:endParaRPr lang="en-IE" sz="2000" dirty="0">
              <a:solidFill>
                <a:srgbClr val="C00000"/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1547664" y="1815207"/>
            <a:ext cx="2376264" cy="1440160"/>
          </a:xfrm>
          <a:prstGeom prst="triangle">
            <a:avLst>
              <a:gd name="adj" fmla="val 37365"/>
            </a:avLst>
          </a:prstGeom>
          <a:solidFill>
            <a:schemeClr val="bg1"/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1001613" y="1498622"/>
            <a:ext cx="322876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X</a:t>
            </a:r>
          </a:p>
          <a:p>
            <a:endParaRPr lang="en-I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IE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</a:p>
          <a:p>
            <a:endParaRPr lang="en-I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IE" sz="2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IE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IE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y                                             z</a:t>
            </a:r>
          </a:p>
          <a:p>
            <a:r>
              <a:rPr lang="en-IE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IE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10cm                  </a:t>
            </a:r>
            <a:endParaRPr lang="en-IE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21371" y="2135177"/>
            <a:ext cx="7585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>
                <a:solidFill>
                  <a:srgbClr val="1F497D">
                    <a:lumMod val="60000"/>
                    <a:lumOff val="40000"/>
                  </a:srgbClr>
                </a:solidFill>
              </a:rPr>
              <a:t>15cm</a:t>
            </a:r>
          </a:p>
        </p:txBody>
      </p:sp>
      <p:sp>
        <p:nvSpPr>
          <p:cNvPr id="7" name="Rectangle 6"/>
          <p:cNvSpPr/>
          <p:nvPr/>
        </p:nvSpPr>
        <p:spPr>
          <a:xfrm>
            <a:off x="3148831" y="2909849"/>
            <a:ext cx="5309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35</a:t>
            </a:r>
            <a:r>
              <a:rPr lang="en-IE" sz="2000" baseline="30000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0</a:t>
            </a:r>
            <a:endParaRPr lang="en-IE" sz="2000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35187" y="2821328"/>
            <a:ext cx="3337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FF0000"/>
                </a:solidFill>
              </a:rPr>
              <a:t>A</a:t>
            </a:r>
            <a:endParaRPr lang="en-IE" sz="20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79712" y="3309923"/>
            <a:ext cx="3193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FF0000"/>
                </a:solidFill>
              </a:rPr>
              <a:t>b</a:t>
            </a:r>
            <a:endParaRPr lang="en-IE" sz="20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12873" y="2407534"/>
            <a:ext cx="2936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FF0000"/>
                </a:solidFill>
              </a:rPr>
              <a:t>c</a:t>
            </a:r>
            <a:endParaRPr lang="en-IE" sz="20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45966" y="2207443"/>
            <a:ext cx="3080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IE" sz="2000" dirty="0" smtClean="0">
                <a:solidFill>
                  <a:srgbClr val="FF0000"/>
                </a:solidFill>
              </a:rPr>
              <a:t>a</a:t>
            </a:r>
            <a:endParaRPr lang="en-IE" sz="2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764434" y="4221088"/>
                <a:ext cx="205947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en-IE" sz="20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IE" sz="2000" i="1" dirty="0" smtClean="0">
                    <a:solidFill>
                      <a:srgbClr val="C00000"/>
                    </a:solidFill>
                  </a:rPr>
                  <a:t>= 79.25438671 </a:t>
                </a:r>
                <a:endParaRPr lang="en-IE" sz="2000" i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434" y="4221088"/>
                <a:ext cx="2059475" cy="400110"/>
              </a:xfrm>
              <a:prstGeom prst="rect">
                <a:avLst/>
              </a:prstGeom>
              <a:blipFill rotWithShape="1">
                <a:blip r:embed="rId2"/>
                <a:stretch>
                  <a:fillRect t="-7576" r="-2367" b="-25758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25969" y="3745391"/>
                <a:ext cx="30099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𝑐</m:t>
                          </m:r>
                        </m:e>
                        <m:sup>
                          <m:r>
                            <a:rPr lang="en-IE" sz="2000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−2</m:t>
                      </m:r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𝑏𝑐</m:t>
                      </m:r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 </m:t>
                      </m:r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𝐶𝑜𝑠𝐴</m:t>
                      </m:r>
                    </m:oMath>
                  </m:oMathPara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969" y="3745391"/>
                <a:ext cx="3009927" cy="4001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764434" y="4725144"/>
                <a:ext cx="103092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𝑎</m:t>
                    </m:r>
                  </m:oMath>
                </a14:m>
                <a:r>
                  <a:rPr lang="en-IE" sz="2000" i="1" dirty="0" smtClean="0">
                    <a:solidFill>
                      <a:srgbClr val="C00000"/>
                    </a:solidFill>
                  </a:rPr>
                  <a:t> = 8.90</a:t>
                </a:r>
                <a:endParaRPr lang="en-IE" sz="2000" i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434" y="4725144"/>
                <a:ext cx="1030923" cy="400110"/>
              </a:xfrm>
              <a:prstGeom prst="rect">
                <a:avLst/>
              </a:prstGeom>
              <a:blipFill rotWithShape="1">
                <a:blip r:embed="rId4"/>
                <a:stretch>
                  <a:fillRect t="-7576" r="-5294" b="-25758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/>
          <p:nvPr/>
        </p:nvCxnSpPr>
        <p:spPr>
          <a:xfrm>
            <a:off x="4716016" y="332656"/>
            <a:ext cx="0" cy="604867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657656" y="233352"/>
                <a:ext cx="4341573" cy="1631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E" sz="2000" dirty="0" smtClean="0">
                    <a:solidFill>
                      <a:srgbClr val="C00000"/>
                    </a:solidFill>
                  </a:rPr>
                  <a:t>E.g. 2 Input values for a, b and c into </a:t>
                </a:r>
              </a:p>
              <a:p>
                <a:r>
                  <a:rPr lang="en-IE" sz="2000" dirty="0" smtClean="0">
                    <a:solidFill>
                      <a:srgbClr val="C00000"/>
                    </a:solidFill>
                  </a:rPr>
                  <a:t>           the memory</a:t>
                </a:r>
                <a:r>
                  <a:rPr lang="en-IE" sz="2000" dirty="0">
                    <a:solidFill>
                      <a:srgbClr val="C00000"/>
                    </a:solidFill>
                  </a:rPr>
                  <a:t> of your calculator</a:t>
                </a:r>
                <a:r>
                  <a:rPr lang="en-IE" sz="2000" dirty="0" smtClean="0">
                    <a:solidFill>
                      <a:srgbClr val="C00000"/>
                    </a:solidFill>
                  </a:rPr>
                  <a:t> for</a:t>
                </a:r>
              </a:p>
              <a:p>
                <a:r>
                  <a:rPr lang="en-IE" sz="2000" dirty="0">
                    <a:solidFill>
                      <a:srgbClr val="C00000"/>
                    </a:solidFill>
                  </a:rPr>
                  <a:t> </a:t>
                </a:r>
                <a:r>
                  <a:rPr lang="en-IE" sz="2000" dirty="0" smtClean="0">
                    <a:solidFill>
                      <a:srgbClr val="C00000"/>
                    </a:solidFill>
                  </a:rPr>
                  <a:t>          the quadratic  equation below</a:t>
                </a:r>
              </a:p>
              <a:p>
                <a:r>
                  <a:rPr lang="en-IE" sz="2000" dirty="0">
                    <a:solidFill>
                      <a:srgbClr val="C00000"/>
                    </a:solidFill>
                  </a:rPr>
                  <a:t> </a:t>
                </a:r>
                <a:r>
                  <a:rPr lang="en-IE" sz="2000" dirty="0" smtClean="0">
                    <a:solidFill>
                      <a:srgbClr val="C00000"/>
                    </a:solidFill>
                  </a:rPr>
                  <a:t>          and solve it.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3</m:t>
                      </m:r>
                      <m:sSup>
                        <m:sSupPr>
                          <m:ctrlP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+2</m:t>
                      </m:r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𝑥</m:t>
                      </m:r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−4=0</m:t>
                      </m:r>
                    </m:oMath>
                  </m:oMathPara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7656" y="233352"/>
                <a:ext cx="4341573" cy="1631216"/>
              </a:xfrm>
              <a:prstGeom prst="rect">
                <a:avLst/>
              </a:prstGeom>
              <a:blipFill rotWithShape="1">
                <a:blip r:embed="rId5"/>
                <a:stretch>
                  <a:fillRect l="-1404" t="-1866" r="-702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389114" y="1871031"/>
                <a:ext cx="2516010" cy="7509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𝑥</m:t>
                      </m:r>
                      <m:r>
                        <a:rPr lang="en-IE" sz="20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𝑏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IE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IE" sz="2000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IE" sz="2000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n-IE" sz="2000" b="0" i="1" smtClean="0">
                                      <a:solidFill>
                                        <a:srgbClr val="C0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IE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−4</m:t>
                              </m:r>
                              <m:r>
                                <a:rPr lang="en-IE" sz="2000" b="0" i="1" smtClean="0">
                                  <a:solidFill>
                                    <a:srgbClr val="C00000"/>
                                  </a:solidFill>
                                  <a:latin typeface="Cambria Math"/>
                                  <a:ea typeface="Cambria Math"/>
                                </a:rPr>
                                <m:t>𝑎𝑐</m:t>
                              </m:r>
                            </m:e>
                          </m:rad>
                        </m:num>
                        <m:den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IE" sz="2000" b="0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IE" sz="20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9114" y="1871031"/>
                <a:ext cx="2516010" cy="7509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5413158" y="2860038"/>
                <a:ext cx="295459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IE" sz="2000" i="1" smtClean="0">
                        <a:solidFill>
                          <a:srgbClr val="C00000"/>
                        </a:solidFill>
                        <a:latin typeface="Cambria Math"/>
                      </a:rPr>
                      <m:t>𝑥</m:t>
                    </m:r>
                    <m:r>
                      <a:rPr lang="en-IE" sz="2000" i="1" smtClean="0">
                        <a:solidFill>
                          <a:srgbClr val="C00000"/>
                        </a:solidFill>
                        <a:latin typeface="Cambria Math"/>
                      </a:rPr>
                      <m:t>=0.86    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𝑜𝑟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𝑥</m:t>
                    </m:r>
                    <m:r>
                      <a:rPr lang="en-IE" sz="2000" b="0" i="1" smtClean="0">
                        <a:solidFill>
                          <a:srgbClr val="C00000"/>
                        </a:solidFill>
                        <a:latin typeface="Cambria Math"/>
                      </a:rPr>
                      <m:t>= −1.54</m:t>
                    </m:r>
                  </m:oMath>
                </a14:m>
                <a:r>
                  <a:rPr lang="en-IE" sz="2000" dirty="0" smtClean="0"/>
                  <a:t> </a:t>
                </a:r>
                <a:endParaRPr lang="en-IE" sz="2000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3158" y="2860038"/>
                <a:ext cx="2954591" cy="4001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3248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7" grpId="0"/>
      <p:bldP spid="18" grpId="0"/>
      <p:bldP spid="1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Callout 2 3"/>
          <p:cNvSpPr/>
          <p:nvPr/>
        </p:nvSpPr>
        <p:spPr>
          <a:xfrm>
            <a:off x="611560" y="1844823"/>
            <a:ext cx="2160240" cy="2058203"/>
          </a:xfrm>
          <a:prstGeom prst="borderCallout2">
            <a:avLst>
              <a:gd name="adj1" fmla="val 11576"/>
              <a:gd name="adj2" fmla="val 104553"/>
              <a:gd name="adj3" fmla="val 51477"/>
              <a:gd name="adj4" fmla="val 111541"/>
              <a:gd name="adj5" fmla="val 62903"/>
              <a:gd name="adj6" fmla="val 132446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Allows us to find the Absolute value of  a calculation.  </a:t>
            </a:r>
          </a:p>
          <a:p>
            <a:pPr algn="ctr"/>
            <a:r>
              <a:rPr lang="en-IE" dirty="0"/>
              <a:t>(</a:t>
            </a:r>
            <a:r>
              <a:rPr lang="en-IE" dirty="0" smtClean="0"/>
              <a:t>This can also be used when using the Table mode for graphing functions)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348880"/>
            <a:ext cx="2819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0199" y="1492398"/>
            <a:ext cx="2124000" cy="896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297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56525" y="1917901"/>
            <a:ext cx="8748328" cy="983825"/>
            <a:chOff x="288032" y="1028700"/>
            <a:chExt cx="8748328" cy="983825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81059"/>
            <a:stretch/>
          </p:blipFill>
          <p:spPr bwMode="auto">
            <a:xfrm>
              <a:off x="288032" y="1028700"/>
              <a:ext cx="8676456" cy="909282"/>
            </a:xfrm>
            <a:prstGeom prst="rect">
              <a:avLst/>
            </a:prstGeom>
            <a:solidFill>
              <a:srgbClr val="000000">
                <a:shade val="95000"/>
              </a:srgbClr>
            </a:solidFill>
            <a:ln w="444500" cap="sq">
              <a:solidFill>
                <a:srgbClr val="000000"/>
              </a:solidFill>
              <a:miter lim="800000"/>
            </a:ln>
            <a:effectLst>
              <a:outerShdw blurRad="254000" dist="190500" dir="2700000" sy="90000" algn="bl" rotWithShape="0">
                <a:srgbClr val="000000">
                  <a:alpha val="40000"/>
                </a:srgbClr>
              </a:outerShdw>
            </a:effectLst>
            <a:extLst/>
          </p:spPr>
        </p:pic>
        <p:sp>
          <p:nvSpPr>
            <p:cNvPr id="3" name="Rectangle 2"/>
            <p:cNvSpPr/>
            <p:nvPr/>
          </p:nvSpPr>
          <p:spPr>
            <a:xfrm>
              <a:off x="7812360" y="1436525"/>
              <a:ext cx="1224000" cy="57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 rot="20192442">
            <a:off x="536140" y="1930686"/>
            <a:ext cx="8640480" cy="975559"/>
            <a:chOff x="107504" y="2204864"/>
            <a:chExt cx="8640480" cy="975559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78994"/>
            <a:stretch/>
          </p:blipFill>
          <p:spPr bwMode="auto">
            <a:xfrm>
              <a:off x="107504" y="2204864"/>
              <a:ext cx="8533010" cy="902378"/>
            </a:xfrm>
            <a:prstGeom prst="rect">
              <a:avLst/>
            </a:prstGeom>
            <a:solidFill>
              <a:srgbClr val="000000">
                <a:shade val="95000"/>
              </a:srgbClr>
            </a:solidFill>
            <a:ln w="444500" cap="sq">
              <a:solidFill>
                <a:srgbClr val="000000"/>
              </a:solidFill>
              <a:miter lim="800000"/>
            </a:ln>
            <a:effectLst>
              <a:outerShdw blurRad="254000" dist="190500" dir="2700000" sy="90000" algn="bl" rotWithShape="0">
                <a:srgbClr val="000000">
                  <a:alpha val="40000"/>
                </a:srgbClr>
              </a:outerShdw>
            </a:effectLst>
            <a:extLst/>
          </p:spPr>
        </p:pic>
        <p:sp>
          <p:nvSpPr>
            <p:cNvPr id="6" name="Rectangle 5"/>
            <p:cNvSpPr/>
            <p:nvPr/>
          </p:nvSpPr>
          <p:spPr>
            <a:xfrm>
              <a:off x="4427984" y="2604423"/>
              <a:ext cx="4320000" cy="57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 rot="21057313">
            <a:off x="392021" y="1884190"/>
            <a:ext cx="8712832" cy="942993"/>
            <a:chOff x="323528" y="260649"/>
            <a:chExt cx="8712832" cy="942993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84080"/>
            <a:stretch/>
          </p:blipFill>
          <p:spPr bwMode="auto">
            <a:xfrm>
              <a:off x="323528" y="260649"/>
              <a:ext cx="8496944" cy="768051"/>
            </a:xfrm>
            <a:prstGeom prst="rect">
              <a:avLst/>
            </a:prstGeom>
            <a:solidFill>
              <a:srgbClr val="000000">
                <a:shade val="95000"/>
              </a:srgbClr>
            </a:solidFill>
            <a:ln w="444500" cap="sq">
              <a:solidFill>
                <a:srgbClr val="000000"/>
              </a:solidFill>
              <a:miter lim="800000"/>
            </a:ln>
            <a:effectLst>
              <a:outerShdw blurRad="254000" dist="190500" dir="2700000" sy="90000" algn="bl" rotWithShape="0">
                <a:srgbClr val="000000">
                  <a:alpha val="40000"/>
                </a:srgbClr>
              </a:outerShdw>
            </a:effectLst>
            <a:extLst/>
          </p:spPr>
        </p:pic>
        <p:sp>
          <p:nvSpPr>
            <p:cNvPr id="9" name="Rectangle 8"/>
            <p:cNvSpPr/>
            <p:nvPr/>
          </p:nvSpPr>
          <p:spPr>
            <a:xfrm>
              <a:off x="5076056" y="627642"/>
              <a:ext cx="3960304" cy="57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2231650">
            <a:off x="445761" y="2970045"/>
            <a:ext cx="8820472" cy="989987"/>
            <a:chOff x="323528" y="404664"/>
            <a:chExt cx="8820472" cy="989987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77327"/>
            <a:stretch/>
          </p:blipFill>
          <p:spPr bwMode="auto">
            <a:xfrm>
              <a:off x="323528" y="404664"/>
              <a:ext cx="8496945" cy="889746"/>
            </a:xfrm>
            <a:prstGeom prst="rect">
              <a:avLst/>
            </a:prstGeom>
            <a:solidFill>
              <a:srgbClr val="000000">
                <a:shade val="95000"/>
              </a:srgbClr>
            </a:solidFill>
            <a:ln w="444500" cap="sq">
              <a:solidFill>
                <a:srgbClr val="000000"/>
              </a:solidFill>
              <a:miter lim="800000"/>
            </a:ln>
            <a:effectLst>
              <a:outerShdw blurRad="254000" dist="190500" dir="2700000" sy="90000" algn="bl" rotWithShape="0">
                <a:srgbClr val="000000">
                  <a:alpha val="40000"/>
                </a:srgbClr>
              </a:outerShdw>
            </a:effectLst>
            <a:extLst/>
          </p:spPr>
        </p:pic>
        <p:sp>
          <p:nvSpPr>
            <p:cNvPr id="13" name="Rectangle 12"/>
            <p:cNvSpPr/>
            <p:nvPr/>
          </p:nvSpPr>
          <p:spPr>
            <a:xfrm>
              <a:off x="7568208" y="818651"/>
              <a:ext cx="1575792" cy="57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>
                <a:solidFill>
                  <a:prstClr val="white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 rot="19642870">
            <a:off x="1450959" y="2606682"/>
            <a:ext cx="8244978" cy="1453454"/>
            <a:chOff x="395536" y="548680"/>
            <a:chExt cx="8244978" cy="1453454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68522"/>
            <a:stretch/>
          </p:blipFill>
          <p:spPr bwMode="auto">
            <a:xfrm>
              <a:off x="395536" y="548680"/>
              <a:ext cx="8136904" cy="1291995"/>
            </a:xfrm>
            <a:prstGeom prst="rect">
              <a:avLst/>
            </a:prstGeom>
            <a:solidFill>
              <a:srgbClr val="000000">
                <a:shade val="95000"/>
              </a:srgbClr>
            </a:solidFill>
            <a:ln w="444500" cap="sq">
              <a:solidFill>
                <a:srgbClr val="000000"/>
              </a:solidFill>
              <a:miter lim="800000"/>
            </a:ln>
            <a:effectLst>
              <a:outerShdw blurRad="254000" dist="190500" dir="2700000" sy="90000" algn="bl" rotWithShape="0">
                <a:srgbClr val="000000">
                  <a:alpha val="40000"/>
                </a:srgbClr>
              </a:outerShdw>
            </a:effectLst>
            <a:extLst/>
          </p:spPr>
        </p:pic>
        <p:sp>
          <p:nvSpPr>
            <p:cNvPr id="16" name="Rectangle 15"/>
            <p:cNvSpPr/>
            <p:nvPr/>
          </p:nvSpPr>
          <p:spPr>
            <a:xfrm>
              <a:off x="6084168" y="1426134"/>
              <a:ext cx="2556346" cy="576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7863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539552" y="1196752"/>
            <a:ext cx="2160240" cy="3528392"/>
          </a:xfrm>
          <a:prstGeom prst="borderCallout2">
            <a:avLst>
              <a:gd name="adj1" fmla="val 21961"/>
              <a:gd name="adj2" fmla="val 104003"/>
              <a:gd name="adj3" fmla="val 50227"/>
              <a:gd name="adj4" fmla="val 117587"/>
              <a:gd name="adj5" fmla="val 53495"/>
              <a:gd name="adj6" fmla="val 154435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Multi Statements</a:t>
            </a:r>
          </a:p>
          <a:p>
            <a:pPr algn="ctr"/>
            <a:r>
              <a:rPr lang="en-IE" dirty="0" smtClean="0"/>
              <a:t>The colon character</a:t>
            </a:r>
          </a:p>
          <a:p>
            <a:pPr algn="ctr"/>
            <a:r>
              <a:rPr lang="en-IE" dirty="0" smtClean="0"/>
              <a:t> : </a:t>
            </a:r>
          </a:p>
          <a:p>
            <a:pPr algn="ctr"/>
            <a:r>
              <a:rPr lang="en-IE" dirty="0" smtClean="0"/>
              <a:t>can connect two or more expression and execute them in sequence from left to right when you press =</a:t>
            </a:r>
          </a:p>
          <a:p>
            <a:pPr algn="ctr"/>
            <a:endParaRPr lang="en-IE" dirty="0"/>
          </a:p>
          <a:p>
            <a:pPr algn="ctr"/>
            <a:r>
              <a:rPr lang="en-IE" dirty="0" smtClean="0"/>
              <a:t>May be useful when doing ratio</a:t>
            </a:r>
          </a:p>
        </p:txBody>
      </p:sp>
    </p:spTree>
    <p:extLst>
      <p:ext uri="{BB962C8B-B14F-4D97-AF65-F5344CB8AC3E}">
        <p14:creationId xmlns:p14="http://schemas.microsoft.com/office/powerpoint/2010/main" val="303618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8578" y="260648"/>
            <a:ext cx="8568952" cy="6480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b="1" dirty="0" smtClean="0">
                <a:solidFill>
                  <a:srgbClr val="C00000"/>
                </a:solidFill>
                <a:sym typeface="Wingdings 3"/>
              </a:rPr>
              <a:t>E.g. 	Amanda (8), Bernie (5) and Claire (7) ate 100</a:t>
            </a:r>
            <a:r>
              <a:rPr lang="en-IE" b="1" dirty="0" smtClean="0">
                <a:solidFill>
                  <a:srgbClr val="C00000"/>
                </a:solidFill>
                <a:ea typeface="Cambria Math"/>
                <a:sym typeface="Wingdings 3"/>
              </a:rPr>
              <a:t> Easter eggs in the ratio of their 	ages.   	How many did they each eat?</a:t>
            </a:r>
            <a:endParaRPr lang="en-IE" dirty="0" smtClean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66602" y="1196752"/>
                <a:ext cx="2912296" cy="14402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   A :  B  :  C</a:t>
                </a:r>
              </a:p>
              <a:p>
                <a:r>
                  <a:rPr lang="en-IE" b="1" dirty="0" smtClean="0">
                    <a:solidFill>
                      <a:srgbClr val="C00000"/>
                    </a:solidFill>
                    <a:sym typeface="Wingdings 3"/>
                  </a:rPr>
                  <a:t>   8 :   5  :  7</a:t>
                </a:r>
              </a:p>
              <a:p>
                <a:r>
                  <a:rPr lang="en-IE" b="1" dirty="0" smtClean="0">
                    <a:solidFill>
                      <a:srgbClr val="C00000"/>
                    </a:solidFill>
                    <a:ea typeface="Cambria Math"/>
                    <a:sym typeface="Wingdings 3"/>
                  </a:rPr>
                  <a:t>20 </a:t>
                </a:r>
                <a14:m>
                  <m:oMath xmlns:m="http://schemas.openxmlformats.org/officeDocument/2006/math">
                    <m:r>
                      <a:rPr lang="en-IE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Wingdings 3"/>
                      </a:rPr>
                      <m:t>𝒔𝒉</m:t>
                    </m:r>
                    <m:r>
                      <a:rPr lang="en-IE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Wingdings 3"/>
                      </a:rPr>
                      <m:t>=</m:t>
                    </m:r>
                    <m:r>
                      <a:rPr lang="en-IE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sym typeface="Wingdings 3"/>
                      </a:rPr>
                      <m:t>𝟏𝟎𝟎</m:t>
                    </m:r>
                  </m:oMath>
                </a14:m>
                <a:endParaRPr lang="en-IE" b="1" dirty="0" smtClean="0">
                  <a:solidFill>
                    <a:srgbClr val="C00000"/>
                  </a:solidFill>
                  <a:ea typeface="Cambria Math"/>
                  <a:sym typeface="Wingdings 3"/>
                </a:endParaRPr>
              </a:p>
              <a:p>
                <a:endParaRPr lang="en-IE" b="1" dirty="0" smtClean="0">
                  <a:solidFill>
                    <a:srgbClr val="C00000"/>
                  </a:solidFill>
                  <a:ea typeface="Cambria Math"/>
                  <a:sym typeface="Wingdings 3"/>
                </a:endParaRPr>
              </a:p>
              <a:p>
                <a:endParaRPr lang="en-IE" b="1" dirty="0" smtClean="0">
                  <a:solidFill>
                    <a:srgbClr val="C00000"/>
                  </a:solidFill>
                  <a:ea typeface="Cambria Math"/>
                  <a:sym typeface="Wingdings 3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    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𝟏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𝒔𝒉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IE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IE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𝟏𝟎𝟎</m:t>
                          </m:r>
                        </m:num>
                        <m:den>
                          <m:r>
                            <a:rPr lang="en-IE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en-IE" b="1" dirty="0" smtClean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602" y="1196752"/>
                <a:ext cx="2912296" cy="1440232"/>
              </a:xfrm>
              <a:prstGeom prst="rect">
                <a:avLst/>
              </a:prstGeom>
              <a:blipFill rotWithShape="1">
                <a:blip r:embed="rId2"/>
                <a:stretch>
                  <a:fillRect l="-1887" t="-20675" b="-151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33756" y="4504892"/>
                <a:ext cx="181812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𝟖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 </m:t>
                      </m:r>
                      <m:r>
                        <a:rPr lang="en-IE" b="1" i="1">
                          <a:solidFill>
                            <a:srgbClr val="C00000"/>
                          </a:solidFill>
                          <a:latin typeface="Cambria Math"/>
                        </a:rPr>
                        <m:t>𝒔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𝒉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𝟒𝟎</m:t>
                      </m:r>
                      <m:r>
                        <a:rPr lang="en-IE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𝒆𝒈𝒈𝒔</m:t>
                      </m:r>
                    </m:oMath>
                  </m:oMathPara>
                </a14:m>
                <a:endParaRPr lang="en-IE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756" y="4504892"/>
                <a:ext cx="1818126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323528" y="4874224"/>
                <a:ext cx="179728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IE" b="1" dirty="0" smtClean="0">
                    <a:solidFill>
                      <a:srgbClr val="C00000"/>
                    </a:solidFill>
                  </a:rPr>
                  <a:t>5 </a:t>
                </a:r>
                <a14:m>
                  <m:oMath xmlns:m="http://schemas.openxmlformats.org/officeDocument/2006/math">
                    <m:r>
                      <a:rPr lang="en-IE" b="1" i="1">
                        <a:solidFill>
                          <a:srgbClr val="C00000"/>
                        </a:solidFill>
                        <a:latin typeface="Cambria Math"/>
                      </a:rPr>
                      <m:t>𝒔𝒉</m:t>
                    </m:r>
                    <m:r>
                      <a:rPr lang="en-IE" b="1" i="1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en-IE" b="1" i="1" smtClean="0">
                        <a:solidFill>
                          <a:srgbClr val="C00000"/>
                        </a:solidFill>
                        <a:latin typeface="Cambria Math"/>
                      </a:rPr>
                      <m:t>𝟐𝟓</m:t>
                    </m:r>
                    <m:r>
                      <a:rPr lang="en-IE" b="1" i="1" smtClean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  <m:r>
                      <a:rPr lang="en-IE" b="1" i="1" smtClean="0">
                        <a:solidFill>
                          <a:srgbClr val="C00000"/>
                        </a:solidFill>
                        <a:latin typeface="Cambria Math"/>
                      </a:rPr>
                      <m:t>𝒆𝒈𝒈𝒔</m:t>
                    </m:r>
                  </m:oMath>
                </a14:m>
                <a:endParaRPr lang="en-IE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874224"/>
                <a:ext cx="1797287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2712" t="-8333" b="-26667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322332" y="5306272"/>
                <a:ext cx="179728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IE" b="1" dirty="0" smtClean="0">
                    <a:solidFill>
                      <a:srgbClr val="C00000"/>
                    </a:solidFill>
                  </a:rPr>
                  <a:t>7 </a:t>
                </a:r>
                <a14:m>
                  <m:oMath xmlns:m="http://schemas.openxmlformats.org/officeDocument/2006/math">
                    <m:r>
                      <a:rPr lang="en-IE" b="1" i="1">
                        <a:solidFill>
                          <a:srgbClr val="C00000"/>
                        </a:solidFill>
                        <a:latin typeface="Cambria Math"/>
                      </a:rPr>
                      <m:t>𝒔𝒉</m:t>
                    </m:r>
                    <m:r>
                      <a:rPr lang="en-IE" b="1" i="1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r>
                      <a:rPr lang="en-IE" b="1" i="1" smtClean="0">
                        <a:solidFill>
                          <a:srgbClr val="C00000"/>
                        </a:solidFill>
                        <a:latin typeface="Cambria Math"/>
                      </a:rPr>
                      <m:t>𝟑𝟓</m:t>
                    </m:r>
                    <m:r>
                      <a:rPr lang="en-IE" b="1" i="1" smtClean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  <m:r>
                      <a:rPr lang="en-IE" b="1" i="1" smtClean="0">
                        <a:solidFill>
                          <a:srgbClr val="C00000"/>
                        </a:solidFill>
                        <a:latin typeface="Cambria Math"/>
                      </a:rPr>
                      <m:t>𝒆𝒈𝒈𝒔</m:t>
                    </m:r>
                  </m:oMath>
                </a14:m>
                <a:endParaRPr lang="en-IE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332" y="5306272"/>
                <a:ext cx="1797287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3051" t="-8197" b="-24590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44752"/>
            <a:ext cx="316230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9862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83310" y="2348808"/>
                <a:ext cx="1470595" cy="63094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endParaRPr lang="en-IE" sz="500" b="1" i="1" dirty="0" smtClean="0">
                  <a:solidFill>
                    <a:srgbClr val="C00000"/>
                  </a:solidFill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IE" b="1" i="1" smtClean="0">
                        <a:solidFill>
                          <a:srgbClr val="C00000"/>
                        </a:solidFill>
                        <a:latin typeface="Cambria Math"/>
                      </a:rPr>
                      <m:t>𝟏</m:t>
                    </m:r>
                    <m:r>
                      <a:rPr lang="en-IE" b="1" i="1" smtClean="0">
                        <a:solidFill>
                          <a:srgbClr val="C00000"/>
                        </a:solidFill>
                        <a:latin typeface="Cambria Math"/>
                      </a:rPr>
                      <m:t>𝒔𝒉</m:t>
                    </m:r>
                    <m:r>
                      <a:rPr lang="en-IE" b="1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IE" b="1" dirty="0" smtClean="0">
                    <a:solidFill>
                      <a:srgbClr val="C00000"/>
                    </a:solidFill>
                  </a:rPr>
                  <a:t> 5 eggs</a:t>
                </a:r>
              </a:p>
              <a:p>
                <a:endParaRPr lang="en-IE" sz="105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310" y="2348808"/>
                <a:ext cx="1470595" cy="630942"/>
              </a:xfrm>
              <a:prstGeom prst="rect">
                <a:avLst/>
              </a:prstGeom>
              <a:blipFill rotWithShape="1">
                <a:blip r:embed="rId8"/>
                <a:stretch>
                  <a:fillRect r="-2479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342" y="2793781"/>
            <a:ext cx="285750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867" y="3231931"/>
            <a:ext cx="283845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578" y="3651031"/>
            <a:ext cx="17907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2745" b="-11592"/>
          <a:stretch/>
        </p:blipFill>
        <p:spPr bwMode="auto">
          <a:xfrm>
            <a:off x="298578" y="4090356"/>
            <a:ext cx="489698" cy="41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9862" y="1564443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9862" y="1564443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11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2745" b="-11592"/>
          <a:stretch/>
        </p:blipFill>
        <p:spPr bwMode="auto">
          <a:xfrm>
            <a:off x="769934" y="4077072"/>
            <a:ext cx="489698" cy="41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9862" y="1564443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11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2745" b="-11592"/>
          <a:stretch/>
        </p:blipFill>
        <p:spPr bwMode="auto">
          <a:xfrm>
            <a:off x="1201982" y="4077072"/>
            <a:ext cx="489698" cy="41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2929" y="1565724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hlinkClick r:id="rId17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940509"/>
            <a:ext cx="1671932" cy="1250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835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22" grpId="0"/>
      <p:bldP spid="24" grpId="0"/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6281108" y="3212976"/>
            <a:ext cx="2160240" cy="966130"/>
          </a:xfrm>
          <a:prstGeom prst="borderCallout2">
            <a:avLst>
              <a:gd name="adj1" fmla="val 76196"/>
              <a:gd name="adj2" fmla="val -5392"/>
              <a:gd name="adj3" fmla="val 64473"/>
              <a:gd name="adj4" fmla="val -14346"/>
              <a:gd name="adj5" fmla="val 7542"/>
              <a:gd name="adj6" fmla="val -45665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Finds the reciprocal of  a number</a:t>
            </a:r>
          </a:p>
        </p:txBody>
      </p:sp>
      <p:sp>
        <p:nvSpPr>
          <p:cNvPr id="3" name="Line Callout 2 2"/>
          <p:cNvSpPr/>
          <p:nvPr/>
        </p:nvSpPr>
        <p:spPr>
          <a:xfrm>
            <a:off x="6228184" y="1010757"/>
            <a:ext cx="2664296" cy="1842180"/>
          </a:xfrm>
          <a:prstGeom prst="borderCallout2">
            <a:avLst>
              <a:gd name="adj1" fmla="val 68164"/>
              <a:gd name="adj2" fmla="val -3193"/>
              <a:gd name="adj3" fmla="val 106121"/>
              <a:gd name="adj4" fmla="val -9948"/>
              <a:gd name="adj5" fmla="val 112186"/>
              <a:gd name="adj6" fmla="val -35591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Factorial</a:t>
            </a:r>
          </a:p>
          <a:p>
            <a:pPr algn="ctr"/>
            <a:r>
              <a:rPr lang="en-IE" dirty="0" smtClean="0"/>
              <a:t>e.g.</a:t>
            </a:r>
          </a:p>
          <a:p>
            <a:r>
              <a:rPr lang="en-IE" dirty="0" smtClean="0"/>
              <a:t>    6! = 6 x 5 x 4 x 3 x 2 x 1</a:t>
            </a:r>
          </a:p>
          <a:p>
            <a:r>
              <a:rPr lang="en-IE" dirty="0" smtClean="0"/>
              <a:t>         = 120</a:t>
            </a:r>
          </a:p>
        </p:txBody>
      </p:sp>
    </p:spTree>
    <p:extLst>
      <p:ext uri="{BB962C8B-B14F-4D97-AF65-F5344CB8AC3E}">
        <p14:creationId xmlns:p14="http://schemas.microsoft.com/office/powerpoint/2010/main" val="228843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606894" y="3633410"/>
            <a:ext cx="2160240" cy="792090"/>
          </a:xfrm>
          <a:prstGeom prst="borderCallout2">
            <a:avLst>
              <a:gd name="adj1" fmla="val 40062"/>
              <a:gd name="adj2" fmla="val 104553"/>
              <a:gd name="adj3" fmla="val 12497"/>
              <a:gd name="adj4" fmla="val 109892"/>
              <a:gd name="adj5" fmla="val -10560"/>
              <a:gd name="adj6" fmla="val 131347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Allows us input fractions</a:t>
            </a:r>
          </a:p>
        </p:txBody>
      </p:sp>
      <p:sp>
        <p:nvSpPr>
          <p:cNvPr id="3" name="Line Callout 2 2"/>
          <p:cNvSpPr/>
          <p:nvPr/>
        </p:nvSpPr>
        <p:spPr>
          <a:xfrm>
            <a:off x="603427" y="2060848"/>
            <a:ext cx="2160240" cy="792090"/>
          </a:xfrm>
          <a:prstGeom prst="borderCallout2">
            <a:avLst>
              <a:gd name="adj1" fmla="val 40062"/>
              <a:gd name="adj2" fmla="val 104553"/>
              <a:gd name="adj3" fmla="val 150427"/>
              <a:gd name="adj4" fmla="val 108793"/>
              <a:gd name="adj5" fmla="val 170848"/>
              <a:gd name="adj6" fmla="val 134645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Allows us input mixed fractions</a:t>
            </a:r>
          </a:p>
        </p:txBody>
      </p:sp>
    </p:spTree>
    <p:extLst>
      <p:ext uri="{BB962C8B-B14F-4D97-AF65-F5344CB8AC3E}">
        <p14:creationId xmlns:p14="http://schemas.microsoft.com/office/powerpoint/2010/main" val="229432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Line Callout 2 1"/>
              <p:cNvSpPr/>
              <p:nvPr/>
            </p:nvSpPr>
            <p:spPr>
              <a:xfrm>
                <a:off x="583144" y="2432763"/>
                <a:ext cx="2160240" cy="1307760"/>
              </a:xfrm>
              <a:prstGeom prst="borderCallout2">
                <a:avLst>
                  <a:gd name="adj1" fmla="val 40062"/>
                  <a:gd name="adj2" fmla="val 104553"/>
                  <a:gd name="adj3" fmla="val 63471"/>
                  <a:gd name="adj4" fmla="val 113190"/>
                  <a:gd name="adj5" fmla="val 73397"/>
                  <a:gd name="adj6" fmla="val 172576"/>
                </a:avLst>
              </a:prstGeom>
              <a:solidFill>
                <a:srgbClr val="C00000"/>
              </a:solidFill>
              <a:ln w="76200">
                <a:solidFill>
                  <a:srgbClr val="FFFF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E" dirty="0" smtClean="0"/>
                  <a:t>Allows us to input a recurring decimal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b="0" i="1" smtClean="0">
                          <a:latin typeface="Cambria Math"/>
                        </a:rPr>
                        <m:t>𝐸</m:t>
                      </m:r>
                      <m:r>
                        <a:rPr lang="en-IE" b="0" i="1" smtClean="0">
                          <a:latin typeface="Cambria Math"/>
                        </a:rPr>
                        <m:t>.</m:t>
                      </m:r>
                      <m:r>
                        <a:rPr lang="en-IE" b="0" i="1" smtClean="0">
                          <a:latin typeface="Cambria Math"/>
                        </a:rPr>
                        <m:t>𝑔</m:t>
                      </m:r>
                      <m:r>
                        <a:rPr lang="en-IE" b="0" i="1" smtClean="0">
                          <a:latin typeface="Cambria Math"/>
                        </a:rPr>
                        <m:t>  2.</m:t>
                      </m:r>
                      <m:acc>
                        <m:accPr>
                          <m:chr m:val="̇"/>
                          <m:ctrlPr>
                            <a:rPr lang="en-IE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IE" b="0" i="1" smtClean="0">
                              <a:latin typeface="Cambria Math"/>
                            </a:rPr>
                            <m:t>3</m:t>
                          </m:r>
                        </m:e>
                      </m:acc>
                    </m:oMath>
                  </m:oMathPara>
                </a14:m>
                <a:endParaRPr lang="en-IE" dirty="0" smtClean="0"/>
              </a:p>
            </p:txBody>
          </p:sp>
        </mc:Choice>
        <mc:Fallback xmlns="">
          <p:sp>
            <p:nvSpPr>
              <p:cNvPr id="2" name="Line Callout 2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144" y="2432763"/>
                <a:ext cx="2160240" cy="1307760"/>
              </a:xfrm>
              <a:prstGeom prst="borderCallout2">
                <a:avLst>
                  <a:gd name="adj1" fmla="val 40062"/>
                  <a:gd name="adj2" fmla="val 104553"/>
                  <a:gd name="adj3" fmla="val 63471"/>
                  <a:gd name="adj4" fmla="val 113190"/>
                  <a:gd name="adj5" fmla="val 73397"/>
                  <a:gd name="adj6" fmla="val 172576"/>
                </a:avLst>
              </a:prstGeom>
              <a:blipFill rotWithShape="1">
                <a:blip r:embed="rId2"/>
                <a:stretch>
                  <a:fillRect/>
                </a:stretch>
              </a:blipFill>
              <a:ln w="76200">
                <a:solidFill>
                  <a:srgbClr val="FFFF00"/>
                </a:solidFill>
                <a:headEnd type="none" w="med" len="med"/>
                <a:tailEnd type="triangle" w="med" len="med"/>
              </a:ln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3933056"/>
            <a:ext cx="285750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992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6228184" y="2129643"/>
            <a:ext cx="2160240" cy="792090"/>
          </a:xfrm>
          <a:prstGeom prst="borderCallout2">
            <a:avLst>
              <a:gd name="adj1" fmla="val 112428"/>
              <a:gd name="adj2" fmla="val 48957"/>
              <a:gd name="adj3" fmla="val 155596"/>
              <a:gd name="adj4" fmla="val 46880"/>
              <a:gd name="adj5" fmla="val 177740"/>
              <a:gd name="adj6" fmla="val -20771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Logs</a:t>
            </a:r>
          </a:p>
        </p:txBody>
      </p:sp>
      <p:sp>
        <p:nvSpPr>
          <p:cNvPr id="3" name="Rounded Rectangle 2">
            <a:hlinkClick r:id="rId2" action="ppaction://hlinkpres?slideindex=1&amp;slidetitle="/>
          </p:cNvPr>
          <p:cNvSpPr/>
          <p:nvPr/>
        </p:nvSpPr>
        <p:spPr>
          <a:xfrm>
            <a:off x="7873113" y="260648"/>
            <a:ext cx="970813" cy="79208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IE" sz="6600" dirty="0" smtClean="0">
                <a:solidFill>
                  <a:srgbClr val="C00000"/>
                </a:solidFill>
                <a:sym typeface="Wingdings"/>
              </a:rPr>
              <a:t></a:t>
            </a:r>
            <a:endParaRPr lang="en-IE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62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12160" y="1196824"/>
            <a:ext cx="2880320" cy="64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2000" b="1" dirty="0" smtClean="0">
                <a:solidFill>
                  <a:srgbClr val="C00000"/>
                </a:solidFill>
                <a:sym typeface="Wingdings 3"/>
              </a:rPr>
              <a:t>Means </a:t>
            </a:r>
          </a:p>
          <a:p>
            <a:r>
              <a:rPr lang="en-IE" sz="2000" b="1" dirty="0" smtClean="0">
                <a:solidFill>
                  <a:srgbClr val="C00000"/>
                </a:solidFill>
                <a:sym typeface="Wingdings 3"/>
              </a:rPr>
              <a:t>What power must I raise 2 to give me 512?</a:t>
            </a:r>
            <a:endParaRPr lang="en-IE" sz="2000" dirty="0" smtClean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307"/>
          <a:stretch/>
        </p:blipFill>
        <p:spPr bwMode="auto">
          <a:xfrm>
            <a:off x="6017766" y="2060848"/>
            <a:ext cx="2874714" cy="408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9862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ine Callout 2 4"/>
          <p:cNvSpPr/>
          <p:nvPr/>
        </p:nvSpPr>
        <p:spPr>
          <a:xfrm>
            <a:off x="6156176" y="3573014"/>
            <a:ext cx="2160240" cy="792090"/>
          </a:xfrm>
          <a:prstGeom prst="borderCallout2">
            <a:avLst>
              <a:gd name="adj1" fmla="val -3013"/>
              <a:gd name="adj2" fmla="val 48369"/>
              <a:gd name="adj3" fmla="val -41616"/>
              <a:gd name="adj4" fmla="val 29831"/>
              <a:gd name="adj5" fmla="val -41919"/>
              <a:gd name="adj6" fmla="val -17831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Logs</a:t>
            </a:r>
          </a:p>
        </p:txBody>
      </p:sp>
      <p:sp>
        <p:nvSpPr>
          <p:cNvPr id="6" name="Rectangle 5"/>
          <p:cNvSpPr/>
          <p:nvPr/>
        </p:nvSpPr>
        <p:spPr>
          <a:xfrm>
            <a:off x="6012160" y="556137"/>
            <a:ext cx="2880320" cy="64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2000" b="1" dirty="0" smtClean="0">
                <a:solidFill>
                  <a:srgbClr val="C00000"/>
                </a:solidFill>
                <a:sym typeface="Wingdings 3"/>
              </a:rPr>
              <a:t>Write 512 in the form 2</a:t>
            </a:r>
            <a:r>
              <a:rPr lang="en-IE" sz="2000" b="1" baseline="30000" dirty="0" smtClean="0">
                <a:solidFill>
                  <a:srgbClr val="C00000"/>
                </a:solidFill>
                <a:sym typeface="Wingdings 3"/>
              </a:rPr>
              <a:t>n</a:t>
            </a:r>
            <a:endParaRPr lang="en-IE" sz="2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29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251520" y="2636912"/>
            <a:ext cx="2592288" cy="1944216"/>
          </a:xfrm>
          <a:prstGeom prst="borderCallout2">
            <a:avLst>
              <a:gd name="adj1" fmla="val 40062"/>
              <a:gd name="adj2" fmla="val 104553"/>
              <a:gd name="adj3" fmla="val 58973"/>
              <a:gd name="adj4" fmla="val 116489"/>
              <a:gd name="adj5" fmla="val 61404"/>
              <a:gd name="adj6" fmla="val 139134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Degree, Minute , Second allows mathematical operations between </a:t>
            </a:r>
            <a:r>
              <a:rPr lang="en-IE" dirty="0" err="1" smtClean="0"/>
              <a:t>sexagesimal</a:t>
            </a:r>
            <a:r>
              <a:rPr lang="en-IE" dirty="0" smtClean="0"/>
              <a:t> and decimal values, displaying the result as a </a:t>
            </a:r>
            <a:r>
              <a:rPr lang="en-IE" dirty="0" err="1" smtClean="0"/>
              <a:t>sexagesimal</a:t>
            </a:r>
            <a:r>
              <a:rPr lang="en-IE" dirty="0" smtClean="0"/>
              <a:t> value</a:t>
            </a:r>
          </a:p>
        </p:txBody>
      </p:sp>
      <p:sp>
        <p:nvSpPr>
          <p:cNvPr id="3" name="Rectangle 2"/>
          <p:cNvSpPr/>
          <p:nvPr/>
        </p:nvSpPr>
        <p:spPr>
          <a:xfrm>
            <a:off x="6012160" y="1196824"/>
            <a:ext cx="2880320" cy="64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b="1" dirty="0" smtClean="0">
                <a:solidFill>
                  <a:srgbClr val="C00000"/>
                </a:solidFill>
                <a:sym typeface="Wingdings 3"/>
              </a:rPr>
              <a:t>A bus leaves Dublin at 12:50 an arrives in Donegal at 16:40.  How long did the journey take?</a:t>
            </a:r>
            <a:endParaRPr lang="en-IE" dirty="0" smtClean="0">
              <a:solidFill>
                <a:srgbClr val="C0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63722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114" y="639517"/>
            <a:ext cx="142875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6084168" y="2168896"/>
            <a:ext cx="1590027" cy="3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b="1" dirty="0" smtClean="0">
                <a:solidFill>
                  <a:srgbClr val="C00000"/>
                </a:solidFill>
                <a:sym typeface="Wingdings 3"/>
              </a:rPr>
              <a:t>3hrs 50 </a:t>
            </a:r>
            <a:r>
              <a:rPr lang="en-IE" b="1" dirty="0" err="1" smtClean="0">
                <a:solidFill>
                  <a:srgbClr val="C00000"/>
                </a:solidFill>
                <a:sym typeface="Wingdings 3"/>
              </a:rPr>
              <a:t>mins</a:t>
            </a:r>
            <a:endParaRPr lang="en-IE" dirty="0" smtClean="0">
              <a:solidFill>
                <a:srgbClr val="C00000"/>
              </a:solidFill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42704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6084168" y="2492896"/>
            <a:ext cx="1590027" cy="3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b="1" dirty="0" smtClean="0">
                <a:solidFill>
                  <a:srgbClr val="C00000"/>
                </a:solidFill>
                <a:sym typeface="Wingdings 3"/>
              </a:rPr>
              <a:t>3.83 </a:t>
            </a:r>
            <a:r>
              <a:rPr lang="en-IE" b="1" dirty="0" err="1" smtClean="0">
                <a:solidFill>
                  <a:srgbClr val="C00000"/>
                </a:solidFill>
                <a:sym typeface="Wingdings 3"/>
              </a:rPr>
              <a:t>hrs</a:t>
            </a:r>
            <a:endParaRPr lang="en-IE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060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>
            <a:hlinkClick r:id="rId2" action="ppaction://hlinkpres?slideindex=1&amp;slidetitle="/>
          </p:cNvPr>
          <p:cNvSpPr/>
          <p:nvPr/>
        </p:nvSpPr>
        <p:spPr>
          <a:xfrm>
            <a:off x="467544" y="2708920"/>
            <a:ext cx="2160240" cy="1728192"/>
          </a:xfrm>
          <a:prstGeom prst="borderCallout2">
            <a:avLst>
              <a:gd name="adj1" fmla="val 40062"/>
              <a:gd name="adj2" fmla="val 104553"/>
              <a:gd name="adj3" fmla="val 58973"/>
              <a:gd name="adj4" fmla="val 116489"/>
              <a:gd name="adj5" fmla="val 59155"/>
              <a:gd name="adj6" fmla="val 156084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Allows us to find the Prime Factors of any given number</a:t>
            </a:r>
          </a:p>
          <a:p>
            <a:pPr algn="ctr"/>
            <a:endParaRPr lang="en-IE" dirty="0" smtClean="0"/>
          </a:p>
          <a:p>
            <a:pPr algn="ctr"/>
            <a:r>
              <a:rPr lang="en-IE" dirty="0" smtClean="0"/>
              <a:t>N.B. need to be in COMP MODE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012160" y="1196824"/>
            <a:ext cx="2880320" cy="4608440"/>
            <a:chOff x="6012160" y="1196824"/>
            <a:chExt cx="2880320" cy="4608440"/>
          </a:xfrm>
        </p:grpSpPr>
        <p:sp>
          <p:nvSpPr>
            <p:cNvPr id="3" name="Rectangle 2"/>
            <p:cNvSpPr/>
            <p:nvPr/>
          </p:nvSpPr>
          <p:spPr>
            <a:xfrm>
              <a:off x="6012160" y="1196824"/>
              <a:ext cx="2880320" cy="4608440"/>
            </a:xfrm>
            <a:prstGeom prst="rect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IE" sz="2000" b="1" dirty="0" smtClean="0">
                  <a:solidFill>
                    <a:srgbClr val="C00000"/>
                  </a:solidFill>
                  <a:sym typeface="Wingdings 3"/>
                </a:rPr>
                <a:t>E.g.  Find the Prime Factors of 5880.</a:t>
              </a:r>
            </a:p>
            <a:p>
              <a:pPr algn="ctr"/>
              <a:endParaRPr lang="en-IE" sz="2000" b="1" dirty="0">
                <a:solidFill>
                  <a:srgbClr val="C00000"/>
                </a:solidFill>
                <a:sym typeface="Wingdings 3"/>
              </a:endParaRPr>
            </a:p>
            <a:p>
              <a:pPr algn="ctr"/>
              <a:r>
                <a:rPr lang="en-IE" sz="2000" b="1" dirty="0" smtClean="0">
                  <a:solidFill>
                    <a:srgbClr val="C00000"/>
                  </a:solidFill>
                  <a:sym typeface="Wingdings 3"/>
                </a:rPr>
                <a:t> type it in pressing = after</a:t>
              </a:r>
            </a:p>
            <a:p>
              <a:pPr algn="ctr"/>
              <a:endParaRPr lang="en-IE" sz="2000" b="1" dirty="0">
                <a:solidFill>
                  <a:srgbClr val="C00000"/>
                </a:solidFill>
                <a:sym typeface="Wingdings 3"/>
              </a:endParaRPr>
            </a:p>
            <a:p>
              <a:pPr algn="ctr"/>
              <a:endParaRPr lang="en-IE" sz="2000" b="1" dirty="0" smtClean="0">
                <a:solidFill>
                  <a:srgbClr val="C00000"/>
                </a:solidFill>
                <a:sym typeface="Wingdings 3"/>
              </a:endParaRPr>
            </a:p>
            <a:p>
              <a:pPr algn="ctr"/>
              <a:r>
                <a:rPr lang="en-IE" sz="2000" b="1" dirty="0" smtClean="0">
                  <a:solidFill>
                    <a:srgbClr val="C00000"/>
                  </a:solidFill>
                  <a:sym typeface="Wingdings 3"/>
                </a:rPr>
                <a:t>We want </a:t>
              </a:r>
              <a:r>
                <a:rPr lang="en-IE" sz="2000" b="1" dirty="0" err="1" smtClean="0">
                  <a:solidFill>
                    <a:srgbClr val="C00000"/>
                  </a:solidFill>
                  <a:sym typeface="Wingdings 3"/>
                </a:rPr>
                <a:t>FACTors</a:t>
              </a:r>
              <a:endParaRPr lang="en-IE" sz="2000" b="1" dirty="0" smtClean="0">
                <a:solidFill>
                  <a:srgbClr val="C00000"/>
                </a:solidFill>
                <a:sym typeface="Wingdings 3"/>
              </a:endParaRPr>
            </a:p>
            <a:p>
              <a:pPr algn="ctr"/>
              <a:endParaRPr lang="en-IE" sz="2000" b="1" dirty="0">
                <a:solidFill>
                  <a:srgbClr val="C00000"/>
                </a:solidFill>
                <a:sym typeface="Wingdings 3"/>
              </a:endParaRPr>
            </a:p>
            <a:p>
              <a:pPr algn="ctr"/>
              <a:endParaRPr lang="en-IE" sz="2000" b="1" dirty="0" smtClean="0">
                <a:solidFill>
                  <a:srgbClr val="C00000"/>
                </a:solidFill>
                <a:sym typeface="Wingdings 3"/>
              </a:endParaRPr>
            </a:p>
            <a:p>
              <a:pPr algn="ctr"/>
              <a:endParaRPr lang="en-IE" sz="2000" dirty="0" smtClean="0">
                <a:solidFill>
                  <a:srgbClr val="C00000"/>
                </a:solidFill>
              </a:endParaRPr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8370" y="2594721"/>
              <a:ext cx="2247900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14157" y="3387278"/>
              <a:ext cx="1076325" cy="371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7691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7691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6012160" y="3758753"/>
            <a:ext cx="2880320" cy="2304220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IE" sz="2000" b="1" dirty="0" smtClean="0">
                <a:solidFill>
                  <a:srgbClr val="C00000"/>
                </a:solidFill>
                <a:sym typeface="Wingdings 3"/>
              </a:rPr>
              <a:t>Use your calculator to find the Prime Factors of 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000" b="1" dirty="0" smtClean="0">
                <a:solidFill>
                  <a:srgbClr val="C00000"/>
                </a:solidFill>
                <a:sym typeface="Wingdings 3"/>
              </a:rPr>
              <a:t>57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000" b="1" dirty="0" smtClean="0">
                <a:solidFill>
                  <a:srgbClr val="C00000"/>
                </a:solidFill>
                <a:sym typeface="Wingdings 3"/>
              </a:rPr>
              <a:t>47</a:t>
            </a:r>
          </a:p>
          <a:p>
            <a:pPr marL="457200" indent="-457200">
              <a:buFont typeface="+mj-lt"/>
              <a:buAutoNum type="arabicParenR"/>
            </a:pPr>
            <a:r>
              <a:rPr lang="en-IE" sz="2000" b="1" dirty="0">
                <a:solidFill>
                  <a:srgbClr val="C00000"/>
                </a:solidFill>
                <a:sym typeface="Wingdings 3"/>
              </a:rPr>
              <a:t>1</a:t>
            </a:r>
          </a:p>
          <a:p>
            <a:pPr algn="ctr"/>
            <a:r>
              <a:rPr lang="en-IE" sz="2000" dirty="0" smtClean="0">
                <a:solidFill>
                  <a:srgbClr val="C00000"/>
                </a:solidFill>
              </a:rPr>
              <a:t>What can you say about 47 and 1?</a:t>
            </a:r>
          </a:p>
        </p:txBody>
      </p:sp>
    </p:spTree>
    <p:extLst>
      <p:ext uri="{BB962C8B-B14F-4D97-AF65-F5344CB8AC3E}">
        <p14:creationId xmlns:p14="http://schemas.microsoft.com/office/powerpoint/2010/main" val="2827521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>
            <a:hlinkClick r:id="rId2" action="ppaction://hlinkpres?slideindex=1&amp;slidetitle="/>
          </p:cNvPr>
          <p:cNvSpPr/>
          <p:nvPr/>
        </p:nvSpPr>
        <p:spPr>
          <a:xfrm>
            <a:off x="467544" y="2780928"/>
            <a:ext cx="2160240" cy="1584176"/>
          </a:xfrm>
          <a:prstGeom prst="borderCallout2">
            <a:avLst>
              <a:gd name="adj1" fmla="val 40062"/>
              <a:gd name="adj2" fmla="val 104553"/>
              <a:gd name="adj3" fmla="val 58973"/>
              <a:gd name="adj4" fmla="val 116489"/>
              <a:gd name="adj5" fmla="val 59155"/>
              <a:gd name="adj6" fmla="val 156084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Allows us to find the Prime Factors of any given number</a:t>
            </a:r>
          </a:p>
        </p:txBody>
      </p:sp>
      <p:sp>
        <p:nvSpPr>
          <p:cNvPr id="3" name="Rounded Rectangle 2">
            <a:hlinkClick r:id="rId2" action="ppaction://hlinkpres?slideindex=1&amp;slidetitle="/>
          </p:cNvPr>
          <p:cNvSpPr/>
          <p:nvPr/>
        </p:nvSpPr>
        <p:spPr>
          <a:xfrm>
            <a:off x="6012160" y="1484784"/>
            <a:ext cx="2088232" cy="936104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rgbClr val="C00000"/>
                </a:solidFill>
              </a:rPr>
              <a:t>Prime numbers introduction</a:t>
            </a:r>
            <a:endParaRPr lang="en-IE" sz="2000" dirty="0">
              <a:solidFill>
                <a:srgbClr val="C00000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829776" y="1628800"/>
            <a:ext cx="1080120" cy="7200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5400" dirty="0" smtClean="0">
                <a:solidFill>
                  <a:srgbClr val="C00000"/>
                </a:solidFill>
                <a:sym typeface="Wingdings"/>
              </a:rPr>
              <a:t></a:t>
            </a:r>
            <a:endParaRPr lang="en-IE" sz="5400" dirty="0"/>
          </a:p>
        </p:txBody>
      </p:sp>
      <p:sp>
        <p:nvSpPr>
          <p:cNvPr id="15" name="Rounded Rectangle 14">
            <a:hlinkClick r:id="rId3" action="ppaction://hlinkpres?slideindex=1&amp;slidetitle="/>
          </p:cNvPr>
          <p:cNvSpPr/>
          <p:nvPr/>
        </p:nvSpPr>
        <p:spPr>
          <a:xfrm>
            <a:off x="6012160" y="2564904"/>
            <a:ext cx="2088232" cy="936104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rgbClr val="C00000"/>
                </a:solidFill>
              </a:rPr>
              <a:t>HCF &amp; LCM </a:t>
            </a:r>
          </a:p>
          <a:p>
            <a:pPr algn="ctr"/>
            <a:r>
              <a:rPr lang="en-IE" sz="2000" dirty="0" err="1" smtClean="0">
                <a:solidFill>
                  <a:srgbClr val="C00000"/>
                </a:solidFill>
              </a:rPr>
              <a:t>Jedward</a:t>
            </a:r>
            <a:endParaRPr lang="en-IE" sz="2000" dirty="0">
              <a:solidFill>
                <a:srgbClr val="C00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7829776" y="2708920"/>
            <a:ext cx="1080120" cy="7200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5400" dirty="0" smtClean="0">
                <a:solidFill>
                  <a:srgbClr val="C00000"/>
                </a:solidFill>
                <a:sym typeface="Wingdings"/>
              </a:rPr>
              <a:t></a:t>
            </a:r>
            <a:endParaRPr lang="en-IE" sz="5400" dirty="0"/>
          </a:p>
        </p:txBody>
      </p:sp>
    </p:spTree>
    <p:extLst>
      <p:ext uri="{BB962C8B-B14F-4D97-AF65-F5344CB8AC3E}">
        <p14:creationId xmlns:p14="http://schemas.microsoft.com/office/powerpoint/2010/main" val="208128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032" y="1028700"/>
            <a:ext cx="8676456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300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12160" y="1196824"/>
            <a:ext cx="2880320" cy="64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sz="2000" b="1" dirty="0" smtClean="0">
                <a:solidFill>
                  <a:srgbClr val="C00000"/>
                </a:solidFill>
                <a:sym typeface="Wingdings 3"/>
              </a:rPr>
              <a:t>Write 512 in the form 2</a:t>
            </a:r>
            <a:r>
              <a:rPr lang="en-IE" sz="2000" b="1" baseline="30000" dirty="0" smtClean="0">
                <a:solidFill>
                  <a:srgbClr val="C00000"/>
                </a:solidFill>
                <a:sym typeface="Wingdings 3"/>
              </a:rPr>
              <a:t>n</a:t>
            </a:r>
            <a:endParaRPr lang="en-IE" sz="2000" dirty="0" smtClean="0">
              <a:solidFill>
                <a:srgbClr val="C00000"/>
              </a:solidFill>
            </a:endParaRPr>
          </a:p>
        </p:txBody>
      </p:sp>
      <p:sp>
        <p:nvSpPr>
          <p:cNvPr id="6" name="Line Callout 2 5">
            <a:hlinkClick r:id="rId2" action="ppaction://hlinkpres?slideindex=1&amp;slidetitle="/>
          </p:cNvPr>
          <p:cNvSpPr/>
          <p:nvPr/>
        </p:nvSpPr>
        <p:spPr>
          <a:xfrm>
            <a:off x="467544" y="2780928"/>
            <a:ext cx="2160240" cy="1584176"/>
          </a:xfrm>
          <a:prstGeom prst="borderCallout2">
            <a:avLst>
              <a:gd name="adj1" fmla="val 40062"/>
              <a:gd name="adj2" fmla="val 104553"/>
              <a:gd name="adj3" fmla="val 58973"/>
              <a:gd name="adj4" fmla="val 116489"/>
              <a:gd name="adj5" fmla="val 59155"/>
              <a:gd name="adj6" fmla="val 156084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Allows us to find the Prime Factors of any given number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7183" y="1872207"/>
            <a:ext cx="2847975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86457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86457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4933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455669" y="3057085"/>
            <a:ext cx="2160240" cy="1224136"/>
          </a:xfrm>
          <a:prstGeom prst="borderCallout2">
            <a:avLst>
              <a:gd name="adj1" fmla="val 40062"/>
              <a:gd name="adj2" fmla="val 104553"/>
              <a:gd name="adj3" fmla="val 58973"/>
              <a:gd name="adj4" fmla="val 116489"/>
              <a:gd name="adj5" fmla="val 67401"/>
              <a:gd name="adj6" fmla="val 178623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Hyperbolic trigonometric functions</a:t>
            </a:r>
          </a:p>
        </p:txBody>
      </p:sp>
      <p:sp>
        <p:nvSpPr>
          <p:cNvPr id="3" name="Line Callout 2 2"/>
          <p:cNvSpPr/>
          <p:nvPr/>
        </p:nvSpPr>
        <p:spPr>
          <a:xfrm>
            <a:off x="6300192" y="1412776"/>
            <a:ext cx="2160240" cy="1584176"/>
          </a:xfrm>
          <a:prstGeom prst="borderCallout2">
            <a:avLst>
              <a:gd name="adj1" fmla="val 75956"/>
              <a:gd name="adj2" fmla="val -5391"/>
              <a:gd name="adj3" fmla="val 116826"/>
              <a:gd name="adj4" fmla="val -7748"/>
              <a:gd name="adj5" fmla="val 147655"/>
              <a:gd name="adj6" fmla="val -29722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 smtClean="0"/>
              <a:t>Trig functions</a:t>
            </a:r>
          </a:p>
          <a:p>
            <a:pPr algn="ctr"/>
            <a:r>
              <a:rPr lang="en-IE" dirty="0" smtClean="0"/>
              <a:t>Ensure students can set up the calculator into Degrees </a:t>
            </a:r>
          </a:p>
          <a:p>
            <a:pPr algn="ctr"/>
            <a:r>
              <a:rPr lang="en-IE" dirty="0" smtClean="0"/>
              <a:t>or</a:t>
            </a:r>
          </a:p>
        </p:txBody>
      </p:sp>
      <p:sp>
        <p:nvSpPr>
          <p:cNvPr id="4" name="Line Callout 2 3"/>
          <p:cNvSpPr/>
          <p:nvPr/>
        </p:nvSpPr>
        <p:spPr>
          <a:xfrm>
            <a:off x="6300192" y="3753415"/>
            <a:ext cx="2304256" cy="1656942"/>
          </a:xfrm>
          <a:prstGeom prst="borderCallout2">
            <a:avLst>
              <a:gd name="adj1" fmla="val 100659"/>
              <a:gd name="adj2" fmla="val -3227"/>
              <a:gd name="adj3" fmla="val 104328"/>
              <a:gd name="adj4" fmla="val -12936"/>
              <a:gd name="adj5" fmla="val 106228"/>
              <a:gd name="adj6" fmla="val -48207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Allows us to change angle format between Degrees, Radians and Grads without changing the Set up of the calculator.</a:t>
            </a:r>
          </a:p>
        </p:txBody>
      </p:sp>
      <p:pic>
        <p:nvPicPr>
          <p:cNvPr id="7" name="Picture 2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215936"/>
            <a:ext cx="1569428" cy="1163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063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395536" y="3212976"/>
            <a:ext cx="2160240" cy="1584176"/>
          </a:xfrm>
          <a:prstGeom prst="borderCallout2">
            <a:avLst>
              <a:gd name="adj1" fmla="val 41561"/>
              <a:gd name="adj2" fmla="val 99606"/>
              <a:gd name="adj3" fmla="val 59723"/>
              <a:gd name="adj4" fmla="val 119238"/>
              <a:gd name="adj5" fmla="val 62154"/>
              <a:gd name="adj6" fmla="val 142891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Recalls numbers stored in a given Memory of the calculator</a:t>
            </a:r>
          </a:p>
        </p:txBody>
      </p:sp>
    </p:spTree>
    <p:extLst>
      <p:ext uri="{BB962C8B-B14F-4D97-AF65-F5344CB8AC3E}">
        <p14:creationId xmlns:p14="http://schemas.microsoft.com/office/powerpoint/2010/main" val="266010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251520" y="1020738"/>
            <a:ext cx="2880320" cy="4496494"/>
          </a:xfrm>
          <a:prstGeom prst="borderCallout2">
            <a:avLst>
              <a:gd name="adj1" fmla="val 41561"/>
              <a:gd name="adj2" fmla="val 99606"/>
              <a:gd name="adj3" fmla="val 65611"/>
              <a:gd name="adj4" fmla="val 108814"/>
              <a:gd name="adj5" fmla="val 68060"/>
              <a:gd name="adj6" fmla="val 126082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bg1"/>
                </a:solidFill>
              </a:rPr>
              <a:t>Transforms a displayed value into engineering notation.</a:t>
            </a:r>
          </a:p>
          <a:p>
            <a:pPr algn="ctr"/>
            <a:endParaRPr lang="en-IE" dirty="0" smtClean="0">
              <a:solidFill>
                <a:schemeClr val="bg1"/>
              </a:solidFill>
            </a:endParaRPr>
          </a:p>
          <a:p>
            <a:pPr algn="ctr"/>
            <a:r>
              <a:rPr lang="en-IE" dirty="0">
                <a:solidFill>
                  <a:schemeClr val="bg1"/>
                </a:solidFill>
              </a:rPr>
              <a:t>Note that exponents occur only in multiples of positive and negative </a:t>
            </a:r>
            <a:r>
              <a:rPr lang="en-IE" dirty="0" smtClean="0">
                <a:solidFill>
                  <a:schemeClr val="bg1"/>
                </a:solidFill>
              </a:rPr>
              <a:t>3.  Engineering </a:t>
            </a:r>
            <a:r>
              <a:rPr lang="en-IE" dirty="0">
                <a:solidFill>
                  <a:schemeClr val="bg1"/>
                </a:solidFill>
              </a:rPr>
              <a:t>notation only allows multiples of 3 as exponents.</a:t>
            </a:r>
          </a:p>
          <a:p>
            <a:pPr algn="ctr"/>
            <a:endParaRPr lang="en-IE" dirty="0" smtClean="0">
              <a:solidFill>
                <a:schemeClr val="bg1"/>
              </a:solidFill>
            </a:endParaRPr>
          </a:p>
          <a:p>
            <a:pPr algn="ctr"/>
            <a:r>
              <a:rPr lang="en-IE" dirty="0" smtClean="0">
                <a:solidFill>
                  <a:schemeClr val="bg1"/>
                </a:solidFill>
              </a:rPr>
              <a:t>Each time pressed afterwards, the decimal point will </a:t>
            </a:r>
            <a:r>
              <a:rPr lang="en-IE" dirty="0">
                <a:solidFill>
                  <a:schemeClr val="bg1"/>
                </a:solidFill>
              </a:rPr>
              <a:t>move </a:t>
            </a:r>
            <a:r>
              <a:rPr lang="en-IE" dirty="0" smtClean="0">
                <a:solidFill>
                  <a:schemeClr val="bg1"/>
                </a:solidFill>
              </a:rPr>
              <a:t> three places to the right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60648"/>
            <a:ext cx="494347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9238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9238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889"/>
          <a:stretch/>
        </p:blipFill>
        <p:spPr bwMode="auto">
          <a:xfrm>
            <a:off x="1907703" y="251123"/>
            <a:ext cx="44546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9238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0304"/>
          <a:stretch/>
        </p:blipFill>
        <p:spPr bwMode="auto">
          <a:xfrm>
            <a:off x="6804248" y="260648"/>
            <a:ext cx="479326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1896" y="613073"/>
            <a:ext cx="10382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620688"/>
            <a:ext cx="10382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9238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9238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Line Callout 2 12"/>
          <p:cNvSpPr/>
          <p:nvPr/>
        </p:nvSpPr>
        <p:spPr>
          <a:xfrm>
            <a:off x="6012160" y="2326103"/>
            <a:ext cx="2160240" cy="2520280"/>
          </a:xfrm>
          <a:prstGeom prst="borderCallout2">
            <a:avLst>
              <a:gd name="adj1" fmla="val 52143"/>
              <a:gd name="adj2" fmla="val -5775"/>
              <a:gd name="adj3" fmla="val 68936"/>
              <a:gd name="adj4" fmla="val -14362"/>
              <a:gd name="adj5" fmla="val 67749"/>
              <a:gd name="adj6" fmla="val -89286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Once in engineering notation the decimal </a:t>
            </a:r>
            <a:r>
              <a:rPr lang="en-IE" dirty="0"/>
              <a:t>point </a:t>
            </a:r>
            <a:r>
              <a:rPr lang="en-IE" dirty="0" smtClean="0"/>
              <a:t> will move three places to the left</a:t>
            </a:r>
          </a:p>
        </p:txBody>
      </p:sp>
    </p:spTree>
    <p:extLst>
      <p:ext uri="{BB962C8B-B14F-4D97-AF65-F5344CB8AC3E}">
        <p14:creationId xmlns:p14="http://schemas.microsoft.com/office/powerpoint/2010/main" val="3809318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251520" y="3717032"/>
            <a:ext cx="2880320" cy="504056"/>
          </a:xfrm>
          <a:prstGeom prst="borderCallout2">
            <a:avLst>
              <a:gd name="adj1" fmla="val 41561"/>
              <a:gd name="adj2" fmla="val 99606"/>
              <a:gd name="adj3" fmla="val 65611"/>
              <a:gd name="adj4" fmla="val 108814"/>
              <a:gd name="adj5" fmla="val 68060"/>
              <a:gd name="adj6" fmla="val 138863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bg1"/>
                </a:solidFill>
              </a:rPr>
              <a:t>Uses %</a:t>
            </a:r>
            <a:endParaRPr lang="en-IE" dirty="0" smtClean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901854" y="656615"/>
            <a:ext cx="2880320" cy="396044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IE" sz="2000" b="1" dirty="0" smtClean="0">
                <a:solidFill>
                  <a:srgbClr val="C00000"/>
                </a:solidFill>
                <a:sym typeface="Wingdings 3"/>
              </a:rPr>
              <a:t>E.g.  Find </a:t>
            </a:r>
            <a:r>
              <a:rPr lang="en-IE" sz="2000" b="1" dirty="0" smtClean="0">
                <a:solidFill>
                  <a:srgbClr val="C00000"/>
                </a:solidFill>
                <a:sym typeface="Wingdings 3"/>
              </a:rPr>
              <a:t>25% of 62</a:t>
            </a:r>
            <a:endParaRPr lang="en-IE" sz="2000" b="1" dirty="0">
              <a:solidFill>
                <a:srgbClr val="C00000"/>
              </a:solidFill>
              <a:sym typeface="Wingdings 3"/>
            </a:endParaRPr>
          </a:p>
          <a:p>
            <a:pPr algn="ctr"/>
            <a:endParaRPr lang="en-IE" sz="2000" b="1" dirty="0" smtClean="0">
              <a:solidFill>
                <a:srgbClr val="C00000"/>
              </a:solidFill>
              <a:sym typeface="Wingdings 3"/>
            </a:endParaRPr>
          </a:p>
          <a:p>
            <a:pPr algn="ctr"/>
            <a:endParaRPr lang="en-IE" sz="2000" dirty="0" smtClean="0">
              <a:solidFill>
                <a:srgbClr val="C00000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224" y="1011086"/>
            <a:ext cx="41719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206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251520" y="2936819"/>
            <a:ext cx="2880320" cy="1584176"/>
          </a:xfrm>
          <a:prstGeom prst="borderCallout2">
            <a:avLst>
              <a:gd name="adj1" fmla="val 41561"/>
              <a:gd name="adj2" fmla="val 99606"/>
              <a:gd name="adj3" fmla="val 65611"/>
              <a:gd name="adj4" fmla="val 108814"/>
              <a:gd name="adj5" fmla="val 68060"/>
              <a:gd name="adj6" fmla="val 148758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bg1"/>
                </a:solidFill>
              </a:rPr>
              <a:t>Places a comma in expressions like </a:t>
            </a:r>
          </a:p>
          <a:p>
            <a:pPr algn="ctr"/>
            <a:r>
              <a:rPr lang="en-IE" dirty="0" err="1" smtClean="0">
                <a:solidFill>
                  <a:schemeClr val="bg1"/>
                </a:solidFill>
              </a:rPr>
              <a:t>Ranint</a:t>
            </a:r>
            <a:r>
              <a:rPr lang="en-IE" dirty="0" smtClean="0">
                <a:solidFill>
                  <a:schemeClr val="bg1"/>
                </a:solidFill>
              </a:rPr>
              <a:t> and Pol/Rec</a:t>
            </a:r>
            <a:endParaRPr lang="en-IE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51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6516216" y="2708920"/>
            <a:ext cx="2160240" cy="1872208"/>
          </a:xfrm>
          <a:prstGeom prst="borderCallout2">
            <a:avLst>
              <a:gd name="adj1" fmla="val 51306"/>
              <a:gd name="adj2" fmla="val 106"/>
              <a:gd name="adj3" fmla="val 81462"/>
              <a:gd name="adj4" fmla="val -11046"/>
              <a:gd name="adj5" fmla="val 80087"/>
              <a:gd name="adj6" fmla="val -53910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Transforms between standard fractions, recurring decimal</a:t>
            </a:r>
          </a:p>
          <a:p>
            <a:pPr algn="ctr"/>
            <a:r>
              <a:rPr lang="en-IE" dirty="0" smtClean="0"/>
              <a:t> (if applicable) </a:t>
            </a:r>
          </a:p>
          <a:p>
            <a:pPr algn="ctr"/>
            <a:r>
              <a:rPr lang="en-IE" dirty="0" smtClean="0"/>
              <a:t>and given decimal value ( to 10 digits)</a:t>
            </a:r>
          </a:p>
        </p:txBody>
      </p:sp>
    </p:spTree>
    <p:extLst>
      <p:ext uri="{BB962C8B-B14F-4D97-AF65-F5344CB8AC3E}">
        <p14:creationId xmlns:p14="http://schemas.microsoft.com/office/powerpoint/2010/main" val="136799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6300192" y="3065454"/>
            <a:ext cx="2160240" cy="1584176"/>
          </a:xfrm>
          <a:prstGeom prst="borderCallout2">
            <a:avLst>
              <a:gd name="adj1" fmla="val 50556"/>
              <a:gd name="adj2" fmla="val -443"/>
              <a:gd name="adj3" fmla="val 62721"/>
              <a:gd name="adj4" fmla="val -12695"/>
              <a:gd name="adj5" fmla="val 62154"/>
              <a:gd name="adj6" fmla="val -50062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Transforms between mixed fraction and top heavy fraction</a:t>
            </a:r>
          </a:p>
        </p:txBody>
      </p:sp>
    </p:spTree>
    <p:extLst>
      <p:ext uri="{BB962C8B-B14F-4D97-AF65-F5344CB8AC3E}">
        <p14:creationId xmlns:p14="http://schemas.microsoft.com/office/powerpoint/2010/main" val="136799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6372200" y="2996952"/>
            <a:ext cx="2160240" cy="1584176"/>
          </a:xfrm>
          <a:prstGeom prst="borderCallout2">
            <a:avLst>
              <a:gd name="adj1" fmla="val 49057"/>
              <a:gd name="adj2" fmla="val -3742"/>
              <a:gd name="adj3" fmla="val 64970"/>
              <a:gd name="adj4" fmla="val -7748"/>
              <a:gd name="adj5" fmla="val 70400"/>
              <a:gd name="adj6" fmla="val -30272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To add a result to the Independent Memory M</a:t>
            </a:r>
          </a:p>
        </p:txBody>
      </p:sp>
    </p:spTree>
    <p:extLst>
      <p:ext uri="{BB962C8B-B14F-4D97-AF65-F5344CB8AC3E}">
        <p14:creationId xmlns:p14="http://schemas.microsoft.com/office/powerpoint/2010/main" val="136799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6372200" y="2996952"/>
            <a:ext cx="2160240" cy="1584176"/>
          </a:xfrm>
          <a:prstGeom prst="borderCallout2">
            <a:avLst>
              <a:gd name="adj1" fmla="val 49057"/>
              <a:gd name="adj2" fmla="val -3742"/>
              <a:gd name="adj3" fmla="val 64970"/>
              <a:gd name="adj4" fmla="val -7748"/>
              <a:gd name="adj5" fmla="val 65902"/>
              <a:gd name="adj6" fmla="val -39068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To subtract a result from the Independent Memory M</a:t>
            </a:r>
          </a:p>
        </p:txBody>
      </p:sp>
    </p:spTree>
    <p:extLst>
      <p:ext uri="{BB962C8B-B14F-4D97-AF65-F5344CB8AC3E}">
        <p14:creationId xmlns:p14="http://schemas.microsoft.com/office/powerpoint/2010/main" val="11652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533010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618196"/>
            <a:ext cx="8461002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871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6156176" y="3717032"/>
            <a:ext cx="2160240" cy="936104"/>
          </a:xfrm>
          <a:prstGeom prst="borderCallout2">
            <a:avLst>
              <a:gd name="adj1" fmla="val 49057"/>
              <a:gd name="adj2" fmla="val -3742"/>
              <a:gd name="adj3" fmla="val 64970"/>
              <a:gd name="adj4" fmla="val -7748"/>
              <a:gd name="adj5" fmla="val 81645"/>
              <a:gd name="adj6" fmla="val -22576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Clears All current calculations</a:t>
            </a:r>
          </a:p>
        </p:txBody>
      </p:sp>
    </p:spTree>
    <p:extLst>
      <p:ext uri="{BB962C8B-B14F-4D97-AF65-F5344CB8AC3E}">
        <p14:creationId xmlns:p14="http://schemas.microsoft.com/office/powerpoint/2010/main" val="274977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6156176" y="3212976"/>
            <a:ext cx="2160240" cy="1584176"/>
          </a:xfrm>
          <a:prstGeom prst="borderCallout2">
            <a:avLst>
              <a:gd name="adj1" fmla="val 49057"/>
              <a:gd name="adj2" fmla="val -3742"/>
              <a:gd name="adj3" fmla="val 64970"/>
              <a:gd name="adj4" fmla="val -7748"/>
              <a:gd name="adj5" fmla="val 71150"/>
              <a:gd name="adj6" fmla="val -46764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To insert an item into a previous calculation</a:t>
            </a:r>
          </a:p>
        </p:txBody>
      </p:sp>
    </p:spTree>
    <p:extLst>
      <p:ext uri="{BB962C8B-B14F-4D97-AF65-F5344CB8AC3E}">
        <p14:creationId xmlns:p14="http://schemas.microsoft.com/office/powerpoint/2010/main" val="41284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5940152" y="3212976"/>
            <a:ext cx="3024336" cy="1584176"/>
          </a:xfrm>
          <a:prstGeom prst="borderCallout2">
            <a:avLst>
              <a:gd name="adj1" fmla="val 49057"/>
              <a:gd name="adj2" fmla="val -3742"/>
              <a:gd name="adj3" fmla="val 64970"/>
              <a:gd name="adj4" fmla="val -7748"/>
              <a:gd name="adj5" fmla="val 72649"/>
              <a:gd name="adj6" fmla="val -41816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To CLEAR contents</a:t>
            </a:r>
          </a:p>
          <a:p>
            <a:pPr marL="342900" indent="-342900">
              <a:buAutoNum type="arabicPeriod"/>
            </a:pPr>
            <a:r>
              <a:rPr lang="en-IE" dirty="0" smtClean="0"/>
              <a:t>Set up (retains Memories)</a:t>
            </a:r>
          </a:p>
          <a:p>
            <a:pPr marL="342900" indent="-342900">
              <a:buAutoNum type="arabicPeriod"/>
            </a:pPr>
            <a:r>
              <a:rPr lang="en-IE" dirty="0" smtClean="0"/>
              <a:t>Memory</a:t>
            </a:r>
          </a:p>
          <a:p>
            <a:pPr marL="342900" indent="-342900">
              <a:buAutoNum type="arabicPeriod"/>
            </a:pPr>
            <a:r>
              <a:rPr lang="en-IE" dirty="0" smtClean="0"/>
              <a:t>All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4642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3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6156176" y="4293854"/>
            <a:ext cx="2160240" cy="623564"/>
          </a:xfrm>
          <a:prstGeom prst="borderCallout2">
            <a:avLst>
              <a:gd name="adj1" fmla="val 49057"/>
              <a:gd name="adj2" fmla="val -3742"/>
              <a:gd name="adj3" fmla="val 64970"/>
              <a:gd name="adj4" fmla="val -7748"/>
              <a:gd name="adj5" fmla="val 71150"/>
              <a:gd name="adj6" fmla="val -24775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Combinations</a:t>
            </a:r>
          </a:p>
        </p:txBody>
      </p:sp>
      <p:sp>
        <p:nvSpPr>
          <p:cNvPr id="3" name="Rounded Rectangle 2">
            <a:hlinkClick r:id="rId2" action="ppaction://hlinkpres?slideindex=1&amp;slidetitle="/>
          </p:cNvPr>
          <p:cNvSpPr/>
          <p:nvPr/>
        </p:nvSpPr>
        <p:spPr>
          <a:xfrm>
            <a:off x="8100392" y="260648"/>
            <a:ext cx="805611" cy="72008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IE" sz="6600" dirty="0" smtClean="0">
                <a:solidFill>
                  <a:srgbClr val="C00000"/>
                </a:solidFill>
                <a:sym typeface="Wingdings"/>
              </a:rPr>
              <a:t></a:t>
            </a:r>
            <a:endParaRPr lang="en-IE" sz="2000" dirty="0">
              <a:solidFill>
                <a:srgbClr val="C00000"/>
              </a:solidFill>
            </a:endParaRPr>
          </a:p>
        </p:txBody>
      </p:sp>
      <p:sp>
        <p:nvSpPr>
          <p:cNvPr id="4" name="Rounded Rectangle 3">
            <a:hlinkClick r:id="rId3" action="ppaction://hlinkpres?slideindex=1&amp;slidetitle="/>
          </p:cNvPr>
          <p:cNvSpPr/>
          <p:nvPr/>
        </p:nvSpPr>
        <p:spPr>
          <a:xfrm>
            <a:off x="8100392" y="1124744"/>
            <a:ext cx="805611" cy="72008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IE" sz="6600" dirty="0" smtClean="0">
                <a:solidFill>
                  <a:srgbClr val="C00000"/>
                </a:solidFill>
                <a:sym typeface="Wingdings"/>
              </a:rPr>
              <a:t></a:t>
            </a:r>
            <a:endParaRPr lang="en-IE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83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6156176" y="4293854"/>
            <a:ext cx="2160240" cy="623564"/>
          </a:xfrm>
          <a:prstGeom prst="borderCallout2">
            <a:avLst>
              <a:gd name="adj1" fmla="val 49057"/>
              <a:gd name="adj2" fmla="val -3742"/>
              <a:gd name="adj3" fmla="val 64970"/>
              <a:gd name="adj4" fmla="val -7748"/>
              <a:gd name="adj5" fmla="val 71150"/>
              <a:gd name="adj6" fmla="val -46214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Permutations</a:t>
            </a:r>
          </a:p>
        </p:txBody>
      </p:sp>
    </p:spTree>
    <p:extLst>
      <p:ext uri="{BB962C8B-B14F-4D97-AF65-F5344CB8AC3E}">
        <p14:creationId xmlns:p14="http://schemas.microsoft.com/office/powerpoint/2010/main" val="198598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Callout 2 2"/>
          <p:cNvSpPr/>
          <p:nvPr/>
        </p:nvSpPr>
        <p:spPr>
          <a:xfrm>
            <a:off x="539552" y="4232963"/>
            <a:ext cx="2160240" cy="1080120"/>
          </a:xfrm>
          <a:prstGeom prst="borderCallout2">
            <a:avLst>
              <a:gd name="adj1" fmla="val 41561"/>
              <a:gd name="adj2" fmla="val 99606"/>
              <a:gd name="adj3" fmla="val 81692"/>
              <a:gd name="adj4" fmla="val 114840"/>
              <a:gd name="adj5" fmla="val 83431"/>
              <a:gd name="adj6" fmla="val 140142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Obtains statistical value from input data</a:t>
            </a:r>
          </a:p>
        </p:txBody>
      </p:sp>
    </p:spTree>
    <p:extLst>
      <p:ext uri="{BB962C8B-B14F-4D97-AF65-F5344CB8AC3E}">
        <p14:creationId xmlns:p14="http://schemas.microsoft.com/office/powerpoint/2010/main" val="122042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539552" y="4232963"/>
            <a:ext cx="2160240" cy="1080120"/>
          </a:xfrm>
          <a:prstGeom prst="borderCallout2">
            <a:avLst>
              <a:gd name="adj1" fmla="val 41561"/>
              <a:gd name="adj2" fmla="val 99606"/>
              <a:gd name="adj3" fmla="val 81692"/>
              <a:gd name="adj4" fmla="val 114840"/>
              <a:gd name="adj5" fmla="val 83431"/>
              <a:gd name="adj6" fmla="val 155534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Gives a choice of statements when in verify mode</a:t>
            </a:r>
          </a:p>
        </p:txBody>
      </p:sp>
    </p:spTree>
    <p:extLst>
      <p:ext uri="{BB962C8B-B14F-4D97-AF65-F5344CB8AC3E}">
        <p14:creationId xmlns:p14="http://schemas.microsoft.com/office/powerpoint/2010/main" val="102163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3413" y="1558180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Line Callout 2 1"/>
          <p:cNvSpPr/>
          <p:nvPr/>
        </p:nvSpPr>
        <p:spPr>
          <a:xfrm>
            <a:off x="6191800" y="2311739"/>
            <a:ext cx="2700679" cy="3349509"/>
          </a:xfrm>
          <a:prstGeom prst="borderCallout2">
            <a:avLst>
              <a:gd name="adj1" fmla="val 49057"/>
              <a:gd name="adj2" fmla="val -3742"/>
              <a:gd name="adj3" fmla="val 84385"/>
              <a:gd name="adj4" fmla="val -5476"/>
              <a:gd name="adj5" fmla="val 84283"/>
              <a:gd name="adj6" fmla="val -20779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Rectangular coordinates are of the form (</a:t>
            </a:r>
            <a:r>
              <a:rPr lang="en-IE" dirty="0" err="1" smtClean="0"/>
              <a:t>x,y</a:t>
            </a:r>
            <a:r>
              <a:rPr lang="en-IE" dirty="0" smtClean="0"/>
              <a:t>) </a:t>
            </a:r>
          </a:p>
          <a:p>
            <a:pPr algn="ctr"/>
            <a:endParaRPr lang="en-IE" dirty="0" smtClean="0"/>
          </a:p>
          <a:p>
            <a:pPr algn="ctr"/>
            <a:r>
              <a:rPr lang="en-IE" dirty="0" smtClean="0"/>
              <a:t>Polar coordinates are of the form ( r,</a:t>
            </a:r>
            <a:r>
              <a:rPr lang="el-GR" dirty="0">
                <a:latin typeface="Cambria Math"/>
                <a:ea typeface="Cambria Math"/>
              </a:rPr>
              <a:t> θ</a:t>
            </a:r>
            <a:r>
              <a:rPr lang="en-IE" dirty="0">
                <a:latin typeface="Cambria Math"/>
                <a:ea typeface="Cambria Math"/>
              </a:rPr>
              <a:t>)</a:t>
            </a:r>
            <a:r>
              <a:rPr lang="en-IE" dirty="0"/>
              <a:t>.</a:t>
            </a:r>
            <a:r>
              <a:rPr lang="en-IE" dirty="0" smtClean="0"/>
              <a:t> </a:t>
            </a:r>
          </a:p>
          <a:p>
            <a:pPr algn="ctr"/>
            <a:endParaRPr lang="en-IE" dirty="0" smtClean="0"/>
          </a:p>
          <a:p>
            <a:pPr algn="ctr"/>
            <a:r>
              <a:rPr lang="en-IE" dirty="0" smtClean="0"/>
              <a:t>Pol converts Rectangular to Polar</a:t>
            </a:r>
          </a:p>
          <a:p>
            <a:pPr algn="ctr"/>
            <a:endParaRPr lang="en-IE" dirty="0" smtClean="0"/>
          </a:p>
          <a:p>
            <a:pPr algn="ctr"/>
            <a:r>
              <a:rPr lang="en-IE" dirty="0" smtClean="0"/>
              <a:t>Rec converts Polar to Rectangular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8010525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3413" y="1558180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6012160" y="1196824"/>
            <a:ext cx="2880320" cy="64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E" b="1" dirty="0" smtClean="0">
                <a:solidFill>
                  <a:srgbClr val="C00000"/>
                </a:solidFill>
                <a:sym typeface="Wingdings 3"/>
              </a:rPr>
              <a:t>E.g. 	Express 1+ 2i  in  	the Polar form</a:t>
            </a:r>
            <a:endParaRPr lang="en-IE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27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3413" y="1558180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Line Callout 2 2"/>
          <p:cNvSpPr/>
          <p:nvPr/>
        </p:nvSpPr>
        <p:spPr>
          <a:xfrm>
            <a:off x="6191800" y="2311739"/>
            <a:ext cx="2700679" cy="3349509"/>
          </a:xfrm>
          <a:prstGeom prst="borderCallout2">
            <a:avLst>
              <a:gd name="adj1" fmla="val 49057"/>
              <a:gd name="adj2" fmla="val -3742"/>
              <a:gd name="adj3" fmla="val 52122"/>
              <a:gd name="adj4" fmla="val -11632"/>
              <a:gd name="adj5" fmla="val 51311"/>
              <a:gd name="adj6" fmla="val -29134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IE" dirty="0" smtClean="0"/>
              <a:t>These values are automatically stored as </a:t>
            </a:r>
          </a:p>
          <a:p>
            <a:pPr algn="ctr"/>
            <a:r>
              <a:rPr lang="en-IE" dirty="0" smtClean="0"/>
              <a:t>X and Y</a:t>
            </a:r>
          </a:p>
          <a:p>
            <a:pPr algn="ctr"/>
            <a:r>
              <a:rPr lang="en-IE" dirty="0" smtClean="0"/>
              <a:t>We can RCL them and use them in a later question</a:t>
            </a:r>
          </a:p>
          <a:p>
            <a:pPr algn="ctr"/>
            <a:endParaRPr lang="en-IE" sz="1100" dirty="0"/>
          </a:p>
          <a:p>
            <a:pPr algn="ctr"/>
            <a:r>
              <a:rPr lang="en-IE" dirty="0" smtClean="0"/>
              <a:t>RCL X</a:t>
            </a:r>
          </a:p>
          <a:p>
            <a:pPr algn="ctr"/>
            <a:endParaRPr lang="en-IE" dirty="0"/>
          </a:p>
          <a:p>
            <a:pPr algn="ctr"/>
            <a:endParaRPr lang="en-IE" dirty="0" smtClean="0"/>
          </a:p>
          <a:p>
            <a:pPr algn="ctr"/>
            <a:endParaRPr lang="en-IE" sz="1050" dirty="0"/>
          </a:p>
          <a:p>
            <a:pPr algn="ctr"/>
            <a:r>
              <a:rPr lang="en-IE" dirty="0" smtClean="0"/>
              <a:t>RCL Y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72129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7949" y="1572129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6984" y="4293096"/>
            <a:ext cx="904875" cy="38100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5414" y="5178289"/>
            <a:ext cx="933450" cy="400050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540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188898" y="3544251"/>
            <a:ext cx="3024336" cy="1944214"/>
          </a:xfrm>
          <a:prstGeom prst="borderCallout2">
            <a:avLst>
              <a:gd name="adj1" fmla="val 100198"/>
              <a:gd name="adj2" fmla="val 49346"/>
              <a:gd name="adj3" fmla="val 125181"/>
              <a:gd name="adj4" fmla="val 72511"/>
              <a:gd name="adj5" fmla="val 99556"/>
              <a:gd name="adj6" fmla="val 112735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The argument of this function is made a decimal and then rounded in accordance with the current number of display digits setting </a:t>
            </a:r>
          </a:p>
          <a:p>
            <a:pPr algn="ctr"/>
            <a:r>
              <a:rPr lang="en-IE" dirty="0" smtClean="0"/>
              <a:t>(Norm, Fix or </a:t>
            </a:r>
            <a:r>
              <a:rPr lang="en-IE" dirty="0" err="1" smtClean="0"/>
              <a:t>Sci</a:t>
            </a:r>
            <a:r>
              <a:rPr lang="en-IE" dirty="0" smtClean="0"/>
              <a:t>).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5940152" y="476671"/>
            <a:ext cx="3096344" cy="5011793"/>
          </a:xfrm>
          <a:prstGeom prst="roundRect">
            <a:avLst/>
          </a:prstGeom>
          <a:solidFill>
            <a:srgbClr val="C00000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IE" dirty="0" smtClean="0"/>
              <a:t>Normally the calculator will retain answers to fifteen digits for internal calculations</a:t>
            </a:r>
          </a:p>
          <a:p>
            <a:pPr algn="ctr"/>
            <a:endParaRPr lang="en-IE" dirty="0" smtClean="0"/>
          </a:p>
          <a:p>
            <a:pPr algn="ctr"/>
            <a:r>
              <a:rPr lang="en-IE" dirty="0" err="1" smtClean="0"/>
              <a:t>e.g</a:t>
            </a:r>
            <a:r>
              <a:rPr lang="en-IE" dirty="0" smtClean="0"/>
              <a:t> when Fix 3 is selected </a:t>
            </a:r>
          </a:p>
          <a:p>
            <a:pPr algn="ctr"/>
            <a:r>
              <a:rPr lang="en-IE" dirty="0" smtClean="0"/>
              <a:t>20</a:t>
            </a:r>
            <a:r>
              <a:rPr lang="en-IE" dirty="0" smtClean="0">
                <a:ea typeface="Cambria Math"/>
              </a:rPr>
              <a:t>÷3 = 6.667</a:t>
            </a:r>
          </a:p>
          <a:p>
            <a:pPr algn="ctr"/>
            <a:endParaRPr lang="en-IE" dirty="0" smtClean="0">
              <a:ea typeface="Cambria Math"/>
            </a:endParaRPr>
          </a:p>
          <a:p>
            <a:pPr algn="ctr"/>
            <a:r>
              <a:rPr lang="en-IE" dirty="0" smtClean="0">
                <a:ea typeface="Cambria Math"/>
              </a:rPr>
              <a:t>But the calculator retains 6.66666666666667 for internal calculations.  </a:t>
            </a:r>
          </a:p>
          <a:p>
            <a:pPr algn="ctr"/>
            <a:endParaRPr lang="en-IE" dirty="0">
              <a:ea typeface="Cambria Math"/>
            </a:endParaRPr>
          </a:p>
          <a:p>
            <a:pPr algn="ctr"/>
            <a:r>
              <a:rPr lang="en-IE" dirty="0" smtClean="0">
                <a:ea typeface="Cambria Math"/>
              </a:rPr>
              <a:t>In the case of </a:t>
            </a:r>
          </a:p>
          <a:p>
            <a:pPr algn="ctr"/>
            <a:r>
              <a:rPr lang="en-IE" dirty="0" err="1" smtClean="0">
                <a:ea typeface="Cambria Math"/>
              </a:rPr>
              <a:t>Rnd</a:t>
            </a:r>
            <a:r>
              <a:rPr lang="en-IE" dirty="0" smtClean="0">
                <a:ea typeface="Cambria Math"/>
              </a:rPr>
              <a:t> (20÷3) =6.667 </a:t>
            </a:r>
          </a:p>
          <a:p>
            <a:pPr algn="ctr"/>
            <a:r>
              <a:rPr lang="en-IE" dirty="0" smtClean="0">
                <a:ea typeface="Cambria Math"/>
              </a:rPr>
              <a:t>(with Fix 3),</a:t>
            </a:r>
          </a:p>
          <a:p>
            <a:pPr algn="ctr"/>
            <a:r>
              <a:rPr lang="en-IE" dirty="0" smtClean="0">
                <a:ea typeface="Cambria Math"/>
              </a:rPr>
              <a:t> both the displayed value and the calculators internal value become 6.667</a:t>
            </a:r>
            <a:endParaRPr lang="en-IE" dirty="0"/>
          </a:p>
        </p:txBody>
      </p:sp>
      <p:sp>
        <p:nvSpPr>
          <p:cNvPr id="3" name="TextBox 2"/>
          <p:cNvSpPr txBox="1"/>
          <p:nvPr/>
        </p:nvSpPr>
        <p:spPr>
          <a:xfrm>
            <a:off x="9144000" y="9087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46778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9"/>
            <a:ext cx="8496944" cy="48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767" y="5085184"/>
            <a:ext cx="8496944" cy="1404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012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>
            <a:hlinkClick r:id="rId2" action="ppaction://hlinkfile"/>
          </p:cNvPr>
          <p:cNvSpPr/>
          <p:nvPr/>
        </p:nvSpPr>
        <p:spPr>
          <a:xfrm>
            <a:off x="539552" y="2276872"/>
            <a:ext cx="2160240" cy="2736303"/>
          </a:xfrm>
          <a:prstGeom prst="borderCallout2">
            <a:avLst>
              <a:gd name="adj1" fmla="val 103130"/>
              <a:gd name="adj2" fmla="val 100156"/>
              <a:gd name="adj3" fmla="val 117569"/>
              <a:gd name="adj4" fmla="val 114840"/>
              <a:gd name="adj5" fmla="val 117948"/>
              <a:gd name="adj6" fmla="val 154984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RAN#</a:t>
            </a:r>
          </a:p>
          <a:p>
            <a:pPr algn="ctr"/>
            <a:r>
              <a:rPr lang="en-IE" dirty="0" smtClean="0"/>
              <a:t>Generates a pseudo random number </a:t>
            </a:r>
          </a:p>
          <a:p>
            <a:pPr algn="ctr"/>
            <a:r>
              <a:rPr lang="en-IE" dirty="0" smtClean="0"/>
              <a:t>0 &lt; x &lt; 1</a:t>
            </a:r>
          </a:p>
          <a:p>
            <a:pPr algn="ctr"/>
            <a:r>
              <a:rPr lang="en-IE" dirty="0" smtClean="0"/>
              <a:t>The result is displayed as a fraction when Natural Display </a:t>
            </a:r>
          </a:p>
          <a:p>
            <a:pPr algn="ctr"/>
            <a:r>
              <a:rPr lang="en-IE" dirty="0" smtClean="0"/>
              <a:t>is selected</a:t>
            </a:r>
          </a:p>
        </p:txBody>
      </p:sp>
      <p:sp>
        <p:nvSpPr>
          <p:cNvPr id="11" name="Rounded Rectangle 10">
            <a:hlinkClick r:id="rId3" action="ppaction://hlinkpres?slideindex=1&amp;slidetitle="/>
          </p:cNvPr>
          <p:cNvSpPr/>
          <p:nvPr/>
        </p:nvSpPr>
        <p:spPr>
          <a:xfrm>
            <a:off x="6012160" y="2564904"/>
            <a:ext cx="2088232" cy="936104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rgbClr val="C00000"/>
                </a:solidFill>
              </a:rPr>
              <a:t>Ran#</a:t>
            </a:r>
            <a:endParaRPr lang="en-IE" sz="2000" dirty="0">
              <a:solidFill>
                <a:srgbClr val="C0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829776" y="2708920"/>
            <a:ext cx="1080120" cy="7200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5400" dirty="0" smtClean="0">
                <a:solidFill>
                  <a:srgbClr val="C00000"/>
                </a:solidFill>
                <a:sym typeface="Wingdings"/>
              </a:rPr>
              <a:t></a:t>
            </a:r>
            <a:endParaRPr lang="en-IE" sz="5400" dirty="0"/>
          </a:p>
        </p:txBody>
      </p:sp>
      <p:sp>
        <p:nvSpPr>
          <p:cNvPr id="3" name="Rounded Rectangle 2">
            <a:hlinkClick r:id="rId3" action="ppaction://hlinkpres?slideindex=1&amp;slidetitle="/>
          </p:cNvPr>
          <p:cNvSpPr/>
          <p:nvPr/>
        </p:nvSpPr>
        <p:spPr>
          <a:xfrm>
            <a:off x="7147771" y="28366"/>
            <a:ext cx="2897736" cy="165618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4701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>
            <a:hlinkClick r:id="rId2" action="ppaction://hlinkpres?slideindex=1&amp;slidetitle="/>
          </p:cNvPr>
          <p:cNvSpPr/>
          <p:nvPr/>
        </p:nvSpPr>
        <p:spPr>
          <a:xfrm>
            <a:off x="539552" y="2276872"/>
            <a:ext cx="2160240" cy="2736303"/>
          </a:xfrm>
          <a:prstGeom prst="borderCallout2">
            <a:avLst>
              <a:gd name="adj1" fmla="val 103130"/>
              <a:gd name="adj2" fmla="val 100156"/>
              <a:gd name="adj3" fmla="val 117569"/>
              <a:gd name="adj4" fmla="val 114840"/>
              <a:gd name="adj5" fmla="val 117948"/>
              <a:gd name="adj6" fmla="val 164879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err="1" smtClean="0"/>
              <a:t>Ranint</a:t>
            </a:r>
            <a:endParaRPr lang="en-IE" dirty="0" smtClean="0"/>
          </a:p>
          <a:p>
            <a:pPr algn="ctr"/>
            <a:endParaRPr lang="en-IE" dirty="0" smtClean="0"/>
          </a:p>
          <a:p>
            <a:pPr algn="ctr"/>
            <a:r>
              <a:rPr lang="en-IE" dirty="0" err="1" smtClean="0"/>
              <a:t>Ranint</a:t>
            </a:r>
            <a:r>
              <a:rPr lang="en-IE" dirty="0"/>
              <a:t>#</a:t>
            </a:r>
            <a:r>
              <a:rPr lang="en-IE" dirty="0" smtClean="0"/>
              <a:t>(</a:t>
            </a:r>
            <a:r>
              <a:rPr lang="en-IE" dirty="0" err="1" smtClean="0"/>
              <a:t>a,b</a:t>
            </a:r>
            <a:r>
              <a:rPr lang="en-IE" dirty="0" smtClean="0"/>
              <a:t>)</a:t>
            </a:r>
          </a:p>
          <a:p>
            <a:pPr algn="ctr"/>
            <a:endParaRPr lang="en-IE" dirty="0" smtClean="0"/>
          </a:p>
          <a:p>
            <a:pPr algn="ctr"/>
            <a:r>
              <a:rPr lang="en-IE" dirty="0" smtClean="0"/>
              <a:t>Generates a random integer within the range a and b</a:t>
            </a:r>
          </a:p>
        </p:txBody>
      </p:sp>
      <p:sp>
        <p:nvSpPr>
          <p:cNvPr id="10" name="Rounded Rectangle 9">
            <a:hlinkClick r:id="rId2" action="ppaction://hlinkpres?slideindex=1&amp;slidetitle="/>
          </p:cNvPr>
          <p:cNvSpPr/>
          <p:nvPr/>
        </p:nvSpPr>
        <p:spPr>
          <a:xfrm>
            <a:off x="6012160" y="2564904"/>
            <a:ext cx="2088232" cy="936104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err="1" smtClean="0">
                <a:solidFill>
                  <a:srgbClr val="C00000"/>
                </a:solidFill>
              </a:rPr>
              <a:t>Ranint</a:t>
            </a:r>
            <a:endParaRPr lang="en-IE" sz="2000" dirty="0">
              <a:solidFill>
                <a:srgbClr val="C0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7829776" y="2708920"/>
            <a:ext cx="1080120" cy="7200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5400" dirty="0" smtClean="0">
                <a:solidFill>
                  <a:srgbClr val="C00000"/>
                </a:solidFill>
                <a:sym typeface="Wingdings"/>
              </a:rPr>
              <a:t></a:t>
            </a:r>
            <a:endParaRPr lang="en-IE" sz="5400" dirty="0"/>
          </a:p>
        </p:txBody>
      </p:sp>
    </p:spTree>
    <p:extLst>
      <p:ext uri="{BB962C8B-B14F-4D97-AF65-F5344CB8AC3E}">
        <p14:creationId xmlns:p14="http://schemas.microsoft.com/office/powerpoint/2010/main" val="237127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>
            <a:hlinkClick r:id="rId2" action="ppaction://hlinkpres?slideindex=1&amp;slidetitle="/>
          </p:cNvPr>
          <p:cNvSpPr/>
          <p:nvPr/>
        </p:nvSpPr>
        <p:spPr>
          <a:xfrm>
            <a:off x="827584" y="4437112"/>
            <a:ext cx="2160240" cy="1080120"/>
          </a:xfrm>
          <a:prstGeom prst="borderCallout2">
            <a:avLst>
              <a:gd name="adj1" fmla="val 103130"/>
              <a:gd name="adj2" fmla="val 100156"/>
              <a:gd name="adj3" fmla="val 117569"/>
              <a:gd name="adj4" fmla="val 114840"/>
              <a:gd name="adj5" fmla="val 117948"/>
              <a:gd name="adj6" fmla="val 164879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Allows us to use Scientific Notation</a:t>
            </a:r>
          </a:p>
        </p:txBody>
      </p:sp>
      <p:sp>
        <p:nvSpPr>
          <p:cNvPr id="3" name="Line Callout 2 2">
            <a:hlinkClick r:id="rId2" action="ppaction://hlinkpres?slideindex=1&amp;slidetitle="/>
          </p:cNvPr>
          <p:cNvSpPr/>
          <p:nvPr/>
        </p:nvSpPr>
        <p:spPr>
          <a:xfrm>
            <a:off x="885944" y="4221088"/>
            <a:ext cx="2160240" cy="1080120"/>
          </a:xfrm>
          <a:prstGeom prst="borderCallout2">
            <a:avLst>
              <a:gd name="adj1" fmla="val 103130"/>
              <a:gd name="adj2" fmla="val 100156"/>
              <a:gd name="adj3" fmla="val 117569"/>
              <a:gd name="adj4" fmla="val 114840"/>
              <a:gd name="adj5" fmla="val 117948"/>
              <a:gd name="adj6" fmla="val 164879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Allows us to use the constant </a:t>
            </a:r>
            <a:r>
              <a:rPr lang="en-IE" dirty="0" smtClean="0">
                <a:latin typeface="Cambria Math"/>
                <a:ea typeface="Cambria Math"/>
              </a:rPr>
              <a:t>𝜋</a:t>
            </a:r>
            <a:endParaRPr lang="en-IE" dirty="0" smtClean="0"/>
          </a:p>
        </p:txBody>
      </p:sp>
      <p:sp>
        <p:nvSpPr>
          <p:cNvPr id="4" name="Line Callout 2 3">
            <a:hlinkClick r:id="rId2" action="ppaction://hlinkpres?slideindex=1&amp;slidetitle="/>
          </p:cNvPr>
          <p:cNvSpPr/>
          <p:nvPr/>
        </p:nvSpPr>
        <p:spPr>
          <a:xfrm>
            <a:off x="1043608" y="4221088"/>
            <a:ext cx="2160240" cy="1080120"/>
          </a:xfrm>
          <a:prstGeom prst="borderCallout2">
            <a:avLst>
              <a:gd name="adj1" fmla="val 103130"/>
              <a:gd name="adj2" fmla="val 100156"/>
              <a:gd name="adj3" fmla="val 117569"/>
              <a:gd name="adj4" fmla="val 114840"/>
              <a:gd name="adj5" fmla="val 117948"/>
              <a:gd name="adj6" fmla="val 164879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Allows us to input the constant </a:t>
            </a:r>
            <a:r>
              <a:rPr lang="en-IE" i="1" dirty="0" smtClean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495856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  <p:bldP spid="4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20757" y="188640"/>
            <a:ext cx="5083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E" sz="2800" b="1" u="sng" dirty="0" smtClean="0">
                <a:solidFill>
                  <a:srgbClr val="C00000"/>
                </a:solidFill>
              </a:rPr>
              <a:t>Errors</a:t>
            </a:r>
            <a:endParaRPr lang="en-IE" sz="2800" b="1" u="sng" dirty="0">
              <a:solidFill>
                <a:srgbClr val="C00000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01" b="50913"/>
          <a:stretch/>
        </p:blipFill>
        <p:spPr bwMode="auto">
          <a:xfrm>
            <a:off x="424483" y="2636912"/>
            <a:ext cx="7600950" cy="254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9862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9862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56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2331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2331" y="1559926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95" b="88757"/>
          <a:stretch/>
        </p:blipFill>
        <p:spPr bwMode="auto">
          <a:xfrm>
            <a:off x="1043608" y="832655"/>
            <a:ext cx="6876715" cy="36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242" t="15070" r="34589" b="9035"/>
          <a:stretch/>
        </p:blipFill>
        <p:spPr bwMode="auto">
          <a:xfrm>
            <a:off x="6804248" y="1196752"/>
            <a:ext cx="1727985" cy="2457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8730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7907" b="2215"/>
          <a:stretch/>
        </p:blipFill>
        <p:spPr bwMode="auto">
          <a:xfrm>
            <a:off x="827584" y="2326436"/>
            <a:ext cx="7600950" cy="105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380" b="25000"/>
          <a:stretch/>
        </p:blipFill>
        <p:spPr bwMode="auto">
          <a:xfrm>
            <a:off x="899592" y="2315406"/>
            <a:ext cx="7600950" cy="1257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566" b="46031"/>
          <a:stretch/>
        </p:blipFill>
        <p:spPr bwMode="auto">
          <a:xfrm>
            <a:off x="996481" y="2307458"/>
            <a:ext cx="7553325" cy="138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2" t="57217" b="7886"/>
          <a:stretch/>
        </p:blipFill>
        <p:spPr bwMode="auto">
          <a:xfrm>
            <a:off x="996481" y="2315406"/>
            <a:ext cx="7504061" cy="1116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020757" y="188640"/>
            <a:ext cx="5083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E" sz="2800" b="1" u="sng" dirty="0" smtClean="0">
                <a:solidFill>
                  <a:srgbClr val="C00000"/>
                </a:solidFill>
              </a:rPr>
              <a:t>Errors</a:t>
            </a:r>
            <a:endParaRPr lang="en-IE" sz="2800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750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0650" y="652463"/>
            <a:ext cx="6362700" cy="555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935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0567" y="157721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Line Callout 2 3"/>
          <p:cNvSpPr/>
          <p:nvPr/>
        </p:nvSpPr>
        <p:spPr>
          <a:xfrm>
            <a:off x="6382971" y="3693308"/>
            <a:ext cx="2160240" cy="936104"/>
          </a:xfrm>
          <a:prstGeom prst="borderCallout2">
            <a:avLst>
              <a:gd name="adj1" fmla="val 50241"/>
              <a:gd name="adj2" fmla="val -10302"/>
              <a:gd name="adj3" fmla="val 2544"/>
              <a:gd name="adj4" fmla="val -16667"/>
              <a:gd name="adj5" fmla="val -90693"/>
              <a:gd name="adj6" fmla="val -50605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This allows me to change the mode of the calculator</a:t>
            </a:r>
            <a:endParaRPr lang="en-IE" dirty="0"/>
          </a:p>
        </p:txBody>
      </p:sp>
      <p:sp>
        <p:nvSpPr>
          <p:cNvPr id="8" name="Line Callout 2 7"/>
          <p:cNvSpPr/>
          <p:nvPr/>
        </p:nvSpPr>
        <p:spPr>
          <a:xfrm>
            <a:off x="6382971" y="1034477"/>
            <a:ext cx="2160240" cy="936104"/>
          </a:xfrm>
          <a:prstGeom prst="borderCallout2">
            <a:avLst>
              <a:gd name="adj1" fmla="val 27615"/>
              <a:gd name="adj2" fmla="val -5872"/>
              <a:gd name="adj3" fmla="val 42298"/>
              <a:gd name="adj4" fmla="val -29464"/>
              <a:gd name="adj5" fmla="val 60418"/>
              <a:gd name="adj6" fmla="val -48145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Statistical and Regression Calculations</a:t>
            </a:r>
            <a:endParaRPr lang="en-IE" dirty="0"/>
          </a:p>
        </p:txBody>
      </p:sp>
      <p:sp>
        <p:nvSpPr>
          <p:cNvPr id="10" name="Rectangle 9"/>
          <p:cNvSpPr/>
          <p:nvPr/>
        </p:nvSpPr>
        <p:spPr>
          <a:xfrm>
            <a:off x="2020757" y="188640"/>
            <a:ext cx="5083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E" sz="2800" b="1" u="sng" dirty="0" smtClean="0">
                <a:solidFill>
                  <a:srgbClr val="C00000"/>
                </a:solidFill>
              </a:rPr>
              <a:t>Mode</a:t>
            </a:r>
            <a:endParaRPr lang="en-IE" sz="2800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998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020757" y="188640"/>
            <a:ext cx="50833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IE" sz="2800" b="1" u="sng" dirty="0" smtClean="0">
                <a:solidFill>
                  <a:srgbClr val="C00000"/>
                </a:solidFill>
              </a:rPr>
              <a:t>Mode</a:t>
            </a:r>
            <a:endParaRPr lang="en-IE" sz="2800" b="1" u="sng" dirty="0">
              <a:solidFill>
                <a:srgbClr val="C00000"/>
              </a:solidFill>
            </a:endParaRPr>
          </a:p>
        </p:txBody>
      </p:sp>
      <p:sp>
        <p:nvSpPr>
          <p:cNvPr id="12" name="Rounded Rectangle 11">
            <a:hlinkClick r:id="rId2" action="ppaction://hlinkpres?slideindex=1&amp;slidetitle="/>
          </p:cNvPr>
          <p:cNvSpPr/>
          <p:nvPr/>
        </p:nvSpPr>
        <p:spPr>
          <a:xfrm>
            <a:off x="6003370" y="2324947"/>
            <a:ext cx="2304000" cy="923832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rgbClr val="C00000"/>
                </a:solidFill>
              </a:rPr>
              <a:t>Mean, Max, Min </a:t>
            </a:r>
          </a:p>
          <a:p>
            <a:pPr algn="ctr"/>
            <a:r>
              <a:rPr lang="en-IE" dirty="0" smtClean="0">
                <a:solidFill>
                  <a:srgbClr val="C00000"/>
                </a:solidFill>
              </a:rPr>
              <a:t>from a frequency Table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5987238" y="1499294"/>
            <a:ext cx="3107618" cy="805640"/>
            <a:chOff x="6516216" y="364690"/>
            <a:chExt cx="3107618" cy="805640"/>
          </a:xfrm>
        </p:grpSpPr>
        <p:sp>
          <p:nvSpPr>
            <p:cNvPr id="11" name="Rounded Rectangle 10">
              <a:hlinkClick r:id="rId3" action="ppaction://hlinkpres?slideindex=1&amp;slidetitle="/>
            </p:cNvPr>
            <p:cNvSpPr/>
            <p:nvPr/>
          </p:nvSpPr>
          <p:spPr>
            <a:xfrm>
              <a:off x="6516216" y="364690"/>
              <a:ext cx="2304000" cy="756286"/>
            </a:xfrm>
            <a:prstGeom prst="roundRect">
              <a:avLst/>
            </a:prstGeom>
            <a:ln>
              <a:solidFill>
                <a:srgbClr val="C0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IE" dirty="0" smtClean="0">
                  <a:solidFill>
                    <a:srgbClr val="C00000"/>
                  </a:solidFill>
                </a:rPr>
                <a:t>Mean, Max, Min</a:t>
              </a:r>
            </a:p>
            <a:p>
              <a:pPr algn="ctr"/>
              <a:r>
                <a:rPr lang="en-IE" dirty="0" smtClean="0">
                  <a:solidFill>
                    <a:srgbClr val="C00000"/>
                  </a:solidFill>
                </a:rPr>
                <a:t> from Data</a:t>
              </a:r>
              <a:endParaRPr lang="en-IE" dirty="0">
                <a:solidFill>
                  <a:srgbClr val="C00000"/>
                </a:solidFill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8543714" y="450250"/>
              <a:ext cx="1080120" cy="72008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5400" dirty="0" smtClean="0">
                  <a:solidFill>
                    <a:srgbClr val="C00000"/>
                  </a:solidFill>
                  <a:sym typeface="Wingdings"/>
                </a:rPr>
                <a:t></a:t>
              </a:r>
              <a:endParaRPr lang="en-IE" sz="5400" dirty="0"/>
            </a:p>
          </p:txBody>
        </p:sp>
      </p:grpSp>
      <p:sp>
        <p:nvSpPr>
          <p:cNvPr id="15" name="Rounded Rectangle 14"/>
          <p:cNvSpPr/>
          <p:nvPr/>
        </p:nvSpPr>
        <p:spPr>
          <a:xfrm>
            <a:off x="8028384" y="2440471"/>
            <a:ext cx="1080120" cy="7200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5400" dirty="0" smtClean="0">
                <a:solidFill>
                  <a:srgbClr val="C00000"/>
                </a:solidFill>
                <a:sym typeface="Wingdings"/>
              </a:rPr>
              <a:t></a:t>
            </a:r>
            <a:endParaRPr lang="en-IE" sz="54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6010496" y="3304442"/>
            <a:ext cx="3105442" cy="972310"/>
            <a:chOff x="6010496" y="2260528"/>
            <a:chExt cx="3105442" cy="972310"/>
          </a:xfrm>
        </p:grpSpPr>
        <p:sp>
          <p:nvSpPr>
            <p:cNvPr id="13" name="Rounded Rectangle 12">
              <a:hlinkClick r:id="rId4" action="ppaction://hlinkpres?slideindex=1&amp;slidetitle="/>
            </p:cNvPr>
            <p:cNvSpPr/>
            <p:nvPr/>
          </p:nvSpPr>
          <p:spPr>
            <a:xfrm>
              <a:off x="6010496" y="2260528"/>
              <a:ext cx="2304000" cy="97231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 smtClean="0">
                  <a:solidFill>
                    <a:srgbClr val="C00000"/>
                  </a:solidFill>
                </a:rPr>
                <a:t>Mean from a Grouped frequency Table</a:t>
              </a: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8035818" y="2458166"/>
              <a:ext cx="1080120" cy="72008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5400" dirty="0" smtClean="0">
                  <a:solidFill>
                    <a:srgbClr val="C00000"/>
                  </a:solidFill>
                  <a:sym typeface="Wingdings"/>
                </a:rPr>
                <a:t></a:t>
              </a:r>
              <a:endParaRPr lang="en-IE" sz="5400" dirty="0"/>
            </a:p>
          </p:txBody>
        </p:sp>
      </p:grpSp>
      <p:sp>
        <p:nvSpPr>
          <p:cNvPr id="20" name="Rounded Rectangle 19">
            <a:hlinkClick r:id="rId5" action="ppaction://hlinkpres?slideindex=1&amp;slidetitle="/>
          </p:cNvPr>
          <p:cNvSpPr/>
          <p:nvPr/>
        </p:nvSpPr>
        <p:spPr>
          <a:xfrm>
            <a:off x="6012160" y="4328898"/>
            <a:ext cx="2304000" cy="972310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>
                <a:solidFill>
                  <a:srgbClr val="C00000"/>
                </a:solidFill>
                <a:ea typeface="Tahoma" pitchFamily="34" charset="0"/>
                <a:cs typeface="Tahoma" pitchFamily="34" charset="0"/>
              </a:rPr>
              <a:t>Finding Correlation </a:t>
            </a:r>
            <a:r>
              <a:rPr lang="en-IE" dirty="0" smtClean="0">
                <a:solidFill>
                  <a:srgbClr val="C00000"/>
                </a:solidFill>
                <a:ea typeface="Tahoma" pitchFamily="34" charset="0"/>
                <a:cs typeface="Tahoma" pitchFamily="34" charset="0"/>
              </a:rPr>
              <a:t>Coefficient &amp;</a:t>
            </a:r>
            <a:r>
              <a:rPr lang="en-IE" dirty="0">
                <a:solidFill>
                  <a:srgbClr val="C00000"/>
                </a:solidFill>
                <a:ea typeface="Tahoma" pitchFamily="34" charset="0"/>
                <a:cs typeface="Tahoma" pitchFamily="34" charset="0"/>
              </a:rPr>
              <a:t/>
            </a:r>
            <a:br>
              <a:rPr lang="en-IE" dirty="0">
                <a:solidFill>
                  <a:srgbClr val="C00000"/>
                </a:solidFill>
                <a:ea typeface="Tahoma" pitchFamily="34" charset="0"/>
                <a:cs typeface="Tahoma" pitchFamily="34" charset="0"/>
              </a:rPr>
            </a:br>
            <a:r>
              <a:rPr lang="en-IE" dirty="0">
                <a:solidFill>
                  <a:srgbClr val="C00000"/>
                </a:solidFill>
                <a:ea typeface="Tahoma" pitchFamily="34" charset="0"/>
                <a:cs typeface="Tahoma" pitchFamily="34" charset="0"/>
              </a:rPr>
              <a:t> Line of Best Fit</a:t>
            </a:r>
            <a:endParaRPr lang="en-IE" dirty="0" smtClean="0">
              <a:solidFill>
                <a:srgbClr val="C00000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8041924" y="4526536"/>
            <a:ext cx="1080120" cy="7200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5400" dirty="0" smtClean="0">
                <a:solidFill>
                  <a:srgbClr val="C00000"/>
                </a:solidFill>
                <a:sym typeface="Wingdings"/>
              </a:rPr>
              <a:t></a:t>
            </a:r>
            <a:endParaRPr lang="en-IE" sz="5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5678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Line Callout 2 7">
            <a:hlinkClick r:id="rId7" action="ppaction://hlinkpres?slideindex=1&amp;slidetitle="/>
          </p:cNvPr>
          <p:cNvSpPr/>
          <p:nvPr/>
        </p:nvSpPr>
        <p:spPr>
          <a:xfrm>
            <a:off x="539552" y="722870"/>
            <a:ext cx="2160240" cy="936104"/>
          </a:xfrm>
          <a:prstGeom prst="borderCallout2">
            <a:avLst>
              <a:gd name="adj1" fmla="val 4288"/>
              <a:gd name="adj2" fmla="val 104056"/>
              <a:gd name="adj3" fmla="val 7308"/>
              <a:gd name="adj4" fmla="val 140482"/>
              <a:gd name="adj5" fmla="val 99783"/>
              <a:gd name="adj6" fmla="val 186242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Statistical and Regression Calculations</a:t>
            </a:r>
            <a:endParaRPr lang="en-IE" dirty="0"/>
          </a:p>
        </p:txBody>
      </p:sp>
      <p:pic>
        <p:nvPicPr>
          <p:cNvPr id="19" name="Picture 2">
            <a:hlinkClick r:id="rId8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03316"/>
            <a:ext cx="1678876" cy="12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374143"/>
            <a:ext cx="2912693" cy="2497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5890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1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>
            <a:hlinkClick r:id="rId2" action="ppaction://hlinkpres?slideindex=1&amp;slidetitle="/>
          </p:cNvPr>
          <p:cNvSpPr/>
          <p:nvPr/>
        </p:nvSpPr>
        <p:spPr>
          <a:xfrm>
            <a:off x="372001" y="2347450"/>
            <a:ext cx="2160240" cy="1297573"/>
          </a:xfrm>
          <a:prstGeom prst="borderCallout2">
            <a:avLst>
              <a:gd name="adj1" fmla="val 50332"/>
              <a:gd name="adj2" fmla="val 102903"/>
              <a:gd name="adj3" fmla="val -5407"/>
              <a:gd name="adj4" fmla="val 114748"/>
              <a:gd name="adj5" fmla="val -36964"/>
              <a:gd name="adj6" fmla="val 147748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Generation of a number  table</a:t>
            </a:r>
          </a:p>
          <a:p>
            <a:pPr algn="ctr"/>
            <a:r>
              <a:rPr lang="en-IE" dirty="0" smtClean="0"/>
              <a:t> based on an expression</a:t>
            </a:r>
            <a:endParaRPr lang="en-IE" dirty="0"/>
          </a:p>
        </p:txBody>
      </p:sp>
      <p:grpSp>
        <p:nvGrpSpPr>
          <p:cNvPr id="4" name="Group 3"/>
          <p:cNvGrpSpPr/>
          <p:nvPr/>
        </p:nvGrpSpPr>
        <p:grpSpPr>
          <a:xfrm>
            <a:off x="5959942" y="2511844"/>
            <a:ext cx="3109884" cy="720080"/>
            <a:chOff x="6010496" y="2458166"/>
            <a:chExt cx="3109884" cy="720080"/>
          </a:xfrm>
        </p:grpSpPr>
        <p:sp>
          <p:nvSpPr>
            <p:cNvPr id="5" name="Rounded Rectangle 4">
              <a:hlinkClick r:id="rId2" action="ppaction://hlinkpres?slideindex=1&amp;slidetitle="/>
            </p:cNvPr>
            <p:cNvSpPr/>
            <p:nvPr/>
          </p:nvSpPr>
          <p:spPr>
            <a:xfrm>
              <a:off x="6010496" y="2462970"/>
              <a:ext cx="2304000" cy="577596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 smtClean="0">
                  <a:solidFill>
                    <a:srgbClr val="C00000"/>
                  </a:solidFill>
                </a:rPr>
                <a:t>Table Mode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8040260" y="2458166"/>
              <a:ext cx="1080120" cy="72008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5400" dirty="0" smtClean="0">
                  <a:solidFill>
                    <a:srgbClr val="C00000"/>
                  </a:solidFill>
                  <a:sym typeface="Wingdings"/>
                </a:rPr>
                <a:t></a:t>
              </a:r>
              <a:endParaRPr lang="en-IE" sz="5400" dirty="0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8547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1040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Callout 2 1"/>
          <p:cNvSpPr/>
          <p:nvPr/>
        </p:nvSpPr>
        <p:spPr>
          <a:xfrm>
            <a:off x="6369555" y="2347450"/>
            <a:ext cx="2160240" cy="936104"/>
          </a:xfrm>
          <a:prstGeom prst="borderCallout2">
            <a:avLst>
              <a:gd name="adj1" fmla="val 44653"/>
              <a:gd name="adj2" fmla="val -949"/>
              <a:gd name="adj3" fmla="val 3680"/>
              <a:gd name="adj4" fmla="val -14698"/>
              <a:gd name="adj5" fmla="val -47011"/>
              <a:gd name="adj6" fmla="val -43355"/>
            </a:avLst>
          </a:prstGeom>
          <a:solidFill>
            <a:srgbClr val="C00000"/>
          </a:solidFill>
          <a:ln w="762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/>
              <a:t>Verify Calculations</a:t>
            </a:r>
            <a:endParaRPr lang="en-I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1556792"/>
            <a:ext cx="2000250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6045992" y="1453726"/>
            <a:ext cx="3098008" cy="720080"/>
            <a:chOff x="6010496" y="2458166"/>
            <a:chExt cx="3098008" cy="720080"/>
          </a:xfrm>
        </p:grpSpPr>
        <p:sp>
          <p:nvSpPr>
            <p:cNvPr id="6" name="Rounded Rectangle 5">
              <a:hlinkClick r:id="rId3" action="ppaction://hlinkpres?slideindex=1&amp;slidetitle="/>
            </p:cNvPr>
            <p:cNvSpPr/>
            <p:nvPr/>
          </p:nvSpPr>
          <p:spPr>
            <a:xfrm>
              <a:off x="6010496" y="2471628"/>
              <a:ext cx="2304000" cy="599598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 smtClean="0">
                  <a:solidFill>
                    <a:srgbClr val="C00000"/>
                  </a:solidFill>
                </a:rPr>
                <a:t>VERIFY MODE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8028384" y="2458166"/>
              <a:ext cx="1080120" cy="72008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5400" dirty="0" smtClean="0">
                  <a:solidFill>
                    <a:srgbClr val="C00000"/>
                  </a:solidFill>
                  <a:sym typeface="Wingdings"/>
                </a:rPr>
                <a:t></a:t>
              </a:r>
              <a:endParaRPr lang="en-IE" sz="5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70907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496945" cy="392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293096"/>
            <a:ext cx="8352929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934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000066" y="1736610"/>
            <a:ext cx="3098008" cy="972310"/>
            <a:chOff x="6010496" y="2224322"/>
            <a:chExt cx="3098008" cy="972310"/>
          </a:xfrm>
        </p:grpSpPr>
        <p:sp>
          <p:nvSpPr>
            <p:cNvPr id="3" name="Rounded Rectangle 2">
              <a:hlinkClick r:id="rId2" action="ppaction://hlinkfile"/>
            </p:cNvPr>
            <p:cNvSpPr/>
            <p:nvPr/>
          </p:nvSpPr>
          <p:spPr>
            <a:xfrm>
              <a:off x="6010496" y="2224322"/>
              <a:ext cx="2304000" cy="97231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dirty="0" smtClean="0">
                  <a:solidFill>
                    <a:srgbClr val="C00000"/>
                  </a:solidFill>
                </a:rPr>
                <a:t>Knowing how your calculator works</a:t>
              </a:r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8028384" y="2458166"/>
              <a:ext cx="1080120" cy="72008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E" sz="5400" dirty="0" smtClean="0">
                  <a:solidFill>
                    <a:srgbClr val="C00000"/>
                  </a:solidFill>
                  <a:sym typeface="Wingdings"/>
                </a:rPr>
                <a:t></a:t>
              </a:r>
              <a:endParaRPr lang="en-IE" sz="5400" dirty="0"/>
            </a:p>
          </p:txBody>
        </p:sp>
      </p:grpSp>
      <p:pic>
        <p:nvPicPr>
          <p:cNvPr id="8194" name="Picture 2">
            <a:hlinkClick r:id="rId3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6210" y="2996952"/>
            <a:ext cx="2054758" cy="1528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092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132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3"/>
            <a:ext cx="9144000" cy="1021277"/>
          </a:xfrm>
          <a:prstGeom prst="rect">
            <a:avLst/>
          </a:prstGeom>
          <a:solidFill>
            <a:srgbClr val="9900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IE" sz="3600" b="1" i="1" dirty="0">
                <a:solidFill>
                  <a:srgbClr val="FFCC33"/>
                </a:solidFill>
              </a:rPr>
              <a:t>Project Maths</a:t>
            </a:r>
            <a:r>
              <a:rPr lang="en-IE" sz="3600" b="1" i="1" dirty="0" smtClean="0">
                <a:solidFill>
                  <a:srgbClr val="FFCC33"/>
                </a:solidFill>
              </a:rPr>
              <a:t>: Use of Casio Calculators</a:t>
            </a:r>
            <a:endParaRPr lang="en-IE" sz="3600" b="1" i="1" dirty="0">
              <a:solidFill>
                <a:srgbClr val="FFCC33"/>
              </a:solidFill>
              <a:ea typeface="ＭＳ Ｐゴシック" pitchFamily="34" charset="-128"/>
            </a:endParaRPr>
          </a:p>
        </p:txBody>
      </p:sp>
      <p:grpSp>
        <p:nvGrpSpPr>
          <p:cNvPr id="2" name="Group 26"/>
          <p:cNvGrpSpPr/>
          <p:nvPr/>
        </p:nvGrpSpPr>
        <p:grpSpPr>
          <a:xfrm>
            <a:off x="652321" y="6097751"/>
            <a:ext cx="3246007" cy="534473"/>
            <a:chOff x="961324" y="5863285"/>
            <a:chExt cx="6440503" cy="850609"/>
          </a:xfrm>
        </p:grpSpPr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105" y="5863285"/>
              <a:ext cx="1403215" cy="77964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4" name="Picture 23" descr="logo.pn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324" y="5863285"/>
              <a:ext cx="1489448" cy="79408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5" name="Picture 24" descr="NDP_logo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06653" y="5863285"/>
              <a:ext cx="1939710" cy="77522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6" name="Picture 25" descr="ec_drumcondra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22695" y="5863285"/>
              <a:ext cx="1079132" cy="85060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ounded Rectangle 7"/>
              <p:cNvSpPr/>
              <p:nvPr/>
            </p:nvSpPr>
            <p:spPr>
              <a:xfrm>
                <a:off x="107504" y="1196752"/>
                <a:ext cx="8927472" cy="3024336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numCol="2" rtlCol="0" anchor="t" anchorCtr="0"/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 smtClean="0">
                    <a:solidFill>
                      <a:srgbClr val="FFC000"/>
                    </a:solidFill>
                  </a:rPr>
                  <a:t>BIMDAS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 smtClean="0">
                    <a:solidFill>
                      <a:srgbClr val="FFC000"/>
                    </a:solidFill>
                  </a:rPr>
                  <a:t>CURSOR KEYS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 smtClean="0">
                    <a:solidFill>
                      <a:srgbClr val="FFC000"/>
                    </a:solidFill>
                  </a:rPr>
                  <a:t>MODE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 smtClean="0">
                    <a:solidFill>
                      <a:srgbClr val="FFC000"/>
                    </a:solidFill>
                  </a:rPr>
                  <a:t>SETUP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 smtClean="0">
                    <a:solidFill>
                      <a:srgbClr val="FFC000"/>
                    </a:solidFill>
                  </a:rPr>
                  <a:t>MEMORIES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 smtClean="0">
                    <a:solidFill>
                      <a:srgbClr val="FFC000"/>
                    </a:solidFill>
                  </a:rPr>
                  <a:t>GENERAL FUNCTIONS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 smtClean="0">
                    <a:solidFill>
                      <a:srgbClr val="FFC000"/>
                    </a:solidFill>
                  </a:rPr>
                  <a:t>SEXIGESIMAL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 smtClean="0">
                    <a:solidFill>
                      <a:srgbClr val="FFC000"/>
                    </a:solidFill>
                  </a:rPr>
                  <a:t>PRIME FACTORS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 smtClean="0">
                    <a:solidFill>
                      <a:srgbClr val="FFC000"/>
                    </a:solidFill>
                  </a:rPr>
                  <a:t>CLEAR MEMORY</a:t>
                </a:r>
              </a:p>
              <a:p>
                <a:endParaRPr lang="en-IE" sz="2400" dirty="0" smtClean="0">
                  <a:solidFill>
                    <a:srgbClr val="FFC000"/>
                  </a:solidFill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 smtClean="0">
                    <a:solidFill>
                      <a:srgbClr val="FFC000"/>
                    </a:solidFill>
                  </a:rPr>
                  <a:t>RANDOM</a:t>
                </a:r>
                <a:endParaRPr lang="en-IE" sz="2400" dirty="0">
                  <a:solidFill>
                    <a:srgbClr val="FFC000"/>
                  </a:solidFill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>
                    <a:solidFill>
                      <a:srgbClr val="FFC000"/>
                    </a:solidFill>
                  </a:rPr>
                  <a:t>POLAR </a:t>
                </a:r>
                <a14:m>
                  <m:oMath xmlns:m="http://schemas.openxmlformats.org/officeDocument/2006/math">
                    <m:r>
                      <a:rPr lang="en-IE" sz="2400" i="1">
                        <a:solidFill>
                          <a:srgbClr val="FFC000"/>
                        </a:solidFill>
                        <a:latin typeface="Cambria Math"/>
                        <a:ea typeface="Cambria Math"/>
                      </a:rPr>
                      <m:t>↔</m:t>
                    </m:r>
                  </m:oMath>
                </a14:m>
                <a:r>
                  <a:rPr lang="en-IE" sz="2400" dirty="0">
                    <a:solidFill>
                      <a:srgbClr val="FFC000"/>
                    </a:solidFill>
                  </a:rPr>
                  <a:t>RECTANGULAR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>
                    <a:solidFill>
                      <a:srgbClr val="FFC000"/>
                    </a:solidFill>
                  </a:rPr>
                  <a:t>STATISTICS MODE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>
                    <a:solidFill>
                      <a:srgbClr val="FFC000"/>
                    </a:solidFill>
                  </a:rPr>
                  <a:t>TABLE MODE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>
                    <a:solidFill>
                      <a:srgbClr val="FFC000"/>
                    </a:solidFill>
                  </a:rPr>
                  <a:t>VERIFY MODE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IE" sz="2400" dirty="0">
                    <a:solidFill>
                      <a:srgbClr val="FFC000"/>
                    </a:solidFill>
                  </a:rPr>
                  <a:t>KNOWING YOUR CALCULATOR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IE" sz="2400" dirty="0" smtClean="0">
                  <a:solidFill>
                    <a:srgbClr val="FFC000"/>
                  </a:solidFill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IE" sz="2400" dirty="0" smtClean="0">
                  <a:solidFill>
                    <a:srgbClr val="FFC000"/>
                  </a:solidFill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IE" sz="2400" dirty="0" smtClean="0">
                  <a:solidFill>
                    <a:srgbClr val="FFC000"/>
                  </a:solidFill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IE" sz="2400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8" name="Rounded 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196752"/>
                <a:ext cx="8927472" cy="3024336"/>
              </a:xfrm>
              <a:prstGeom prst="roundRect">
                <a:avLst/>
              </a:prstGeom>
              <a:blipFill rotWithShape="1">
                <a:blip r:embed="rId10"/>
                <a:stretch>
                  <a:fillRect b="-21000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</p:spTree>
    <p:controls>
      <mc:AlternateContent xmlns:mc="http://schemas.openxmlformats.org/markup-compatibility/2006">
        <mc:Choice xmlns:v="urn:schemas-microsoft-com:vml" Requires="v">
          <p:control spid="5137" name="FOfficeDoc1" r:id="rId2" imgW="2238687" imgH="1603393"/>
        </mc:Choice>
        <mc:Fallback>
          <p:control name="FOfficeDoc1" r:id="rId2" imgW="2238687" imgH="1603393">
            <p:pic>
              <p:nvPicPr>
                <p:cNvPr id="0" name="FOfficeDoc1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003800" y="3878263"/>
                  <a:ext cx="3822700" cy="27384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87731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1" y="2"/>
            <a:ext cx="9142154" cy="1021277"/>
          </a:xfrm>
          <a:prstGeom prst="rect">
            <a:avLst/>
          </a:prstGeom>
          <a:solidFill>
            <a:srgbClr val="9900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3600" b="1" i="1" dirty="0" smtClean="0">
                <a:solidFill>
                  <a:srgbClr val="FFCC00"/>
                </a:solidFill>
                <a:latin typeface="Calibri" pitchFamily="34" charset="0"/>
              </a:rPr>
              <a:t>Contact Details</a:t>
            </a:r>
            <a:endParaRPr kumimoji="0" lang="en-IE" sz="3600" b="1" i="1" u="none" strike="noStrike" cap="none" normalizeH="0" dirty="0" smtClean="0">
              <a:ln>
                <a:noFill/>
              </a:ln>
              <a:solidFill>
                <a:srgbClr val="FFCC00"/>
              </a:solidFill>
              <a:effectLst/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3282" y="1425039"/>
            <a:ext cx="79601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800" b="1" i="1" dirty="0" smtClean="0">
                <a:solidFill>
                  <a:srgbClr val="FFC000"/>
                </a:solidFill>
                <a:latin typeface="Calibri" pitchFamily="34" charset="0"/>
                <a:cs typeface="Arial" pitchFamily="34" charset="0"/>
              </a:rPr>
              <a:t>neildoherty@projectmaths.ie</a:t>
            </a:r>
          </a:p>
          <a:p>
            <a:pPr>
              <a:buFont typeface="Arial" pitchFamily="34" charset="0"/>
              <a:buChar char="•"/>
            </a:pPr>
            <a:endParaRPr lang="en-IE" i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3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136904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769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916" y="548680"/>
            <a:ext cx="8221647" cy="5484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360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GBX_HAS_SWIFFPOINT_SHAPES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FFPOINTPLAYERTAG" val="{577f8ca8-7131-11d4-8460-525400eb897b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FFPOINTPLAYERTAG" val="{577f8ca8-7131-11d4-8460-525400eb897b}"/>
</p:tagLst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4408</TotalTime>
  <Words>2159</Words>
  <Application>Microsoft Office PowerPoint</Application>
  <PresentationFormat>On-screen Show (4:3)</PresentationFormat>
  <Paragraphs>395</Paragraphs>
  <Slides>73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73</vt:i4>
      </vt:variant>
    </vt:vector>
  </HeadingPairs>
  <TitlesOfParts>
    <vt:vector size="75" baseType="lpstr">
      <vt:lpstr>Theme1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pmdt</dc:creator>
  <cp:lastModifiedBy>pmdt</cp:lastModifiedBy>
  <cp:revision>139</cp:revision>
  <dcterms:created xsi:type="dcterms:W3CDTF">2012-03-29T21:38:00Z</dcterms:created>
  <dcterms:modified xsi:type="dcterms:W3CDTF">2012-04-18T11:16:13Z</dcterms:modified>
</cp:coreProperties>
</file>