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handoutMasterIdLst>
    <p:handoutMasterId r:id="rId51"/>
  </p:handoutMasterIdLst>
  <p:sldIdLst>
    <p:sldId id="256" r:id="rId2"/>
    <p:sldId id="296" r:id="rId3"/>
    <p:sldId id="298" r:id="rId4"/>
    <p:sldId id="299" r:id="rId5"/>
    <p:sldId id="289" r:id="rId6"/>
    <p:sldId id="291" r:id="rId7"/>
    <p:sldId id="303" r:id="rId8"/>
    <p:sldId id="292" r:id="rId9"/>
    <p:sldId id="293" r:id="rId10"/>
    <p:sldId id="294" r:id="rId11"/>
    <p:sldId id="290" r:id="rId12"/>
    <p:sldId id="301" r:id="rId13"/>
    <p:sldId id="302" r:id="rId14"/>
    <p:sldId id="257" r:id="rId15"/>
    <p:sldId id="258" r:id="rId16"/>
    <p:sldId id="259" r:id="rId17"/>
    <p:sldId id="260" r:id="rId18"/>
    <p:sldId id="261" r:id="rId19"/>
    <p:sldId id="262" r:id="rId20"/>
    <p:sldId id="266" r:id="rId21"/>
    <p:sldId id="284" r:id="rId22"/>
    <p:sldId id="263" r:id="rId23"/>
    <p:sldId id="264" r:id="rId24"/>
    <p:sldId id="265" r:id="rId25"/>
    <p:sldId id="272" r:id="rId26"/>
    <p:sldId id="267" r:id="rId27"/>
    <p:sldId id="285" r:id="rId28"/>
    <p:sldId id="268" r:id="rId29"/>
    <p:sldId id="287" r:id="rId30"/>
    <p:sldId id="269" r:id="rId31"/>
    <p:sldId id="271" r:id="rId32"/>
    <p:sldId id="270" r:id="rId33"/>
    <p:sldId id="277" r:id="rId34"/>
    <p:sldId id="278" r:id="rId35"/>
    <p:sldId id="275" r:id="rId36"/>
    <p:sldId id="279" r:id="rId37"/>
    <p:sldId id="282" r:id="rId38"/>
    <p:sldId id="276" r:id="rId39"/>
    <p:sldId id="280" r:id="rId40"/>
    <p:sldId id="304" r:id="rId41"/>
    <p:sldId id="283" r:id="rId42"/>
    <p:sldId id="281" r:id="rId43"/>
    <p:sldId id="274" r:id="rId44"/>
    <p:sldId id="288" r:id="rId45"/>
    <p:sldId id="273" r:id="rId46"/>
    <p:sldId id="295" r:id="rId47"/>
    <p:sldId id="297" r:id="rId48"/>
    <p:sldId id="300" r:id="rId49"/>
  </p:sldIdLst>
  <p:sldSz cx="9144000" cy="6858000" type="screen4x3"/>
  <p:notesSz cx="6669088"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044" autoAdjust="0"/>
    <p:restoredTop sz="82683" autoAdjust="0"/>
  </p:normalViewPr>
  <p:slideViewPr>
    <p:cSldViewPr>
      <p:cViewPr varScale="1">
        <p:scale>
          <a:sx n="61" d="100"/>
          <a:sy n="61" d="100"/>
        </p:scale>
        <p:origin x="2046" y="78"/>
      </p:cViewPr>
      <p:guideLst>
        <p:guide orient="horz" pos="2160"/>
        <p:guide pos="2880"/>
      </p:guideLst>
    </p:cSldViewPr>
  </p:slideViewPr>
  <p:outlineViewPr>
    <p:cViewPr>
      <p:scale>
        <a:sx n="33" d="100"/>
        <a:sy n="33" d="100"/>
      </p:scale>
      <p:origin x="0" y="-32448"/>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sz="quarter" idx="1"/>
          </p:nvPr>
        </p:nvSpPr>
        <p:spPr>
          <a:xfrm>
            <a:off x="3777607" y="0"/>
            <a:ext cx="2889938" cy="498056"/>
          </a:xfrm>
          <a:prstGeom prst="rect">
            <a:avLst/>
          </a:prstGeom>
        </p:spPr>
        <p:txBody>
          <a:bodyPr vert="horz" lIns="91440" tIns="45720" rIns="91440" bIns="45720" rtlCol="0"/>
          <a:lstStyle>
            <a:lvl1pPr algn="r">
              <a:defRPr sz="1200"/>
            </a:lvl1pPr>
          </a:lstStyle>
          <a:p>
            <a:fld id="{02C56CC8-62B6-4BAF-8885-121105C3D964}" type="datetimeFigureOut">
              <a:rPr lang="en-IE" smtClean="0"/>
              <a:t>26/06/2019</a:t>
            </a:fld>
            <a:endParaRPr lang="en-IE"/>
          </a:p>
        </p:txBody>
      </p:sp>
      <p:sp>
        <p:nvSpPr>
          <p:cNvPr id="4" name="Footer Placeholder 3"/>
          <p:cNvSpPr>
            <a:spLocks noGrp="1"/>
          </p:cNvSpPr>
          <p:nvPr>
            <p:ph type="ftr" sz="quarter" idx="2"/>
          </p:nvPr>
        </p:nvSpPr>
        <p:spPr>
          <a:xfrm>
            <a:off x="0" y="9428584"/>
            <a:ext cx="2889938" cy="498055"/>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p:cNvSpPr>
            <a:spLocks noGrp="1"/>
          </p:cNvSpPr>
          <p:nvPr>
            <p:ph type="sldNum" sz="quarter" idx="3"/>
          </p:nvPr>
        </p:nvSpPr>
        <p:spPr>
          <a:xfrm>
            <a:off x="3777607" y="9428584"/>
            <a:ext cx="2889938" cy="498055"/>
          </a:xfrm>
          <a:prstGeom prst="rect">
            <a:avLst/>
          </a:prstGeom>
        </p:spPr>
        <p:txBody>
          <a:bodyPr vert="horz" lIns="91440" tIns="45720" rIns="91440" bIns="45720" rtlCol="0" anchor="b"/>
          <a:lstStyle>
            <a:lvl1pPr algn="r">
              <a:defRPr sz="1200"/>
            </a:lvl1pPr>
          </a:lstStyle>
          <a:p>
            <a:fld id="{72EEB013-D23A-405F-899B-0398FB10BEBC}" type="slidenum">
              <a:rPr lang="en-IE" smtClean="0"/>
              <a:t>‹#›</a:t>
            </a:fld>
            <a:endParaRPr lang="en-IE"/>
          </a:p>
        </p:txBody>
      </p:sp>
    </p:spTree>
    <p:extLst>
      <p:ext uri="{BB962C8B-B14F-4D97-AF65-F5344CB8AC3E}">
        <p14:creationId xmlns:p14="http://schemas.microsoft.com/office/powerpoint/2010/main" val="22389288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6332"/>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777607" y="0"/>
            <a:ext cx="2889938" cy="496332"/>
          </a:xfrm>
          <a:prstGeom prst="rect">
            <a:avLst/>
          </a:prstGeom>
        </p:spPr>
        <p:txBody>
          <a:bodyPr vert="horz" lIns="91440" tIns="45720" rIns="91440" bIns="45720" rtlCol="0"/>
          <a:lstStyle>
            <a:lvl1pPr algn="r">
              <a:defRPr sz="1200"/>
            </a:lvl1pPr>
          </a:lstStyle>
          <a:p>
            <a:fld id="{A31EECA1-3AFF-4F70-8F53-C53CB5685326}" type="datetimeFigureOut">
              <a:rPr lang="en-IE" smtClean="0"/>
              <a:t>26/06/2019</a:t>
            </a:fld>
            <a:endParaRPr lang="en-IE"/>
          </a:p>
        </p:txBody>
      </p:sp>
      <p:sp>
        <p:nvSpPr>
          <p:cNvPr id="4" name="Slide Image Placeholder 3"/>
          <p:cNvSpPr>
            <a:spLocks noGrp="1" noRot="1" noChangeAspect="1"/>
          </p:cNvSpPr>
          <p:nvPr>
            <p:ph type="sldImg" idx="2"/>
          </p:nvPr>
        </p:nvSpPr>
        <p:spPr>
          <a:xfrm>
            <a:off x="854075" y="744538"/>
            <a:ext cx="4960938" cy="3722687"/>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66909" y="4715153"/>
            <a:ext cx="5335270" cy="446698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6" name="Footer Placeholder 5"/>
          <p:cNvSpPr>
            <a:spLocks noGrp="1"/>
          </p:cNvSpPr>
          <p:nvPr>
            <p:ph type="ftr" sz="quarter" idx="4"/>
          </p:nvPr>
        </p:nvSpPr>
        <p:spPr>
          <a:xfrm>
            <a:off x="0" y="9428583"/>
            <a:ext cx="2889938" cy="496332"/>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777607" y="9428583"/>
            <a:ext cx="2889938" cy="496332"/>
          </a:xfrm>
          <a:prstGeom prst="rect">
            <a:avLst/>
          </a:prstGeom>
        </p:spPr>
        <p:txBody>
          <a:bodyPr vert="horz" lIns="91440" tIns="45720" rIns="91440" bIns="45720" rtlCol="0" anchor="b"/>
          <a:lstStyle>
            <a:lvl1pPr algn="r">
              <a:defRPr sz="1200"/>
            </a:lvl1pPr>
          </a:lstStyle>
          <a:p>
            <a:fld id="{19DE9FDC-9591-4E3C-9202-75DEDF2DC7D2}" type="slidenum">
              <a:rPr lang="en-IE" smtClean="0"/>
              <a:t>‹#›</a:t>
            </a:fld>
            <a:endParaRPr lang="en-IE"/>
          </a:p>
        </p:txBody>
      </p:sp>
    </p:spTree>
    <p:extLst>
      <p:ext uri="{BB962C8B-B14F-4D97-AF65-F5344CB8AC3E}">
        <p14:creationId xmlns:p14="http://schemas.microsoft.com/office/powerpoint/2010/main" val="38736740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dirty="0"/>
          </a:p>
        </p:txBody>
      </p:sp>
      <p:sp>
        <p:nvSpPr>
          <p:cNvPr id="4" name="Slide Number Placeholder 3"/>
          <p:cNvSpPr>
            <a:spLocks noGrp="1"/>
          </p:cNvSpPr>
          <p:nvPr>
            <p:ph type="sldNum" sz="quarter" idx="10"/>
          </p:nvPr>
        </p:nvSpPr>
        <p:spPr/>
        <p:txBody>
          <a:bodyPr/>
          <a:lstStyle/>
          <a:p>
            <a:fld id="{19DE9FDC-9591-4E3C-9202-75DEDF2DC7D2}" type="slidenum">
              <a:rPr lang="en-IE" smtClean="0"/>
              <a:t>35</a:t>
            </a:fld>
            <a:endParaRPr lang="en-IE"/>
          </a:p>
        </p:txBody>
      </p:sp>
    </p:spTree>
    <p:extLst>
      <p:ext uri="{BB962C8B-B14F-4D97-AF65-F5344CB8AC3E}">
        <p14:creationId xmlns:p14="http://schemas.microsoft.com/office/powerpoint/2010/main" val="31736044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E"/>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E"/>
          </a:p>
        </p:txBody>
      </p:sp>
      <p:sp>
        <p:nvSpPr>
          <p:cNvPr id="4" name="Date Placeholder 3"/>
          <p:cNvSpPr>
            <a:spLocks noGrp="1"/>
          </p:cNvSpPr>
          <p:nvPr>
            <p:ph type="dt" sz="half" idx="10"/>
          </p:nvPr>
        </p:nvSpPr>
        <p:spPr/>
        <p:txBody>
          <a:bodyPr/>
          <a:lstStyle/>
          <a:p>
            <a:fld id="{26E3B8C6-1B80-46FF-8673-2685B7583F2E}" type="datetimeFigureOut">
              <a:rPr lang="en-IE" smtClean="0"/>
              <a:pPr/>
              <a:t>26/06/2019</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D9327EE6-F825-418D-9AB8-D5240EE70638}" type="slidenum">
              <a:rPr lang="en-IE" smtClean="0"/>
              <a:pPr/>
              <a:t>‹#›</a:t>
            </a:fld>
            <a:endParaRPr lang="en-I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26E3B8C6-1B80-46FF-8673-2685B7583F2E}" type="datetimeFigureOut">
              <a:rPr lang="en-IE" smtClean="0"/>
              <a:pPr/>
              <a:t>26/06/2019</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D9327EE6-F825-418D-9AB8-D5240EE70638}" type="slidenum">
              <a:rPr lang="en-IE" smtClean="0"/>
              <a:pPr/>
              <a:t>‹#›</a:t>
            </a:fld>
            <a:endParaRPr lang="en-I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E"/>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26E3B8C6-1B80-46FF-8673-2685B7583F2E}" type="datetimeFigureOut">
              <a:rPr lang="en-IE" smtClean="0"/>
              <a:pPr/>
              <a:t>26/06/2019</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D9327EE6-F825-418D-9AB8-D5240EE70638}" type="slidenum">
              <a:rPr lang="en-IE" smtClean="0"/>
              <a:pPr/>
              <a:t>‹#›</a:t>
            </a:fld>
            <a:endParaRPr lang="en-I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26E3B8C6-1B80-46FF-8673-2685B7583F2E}" type="datetimeFigureOut">
              <a:rPr lang="en-IE" smtClean="0"/>
              <a:pPr/>
              <a:t>26/06/2019</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D9327EE6-F825-418D-9AB8-D5240EE70638}" type="slidenum">
              <a:rPr lang="en-IE" smtClean="0"/>
              <a:pPr/>
              <a:t>‹#›</a:t>
            </a:fld>
            <a:endParaRPr lang="en-I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6E3B8C6-1B80-46FF-8673-2685B7583F2E}" type="datetimeFigureOut">
              <a:rPr lang="en-IE" smtClean="0"/>
              <a:pPr/>
              <a:t>26/06/2019</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D9327EE6-F825-418D-9AB8-D5240EE70638}" type="slidenum">
              <a:rPr lang="en-IE" smtClean="0"/>
              <a:pPr/>
              <a:t>‹#›</a:t>
            </a:fld>
            <a:endParaRPr lang="en-I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Date Placeholder 4"/>
          <p:cNvSpPr>
            <a:spLocks noGrp="1"/>
          </p:cNvSpPr>
          <p:nvPr>
            <p:ph type="dt" sz="half" idx="10"/>
          </p:nvPr>
        </p:nvSpPr>
        <p:spPr/>
        <p:txBody>
          <a:bodyPr/>
          <a:lstStyle/>
          <a:p>
            <a:fld id="{26E3B8C6-1B80-46FF-8673-2685B7583F2E}" type="datetimeFigureOut">
              <a:rPr lang="en-IE" smtClean="0"/>
              <a:pPr/>
              <a:t>26/06/2019</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D9327EE6-F825-418D-9AB8-D5240EE70638}" type="slidenum">
              <a:rPr lang="en-IE" smtClean="0"/>
              <a:pPr/>
              <a:t>‹#›</a:t>
            </a:fld>
            <a:endParaRPr lang="en-I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7" name="Date Placeholder 6"/>
          <p:cNvSpPr>
            <a:spLocks noGrp="1"/>
          </p:cNvSpPr>
          <p:nvPr>
            <p:ph type="dt" sz="half" idx="10"/>
          </p:nvPr>
        </p:nvSpPr>
        <p:spPr/>
        <p:txBody>
          <a:bodyPr/>
          <a:lstStyle/>
          <a:p>
            <a:fld id="{26E3B8C6-1B80-46FF-8673-2685B7583F2E}" type="datetimeFigureOut">
              <a:rPr lang="en-IE" smtClean="0"/>
              <a:pPr/>
              <a:t>26/06/2019</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D9327EE6-F825-418D-9AB8-D5240EE70638}" type="slidenum">
              <a:rPr lang="en-IE" smtClean="0"/>
              <a:pPr/>
              <a:t>‹#›</a:t>
            </a:fld>
            <a:endParaRPr lang="en-I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Date Placeholder 2"/>
          <p:cNvSpPr>
            <a:spLocks noGrp="1"/>
          </p:cNvSpPr>
          <p:nvPr>
            <p:ph type="dt" sz="half" idx="10"/>
          </p:nvPr>
        </p:nvSpPr>
        <p:spPr/>
        <p:txBody>
          <a:bodyPr/>
          <a:lstStyle/>
          <a:p>
            <a:fld id="{26E3B8C6-1B80-46FF-8673-2685B7583F2E}" type="datetimeFigureOut">
              <a:rPr lang="en-IE" smtClean="0"/>
              <a:pPr/>
              <a:t>26/06/2019</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D9327EE6-F825-418D-9AB8-D5240EE70638}" type="slidenum">
              <a:rPr lang="en-IE" smtClean="0"/>
              <a:pPr/>
              <a:t>‹#›</a:t>
            </a:fld>
            <a:endParaRPr lang="en-I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E3B8C6-1B80-46FF-8673-2685B7583F2E}" type="datetimeFigureOut">
              <a:rPr lang="en-IE" smtClean="0"/>
              <a:pPr/>
              <a:t>26/06/2019</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D9327EE6-F825-418D-9AB8-D5240EE70638}" type="slidenum">
              <a:rPr lang="en-IE" smtClean="0"/>
              <a:pPr/>
              <a:t>‹#›</a:t>
            </a:fld>
            <a:endParaRPr lang="en-I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E3B8C6-1B80-46FF-8673-2685B7583F2E}" type="datetimeFigureOut">
              <a:rPr lang="en-IE" smtClean="0"/>
              <a:pPr/>
              <a:t>26/06/2019</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D9327EE6-F825-418D-9AB8-D5240EE70638}" type="slidenum">
              <a:rPr lang="en-IE" smtClean="0"/>
              <a:pPr/>
              <a:t>‹#›</a:t>
            </a:fld>
            <a:endParaRPr lang="en-I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E3B8C6-1B80-46FF-8673-2685B7583F2E}" type="datetimeFigureOut">
              <a:rPr lang="en-IE" smtClean="0"/>
              <a:pPr/>
              <a:t>26/06/2019</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D9327EE6-F825-418D-9AB8-D5240EE70638}" type="slidenum">
              <a:rPr lang="en-IE" smtClean="0"/>
              <a:pPr/>
              <a:t>‹#›</a:t>
            </a:fld>
            <a:endParaRPr lang="en-I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E"/>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E3B8C6-1B80-46FF-8673-2685B7583F2E}" type="datetimeFigureOut">
              <a:rPr lang="en-IE" smtClean="0"/>
              <a:pPr/>
              <a:t>26/06/2019</a:t>
            </a:fld>
            <a:endParaRPr lang="en-IE"/>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327EE6-F825-418D-9AB8-D5240EE70638}" type="slidenum">
              <a:rPr lang="en-IE" smtClean="0"/>
              <a:pPr/>
              <a:t>‹#›</a:t>
            </a:fld>
            <a:endParaRPr lang="en-I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IE" sz="5300" b="1" dirty="0" smtClean="0">
                <a:latin typeface="Aharoni" pitchFamily="2" charset="-79"/>
                <a:cs typeface="Aharoni" pitchFamily="2" charset="-79"/>
              </a:rPr>
              <a:t/>
            </a:r>
            <a:br>
              <a:rPr lang="en-IE" sz="5300" b="1" dirty="0" smtClean="0">
                <a:latin typeface="Aharoni" pitchFamily="2" charset="-79"/>
                <a:cs typeface="Aharoni" pitchFamily="2" charset="-79"/>
              </a:rPr>
            </a:br>
            <a:r>
              <a:rPr lang="en-IE" sz="5300" b="1" dirty="0" smtClean="0">
                <a:latin typeface="Aharoni" pitchFamily="2" charset="-79"/>
                <a:cs typeface="Aharoni" pitchFamily="2" charset="-79"/>
              </a:rPr>
              <a:t>Plant  Identification</a:t>
            </a:r>
            <a:r>
              <a:rPr lang="en-IE" b="1" dirty="0" smtClean="0">
                <a:latin typeface="Aharoni" pitchFamily="2" charset="-79"/>
                <a:cs typeface="Aharoni" pitchFamily="2" charset="-79"/>
              </a:rPr>
              <a:t/>
            </a:r>
            <a:br>
              <a:rPr lang="en-IE" b="1" dirty="0" smtClean="0">
                <a:latin typeface="Aharoni" pitchFamily="2" charset="-79"/>
                <a:cs typeface="Aharoni" pitchFamily="2" charset="-79"/>
              </a:rPr>
            </a:br>
            <a:endParaRPr lang="en-IE" b="1" dirty="0">
              <a:latin typeface="Aharoni" pitchFamily="2" charset="-79"/>
              <a:cs typeface="Aharoni" pitchFamily="2" charset="-79"/>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5616" y="1417638"/>
            <a:ext cx="6768752" cy="3955578"/>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E" b="1" dirty="0" smtClean="0">
                <a:latin typeface="Aharoni" pitchFamily="2" charset="-79"/>
                <a:cs typeface="Aharoni" pitchFamily="2" charset="-79"/>
              </a:rPr>
              <a:t>Family  </a:t>
            </a:r>
            <a:r>
              <a:rPr lang="en-IE" b="1" dirty="0" err="1" smtClean="0">
                <a:latin typeface="Aharoni" pitchFamily="2" charset="-79"/>
                <a:cs typeface="Aharoni" pitchFamily="2" charset="-79"/>
              </a:rPr>
              <a:t>Gramineae</a:t>
            </a:r>
            <a:r>
              <a:rPr lang="en-IE" b="1" dirty="0" smtClean="0">
                <a:latin typeface="Aharoni" pitchFamily="2" charset="-79"/>
                <a:cs typeface="Aharoni" pitchFamily="2" charset="-79"/>
              </a:rPr>
              <a:t/>
            </a:r>
            <a:br>
              <a:rPr lang="en-IE" b="1" dirty="0" smtClean="0">
                <a:latin typeface="Aharoni" pitchFamily="2" charset="-79"/>
                <a:cs typeface="Aharoni" pitchFamily="2" charset="-79"/>
              </a:rPr>
            </a:br>
            <a:r>
              <a:rPr lang="en-IE" sz="3600" b="1" dirty="0" smtClean="0">
                <a:latin typeface="Aharoni" pitchFamily="2" charset="-79"/>
                <a:cs typeface="Aharoni" pitchFamily="2" charset="-79"/>
              </a:rPr>
              <a:t>Wild  Oats</a:t>
            </a:r>
            <a:endParaRPr lang="en-IE" dirty="0"/>
          </a:p>
        </p:txBody>
      </p:sp>
      <p:sp>
        <p:nvSpPr>
          <p:cNvPr id="3" name="Content Placeholder 2"/>
          <p:cNvSpPr>
            <a:spLocks noGrp="1"/>
          </p:cNvSpPr>
          <p:nvPr>
            <p:ph idx="1"/>
          </p:nvPr>
        </p:nvSpPr>
        <p:spPr/>
        <p:txBody>
          <a:bodyPr>
            <a:noAutofit/>
          </a:bodyPr>
          <a:lstStyle/>
          <a:p>
            <a:r>
              <a:rPr lang="en-IE" sz="2800" dirty="0" smtClean="0"/>
              <a:t>Weed  in  a  tillage  crop  as  they compete  with  a  crop  for  water,  nutrients,  light  and  space.  </a:t>
            </a:r>
          </a:p>
          <a:p>
            <a:r>
              <a:rPr lang="en-IE" sz="2800" dirty="0" smtClean="0"/>
              <a:t>Usually  only  found  above  the  height  of  a  cereal  crop.</a:t>
            </a:r>
          </a:p>
          <a:p>
            <a:r>
              <a:rPr lang="en-IE" sz="2800" dirty="0" smtClean="0"/>
              <a:t>Grow  on  most  soil  types.</a:t>
            </a:r>
          </a:p>
          <a:p>
            <a:r>
              <a:rPr lang="en-IE" sz="2800" dirty="0" smtClean="0"/>
              <a:t>Flower  from  June  to  October.</a:t>
            </a:r>
          </a:p>
          <a:p>
            <a:r>
              <a:rPr lang="en-IE" sz="2800" dirty="0" smtClean="0"/>
              <a:t>Cereals  grown  for  seed  must  have  all  wild  Oat  seeds  pulled  by  hand  before  they  are  certified  by  the  Dept.  of  Agriculture.</a:t>
            </a:r>
          </a:p>
          <a:p>
            <a:r>
              <a:rPr lang="en-IE" sz="2800" dirty="0" smtClean="0"/>
              <a:t>Considered  a  Noxious  weed  under  the  Noxious  weeds Act  1936.</a:t>
            </a:r>
          </a:p>
          <a:p>
            <a:endParaRPr lang="en-IE" sz="28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E" b="1" dirty="0" smtClean="0">
                <a:latin typeface="Aharoni" pitchFamily="2" charset="-79"/>
                <a:cs typeface="Aharoni" pitchFamily="2" charset="-79"/>
              </a:rPr>
              <a:t>Family  </a:t>
            </a:r>
            <a:r>
              <a:rPr lang="en-IE" b="1" dirty="0" err="1" smtClean="0">
                <a:latin typeface="Aharoni" pitchFamily="2" charset="-79"/>
                <a:cs typeface="Aharoni" pitchFamily="2" charset="-79"/>
              </a:rPr>
              <a:t>Gramineae</a:t>
            </a:r>
            <a:r>
              <a:rPr lang="en-IE" b="1" dirty="0" smtClean="0">
                <a:latin typeface="Aharoni" pitchFamily="2" charset="-79"/>
                <a:cs typeface="Aharoni" pitchFamily="2" charset="-79"/>
              </a:rPr>
              <a:t/>
            </a:r>
            <a:br>
              <a:rPr lang="en-IE" b="1" dirty="0" smtClean="0">
                <a:latin typeface="Aharoni" pitchFamily="2" charset="-79"/>
                <a:cs typeface="Aharoni" pitchFamily="2" charset="-79"/>
              </a:rPr>
            </a:br>
            <a:r>
              <a:rPr lang="en-IE" sz="3600" b="1" dirty="0" smtClean="0">
                <a:latin typeface="Aharoni" pitchFamily="2" charset="-79"/>
                <a:cs typeface="Aharoni" pitchFamily="2" charset="-79"/>
              </a:rPr>
              <a:t>Wild  Oats</a:t>
            </a:r>
            <a:endParaRPr lang="en-IE" sz="3600" dirty="0"/>
          </a:p>
        </p:txBody>
      </p:sp>
      <p:pic>
        <p:nvPicPr>
          <p:cNvPr id="4" name="Picture 2" descr="http://www.museum.state.il.us/exhibits/agriculture/albums/Plants/Avena_sativa_oats.gif"/>
          <p:cNvPicPr>
            <a:picLocks noGrp="1" noChangeAspect="1" noChangeArrowheads="1"/>
          </p:cNvPicPr>
          <p:nvPr>
            <p:ph idx="1"/>
          </p:nvPr>
        </p:nvPicPr>
        <p:blipFill>
          <a:blip r:embed="rId2" cstate="print"/>
          <a:srcRect/>
          <a:stretch>
            <a:fillRect/>
          </a:stretch>
        </p:blipFill>
        <p:spPr bwMode="auto">
          <a:xfrm>
            <a:off x="1403648" y="1412776"/>
            <a:ext cx="7272808" cy="504056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E" b="1" dirty="0" smtClean="0">
                <a:latin typeface="Aharoni" pitchFamily="2" charset="-79"/>
                <a:cs typeface="Aharoni" pitchFamily="2" charset="-79"/>
              </a:rPr>
              <a:t>Family  </a:t>
            </a:r>
            <a:r>
              <a:rPr lang="en-IE" b="1" dirty="0" err="1" smtClean="0">
                <a:latin typeface="Aharoni" pitchFamily="2" charset="-79"/>
                <a:cs typeface="Aharoni" pitchFamily="2" charset="-79"/>
              </a:rPr>
              <a:t>Gramineae</a:t>
            </a:r>
            <a:r>
              <a:rPr lang="en-IE" b="1" dirty="0" smtClean="0">
                <a:latin typeface="Aharoni" pitchFamily="2" charset="-79"/>
                <a:cs typeface="Aharoni" pitchFamily="2" charset="-79"/>
              </a:rPr>
              <a:t/>
            </a:r>
            <a:br>
              <a:rPr lang="en-IE" b="1" dirty="0" smtClean="0">
                <a:latin typeface="Aharoni" pitchFamily="2" charset="-79"/>
                <a:cs typeface="Aharoni" pitchFamily="2" charset="-79"/>
              </a:rPr>
            </a:br>
            <a:r>
              <a:rPr lang="en-IE" sz="3600" b="1" dirty="0" smtClean="0">
                <a:latin typeface="Aharoni" pitchFamily="2" charset="-79"/>
                <a:cs typeface="Aharoni" pitchFamily="2" charset="-79"/>
              </a:rPr>
              <a:t>Barley</a:t>
            </a:r>
            <a:endParaRPr lang="en-IE" sz="3600" dirty="0"/>
          </a:p>
        </p:txBody>
      </p:sp>
      <p:pic>
        <p:nvPicPr>
          <p:cNvPr id="4" name="Picture 4" descr="http://www.barleyaustralia.com.au/Portals/0/Barley1.jpg"/>
          <p:cNvPicPr>
            <a:picLocks noGrp="1" noChangeAspect="1" noChangeArrowheads="1"/>
          </p:cNvPicPr>
          <p:nvPr>
            <p:ph idx="1"/>
          </p:nvPr>
        </p:nvPicPr>
        <p:blipFill>
          <a:blip r:embed="rId2" cstate="print"/>
          <a:srcRect/>
          <a:stretch>
            <a:fillRect/>
          </a:stretch>
        </p:blipFill>
        <p:spPr bwMode="auto">
          <a:xfrm>
            <a:off x="539552" y="1600200"/>
            <a:ext cx="8208911" cy="485313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E" b="1" dirty="0" smtClean="0">
                <a:latin typeface="Aharoni" pitchFamily="2" charset="-79"/>
                <a:cs typeface="Aharoni" pitchFamily="2" charset="-79"/>
              </a:rPr>
              <a:t>Family  </a:t>
            </a:r>
            <a:r>
              <a:rPr lang="en-IE" b="1" dirty="0" err="1" smtClean="0">
                <a:latin typeface="Aharoni" pitchFamily="2" charset="-79"/>
                <a:cs typeface="Aharoni" pitchFamily="2" charset="-79"/>
              </a:rPr>
              <a:t>Gramineae</a:t>
            </a:r>
            <a:r>
              <a:rPr lang="en-IE" b="1" dirty="0" smtClean="0">
                <a:latin typeface="Aharoni" pitchFamily="2" charset="-79"/>
                <a:cs typeface="Aharoni" pitchFamily="2" charset="-79"/>
              </a:rPr>
              <a:t/>
            </a:r>
            <a:br>
              <a:rPr lang="en-IE" b="1" dirty="0" smtClean="0">
                <a:latin typeface="Aharoni" pitchFamily="2" charset="-79"/>
                <a:cs typeface="Aharoni" pitchFamily="2" charset="-79"/>
              </a:rPr>
            </a:br>
            <a:r>
              <a:rPr lang="en-IE" sz="3600" b="1" dirty="0" smtClean="0">
                <a:latin typeface="Aharoni" pitchFamily="2" charset="-79"/>
                <a:cs typeface="Aharoni" pitchFamily="2" charset="-79"/>
              </a:rPr>
              <a:t>Wheat</a:t>
            </a:r>
            <a:endParaRPr lang="en-IE" dirty="0"/>
          </a:p>
        </p:txBody>
      </p:sp>
      <p:pic>
        <p:nvPicPr>
          <p:cNvPr id="4" name="Picture 2" descr="http://www.thebrewshop.com/contents/media/wheat.jpg"/>
          <p:cNvPicPr>
            <a:picLocks noGrp="1" noChangeAspect="1" noChangeArrowheads="1"/>
          </p:cNvPicPr>
          <p:nvPr>
            <p:ph idx="1"/>
          </p:nvPr>
        </p:nvPicPr>
        <p:blipFill>
          <a:blip r:embed="rId2" cstate="print"/>
          <a:srcRect/>
          <a:stretch>
            <a:fillRect/>
          </a:stretch>
        </p:blipFill>
        <p:spPr bwMode="auto">
          <a:xfrm>
            <a:off x="251520" y="1600200"/>
            <a:ext cx="8424936" cy="49971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E" b="1" dirty="0" smtClean="0">
                <a:latin typeface="Aharoni" pitchFamily="2" charset="-79"/>
                <a:cs typeface="Aharoni" pitchFamily="2" charset="-79"/>
              </a:rPr>
              <a:t>Family  </a:t>
            </a:r>
            <a:r>
              <a:rPr lang="en-IE" b="1" dirty="0" err="1" smtClean="0">
                <a:latin typeface="Aharoni" pitchFamily="2" charset="-79"/>
                <a:cs typeface="Aharoni" pitchFamily="2" charset="-79"/>
              </a:rPr>
              <a:t>Polygonaceae</a:t>
            </a:r>
            <a:r>
              <a:rPr lang="en-IE" b="1" dirty="0" smtClean="0">
                <a:latin typeface="Aharoni" pitchFamily="2" charset="-79"/>
                <a:cs typeface="Aharoni" pitchFamily="2" charset="-79"/>
              </a:rPr>
              <a:t/>
            </a:r>
            <a:br>
              <a:rPr lang="en-IE" b="1" dirty="0" smtClean="0">
                <a:latin typeface="Aharoni" pitchFamily="2" charset="-79"/>
                <a:cs typeface="Aharoni" pitchFamily="2" charset="-79"/>
              </a:rPr>
            </a:br>
            <a:r>
              <a:rPr lang="en-IE" b="1" dirty="0" smtClean="0">
                <a:latin typeface="Aharoni" pitchFamily="2" charset="-79"/>
                <a:cs typeface="Aharoni" pitchFamily="2" charset="-79"/>
              </a:rPr>
              <a:t>Docks</a:t>
            </a:r>
            <a:endParaRPr lang="en-IE" b="1" dirty="0">
              <a:latin typeface="Aharoni" pitchFamily="2" charset="-79"/>
              <a:cs typeface="Aharoni" pitchFamily="2" charset="-79"/>
            </a:endParaRPr>
          </a:p>
        </p:txBody>
      </p:sp>
      <p:sp>
        <p:nvSpPr>
          <p:cNvPr id="3" name="Content Placeholder 2"/>
          <p:cNvSpPr>
            <a:spLocks noGrp="1"/>
          </p:cNvSpPr>
          <p:nvPr>
            <p:ph idx="1"/>
          </p:nvPr>
        </p:nvSpPr>
        <p:spPr/>
        <p:txBody>
          <a:bodyPr>
            <a:normAutofit fontScale="85000" lnSpcReduction="20000"/>
          </a:bodyPr>
          <a:lstStyle/>
          <a:p>
            <a:pPr>
              <a:buNone/>
            </a:pPr>
            <a:endParaRPr lang="en-IE" dirty="0" smtClean="0"/>
          </a:p>
          <a:p>
            <a:r>
              <a:rPr lang="en-IE" dirty="0" smtClean="0"/>
              <a:t>Perennial  -  this  means  that  the  plant  lives  for  more  than  two  years.</a:t>
            </a:r>
          </a:p>
          <a:p>
            <a:r>
              <a:rPr lang="en-IE" dirty="0" smtClean="0"/>
              <a:t>Two  species  of  dock  -curled  dock  and  broad  leafed  dock.  (Curled  Dock  is  a  biennial)</a:t>
            </a:r>
          </a:p>
          <a:p>
            <a:r>
              <a:rPr lang="en-IE" dirty="0" smtClean="0"/>
              <a:t>Biennial  -  takes  two  years  to  reach  flowering  stage.</a:t>
            </a:r>
          </a:p>
          <a:p>
            <a:r>
              <a:rPr lang="en-IE" dirty="0" smtClean="0"/>
              <a:t>All  docks  affect  the  productivity  of  a  grassland  sward  as  they  compete  with  grass  for  nutrients  (N.P. K.),  sunlight  (needed  for  photosynthesis),  water  and  space.</a:t>
            </a:r>
          </a:p>
          <a:p>
            <a:r>
              <a:rPr lang="en-IE" dirty="0" smtClean="0"/>
              <a:t>Docks  have  large  tap  roots  and  leaves.</a:t>
            </a:r>
          </a:p>
          <a:p>
            <a:endParaRPr lang="en-IE" dirty="0" smtClean="0"/>
          </a:p>
          <a:p>
            <a:pPr>
              <a:buNone/>
            </a:pPr>
            <a:endParaRPr lang="en-IE" dirty="0" smtClean="0"/>
          </a:p>
          <a:p>
            <a:endParaRPr lang="en-IE"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b="1" dirty="0" smtClean="0">
                <a:latin typeface="Aharoni" pitchFamily="2" charset="-79"/>
                <a:cs typeface="Aharoni" pitchFamily="2" charset="-79"/>
              </a:rPr>
              <a:t>Family  </a:t>
            </a:r>
            <a:r>
              <a:rPr lang="en-IE" b="1" dirty="0" err="1" smtClean="0">
                <a:latin typeface="Aharoni" pitchFamily="2" charset="-79"/>
                <a:cs typeface="Aharoni" pitchFamily="2" charset="-79"/>
              </a:rPr>
              <a:t>Polygonaceae</a:t>
            </a:r>
            <a:endParaRPr lang="en-IE" dirty="0"/>
          </a:p>
        </p:txBody>
      </p:sp>
      <p:sp>
        <p:nvSpPr>
          <p:cNvPr id="3" name="Content Placeholder 2"/>
          <p:cNvSpPr>
            <a:spLocks noGrp="1"/>
          </p:cNvSpPr>
          <p:nvPr>
            <p:ph idx="1"/>
          </p:nvPr>
        </p:nvSpPr>
        <p:spPr/>
        <p:txBody>
          <a:bodyPr>
            <a:normAutofit fontScale="77500" lnSpcReduction="20000"/>
          </a:bodyPr>
          <a:lstStyle/>
          <a:p>
            <a:r>
              <a:rPr lang="en-IE" dirty="0" smtClean="0"/>
              <a:t>Docks  thrive  on  an  open  sward  and  are  a  problem  in  pasture  used  for  silage  and  in  pasture  that  has  been  overgrazed  or  poached.</a:t>
            </a:r>
          </a:p>
          <a:p>
            <a:r>
              <a:rPr lang="en-IE" dirty="0" smtClean="0"/>
              <a:t>Docks  produce  big  clusters  of  green  flowers  that  turn  red  when  mature.</a:t>
            </a:r>
          </a:p>
          <a:p>
            <a:r>
              <a:rPr lang="en-IE" dirty="0" smtClean="0"/>
              <a:t>Flowers  May  to  October</a:t>
            </a:r>
          </a:p>
          <a:p>
            <a:r>
              <a:rPr lang="en-IE" dirty="0" smtClean="0"/>
              <a:t>Large  leaves  were  once  used  to  wrap  butter.</a:t>
            </a:r>
          </a:p>
          <a:p>
            <a:r>
              <a:rPr lang="en-IE" dirty="0" smtClean="0"/>
              <a:t>Docks  relieve  nettle  stings.</a:t>
            </a:r>
          </a:p>
          <a:p>
            <a:r>
              <a:rPr lang="en-IE" dirty="0" smtClean="0"/>
              <a:t>Flowers  are  pollinated  by  the  wind  but  some-times  by  Bumble-bees.</a:t>
            </a:r>
          </a:p>
          <a:p>
            <a:r>
              <a:rPr lang="en-IE" dirty="0" smtClean="0"/>
              <a:t>A  plant  can  regenerate  from  only  the  roots.</a:t>
            </a:r>
          </a:p>
          <a:p>
            <a:r>
              <a:rPr lang="en-IE" dirty="0" err="1" smtClean="0"/>
              <a:t>Doxstar</a:t>
            </a:r>
            <a:r>
              <a:rPr lang="en-IE" dirty="0" smtClean="0"/>
              <a:t>  is  a  spray  used  to  control  docks.</a:t>
            </a:r>
            <a:endParaRPr lang="en-IE"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E" b="1" dirty="0" smtClean="0">
                <a:latin typeface="Aharoni" pitchFamily="2" charset="-79"/>
                <a:cs typeface="Aharoni" pitchFamily="2" charset="-79"/>
              </a:rPr>
              <a:t>	Family  </a:t>
            </a:r>
            <a:r>
              <a:rPr lang="en-IE" b="1" dirty="0" err="1" smtClean="0">
                <a:latin typeface="Aharoni" pitchFamily="2" charset="-79"/>
                <a:cs typeface="Aharoni" pitchFamily="2" charset="-79"/>
              </a:rPr>
              <a:t>Polygonaceae</a:t>
            </a:r>
            <a:r>
              <a:rPr lang="en-IE" b="1" dirty="0" smtClean="0">
                <a:latin typeface="Aharoni" pitchFamily="2" charset="-79"/>
                <a:cs typeface="Aharoni" pitchFamily="2" charset="-79"/>
              </a:rPr>
              <a:t>       </a:t>
            </a:r>
            <a:r>
              <a:rPr lang="en-IE" sz="3600" b="1" dirty="0" smtClean="0">
                <a:latin typeface="Aharoni" pitchFamily="2" charset="-79"/>
                <a:cs typeface="Aharoni" pitchFamily="2" charset="-79"/>
              </a:rPr>
              <a:t>Broad  Leafed  Dock</a:t>
            </a:r>
            <a:endParaRPr lang="en-IE" sz="3600" dirty="0"/>
          </a:p>
        </p:txBody>
      </p:sp>
      <p:sp>
        <p:nvSpPr>
          <p:cNvPr id="3" name="Content Placeholder 2"/>
          <p:cNvSpPr>
            <a:spLocks noGrp="1"/>
          </p:cNvSpPr>
          <p:nvPr>
            <p:ph idx="1"/>
          </p:nvPr>
        </p:nvSpPr>
        <p:spPr/>
        <p:txBody>
          <a:bodyPr/>
          <a:lstStyle/>
          <a:p>
            <a:endParaRPr lang="en-IE"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E" dirty="0" smtClean="0">
                <a:latin typeface="Aharoni" pitchFamily="2" charset="-79"/>
                <a:cs typeface="Aharoni" pitchFamily="2" charset="-79"/>
              </a:rPr>
              <a:t>Family  </a:t>
            </a:r>
            <a:r>
              <a:rPr lang="en-IE" dirty="0" err="1" smtClean="0">
                <a:latin typeface="Aharoni" pitchFamily="2" charset="-79"/>
                <a:cs typeface="Aharoni" pitchFamily="2" charset="-79"/>
              </a:rPr>
              <a:t>Ranunculaceae</a:t>
            </a:r>
            <a:r>
              <a:rPr lang="en-IE" dirty="0" smtClean="0">
                <a:latin typeface="Aharoni" pitchFamily="2" charset="-79"/>
                <a:cs typeface="Aharoni" pitchFamily="2" charset="-79"/>
              </a:rPr>
              <a:t/>
            </a:r>
            <a:br>
              <a:rPr lang="en-IE" dirty="0" smtClean="0">
                <a:latin typeface="Aharoni" pitchFamily="2" charset="-79"/>
                <a:cs typeface="Aharoni" pitchFamily="2" charset="-79"/>
              </a:rPr>
            </a:br>
            <a:r>
              <a:rPr lang="en-IE" dirty="0" smtClean="0">
                <a:latin typeface="Aharoni" pitchFamily="2" charset="-79"/>
                <a:cs typeface="Aharoni" pitchFamily="2" charset="-79"/>
              </a:rPr>
              <a:t>Buttercup</a:t>
            </a:r>
            <a:endParaRPr lang="en-IE" dirty="0">
              <a:latin typeface="Aharoni" pitchFamily="2" charset="-79"/>
              <a:cs typeface="Aharoni" pitchFamily="2" charset="-79"/>
            </a:endParaRPr>
          </a:p>
        </p:txBody>
      </p:sp>
      <p:sp>
        <p:nvSpPr>
          <p:cNvPr id="3" name="Content Placeholder 2"/>
          <p:cNvSpPr>
            <a:spLocks noGrp="1"/>
          </p:cNvSpPr>
          <p:nvPr>
            <p:ph idx="1"/>
          </p:nvPr>
        </p:nvSpPr>
        <p:spPr/>
        <p:txBody>
          <a:bodyPr>
            <a:normAutofit fontScale="85000" lnSpcReduction="10000"/>
          </a:bodyPr>
          <a:lstStyle/>
          <a:p>
            <a:r>
              <a:rPr lang="en-IE" dirty="0" smtClean="0"/>
              <a:t>Creeping  Buttercup,  Meadow  Buttercup  and  Lesser  Celandine.</a:t>
            </a:r>
          </a:p>
          <a:p>
            <a:r>
              <a:rPr lang="en-IE" u="sng" dirty="0" smtClean="0"/>
              <a:t>Indicator  species</a:t>
            </a:r>
            <a:r>
              <a:rPr lang="en-IE" dirty="0" smtClean="0"/>
              <a:t> -  this  means  they  indicate  the  type  of  soil  present,  poorly  drained  wet  soil.</a:t>
            </a:r>
            <a:endParaRPr lang="en-IE" u="sng" dirty="0" smtClean="0"/>
          </a:p>
          <a:p>
            <a:r>
              <a:rPr lang="en-IE" dirty="0" smtClean="0"/>
              <a:t>All  buttercups  reduce  the  productivity  of  the  sward  as  they  compete  with  grass  for  nutrients (N.P.K.),  sunlight  (needed  for  photosynthesis),  space  and  water.</a:t>
            </a:r>
          </a:p>
          <a:p>
            <a:r>
              <a:rPr lang="en-IE" dirty="0" smtClean="0"/>
              <a:t>Buttercups  are  </a:t>
            </a:r>
            <a:r>
              <a:rPr lang="en-IE" u="sng" dirty="0" smtClean="0"/>
              <a:t>unpalatable</a:t>
            </a:r>
            <a:r>
              <a:rPr lang="en-IE" dirty="0" smtClean="0"/>
              <a:t> to  animals  -  this  means  that  they  are  not  tasty  for  animals.</a:t>
            </a:r>
          </a:p>
          <a:p>
            <a:r>
              <a:rPr lang="en-IE" dirty="0" smtClean="0"/>
              <a:t>Buttercups  provide  no  nutritional  value  for  animals.  </a:t>
            </a:r>
            <a:endParaRPr lang="en-IE"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E" dirty="0" smtClean="0">
                <a:latin typeface="Aharoni" pitchFamily="2" charset="-79"/>
                <a:cs typeface="Aharoni" pitchFamily="2" charset="-79"/>
              </a:rPr>
              <a:t>Family  </a:t>
            </a:r>
            <a:r>
              <a:rPr lang="en-IE" dirty="0" err="1" smtClean="0">
                <a:latin typeface="Aharoni" pitchFamily="2" charset="-79"/>
                <a:cs typeface="Aharoni" pitchFamily="2" charset="-79"/>
              </a:rPr>
              <a:t>Ranunculaceae</a:t>
            </a:r>
            <a:r>
              <a:rPr lang="en-IE" dirty="0" smtClean="0">
                <a:latin typeface="Aharoni" pitchFamily="2" charset="-79"/>
                <a:cs typeface="Aharoni" pitchFamily="2" charset="-79"/>
              </a:rPr>
              <a:t/>
            </a:r>
            <a:br>
              <a:rPr lang="en-IE" dirty="0" smtClean="0">
                <a:latin typeface="Aharoni" pitchFamily="2" charset="-79"/>
                <a:cs typeface="Aharoni" pitchFamily="2" charset="-79"/>
              </a:rPr>
            </a:br>
            <a:r>
              <a:rPr lang="en-IE" dirty="0" smtClean="0">
                <a:latin typeface="Aharoni" pitchFamily="2" charset="-79"/>
                <a:cs typeface="Aharoni" pitchFamily="2" charset="-79"/>
              </a:rPr>
              <a:t>Buttercup</a:t>
            </a:r>
            <a:endParaRPr lang="en-IE" dirty="0"/>
          </a:p>
        </p:txBody>
      </p:sp>
      <p:sp>
        <p:nvSpPr>
          <p:cNvPr id="3" name="Content Placeholder 2"/>
          <p:cNvSpPr>
            <a:spLocks noGrp="1"/>
          </p:cNvSpPr>
          <p:nvPr>
            <p:ph idx="1"/>
          </p:nvPr>
        </p:nvSpPr>
        <p:spPr/>
        <p:txBody>
          <a:bodyPr>
            <a:normAutofit fontScale="77500" lnSpcReduction="20000"/>
          </a:bodyPr>
          <a:lstStyle/>
          <a:p>
            <a:r>
              <a:rPr lang="en-IE" u="sng" dirty="0" smtClean="0"/>
              <a:t>Creeping  Buttercup:</a:t>
            </a:r>
            <a:r>
              <a:rPr lang="en-IE" dirty="0" smtClean="0"/>
              <a:t>  has  a  bright  yellow  flower,  with  5petals,  flowers  between  May  and  July.  It  has  hairy  leaves  and  stem.  It  can  reproduce  both  by  seed  and  asexually  by  producing  runners  which  can  rapidly  colonise  an  area  of  land.</a:t>
            </a:r>
          </a:p>
          <a:p>
            <a:r>
              <a:rPr lang="en-IE" u="sng" dirty="0" smtClean="0"/>
              <a:t>Meadow  Buttercup:</a:t>
            </a:r>
            <a:r>
              <a:rPr lang="en-IE" dirty="0" smtClean="0"/>
              <a:t>   is  a  serious  weed  of  older  permanent  grassland.  It  has  an  upright  growth  habit  and  can  reproduce  by  seed  and  asexually  from  an  underground  rhizome.  Flowers  from  May  to  July.  The  whole  plant  is  poisonous  with  acrid  sap  that  can  blister  the  skin.  It  is  therefore  avoided  by  grazing  animals.</a:t>
            </a:r>
          </a:p>
          <a:p>
            <a:r>
              <a:rPr lang="en-IE" dirty="0" smtClean="0"/>
              <a:t>All  Buttercups  are  important  for  </a:t>
            </a:r>
            <a:r>
              <a:rPr lang="en-IE" u="sng" dirty="0" smtClean="0"/>
              <a:t>Biodiversity</a:t>
            </a:r>
            <a:r>
              <a:rPr lang="en-IE" dirty="0" smtClean="0"/>
              <a:t>  as  they  attract  bees  and  other  insects.</a:t>
            </a:r>
          </a:p>
          <a:p>
            <a:pPr>
              <a:buNone/>
            </a:pPr>
            <a:endParaRPr lang="en-IE" u="sng"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E" dirty="0" smtClean="0">
                <a:latin typeface="Aharoni" pitchFamily="2" charset="-79"/>
                <a:cs typeface="Aharoni" pitchFamily="2" charset="-79"/>
              </a:rPr>
              <a:t/>
            </a:r>
            <a:br>
              <a:rPr lang="en-IE" dirty="0" smtClean="0">
                <a:latin typeface="Aharoni" pitchFamily="2" charset="-79"/>
                <a:cs typeface="Aharoni" pitchFamily="2" charset="-79"/>
              </a:rPr>
            </a:br>
            <a:r>
              <a:rPr lang="en-IE" dirty="0" smtClean="0">
                <a:latin typeface="Aharoni" pitchFamily="2" charset="-79"/>
                <a:cs typeface="Aharoni" pitchFamily="2" charset="-79"/>
              </a:rPr>
              <a:t>Family  </a:t>
            </a:r>
            <a:r>
              <a:rPr lang="en-IE" dirty="0" err="1" smtClean="0">
                <a:latin typeface="Aharoni" pitchFamily="2" charset="-79"/>
                <a:cs typeface="Aharoni" pitchFamily="2" charset="-79"/>
              </a:rPr>
              <a:t>Umbelliferae</a:t>
            </a:r>
            <a:r>
              <a:rPr lang="en-IE" dirty="0" smtClean="0">
                <a:latin typeface="Aharoni" pitchFamily="2" charset="-79"/>
                <a:cs typeface="Aharoni" pitchFamily="2" charset="-79"/>
              </a:rPr>
              <a:t/>
            </a:r>
            <a:br>
              <a:rPr lang="en-IE" dirty="0" smtClean="0">
                <a:latin typeface="Aharoni" pitchFamily="2" charset="-79"/>
                <a:cs typeface="Aharoni" pitchFamily="2" charset="-79"/>
              </a:rPr>
            </a:br>
            <a:r>
              <a:rPr lang="en-IE" dirty="0" smtClean="0">
                <a:latin typeface="Aharoni" pitchFamily="2" charset="-79"/>
                <a:cs typeface="Aharoni" pitchFamily="2" charset="-79"/>
              </a:rPr>
              <a:t>Cow  Parsley</a:t>
            </a:r>
            <a:br>
              <a:rPr lang="en-IE" dirty="0" smtClean="0">
                <a:latin typeface="Aharoni" pitchFamily="2" charset="-79"/>
                <a:cs typeface="Aharoni" pitchFamily="2" charset="-79"/>
              </a:rPr>
            </a:br>
            <a:endParaRPr lang="en-IE" dirty="0"/>
          </a:p>
        </p:txBody>
      </p:sp>
      <p:sp>
        <p:nvSpPr>
          <p:cNvPr id="3" name="Content Placeholder 2"/>
          <p:cNvSpPr>
            <a:spLocks noGrp="1"/>
          </p:cNvSpPr>
          <p:nvPr>
            <p:ph idx="1"/>
          </p:nvPr>
        </p:nvSpPr>
        <p:spPr/>
        <p:txBody>
          <a:bodyPr>
            <a:normAutofit fontScale="85000" lnSpcReduction="20000"/>
          </a:bodyPr>
          <a:lstStyle/>
          <a:p>
            <a:r>
              <a:rPr lang="en-IE" dirty="0" smtClean="0"/>
              <a:t>Cow  parsley,  Carrots,  Parsnips,  Parsley.</a:t>
            </a:r>
          </a:p>
          <a:p>
            <a:r>
              <a:rPr lang="en-IE" dirty="0" smtClean="0"/>
              <a:t>Cow  parsley  is  a  common  weed  with  a  white  flower  found  along  field  edges  and  in  hedgerows.</a:t>
            </a:r>
          </a:p>
          <a:p>
            <a:r>
              <a:rPr lang="en-IE" u="sng" dirty="0" smtClean="0"/>
              <a:t>Umbel:</a:t>
            </a:r>
            <a:r>
              <a:rPr lang="en-IE" dirty="0" smtClean="0"/>
              <a:t>  the  </a:t>
            </a:r>
            <a:r>
              <a:rPr lang="en-IE" dirty="0" err="1" smtClean="0"/>
              <a:t>infloresence</a:t>
            </a:r>
            <a:r>
              <a:rPr lang="en-IE" dirty="0" smtClean="0"/>
              <a:t>  is  called  an  umbel  which  consists  of  a  number  of  short  stalks  with  small  white  flowers that  all  originate  from  the  same  point.</a:t>
            </a:r>
          </a:p>
          <a:p>
            <a:r>
              <a:rPr lang="en-IE" dirty="0" smtClean="0"/>
              <a:t>Cow  parsley  has  no  nutritional  value  for  farm  animals  and they  rarely  eat  it.</a:t>
            </a:r>
          </a:p>
          <a:p>
            <a:r>
              <a:rPr lang="en-IE" dirty="0" smtClean="0"/>
              <a:t>Cow  Parsley  is  important  for  </a:t>
            </a:r>
            <a:r>
              <a:rPr lang="en-IE" u="sng" dirty="0" smtClean="0"/>
              <a:t>Biodiversity.</a:t>
            </a:r>
          </a:p>
          <a:p>
            <a:r>
              <a:rPr lang="en-IE" u="sng" dirty="0" smtClean="0"/>
              <a:t>Biodiversity:</a:t>
            </a:r>
            <a:r>
              <a:rPr lang="en-IE" dirty="0" smtClean="0"/>
              <a:t>  all  living  organisms  in  an  ecosystem,  this  includes  plants,  animals  </a:t>
            </a:r>
            <a:r>
              <a:rPr lang="en-IE" smtClean="0"/>
              <a:t>and  micro-organisms.</a:t>
            </a:r>
            <a:endParaRPr lang="en-IE"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b="1" dirty="0" smtClean="0">
                <a:latin typeface="Aharoni" pitchFamily="2" charset="-79"/>
                <a:cs typeface="Aharoni" pitchFamily="2" charset="-79"/>
              </a:rPr>
              <a:t>Plant  Identification</a:t>
            </a:r>
            <a:endParaRPr lang="en-IE" b="1" dirty="0">
              <a:latin typeface="Aharoni" pitchFamily="2" charset="-79"/>
              <a:cs typeface="Aharoni" pitchFamily="2" charset="-79"/>
            </a:endParaRPr>
          </a:p>
        </p:txBody>
      </p:sp>
      <p:sp>
        <p:nvSpPr>
          <p:cNvPr id="3" name="Content Placeholder 2"/>
          <p:cNvSpPr>
            <a:spLocks noGrp="1"/>
          </p:cNvSpPr>
          <p:nvPr>
            <p:ph idx="1"/>
          </p:nvPr>
        </p:nvSpPr>
        <p:spPr/>
        <p:txBody>
          <a:bodyPr/>
          <a:lstStyle/>
          <a:p>
            <a:r>
              <a:rPr lang="en-IE" dirty="0" smtClean="0"/>
              <a:t>All  plants  belong  to  a  particular  plant  family.</a:t>
            </a:r>
          </a:p>
          <a:p>
            <a:r>
              <a:rPr lang="en-IE" dirty="0" smtClean="0"/>
              <a:t>Plants  can  be  identified  by  their  flowers,  leaves,  seed  and  location.</a:t>
            </a:r>
          </a:p>
          <a:p>
            <a:r>
              <a:rPr lang="en-IE" u="sng" dirty="0" smtClean="0"/>
              <a:t>Habitat</a:t>
            </a:r>
            <a:r>
              <a:rPr lang="en-IE" dirty="0" smtClean="0"/>
              <a:t> – this  is  where  plants  grow.  Different  plants  grow  in  different  habitats.</a:t>
            </a:r>
          </a:p>
          <a:p>
            <a:r>
              <a:rPr lang="en-IE" dirty="0" smtClean="0"/>
              <a:t>Members  of  the  same  families  have  similar  characteristics.</a:t>
            </a:r>
          </a:p>
          <a:p>
            <a:endParaRPr lang="en-IE" dirty="0" smtClean="0"/>
          </a:p>
          <a:p>
            <a:pPr fontAlgn="t"/>
            <a:endParaRPr lang="en-IE" b="1" dirty="0" smtClean="0"/>
          </a:p>
          <a:p>
            <a:pPr marL="0" fontAlgn="t">
              <a:spcBef>
                <a:spcPts val="0"/>
              </a:spcBef>
            </a:pPr>
            <a:endParaRPr lang="en-IE" b="1" dirty="0" smtClean="0">
              <a:solidFill>
                <a:schemeClr val="lt1"/>
              </a:solidFill>
            </a:endParaRPr>
          </a:p>
          <a:p>
            <a:pPr marL="0" fontAlgn="t">
              <a:spcBef>
                <a:spcPts val="0"/>
              </a:spcBef>
            </a:pPr>
            <a:endParaRPr lang="en-IE" b="1" dirty="0" smtClean="0">
              <a:solidFill>
                <a:schemeClr val="lt1"/>
              </a:solidFill>
            </a:endParaRPr>
          </a:p>
          <a:p>
            <a:pPr fontAlgn="t"/>
            <a:endParaRPr lang="en-IE" b="1" dirty="0" smtClean="0"/>
          </a:p>
          <a:p>
            <a:pPr fontAlgn="t"/>
            <a:endParaRPr lang="en-IE" b="1" dirty="0" smtClean="0"/>
          </a:p>
          <a:p>
            <a:pPr fontAlgn="t"/>
            <a:endParaRPr lang="en-IE" b="1" dirty="0" smtClean="0"/>
          </a:p>
          <a:p>
            <a:pPr fontAlgn="t"/>
            <a:endParaRPr lang="en-IE" b="1" dirty="0" smtClean="0"/>
          </a:p>
          <a:p>
            <a:pPr fontAlgn="t"/>
            <a:endParaRPr lang="en-IE" b="1" dirty="0" smtClean="0"/>
          </a:p>
          <a:p>
            <a:pPr fontAlgn="t"/>
            <a:endParaRPr lang="en-IE" b="1" dirty="0" smtClean="0"/>
          </a:p>
          <a:p>
            <a:pPr fontAlgn="t"/>
            <a:endParaRPr lang="en-IE" b="1" dirty="0" smtClean="0"/>
          </a:p>
          <a:p>
            <a:pPr fontAlgn="t"/>
            <a:endParaRPr lang="en-IE" b="1" dirty="0" smtClean="0"/>
          </a:p>
          <a:p>
            <a:pPr fontAlgn="t"/>
            <a:endParaRPr lang="en-IE" b="1" dirty="0" smtClean="0"/>
          </a:p>
          <a:p>
            <a:pPr fontAlgn="t"/>
            <a:endParaRPr lang="en-IE" b="1" dirty="0" smtClean="0"/>
          </a:p>
          <a:p>
            <a:pPr fontAlgn="t"/>
            <a:endParaRPr lang="en-IE" b="1" dirty="0" smtClean="0"/>
          </a:p>
          <a:p>
            <a:pPr fontAlgn="t"/>
            <a:endParaRPr lang="en-IE" dirty="0" smtClean="0"/>
          </a:p>
          <a:p>
            <a:pPr fontAlgn="t"/>
            <a:endParaRPr lang="en-IE" dirty="0" smtClean="0"/>
          </a:p>
          <a:p>
            <a:pPr fontAlgn="t"/>
            <a:endParaRPr lang="en-IE" dirty="0" smtClean="0"/>
          </a:p>
          <a:p>
            <a:pPr fontAlgn="t"/>
            <a:endParaRPr lang="en-IE" dirty="0" smtClean="0"/>
          </a:p>
          <a:p>
            <a:pPr fontAlgn="t"/>
            <a:endParaRPr lang="en-IE" dirty="0" smtClean="0"/>
          </a:p>
          <a:p>
            <a:pPr fontAlgn="t"/>
            <a:endParaRPr lang="en-IE" dirty="0" smtClean="0"/>
          </a:p>
          <a:p>
            <a:pPr fontAlgn="t"/>
            <a:endParaRPr lang="en-IE" dirty="0" smtClean="0"/>
          </a:p>
          <a:p>
            <a:pPr fontAlgn="t"/>
            <a:endParaRPr lang="en-IE" dirty="0" smtClean="0"/>
          </a:p>
          <a:p>
            <a:pPr fontAlgn="t"/>
            <a:endParaRPr lang="en-IE" dirty="0" smtClean="0"/>
          </a:p>
          <a:p>
            <a:pPr fontAlgn="t"/>
            <a:endParaRPr lang="en-IE" dirty="0" smtClean="0"/>
          </a:p>
          <a:p>
            <a:pPr fontAlgn="t"/>
            <a:endParaRPr lang="en-IE" dirty="0" smtClean="0"/>
          </a:p>
          <a:p>
            <a:pPr fontAlgn="t"/>
            <a:endParaRPr lang="en-IE" dirty="0" smtClean="0"/>
          </a:p>
          <a:p>
            <a:endParaRPr lang="en-IE" dirty="0" smtClean="0"/>
          </a:p>
          <a:p>
            <a:endParaRPr lang="en-IE"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E" dirty="0" smtClean="0">
                <a:latin typeface="Aharoni" pitchFamily="2" charset="-79"/>
                <a:cs typeface="Aharoni" pitchFamily="2" charset="-79"/>
              </a:rPr>
              <a:t>Family  </a:t>
            </a:r>
            <a:r>
              <a:rPr lang="en-IE" dirty="0" err="1" smtClean="0">
                <a:latin typeface="Aharoni" pitchFamily="2" charset="-79"/>
                <a:cs typeface="Aharoni" pitchFamily="2" charset="-79"/>
              </a:rPr>
              <a:t>Umbelliferae</a:t>
            </a:r>
            <a:r>
              <a:rPr lang="en-IE" dirty="0" smtClean="0">
                <a:latin typeface="Aharoni" pitchFamily="2" charset="-79"/>
                <a:cs typeface="Aharoni" pitchFamily="2" charset="-79"/>
              </a:rPr>
              <a:t/>
            </a:r>
            <a:br>
              <a:rPr lang="en-IE" dirty="0" smtClean="0">
                <a:latin typeface="Aharoni" pitchFamily="2" charset="-79"/>
                <a:cs typeface="Aharoni" pitchFamily="2" charset="-79"/>
              </a:rPr>
            </a:br>
            <a:r>
              <a:rPr lang="en-IE" dirty="0" smtClean="0">
                <a:latin typeface="Aharoni" pitchFamily="2" charset="-79"/>
                <a:cs typeface="Aharoni" pitchFamily="2" charset="-79"/>
              </a:rPr>
              <a:t>Cow  Parsley</a:t>
            </a:r>
            <a:endParaRPr lang="en-IE" dirty="0"/>
          </a:p>
        </p:txBody>
      </p:sp>
      <p:sp>
        <p:nvSpPr>
          <p:cNvPr id="3" name="Content Placeholder 2"/>
          <p:cNvSpPr>
            <a:spLocks noGrp="1"/>
          </p:cNvSpPr>
          <p:nvPr>
            <p:ph idx="1"/>
          </p:nvPr>
        </p:nvSpPr>
        <p:spPr/>
        <p:txBody>
          <a:bodyPr/>
          <a:lstStyle/>
          <a:p>
            <a:endParaRPr lang="en-IE"/>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E" b="1" dirty="0" smtClean="0">
                <a:latin typeface="Aharoni" pitchFamily="2" charset="-79"/>
                <a:cs typeface="Aharoni" pitchFamily="2" charset="-79"/>
              </a:rPr>
              <a:t>Family  </a:t>
            </a:r>
            <a:r>
              <a:rPr lang="en-IE" b="1" dirty="0" err="1" smtClean="0">
                <a:latin typeface="Aharoni" pitchFamily="2" charset="-79"/>
                <a:cs typeface="Aharoni" pitchFamily="2" charset="-79"/>
              </a:rPr>
              <a:t>Urticaceae</a:t>
            </a:r>
            <a:r>
              <a:rPr lang="en-IE" b="1" dirty="0" smtClean="0">
                <a:latin typeface="Aharoni" pitchFamily="2" charset="-79"/>
                <a:cs typeface="Aharoni" pitchFamily="2" charset="-79"/>
              </a:rPr>
              <a:t/>
            </a:r>
            <a:br>
              <a:rPr lang="en-IE" b="1" dirty="0" smtClean="0">
                <a:latin typeface="Aharoni" pitchFamily="2" charset="-79"/>
                <a:cs typeface="Aharoni" pitchFamily="2" charset="-79"/>
              </a:rPr>
            </a:br>
            <a:r>
              <a:rPr lang="en-IE" b="1" dirty="0" smtClean="0">
                <a:latin typeface="Aharoni" pitchFamily="2" charset="-79"/>
                <a:cs typeface="Aharoni" pitchFamily="2" charset="-79"/>
              </a:rPr>
              <a:t>Nettle</a:t>
            </a:r>
            <a:endParaRPr lang="en-IE" dirty="0"/>
          </a:p>
        </p:txBody>
      </p:sp>
      <p:pic>
        <p:nvPicPr>
          <p:cNvPr id="4" name="Picture 2" descr="nettle-003"/>
          <p:cNvPicPr>
            <a:picLocks noGrp="1" noChangeAspect="1" noChangeArrowheads="1"/>
          </p:cNvPicPr>
          <p:nvPr>
            <p:ph idx="1"/>
          </p:nvPr>
        </p:nvPicPr>
        <p:blipFill>
          <a:blip r:embed="rId2" cstate="print"/>
          <a:srcRect/>
          <a:stretch>
            <a:fillRect/>
          </a:stretch>
        </p:blipFill>
        <p:spPr bwMode="auto">
          <a:xfrm>
            <a:off x="899592" y="1412776"/>
            <a:ext cx="7560839" cy="478112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E" b="1" dirty="0" smtClean="0">
                <a:latin typeface="Aharoni" pitchFamily="2" charset="-79"/>
                <a:cs typeface="Aharoni" pitchFamily="2" charset="-79"/>
              </a:rPr>
              <a:t>Family  </a:t>
            </a:r>
            <a:r>
              <a:rPr lang="en-IE" b="1" dirty="0" err="1" smtClean="0">
                <a:latin typeface="Aharoni" pitchFamily="2" charset="-79"/>
                <a:cs typeface="Aharoni" pitchFamily="2" charset="-79"/>
              </a:rPr>
              <a:t>Urticaceae</a:t>
            </a:r>
            <a:r>
              <a:rPr lang="en-IE" b="1" dirty="0" smtClean="0">
                <a:latin typeface="Aharoni" pitchFamily="2" charset="-79"/>
                <a:cs typeface="Aharoni" pitchFamily="2" charset="-79"/>
              </a:rPr>
              <a:t/>
            </a:r>
            <a:br>
              <a:rPr lang="en-IE" b="1" dirty="0" smtClean="0">
                <a:latin typeface="Aharoni" pitchFamily="2" charset="-79"/>
                <a:cs typeface="Aharoni" pitchFamily="2" charset="-79"/>
              </a:rPr>
            </a:br>
            <a:r>
              <a:rPr lang="en-IE" b="1" dirty="0" smtClean="0">
                <a:latin typeface="Aharoni" pitchFamily="2" charset="-79"/>
                <a:cs typeface="Aharoni" pitchFamily="2" charset="-79"/>
              </a:rPr>
              <a:t>Nettle</a:t>
            </a:r>
            <a:endParaRPr lang="en-IE" b="1" dirty="0">
              <a:latin typeface="Aharoni" pitchFamily="2" charset="-79"/>
              <a:cs typeface="Aharoni" pitchFamily="2" charset="-79"/>
            </a:endParaRPr>
          </a:p>
        </p:txBody>
      </p:sp>
      <p:sp>
        <p:nvSpPr>
          <p:cNvPr id="3" name="Content Placeholder 2"/>
          <p:cNvSpPr>
            <a:spLocks noGrp="1"/>
          </p:cNvSpPr>
          <p:nvPr>
            <p:ph idx="1"/>
          </p:nvPr>
        </p:nvSpPr>
        <p:spPr/>
        <p:txBody>
          <a:bodyPr>
            <a:normAutofit fontScale="92500" lnSpcReduction="20000"/>
          </a:bodyPr>
          <a:lstStyle/>
          <a:p>
            <a:r>
              <a:rPr lang="en-IE" dirty="0" smtClean="0"/>
              <a:t>Found  in  hedgerows  and  in  wasteland.</a:t>
            </a:r>
          </a:p>
          <a:p>
            <a:r>
              <a:rPr lang="en-IE" dirty="0" smtClean="0"/>
              <a:t>Nettles  grow  in  rich  soils  especially  those  </a:t>
            </a:r>
            <a:r>
              <a:rPr lang="en-IE" dirty="0" err="1" smtClean="0"/>
              <a:t>manured</a:t>
            </a:r>
            <a:r>
              <a:rPr lang="en-IE" dirty="0" smtClean="0"/>
              <a:t>  by  animals  and  rich  in  Nitrogen  and  Phosphorus.</a:t>
            </a:r>
          </a:p>
          <a:p>
            <a:r>
              <a:rPr lang="en-IE" dirty="0" smtClean="0"/>
              <a:t>Often  found  around  old  ruins  and  their  presence  in  large  clumps  away  from  buildings  in  woods  or  fields  may  indicate  former  human  habitation.</a:t>
            </a:r>
          </a:p>
          <a:p>
            <a:r>
              <a:rPr lang="en-IE" dirty="0" smtClean="0"/>
              <a:t>Nettle  stems   are  a  good  source  of  fibre.</a:t>
            </a:r>
          </a:p>
          <a:p>
            <a:r>
              <a:rPr lang="en-IE" dirty="0" smtClean="0"/>
              <a:t>Nettle  leaves  are  a  good  source  of  iron  and  are  often  cooked  with  cabbage.</a:t>
            </a:r>
            <a:endParaRPr lang="en-IE"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E" b="1" dirty="0" smtClean="0">
                <a:latin typeface="Aharoni" pitchFamily="2" charset="-79"/>
                <a:cs typeface="Aharoni" pitchFamily="2" charset="-79"/>
              </a:rPr>
              <a:t>Family  </a:t>
            </a:r>
            <a:r>
              <a:rPr lang="en-IE" b="1" dirty="0" err="1" smtClean="0">
                <a:latin typeface="Aharoni" pitchFamily="2" charset="-79"/>
                <a:cs typeface="Aharoni" pitchFamily="2" charset="-79"/>
              </a:rPr>
              <a:t>Urticaceae</a:t>
            </a:r>
            <a:r>
              <a:rPr lang="en-IE" b="1" dirty="0" smtClean="0">
                <a:latin typeface="Aharoni" pitchFamily="2" charset="-79"/>
                <a:cs typeface="Aharoni" pitchFamily="2" charset="-79"/>
              </a:rPr>
              <a:t/>
            </a:r>
            <a:br>
              <a:rPr lang="en-IE" b="1" dirty="0" smtClean="0">
                <a:latin typeface="Aharoni" pitchFamily="2" charset="-79"/>
                <a:cs typeface="Aharoni" pitchFamily="2" charset="-79"/>
              </a:rPr>
            </a:br>
            <a:r>
              <a:rPr lang="en-IE" b="1" dirty="0" smtClean="0">
                <a:latin typeface="Aharoni" pitchFamily="2" charset="-79"/>
                <a:cs typeface="Aharoni" pitchFamily="2" charset="-79"/>
              </a:rPr>
              <a:t>Nettle</a:t>
            </a:r>
            <a:endParaRPr lang="en-IE" dirty="0"/>
          </a:p>
        </p:txBody>
      </p:sp>
      <p:sp>
        <p:nvSpPr>
          <p:cNvPr id="3" name="Content Placeholder 2"/>
          <p:cNvSpPr>
            <a:spLocks noGrp="1"/>
          </p:cNvSpPr>
          <p:nvPr>
            <p:ph idx="1"/>
          </p:nvPr>
        </p:nvSpPr>
        <p:spPr/>
        <p:txBody>
          <a:bodyPr>
            <a:normAutofit fontScale="92500"/>
          </a:bodyPr>
          <a:lstStyle/>
          <a:p>
            <a:r>
              <a:rPr lang="en-IE" dirty="0" smtClean="0"/>
              <a:t>Caterpillars  of  several  butterflies  feed  on  the  leaves  of  nettles  as  the  sting  from  the  nettle  will  prevent  other  predators  from  eating  the  caterpillars.</a:t>
            </a:r>
          </a:p>
          <a:p>
            <a:r>
              <a:rPr lang="en-IE" dirty="0" smtClean="0"/>
              <a:t>Flowers  are  male  and  female  on  </a:t>
            </a:r>
            <a:r>
              <a:rPr lang="en-IE" dirty="0" err="1" smtClean="0"/>
              <a:t>seperate</a:t>
            </a:r>
            <a:r>
              <a:rPr lang="en-IE" dirty="0" smtClean="0"/>
              <a:t>  plants  and  have  tiny  greenish  hanging  clusters.</a:t>
            </a:r>
          </a:p>
          <a:p>
            <a:r>
              <a:rPr lang="en-IE" dirty="0" smtClean="0"/>
              <a:t>Flowers  occur  in  circles  around  the  stem.</a:t>
            </a:r>
          </a:p>
          <a:p>
            <a:r>
              <a:rPr lang="en-IE" dirty="0" smtClean="0"/>
              <a:t>Leaves  are  simple  and  have  hairs  or  sometimes  scent  glands.</a:t>
            </a:r>
            <a:endParaRPr lang="en-IE"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E" b="1" dirty="0" smtClean="0">
                <a:latin typeface="Aharoni" pitchFamily="2" charset="-79"/>
                <a:cs typeface="Aharoni" pitchFamily="2" charset="-79"/>
              </a:rPr>
              <a:t>Family  </a:t>
            </a:r>
            <a:r>
              <a:rPr lang="en-IE" b="1" dirty="0" err="1" smtClean="0">
                <a:latin typeface="Aharoni" pitchFamily="2" charset="-79"/>
                <a:cs typeface="Aharoni" pitchFamily="2" charset="-79"/>
              </a:rPr>
              <a:t>Compositeae</a:t>
            </a:r>
            <a:endParaRPr lang="en-IE" b="1" dirty="0">
              <a:latin typeface="Aharoni" pitchFamily="2" charset="-79"/>
              <a:cs typeface="Aharoni" pitchFamily="2" charset="-79"/>
            </a:endParaRPr>
          </a:p>
        </p:txBody>
      </p:sp>
      <p:sp>
        <p:nvSpPr>
          <p:cNvPr id="3" name="Content Placeholder 2"/>
          <p:cNvSpPr>
            <a:spLocks noGrp="1"/>
          </p:cNvSpPr>
          <p:nvPr>
            <p:ph idx="1"/>
          </p:nvPr>
        </p:nvSpPr>
        <p:spPr/>
        <p:txBody>
          <a:bodyPr>
            <a:normAutofit fontScale="70000" lnSpcReduction="20000"/>
          </a:bodyPr>
          <a:lstStyle/>
          <a:p>
            <a:r>
              <a:rPr lang="en-IE" dirty="0" smtClean="0"/>
              <a:t>Daisy, </a:t>
            </a:r>
            <a:r>
              <a:rPr lang="en-IE" dirty="0" err="1" smtClean="0"/>
              <a:t>Dandelion,Thistle</a:t>
            </a:r>
            <a:r>
              <a:rPr lang="en-IE" dirty="0" smtClean="0"/>
              <a:t>, Ragwort, Sunflowers</a:t>
            </a:r>
          </a:p>
          <a:p>
            <a:r>
              <a:rPr lang="en-IE" dirty="0" smtClean="0"/>
              <a:t>The  flower  head  of  members  of  the  </a:t>
            </a:r>
            <a:r>
              <a:rPr lang="en-IE" dirty="0" err="1" smtClean="0"/>
              <a:t>compositeae</a:t>
            </a:r>
            <a:r>
              <a:rPr lang="en-IE" dirty="0" smtClean="0"/>
              <a:t>  family  are   composed  of  many  individual  flowers  and  they  all  share  the  same  receptacle.</a:t>
            </a:r>
          </a:p>
          <a:p>
            <a:r>
              <a:rPr lang="en-IE" dirty="0" smtClean="0"/>
              <a:t>Seed  dispersal  is  by  the  wind</a:t>
            </a:r>
          </a:p>
          <a:p>
            <a:r>
              <a:rPr lang="en-IE" u="sng" dirty="0" smtClean="0"/>
              <a:t>Ragwort:</a:t>
            </a:r>
            <a:r>
              <a:rPr lang="en-IE" dirty="0" smtClean="0"/>
              <a:t>  is  a  poisonous  weed  to  cattle  and  horses, sheep  can  tolerate  some  ragwort.  Ragwort is  a  biennial  plant.  In  the  first  year  ragwort  can  be  identified  as  a  rosette.  </a:t>
            </a:r>
          </a:p>
          <a:p>
            <a:r>
              <a:rPr lang="en-IE" dirty="0" smtClean="0"/>
              <a:t>Rosette  is  a  cluster  of  leaves  in  a  circular  form.  In  the  second  year  ragwort  produces  yellow  flowers  from  June  to  November  which  produce  thousands  of  seeds.</a:t>
            </a:r>
          </a:p>
          <a:p>
            <a:r>
              <a:rPr lang="en-IE" dirty="0" smtClean="0"/>
              <a:t>Seeds  are  mainly  dispersed  by  the  wind.</a:t>
            </a:r>
          </a:p>
          <a:p>
            <a:r>
              <a:rPr lang="en-IE" dirty="0" smtClean="0"/>
              <a:t>Ragwort  grows  extensively  in  grassland.</a:t>
            </a:r>
          </a:p>
          <a:p>
            <a:r>
              <a:rPr lang="en-IE" dirty="0" smtClean="0"/>
              <a:t>Ragwort  is  listed  under  the  noxious  weeds  act  1936.</a:t>
            </a:r>
            <a:endParaRPr lang="en-IE"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E" b="1" dirty="0" smtClean="0">
                <a:latin typeface="Aharoni" pitchFamily="2" charset="-79"/>
                <a:cs typeface="Aharoni" pitchFamily="2" charset="-79"/>
              </a:rPr>
              <a:t>Family  </a:t>
            </a:r>
            <a:r>
              <a:rPr lang="en-IE" b="1" dirty="0" err="1" smtClean="0">
                <a:latin typeface="Aharoni" pitchFamily="2" charset="-79"/>
                <a:cs typeface="Aharoni" pitchFamily="2" charset="-79"/>
              </a:rPr>
              <a:t>Compositeae</a:t>
            </a:r>
            <a:r>
              <a:rPr lang="en-IE" b="1" dirty="0" smtClean="0">
                <a:latin typeface="Aharoni" pitchFamily="2" charset="-79"/>
                <a:cs typeface="Aharoni" pitchFamily="2" charset="-79"/>
              </a:rPr>
              <a:t>  : Ragwort</a:t>
            </a:r>
            <a:endParaRPr lang="en-IE" b="1" dirty="0">
              <a:latin typeface="Aharoni" pitchFamily="2" charset="-79"/>
              <a:cs typeface="Aharoni" pitchFamily="2" charset="-79"/>
            </a:endParaRPr>
          </a:p>
        </p:txBody>
      </p:sp>
      <p:sp>
        <p:nvSpPr>
          <p:cNvPr id="3" name="Content Placeholder 2"/>
          <p:cNvSpPr>
            <a:spLocks noGrp="1"/>
          </p:cNvSpPr>
          <p:nvPr>
            <p:ph idx="1"/>
          </p:nvPr>
        </p:nvSpPr>
        <p:spPr/>
        <p:txBody>
          <a:bodyPr/>
          <a:lstStyle/>
          <a:p>
            <a:endParaRPr lang="en-IE" dirty="0"/>
          </a:p>
        </p:txBody>
      </p:sp>
      <p:pic>
        <p:nvPicPr>
          <p:cNvPr id="4" name="Picture 2" descr="http://farm5.static.flickr.com/4124/5179038172_8cb9ec78b6.jpg"/>
          <p:cNvPicPr>
            <a:picLocks noChangeAspect="1" noChangeArrowheads="1"/>
          </p:cNvPicPr>
          <p:nvPr/>
        </p:nvPicPr>
        <p:blipFill>
          <a:blip r:embed="rId2" cstate="print"/>
          <a:srcRect/>
          <a:stretch>
            <a:fillRect/>
          </a:stretch>
        </p:blipFill>
        <p:spPr bwMode="auto">
          <a:xfrm>
            <a:off x="467544" y="1628800"/>
            <a:ext cx="8208912" cy="453650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b="1" dirty="0" smtClean="0">
                <a:latin typeface="Aharoni" pitchFamily="2" charset="-79"/>
                <a:cs typeface="Aharoni" pitchFamily="2" charset="-79"/>
              </a:rPr>
              <a:t>Family  </a:t>
            </a:r>
            <a:r>
              <a:rPr lang="en-IE" b="1" dirty="0" err="1" smtClean="0">
                <a:latin typeface="Aharoni" pitchFamily="2" charset="-79"/>
                <a:cs typeface="Aharoni" pitchFamily="2" charset="-79"/>
              </a:rPr>
              <a:t>Compositeae</a:t>
            </a:r>
            <a:endParaRPr lang="en-IE" dirty="0"/>
          </a:p>
        </p:txBody>
      </p:sp>
      <p:sp>
        <p:nvSpPr>
          <p:cNvPr id="3" name="Content Placeholder 2"/>
          <p:cNvSpPr>
            <a:spLocks noGrp="1"/>
          </p:cNvSpPr>
          <p:nvPr>
            <p:ph idx="1"/>
          </p:nvPr>
        </p:nvSpPr>
        <p:spPr/>
        <p:txBody>
          <a:bodyPr>
            <a:normAutofit fontScale="70000" lnSpcReduction="20000"/>
          </a:bodyPr>
          <a:lstStyle/>
          <a:p>
            <a:r>
              <a:rPr lang="en-IE" sz="3400" u="sng" dirty="0" smtClean="0"/>
              <a:t>Daisy:</a:t>
            </a:r>
            <a:r>
              <a:rPr lang="en-IE" sz="3400" dirty="0" smtClean="0"/>
              <a:t>  found  in  lawns  and  short  grassland  from  March  to  October.</a:t>
            </a:r>
          </a:p>
          <a:p>
            <a:r>
              <a:rPr lang="en-IE" sz="3400" dirty="0" smtClean="0"/>
              <a:t>Each  daisy  flower  is  on  a  slender  stalk  and  has  a  yellow  centre  of  disc  florets  surrounded  by  white  ray  florets  which  sometimes  has  a  hint  of  pink  on  the  edges.</a:t>
            </a:r>
          </a:p>
          <a:p>
            <a:r>
              <a:rPr lang="en-IE" sz="3400" dirty="0" smtClean="0"/>
              <a:t>Leaves  are  spoon  shaped  and  grow  in  rosettes  very  tightly  into  the  ground  so  that  nothing  else  can  grow  beneath  them.</a:t>
            </a:r>
          </a:p>
          <a:p>
            <a:r>
              <a:rPr lang="en-IE" sz="3400" dirty="0" smtClean="0"/>
              <a:t>Daisies  are  of  no  nutritional  value  to  animals  and  they  compete  with  grass  for  nutrients  (N.P.K.),  sunlight,  space  and  water.</a:t>
            </a:r>
          </a:p>
          <a:p>
            <a:r>
              <a:rPr lang="en-IE" sz="3400" dirty="0" smtClean="0"/>
              <a:t>Daisies  are  important  for  Biodiversity  and  attract  insects  such  as  bees  for  pollination.</a:t>
            </a:r>
          </a:p>
          <a:p>
            <a:endParaRPr lang="en-IE" u="sng"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b="1" dirty="0" smtClean="0">
                <a:latin typeface="Aharoni" pitchFamily="2" charset="-79"/>
                <a:cs typeface="Aharoni" pitchFamily="2" charset="-79"/>
              </a:rPr>
              <a:t>Family  </a:t>
            </a:r>
            <a:r>
              <a:rPr lang="en-IE" b="1" dirty="0" err="1" smtClean="0">
                <a:latin typeface="Aharoni" pitchFamily="2" charset="-79"/>
                <a:cs typeface="Aharoni" pitchFamily="2" charset="-79"/>
              </a:rPr>
              <a:t>Compositeae</a:t>
            </a:r>
            <a:r>
              <a:rPr lang="en-IE" b="1" dirty="0" smtClean="0">
                <a:latin typeface="Aharoni" pitchFamily="2" charset="-79"/>
                <a:cs typeface="Aharoni" pitchFamily="2" charset="-79"/>
              </a:rPr>
              <a:t>:  Daisy</a:t>
            </a:r>
            <a:endParaRPr lang="en-IE" dirty="0"/>
          </a:p>
        </p:txBody>
      </p:sp>
      <p:pic>
        <p:nvPicPr>
          <p:cNvPr id="4" name="Picture 2" descr="Daisy"/>
          <p:cNvPicPr>
            <a:picLocks noGrp="1" noChangeAspect="1" noChangeArrowheads="1"/>
          </p:cNvPicPr>
          <p:nvPr>
            <p:ph idx="1"/>
          </p:nvPr>
        </p:nvPicPr>
        <p:blipFill>
          <a:blip r:embed="rId2" cstate="print"/>
          <a:srcRect/>
          <a:stretch>
            <a:fillRect/>
          </a:stretch>
        </p:blipFill>
        <p:spPr bwMode="auto">
          <a:xfrm>
            <a:off x="1259632" y="1412776"/>
            <a:ext cx="7272808" cy="49685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b="1" dirty="0" smtClean="0">
                <a:latin typeface="Aharoni" pitchFamily="2" charset="-79"/>
                <a:cs typeface="Aharoni" pitchFamily="2" charset="-79"/>
              </a:rPr>
              <a:t>Family  </a:t>
            </a:r>
            <a:r>
              <a:rPr lang="en-IE" b="1" dirty="0" err="1" smtClean="0">
                <a:latin typeface="Aharoni" pitchFamily="2" charset="-79"/>
                <a:cs typeface="Aharoni" pitchFamily="2" charset="-79"/>
              </a:rPr>
              <a:t>Compositeae</a:t>
            </a:r>
            <a:endParaRPr lang="en-IE" dirty="0"/>
          </a:p>
        </p:txBody>
      </p:sp>
      <p:sp>
        <p:nvSpPr>
          <p:cNvPr id="3" name="Content Placeholder 2"/>
          <p:cNvSpPr>
            <a:spLocks noGrp="1"/>
          </p:cNvSpPr>
          <p:nvPr>
            <p:ph idx="1"/>
          </p:nvPr>
        </p:nvSpPr>
        <p:spPr/>
        <p:txBody>
          <a:bodyPr>
            <a:normAutofit fontScale="70000" lnSpcReduction="20000"/>
          </a:bodyPr>
          <a:lstStyle/>
          <a:p>
            <a:r>
              <a:rPr lang="en-IE" u="sng" dirty="0" smtClean="0"/>
              <a:t>Dandelion</a:t>
            </a:r>
            <a:r>
              <a:rPr lang="en-IE" dirty="0" smtClean="0"/>
              <a:t>:  grow  anywhere  that  is  open  and  grassy.  Dandelions  are  considered  weeds  by  farmers  as  they  compete  with  grasses  for  nutrients  (N.P.K.),  sunlight,  water  and  space.</a:t>
            </a:r>
          </a:p>
          <a:p>
            <a:r>
              <a:rPr lang="en-IE" dirty="0" smtClean="0"/>
              <a:t>Dandelions  are  biennials  with  a  very  deep  tap-root  so  they  are  very  difficult  to  get  rid  of  in  a  field.  </a:t>
            </a:r>
          </a:p>
          <a:p>
            <a:r>
              <a:rPr lang="en-IE" dirty="0" smtClean="0"/>
              <a:t>Dandelions  have  a  yellow  flower  which  comes  out  from  March  to  October.</a:t>
            </a:r>
          </a:p>
          <a:p>
            <a:r>
              <a:rPr lang="en-IE" dirty="0" smtClean="0"/>
              <a:t>The  leaves  form  a  </a:t>
            </a:r>
            <a:r>
              <a:rPr lang="en-IE" dirty="0" err="1" smtClean="0"/>
              <a:t>rossette</a:t>
            </a:r>
            <a:r>
              <a:rPr lang="en-IE" dirty="0" smtClean="0"/>
              <a:t>  and  the  reddish  stem  is  weak  and  hollow.</a:t>
            </a:r>
          </a:p>
          <a:p>
            <a:r>
              <a:rPr lang="en-IE" dirty="0" smtClean="0"/>
              <a:t>Dandelions  are  a  useful  plant  as:  (a)Leaves  can  be  used  in  a  salad (b)Flowers  can  be  used  to  make  wine  (c)Roots  can  be  used  to  make a  drink  like  coffee  used  in  central  and  eastern  Europe  (d)During  the  second  world  war   the  milky  sap  from  the  dandelion  was  to  make  rubber  in  the  Soviet  Union.</a:t>
            </a:r>
            <a:endParaRPr lang="en-IE"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normAutofit fontScale="90000"/>
          </a:bodyPr>
          <a:lstStyle/>
          <a:p>
            <a:r>
              <a:rPr lang="en-IE" b="1" dirty="0" smtClean="0">
                <a:latin typeface="Aharoni" pitchFamily="2" charset="-79"/>
                <a:cs typeface="Aharoni" pitchFamily="2" charset="-79"/>
              </a:rPr>
              <a:t>Family  </a:t>
            </a:r>
            <a:r>
              <a:rPr lang="en-IE" b="1" dirty="0" err="1" smtClean="0">
                <a:latin typeface="Aharoni" pitchFamily="2" charset="-79"/>
                <a:cs typeface="Aharoni" pitchFamily="2" charset="-79"/>
              </a:rPr>
              <a:t>Compositeae</a:t>
            </a:r>
            <a:r>
              <a:rPr lang="en-IE" b="1" dirty="0" smtClean="0">
                <a:latin typeface="Aharoni" pitchFamily="2" charset="-79"/>
                <a:cs typeface="Aharoni" pitchFamily="2" charset="-79"/>
              </a:rPr>
              <a:t>:  Dandelion</a:t>
            </a:r>
            <a:endParaRPr lang="en-IE" dirty="0" smtClean="0"/>
          </a:p>
        </p:txBody>
      </p:sp>
      <p:sp>
        <p:nvSpPr>
          <p:cNvPr id="2" name="Content Placeholder 1"/>
          <p:cNvSpPr>
            <a:spLocks noGrp="1"/>
          </p:cNvSpPr>
          <p:nvPr>
            <p:ph idx="1"/>
          </p:nvPr>
        </p:nvSpPr>
        <p:spPr/>
        <p:txBody>
          <a:bodyPr/>
          <a:lstStyle/>
          <a:p>
            <a:endParaRPr lang="en-IE"/>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b="1" dirty="0" smtClean="0">
                <a:latin typeface="Aharoni" pitchFamily="2" charset="-79"/>
                <a:cs typeface="Aharoni" pitchFamily="2" charset="-79"/>
              </a:rPr>
              <a:t>Plant  Families</a:t>
            </a:r>
            <a:endParaRPr lang="en-IE" b="1" dirty="0">
              <a:latin typeface="Aharoni" pitchFamily="2" charset="-79"/>
              <a:cs typeface="Aharoni" pitchFamily="2" charset="-79"/>
            </a:endParaRPr>
          </a:p>
        </p:txBody>
      </p:sp>
      <p:sp>
        <p:nvSpPr>
          <p:cNvPr id="3" name="Content Placeholder 2"/>
          <p:cNvSpPr>
            <a:spLocks noGrp="1"/>
          </p:cNvSpPr>
          <p:nvPr>
            <p:ph idx="1"/>
          </p:nvPr>
        </p:nvSpPr>
        <p:spPr/>
        <p:txBody>
          <a:bodyPr>
            <a:normAutofit fontScale="70000" lnSpcReduction="20000"/>
          </a:bodyPr>
          <a:lstStyle/>
          <a:p>
            <a:r>
              <a:rPr lang="en-IE" b="1" u="sng" dirty="0" err="1" smtClean="0"/>
              <a:t>Gramineae</a:t>
            </a:r>
            <a:r>
              <a:rPr lang="en-IE" b="1" u="sng" dirty="0" smtClean="0"/>
              <a:t>  Family  </a:t>
            </a:r>
            <a:r>
              <a:rPr lang="en-IE" dirty="0" smtClean="0"/>
              <a:t>-  all  grasses  and  all  cereals  e.g.  Wheat,  Barley,  Oats,   Maize etc.</a:t>
            </a:r>
          </a:p>
          <a:p>
            <a:r>
              <a:rPr lang="en-IE" b="1" u="sng" dirty="0" err="1" smtClean="0"/>
              <a:t>Polygonaceae</a:t>
            </a:r>
            <a:r>
              <a:rPr lang="en-IE" b="1" u="sng" dirty="0" smtClean="0"/>
              <a:t>  Family  </a:t>
            </a:r>
            <a:r>
              <a:rPr lang="en-IE" dirty="0" smtClean="0"/>
              <a:t>-  Docks.</a:t>
            </a:r>
          </a:p>
          <a:p>
            <a:r>
              <a:rPr lang="en-IE" b="1" u="sng" dirty="0" err="1" smtClean="0"/>
              <a:t>Ranunculaceae</a:t>
            </a:r>
            <a:r>
              <a:rPr lang="en-IE" b="1" u="sng" dirty="0" smtClean="0"/>
              <a:t>  Family  </a:t>
            </a:r>
            <a:r>
              <a:rPr lang="en-IE" dirty="0" smtClean="0"/>
              <a:t>-  Buttercups.</a:t>
            </a:r>
          </a:p>
          <a:p>
            <a:r>
              <a:rPr lang="en-IE" b="1" u="sng" dirty="0" err="1" smtClean="0"/>
              <a:t>Umbellifereae</a:t>
            </a:r>
            <a:r>
              <a:rPr lang="en-IE" b="1" u="sng" dirty="0" smtClean="0"/>
              <a:t>  Family  </a:t>
            </a:r>
            <a:r>
              <a:rPr lang="en-IE" dirty="0" smtClean="0"/>
              <a:t>-  Carrots,  Parsnips,  Celery,  Fennel,  Cow  Parsley,  Hog  weed.</a:t>
            </a:r>
          </a:p>
          <a:p>
            <a:r>
              <a:rPr lang="en-IE" b="1" u="sng" dirty="0" err="1" smtClean="0"/>
              <a:t>Urticaceae</a:t>
            </a:r>
            <a:r>
              <a:rPr lang="en-IE" b="1" u="sng" dirty="0" smtClean="0"/>
              <a:t>   Family  </a:t>
            </a:r>
            <a:r>
              <a:rPr lang="en-IE" dirty="0" smtClean="0"/>
              <a:t>-Nettles,  Herbs  such  as  mint,  sage,  basil.</a:t>
            </a:r>
          </a:p>
          <a:p>
            <a:r>
              <a:rPr lang="en-IE" b="1" u="sng" dirty="0" err="1" smtClean="0"/>
              <a:t>Compositeae</a:t>
            </a:r>
            <a:r>
              <a:rPr lang="en-IE" b="1" u="sng" dirty="0" smtClean="0"/>
              <a:t>  Family  </a:t>
            </a:r>
            <a:r>
              <a:rPr lang="en-IE" dirty="0" smtClean="0"/>
              <a:t>-  Daisy,  Dandelion,  Ragwort,  Thistle,   Sunflowers,  </a:t>
            </a:r>
          </a:p>
          <a:p>
            <a:r>
              <a:rPr lang="en-IE" b="1" u="sng" dirty="0" err="1" smtClean="0"/>
              <a:t>Primulaceae</a:t>
            </a:r>
            <a:r>
              <a:rPr lang="en-IE" b="1" u="sng" dirty="0" smtClean="0"/>
              <a:t>  Family  </a:t>
            </a:r>
            <a:r>
              <a:rPr lang="en-IE" dirty="0" smtClean="0"/>
              <a:t>-  Primroses,  Cowslips.</a:t>
            </a:r>
          </a:p>
          <a:p>
            <a:r>
              <a:rPr lang="en-IE" b="1" u="sng" dirty="0" err="1" smtClean="0"/>
              <a:t>Leguminoseae</a:t>
            </a:r>
            <a:r>
              <a:rPr lang="en-IE" b="1" u="sng" dirty="0" smtClean="0"/>
              <a:t>  Family  </a:t>
            </a:r>
            <a:r>
              <a:rPr lang="en-IE" dirty="0" smtClean="0"/>
              <a:t>-  Red  Clover,  White  Clover,  Peas,  Beans,  Legumes,  Lucerne,  </a:t>
            </a:r>
            <a:r>
              <a:rPr lang="en-IE" dirty="0" err="1" smtClean="0"/>
              <a:t>Lupins</a:t>
            </a:r>
            <a:r>
              <a:rPr lang="en-IE" dirty="0" smtClean="0"/>
              <a:t>,  </a:t>
            </a:r>
            <a:r>
              <a:rPr lang="en-IE" dirty="0" err="1" smtClean="0"/>
              <a:t>Whins</a:t>
            </a:r>
            <a:r>
              <a:rPr lang="en-IE" dirty="0" smtClean="0"/>
              <a:t>  or  Gorse.</a:t>
            </a:r>
          </a:p>
          <a:p>
            <a:pPr>
              <a:buNone/>
            </a:pPr>
            <a:endParaRPr lang="en-IE" dirty="0" smtClean="0"/>
          </a:p>
          <a:p>
            <a:endParaRPr lang="en-IE" sz="5100" dirty="0" smtClean="0"/>
          </a:p>
          <a:p>
            <a:endParaRPr lang="en-IE" dirty="0" smtClean="0"/>
          </a:p>
          <a:p>
            <a:endParaRPr lang="en-IE" dirty="0" smtClean="0"/>
          </a:p>
          <a:p>
            <a:endParaRPr lang="en-IE" dirty="0" smtClean="0"/>
          </a:p>
          <a:p>
            <a:endParaRPr lang="en-IE"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b="1" dirty="0" smtClean="0">
                <a:latin typeface="Aharoni" pitchFamily="2" charset="-79"/>
                <a:cs typeface="Aharoni" pitchFamily="2" charset="-79"/>
              </a:rPr>
              <a:t>Family  </a:t>
            </a:r>
            <a:r>
              <a:rPr lang="en-IE" b="1" dirty="0" err="1" smtClean="0">
                <a:latin typeface="Aharoni" pitchFamily="2" charset="-79"/>
                <a:cs typeface="Aharoni" pitchFamily="2" charset="-79"/>
              </a:rPr>
              <a:t>Compositeae</a:t>
            </a:r>
            <a:endParaRPr lang="en-IE" dirty="0"/>
          </a:p>
        </p:txBody>
      </p:sp>
      <p:sp>
        <p:nvSpPr>
          <p:cNvPr id="3" name="Content Placeholder 2"/>
          <p:cNvSpPr>
            <a:spLocks noGrp="1"/>
          </p:cNvSpPr>
          <p:nvPr>
            <p:ph idx="1"/>
          </p:nvPr>
        </p:nvSpPr>
        <p:spPr/>
        <p:txBody>
          <a:bodyPr>
            <a:normAutofit fontScale="70000" lnSpcReduction="20000"/>
          </a:bodyPr>
          <a:lstStyle/>
          <a:p>
            <a:r>
              <a:rPr lang="en-IE" u="sng" dirty="0" smtClean="0"/>
              <a:t>Thistle:</a:t>
            </a:r>
            <a:r>
              <a:rPr lang="en-IE" dirty="0" smtClean="0"/>
              <a:t>  the  flower  heads of  these  plants  are  composed  of many   individual florets  and  all  share  the  same  receptacle.</a:t>
            </a:r>
          </a:p>
          <a:p>
            <a:r>
              <a:rPr lang="en-IE" dirty="0" smtClean="0"/>
              <a:t>Individual  flowers  are  so  densely  arranged  that  they  resemble  a  single  flower.</a:t>
            </a:r>
          </a:p>
          <a:p>
            <a:r>
              <a:rPr lang="en-IE" dirty="0" smtClean="0"/>
              <a:t>Leaves  are  fiercely  spiny  and  hairy  with  spiny  wings.</a:t>
            </a:r>
          </a:p>
          <a:p>
            <a:r>
              <a:rPr lang="en-IE" dirty="0" smtClean="0"/>
              <a:t>Thistles  grow  in  pastures,  hedgerows,  wasteland,  neglected  gardens,  disturbed  ground  and  along  roadsides.</a:t>
            </a:r>
          </a:p>
          <a:p>
            <a:r>
              <a:rPr lang="en-IE" dirty="0" smtClean="0"/>
              <a:t>Wind  is  used  to  disperse  the  seeds  of  the  thistle.</a:t>
            </a:r>
          </a:p>
          <a:p>
            <a:r>
              <a:rPr lang="en-IE" dirty="0" smtClean="0"/>
              <a:t>The  thistle  has  a  purple  flower  that  has  an  egg  shaped  head  and is  in  flower  July  to  October.  </a:t>
            </a:r>
          </a:p>
          <a:p>
            <a:r>
              <a:rPr lang="en-IE" dirty="0" smtClean="0"/>
              <a:t>The  thistle  is  good  in  a  wildlife  garden  as  it   attracts   many  insects such  as   bees,  butterflies  and  other  insects  and  this  encourages  </a:t>
            </a:r>
            <a:r>
              <a:rPr lang="en-IE" u="sng" dirty="0" smtClean="0"/>
              <a:t>biodiversity.</a:t>
            </a:r>
          </a:p>
          <a:p>
            <a:endParaRPr lang="en-IE"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b="1" dirty="0" smtClean="0">
                <a:latin typeface="Aharoni" pitchFamily="2" charset="-79"/>
                <a:cs typeface="Aharoni" pitchFamily="2" charset="-79"/>
              </a:rPr>
              <a:t>Family  </a:t>
            </a:r>
            <a:r>
              <a:rPr lang="en-IE" b="1" dirty="0" err="1" smtClean="0">
                <a:latin typeface="Aharoni" pitchFamily="2" charset="-79"/>
                <a:cs typeface="Aharoni" pitchFamily="2" charset="-79"/>
              </a:rPr>
              <a:t>Compositeae</a:t>
            </a:r>
            <a:r>
              <a:rPr lang="en-IE" b="1" dirty="0" smtClean="0">
                <a:latin typeface="Aharoni" pitchFamily="2" charset="-79"/>
                <a:cs typeface="Aharoni" pitchFamily="2" charset="-79"/>
              </a:rPr>
              <a:t>:  Thistle</a:t>
            </a:r>
            <a:endParaRPr lang="en-IE" b="1" dirty="0">
              <a:latin typeface="Aharoni" pitchFamily="2" charset="-79"/>
              <a:cs typeface="Aharoni" pitchFamily="2" charset="-79"/>
            </a:endParaRPr>
          </a:p>
        </p:txBody>
      </p:sp>
      <p:sp>
        <p:nvSpPr>
          <p:cNvPr id="3" name="Content Placeholder 2"/>
          <p:cNvSpPr>
            <a:spLocks noGrp="1"/>
          </p:cNvSpPr>
          <p:nvPr>
            <p:ph idx="1"/>
          </p:nvPr>
        </p:nvSpPr>
        <p:spPr/>
        <p:txBody>
          <a:bodyPr/>
          <a:lstStyle/>
          <a:p>
            <a:endParaRPr lang="en-IE" dirty="0"/>
          </a:p>
        </p:txBody>
      </p:sp>
      <p:pic>
        <p:nvPicPr>
          <p:cNvPr id="4" name="Picture 2" descr="Scottish%20Thistle%20(NATF%200032)"/>
          <p:cNvPicPr>
            <a:picLocks noChangeAspect="1" noChangeArrowheads="1"/>
          </p:cNvPicPr>
          <p:nvPr/>
        </p:nvPicPr>
        <p:blipFill>
          <a:blip r:embed="rId2" cstate="print"/>
          <a:srcRect/>
          <a:stretch>
            <a:fillRect/>
          </a:stretch>
        </p:blipFill>
        <p:spPr bwMode="auto">
          <a:xfrm>
            <a:off x="467544" y="1556792"/>
            <a:ext cx="8280920" cy="49685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b="1" dirty="0" smtClean="0">
                <a:latin typeface="Aharoni" pitchFamily="2" charset="-79"/>
                <a:cs typeface="Aharoni" pitchFamily="2" charset="-79"/>
              </a:rPr>
              <a:t>Family  </a:t>
            </a:r>
            <a:r>
              <a:rPr lang="en-IE" b="1" dirty="0" err="1" smtClean="0">
                <a:latin typeface="Aharoni" pitchFamily="2" charset="-79"/>
                <a:cs typeface="Aharoni" pitchFamily="2" charset="-79"/>
              </a:rPr>
              <a:t>Primulaceae</a:t>
            </a:r>
            <a:endParaRPr lang="en-IE" b="1" dirty="0">
              <a:latin typeface="Aharoni" pitchFamily="2" charset="-79"/>
              <a:cs typeface="Aharoni" pitchFamily="2" charset="-79"/>
            </a:endParaRPr>
          </a:p>
        </p:txBody>
      </p:sp>
      <p:sp>
        <p:nvSpPr>
          <p:cNvPr id="3" name="Content Placeholder 2"/>
          <p:cNvSpPr>
            <a:spLocks noGrp="1"/>
          </p:cNvSpPr>
          <p:nvPr>
            <p:ph idx="1"/>
          </p:nvPr>
        </p:nvSpPr>
        <p:spPr/>
        <p:txBody>
          <a:bodyPr>
            <a:normAutofit fontScale="70000" lnSpcReduction="20000"/>
          </a:bodyPr>
          <a:lstStyle/>
          <a:p>
            <a:r>
              <a:rPr lang="en-IE" dirty="0" smtClean="0"/>
              <a:t>Primrose (known  more  commonly as  Mayflower)  and  cowslips.</a:t>
            </a:r>
          </a:p>
          <a:p>
            <a:r>
              <a:rPr lang="en-IE" dirty="0" smtClean="0"/>
              <a:t>Perennial  plant with rosettes  of  leaves  and  numerous  flowers  on  slender  leafless  stalks.</a:t>
            </a:r>
          </a:p>
          <a:p>
            <a:r>
              <a:rPr lang="en-IE" dirty="0" smtClean="0"/>
              <a:t>Flowers  are  pale  yellow  with  a  darker  centre,  fragrant,  sepals  forming  a  bell  shape.</a:t>
            </a:r>
          </a:p>
          <a:p>
            <a:r>
              <a:rPr lang="en-IE" dirty="0" smtClean="0"/>
              <a:t>Found  in  well  drained  soils  in  woodlands,  old  pastures,  on  grassy  banks,  and  on  ditches.</a:t>
            </a:r>
          </a:p>
          <a:p>
            <a:r>
              <a:rPr lang="en-IE" dirty="0" smtClean="0"/>
              <a:t>Primroses  have  a  scent  and  bright  colour so  attract  bees  and  other  insects  for  pollination.</a:t>
            </a:r>
          </a:p>
          <a:p>
            <a:r>
              <a:rPr lang="en-IE" dirty="0" smtClean="0"/>
              <a:t>Primroses  flower  from  February  to   March.</a:t>
            </a:r>
          </a:p>
          <a:p>
            <a:r>
              <a:rPr lang="en-IE" dirty="0" smtClean="0"/>
              <a:t>Primroses  are   often  crossed  with  cowslips  when  they are  growing  near  each  other  and  they  produce  flowers  with  stronger  stems  like  the  cowslips  but  flowers  like  the  primrose.</a:t>
            </a:r>
          </a:p>
          <a:p>
            <a:endParaRPr lang="en-IE" dirty="0" smtClean="0"/>
          </a:p>
          <a:p>
            <a:pPr>
              <a:buNone/>
            </a:pPr>
            <a:endParaRPr lang="en-IE" dirty="0" smtClean="0"/>
          </a:p>
          <a:p>
            <a:endParaRPr lang="en-IE"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b="1" dirty="0" smtClean="0">
                <a:latin typeface="Aharoni" pitchFamily="2" charset="-79"/>
                <a:cs typeface="Aharoni" pitchFamily="2" charset="-79"/>
              </a:rPr>
              <a:t>Family  </a:t>
            </a:r>
            <a:r>
              <a:rPr lang="en-IE" b="1" dirty="0" err="1" smtClean="0">
                <a:latin typeface="Aharoni" pitchFamily="2" charset="-79"/>
                <a:cs typeface="Aharoni" pitchFamily="2" charset="-79"/>
              </a:rPr>
              <a:t>Leguminoseae</a:t>
            </a:r>
            <a:endParaRPr lang="en-IE" dirty="0"/>
          </a:p>
        </p:txBody>
      </p:sp>
      <p:sp>
        <p:nvSpPr>
          <p:cNvPr id="3" name="Content Placeholder 2"/>
          <p:cNvSpPr>
            <a:spLocks noGrp="1"/>
          </p:cNvSpPr>
          <p:nvPr>
            <p:ph idx="1"/>
          </p:nvPr>
        </p:nvSpPr>
        <p:spPr/>
        <p:txBody>
          <a:bodyPr>
            <a:noAutofit/>
          </a:bodyPr>
          <a:lstStyle/>
          <a:p>
            <a:r>
              <a:rPr lang="en-IE" sz="2000" dirty="0" err="1" smtClean="0"/>
              <a:t>Leguminoseae</a:t>
            </a:r>
            <a:r>
              <a:rPr lang="en-IE" sz="2000" dirty="0" smtClean="0"/>
              <a:t>  family  also  known  as  the  </a:t>
            </a:r>
            <a:r>
              <a:rPr lang="en-IE" sz="2000" dirty="0" err="1" smtClean="0"/>
              <a:t>fabaceae</a:t>
            </a:r>
            <a:r>
              <a:rPr lang="en-IE" sz="2000" dirty="0" smtClean="0"/>
              <a:t>  or  pea  family.</a:t>
            </a:r>
          </a:p>
          <a:p>
            <a:r>
              <a:rPr lang="en-IE" sz="2000" dirty="0" smtClean="0"/>
              <a:t>Red Clover and White  Clover  are  very  important  agricultural  plants.  (Also  Lucerne)</a:t>
            </a:r>
          </a:p>
          <a:p>
            <a:r>
              <a:rPr lang="en-IE" sz="2000" dirty="0" smtClean="0"/>
              <a:t>Red  Clover  and  White  Clover  contain  </a:t>
            </a:r>
            <a:r>
              <a:rPr lang="en-IE" sz="2000" u="sng" dirty="0" err="1" smtClean="0"/>
              <a:t>Rhizobium</a:t>
            </a:r>
            <a:r>
              <a:rPr lang="en-IE" sz="2000" u="sng" dirty="0" smtClean="0"/>
              <a:t>  Bacteria</a:t>
            </a:r>
            <a:r>
              <a:rPr lang="en-IE" sz="2000" dirty="0" smtClean="0"/>
              <a:t>  which  live  on  the  root  nodules  of  the  clover  plant  (p.58 book)</a:t>
            </a:r>
          </a:p>
          <a:p>
            <a:r>
              <a:rPr lang="en-IE" sz="2000" u="sng" dirty="0" err="1" smtClean="0"/>
              <a:t>Rhizobium</a:t>
            </a:r>
            <a:r>
              <a:rPr lang="en-IE" sz="2000" u="sng" dirty="0" smtClean="0"/>
              <a:t>  Bacteria</a:t>
            </a:r>
            <a:r>
              <a:rPr lang="en-IE" sz="2000" dirty="0" smtClean="0"/>
              <a:t>  fix  nitrogen  from  the  atmosphere  into  nitrates  that  the  plant  can  use.  </a:t>
            </a:r>
          </a:p>
          <a:p>
            <a:r>
              <a:rPr lang="en-IE" sz="2000" u="sng" dirty="0" smtClean="0"/>
              <a:t>Symbiotic  Relationship  (Symbiosis):</a:t>
            </a:r>
            <a:r>
              <a:rPr lang="en-IE" sz="2000" dirty="0" smtClean="0"/>
              <a:t>  This  is  when  two  different  species  exist  together  each  for  mutual  benefit. The  </a:t>
            </a:r>
            <a:r>
              <a:rPr lang="en-IE" sz="2000" dirty="0" err="1" smtClean="0"/>
              <a:t>Rhizobium</a:t>
            </a:r>
            <a:r>
              <a:rPr lang="en-IE" sz="2000" dirty="0" smtClean="0"/>
              <a:t>  bacteria  and  the  clover  plant  is  an  example  of  a  symbiotic  relationship.</a:t>
            </a:r>
            <a:endParaRPr lang="en-IE" sz="2000" u="sng"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IE" dirty="0" smtClean="0"/>
              <a:t>The  </a:t>
            </a:r>
            <a:r>
              <a:rPr lang="en-IE" dirty="0" err="1" smtClean="0"/>
              <a:t>Rhizobium</a:t>
            </a:r>
            <a:r>
              <a:rPr lang="en-IE" dirty="0" smtClean="0"/>
              <a:t>  bacteria  fix  nitrogen  into  nitrates  that  can  be  used  by  the  plant  and  in  return  the  plant  gives  the  bacteria  a  place  to  live  on  the  roots  and  also  food.  The  root  nodules  are  a  source  of  starch  (carbohydrate)  for  the  </a:t>
            </a:r>
            <a:r>
              <a:rPr lang="en-IE" dirty="0" err="1" smtClean="0"/>
              <a:t>Rhizobium</a:t>
            </a:r>
            <a:r>
              <a:rPr lang="en-IE" dirty="0" smtClean="0"/>
              <a:t>  bacteria.</a:t>
            </a:r>
          </a:p>
          <a:p>
            <a:r>
              <a:rPr lang="en-IE" dirty="0" smtClean="0"/>
              <a:t>Peas,  Beans,  vetch,  legumes,  </a:t>
            </a:r>
            <a:r>
              <a:rPr lang="en-IE" dirty="0" err="1" smtClean="0"/>
              <a:t>whins</a:t>
            </a:r>
            <a:r>
              <a:rPr lang="en-IE" dirty="0" smtClean="0"/>
              <a:t>  (gorse)  belong  to  this  family. Also  </a:t>
            </a:r>
            <a:r>
              <a:rPr lang="en-IE" dirty="0" err="1" smtClean="0"/>
              <a:t>Lupin</a:t>
            </a:r>
            <a:r>
              <a:rPr lang="en-IE" dirty="0" smtClean="0"/>
              <a:t>  flowers  belong  to  this  family.</a:t>
            </a:r>
            <a:endParaRPr lang="en-IE" dirty="0"/>
          </a:p>
        </p:txBody>
      </p:sp>
      <p:sp>
        <p:nvSpPr>
          <p:cNvPr id="4" name="Title 1"/>
          <p:cNvSpPr>
            <a:spLocks noGrp="1"/>
          </p:cNvSpPr>
          <p:nvPr>
            <p:ph type="title"/>
          </p:nvPr>
        </p:nvSpPr>
        <p:spPr/>
        <p:txBody>
          <a:bodyPr/>
          <a:lstStyle/>
          <a:p>
            <a:r>
              <a:rPr lang="en-IE" b="1" dirty="0" smtClean="0">
                <a:latin typeface="Aharoni" pitchFamily="2" charset="-79"/>
                <a:cs typeface="Aharoni" pitchFamily="2" charset="-79"/>
              </a:rPr>
              <a:t>Family  </a:t>
            </a:r>
            <a:r>
              <a:rPr lang="en-IE" b="1" dirty="0" err="1" smtClean="0">
                <a:latin typeface="Aharoni" pitchFamily="2" charset="-79"/>
                <a:cs typeface="Aharoni" pitchFamily="2" charset="-79"/>
              </a:rPr>
              <a:t>Leguminoseae</a:t>
            </a:r>
            <a:endParaRPr lang="en-IE"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IE" b="1" dirty="0" smtClean="0">
                <a:latin typeface="Aharoni" pitchFamily="2" charset="-79"/>
                <a:cs typeface="Aharoni" pitchFamily="2" charset="-79"/>
              </a:rPr>
              <a:t>		Family  </a:t>
            </a:r>
            <a:r>
              <a:rPr lang="en-IE" b="1" dirty="0" err="1" smtClean="0">
                <a:latin typeface="Aharoni" pitchFamily="2" charset="-79"/>
                <a:cs typeface="Aharoni" pitchFamily="2" charset="-79"/>
              </a:rPr>
              <a:t>Leguminoseae</a:t>
            </a:r>
            <a:r>
              <a:rPr lang="en-IE" b="1" dirty="0" smtClean="0">
                <a:latin typeface="Aharoni" pitchFamily="2" charset="-79"/>
                <a:cs typeface="Aharoni" pitchFamily="2" charset="-79"/>
              </a:rPr>
              <a:t>  			</a:t>
            </a:r>
            <a:r>
              <a:rPr lang="en-IE" sz="3600" b="1" dirty="0" smtClean="0">
                <a:latin typeface="Aharoni" pitchFamily="2" charset="-79"/>
                <a:cs typeface="Aharoni" pitchFamily="2" charset="-79"/>
              </a:rPr>
              <a:t>Red   Clover</a:t>
            </a:r>
            <a:endParaRPr lang="en-IE" sz="3600" dirty="0"/>
          </a:p>
        </p:txBody>
      </p:sp>
      <p:sp>
        <p:nvSpPr>
          <p:cNvPr id="8" name="Content Placeholder 7"/>
          <p:cNvSpPr>
            <a:spLocks noGrp="1"/>
          </p:cNvSpPr>
          <p:nvPr>
            <p:ph idx="1"/>
          </p:nvPr>
        </p:nvSpPr>
        <p:spPr/>
        <p:txBody>
          <a:bodyPr/>
          <a:lstStyle/>
          <a:p>
            <a:endParaRPr lang="en-IE" dirty="0" smtClean="0"/>
          </a:p>
          <a:p>
            <a:endParaRPr lang="en-IE" dirty="0" smtClean="0"/>
          </a:p>
          <a:p>
            <a:endParaRPr lang="en-IE" dirty="0"/>
          </a:p>
        </p:txBody>
      </p:sp>
      <p:pic>
        <p:nvPicPr>
          <p:cNvPr id="9" name="Picture 2" descr="http://0.tqn.com/d/landscaping/1/0/2/U/clover_red_leaf_large.jpg"/>
          <p:cNvPicPr>
            <a:picLocks noChangeAspect="1" noChangeArrowheads="1"/>
          </p:cNvPicPr>
          <p:nvPr/>
        </p:nvPicPr>
        <p:blipFill>
          <a:blip r:embed="rId3" cstate="print"/>
          <a:srcRect/>
          <a:stretch>
            <a:fillRect/>
          </a:stretch>
        </p:blipFill>
        <p:spPr bwMode="auto">
          <a:xfrm>
            <a:off x="755576" y="1341438"/>
            <a:ext cx="4176464" cy="5255914"/>
          </a:xfrm>
          <a:prstGeom prst="rect">
            <a:avLst/>
          </a:prstGeom>
          <a:noFill/>
          <a:ln w="9525">
            <a:noFill/>
            <a:miter lim="800000"/>
            <a:headEnd/>
            <a:tailEnd/>
          </a:ln>
        </p:spPr>
      </p:pic>
      <p:pic>
        <p:nvPicPr>
          <p:cNvPr id="10" name="Picture 2" descr="red_clover.jpg"/>
          <p:cNvPicPr>
            <a:picLocks noChangeAspect="1"/>
          </p:cNvPicPr>
          <p:nvPr/>
        </p:nvPicPr>
        <p:blipFill>
          <a:blip r:embed="rId4" cstate="print"/>
          <a:srcRect/>
          <a:stretch>
            <a:fillRect/>
          </a:stretch>
        </p:blipFill>
        <p:spPr bwMode="auto">
          <a:xfrm>
            <a:off x="4932040" y="1340768"/>
            <a:ext cx="4211960" cy="525591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E" b="1" dirty="0" smtClean="0">
                <a:latin typeface="Aharoni" pitchFamily="2" charset="-79"/>
                <a:cs typeface="Aharoni" pitchFamily="2" charset="-79"/>
              </a:rPr>
              <a:t>	Family  </a:t>
            </a:r>
            <a:r>
              <a:rPr lang="en-IE" b="1" dirty="0" err="1" smtClean="0">
                <a:latin typeface="Aharoni" pitchFamily="2" charset="-79"/>
                <a:cs typeface="Aharoni" pitchFamily="2" charset="-79"/>
              </a:rPr>
              <a:t>Leguminoseae</a:t>
            </a:r>
            <a:r>
              <a:rPr lang="en-IE" b="1" dirty="0" smtClean="0">
                <a:latin typeface="Aharoni" pitchFamily="2" charset="-79"/>
                <a:cs typeface="Aharoni" pitchFamily="2" charset="-79"/>
              </a:rPr>
              <a:t>  </a:t>
            </a:r>
            <a:br>
              <a:rPr lang="en-IE" b="1" dirty="0" smtClean="0">
                <a:latin typeface="Aharoni" pitchFamily="2" charset="-79"/>
                <a:cs typeface="Aharoni" pitchFamily="2" charset="-79"/>
              </a:rPr>
            </a:br>
            <a:r>
              <a:rPr lang="en-IE" b="1" dirty="0" smtClean="0">
                <a:latin typeface="Aharoni" pitchFamily="2" charset="-79"/>
                <a:cs typeface="Aharoni" pitchFamily="2" charset="-79"/>
              </a:rPr>
              <a:t> </a:t>
            </a:r>
            <a:r>
              <a:rPr lang="en-IE" sz="3600" b="1" dirty="0" smtClean="0">
                <a:latin typeface="Aharoni" pitchFamily="2" charset="-79"/>
                <a:cs typeface="Aharoni" pitchFamily="2" charset="-79"/>
              </a:rPr>
              <a:t>Red   Clover</a:t>
            </a:r>
            <a:endParaRPr lang="en-IE" dirty="0"/>
          </a:p>
        </p:txBody>
      </p:sp>
      <p:sp>
        <p:nvSpPr>
          <p:cNvPr id="3" name="Content Placeholder 2"/>
          <p:cNvSpPr>
            <a:spLocks noGrp="1"/>
          </p:cNvSpPr>
          <p:nvPr>
            <p:ph idx="1"/>
          </p:nvPr>
        </p:nvSpPr>
        <p:spPr/>
        <p:txBody>
          <a:bodyPr>
            <a:normAutofit fontScale="25000" lnSpcReduction="20000"/>
          </a:bodyPr>
          <a:lstStyle/>
          <a:p>
            <a:r>
              <a:rPr lang="en-IE" sz="14400" dirty="0" smtClean="0"/>
              <a:t>Perennial  Plant  -  it  lives  longer  than  two  years.  It  re-grows  every  year  from  the  root  producing  flowers  and  seeds. </a:t>
            </a:r>
          </a:p>
          <a:p>
            <a:r>
              <a:rPr lang="en-IE" sz="14400" dirty="0" smtClean="0"/>
              <a:t>Has  a  red/pinkish  flower.</a:t>
            </a:r>
          </a:p>
          <a:p>
            <a:r>
              <a:rPr lang="en-IE" sz="14400" dirty="0" smtClean="0"/>
              <a:t>Flowers  from  May  to  October.</a:t>
            </a:r>
          </a:p>
          <a:p>
            <a:r>
              <a:rPr lang="en-IE" sz="14400" dirty="0" smtClean="0"/>
              <a:t>Flowers  attract  bees  as  flowers  are  a  good  source  of  nectar.</a:t>
            </a:r>
          </a:p>
          <a:p>
            <a:r>
              <a:rPr lang="en-IE" sz="14400" dirty="0" smtClean="0"/>
              <a:t>Flowers  are  insect  pollinated.</a:t>
            </a:r>
          </a:p>
          <a:p>
            <a:r>
              <a:rPr lang="en-IE" sz="14400" dirty="0" smtClean="0"/>
              <a:t>Fixes  Nitrogen  (Symbiotic  Relationship)</a:t>
            </a:r>
          </a:p>
          <a:p>
            <a:r>
              <a:rPr lang="en-IE" sz="14400" dirty="0" smtClean="0"/>
              <a:t>Has hairy  leaves  and  Stems.</a:t>
            </a:r>
          </a:p>
          <a:p>
            <a:r>
              <a:rPr lang="en-IE" sz="14400" dirty="0" smtClean="0"/>
              <a:t>Grows  along  roadways,  fields,  pastures,  lawns.</a:t>
            </a:r>
          </a:p>
          <a:p>
            <a:r>
              <a:rPr lang="en-IE" sz="14400" dirty="0" smtClean="0"/>
              <a:t>Native  plant  -  folklore  tells  us  that  Red  Clover  was  used  medicinally  in  Kerry.</a:t>
            </a:r>
          </a:p>
          <a:p>
            <a:r>
              <a:rPr lang="en-IE" sz="14400" dirty="0" smtClean="0"/>
              <a:t>Leaves  are  trifoliate  -  each  leaf  is  composed  of  three  leaflets.</a:t>
            </a:r>
          </a:p>
          <a:p>
            <a:r>
              <a:rPr lang="en-IE" sz="14400" dirty="0" smtClean="0"/>
              <a:t>Can  grow  up  to  80centimetres.</a:t>
            </a:r>
          </a:p>
          <a:p>
            <a:r>
              <a:rPr lang="en-IE" sz="14400" dirty="0" smtClean="0"/>
              <a:t>Used  in  seed  mixtures  by  farmers.  (P. 232)</a:t>
            </a:r>
          </a:p>
          <a:p>
            <a:r>
              <a:rPr lang="en-IE" sz="14400" dirty="0" smtClean="0"/>
              <a:t>Fruit  is  known  as  a  pod</a:t>
            </a:r>
          </a:p>
          <a:p>
            <a:r>
              <a:rPr lang="en-IE" sz="14400" dirty="0" smtClean="0"/>
              <a:t>Produces  </a:t>
            </a:r>
            <a:r>
              <a:rPr lang="en-IE" sz="14400" u="sng" dirty="0" err="1" smtClean="0"/>
              <a:t>Stolons</a:t>
            </a:r>
            <a:r>
              <a:rPr lang="en-IE" sz="14400" dirty="0" smtClean="0"/>
              <a:t>  so  spreads  quickly  within  a  sward.  </a:t>
            </a:r>
          </a:p>
          <a:p>
            <a:r>
              <a:rPr lang="en-IE" sz="14400" u="sng" dirty="0" err="1" smtClean="0"/>
              <a:t>Stolon</a:t>
            </a:r>
            <a:r>
              <a:rPr lang="en-IE" sz="14400" u="sng" dirty="0" smtClean="0"/>
              <a:t>:</a:t>
            </a:r>
            <a:r>
              <a:rPr lang="en-IE" sz="14400" dirty="0" smtClean="0"/>
              <a:t>  is  a  form  of  vegetative  reproduction  whereby  a  branch  of  the  parent  plant  produces  roots  when  it  comes  in  contact  with  soil  and  a  new  plant  develops.</a:t>
            </a:r>
            <a:endParaRPr lang="en-IE" sz="14400" u="sng" dirty="0" smtClean="0"/>
          </a:p>
          <a:p>
            <a:endParaRPr lang="en-IE" sz="7600" dirty="0" smtClean="0"/>
          </a:p>
          <a:p>
            <a:endParaRPr lang="en-IE" dirty="0"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E" b="1" dirty="0" smtClean="0">
                <a:latin typeface="Aharoni" pitchFamily="2" charset="-79"/>
                <a:cs typeface="Aharoni" pitchFamily="2" charset="-79"/>
              </a:rPr>
              <a:t>Family  </a:t>
            </a:r>
            <a:r>
              <a:rPr lang="en-IE" b="1" dirty="0" err="1" smtClean="0">
                <a:latin typeface="Aharoni" pitchFamily="2" charset="-79"/>
                <a:cs typeface="Aharoni" pitchFamily="2" charset="-79"/>
              </a:rPr>
              <a:t>Leguminoseae</a:t>
            </a:r>
            <a:r>
              <a:rPr lang="en-IE" b="1" dirty="0" smtClean="0">
                <a:latin typeface="Aharoni" pitchFamily="2" charset="-79"/>
                <a:cs typeface="Aharoni" pitchFamily="2" charset="-79"/>
              </a:rPr>
              <a:t>  </a:t>
            </a:r>
            <a:br>
              <a:rPr lang="en-IE" b="1" dirty="0" smtClean="0">
                <a:latin typeface="Aharoni" pitchFamily="2" charset="-79"/>
                <a:cs typeface="Aharoni" pitchFamily="2" charset="-79"/>
              </a:rPr>
            </a:br>
            <a:r>
              <a:rPr lang="en-IE" b="1" dirty="0" smtClean="0">
                <a:latin typeface="Aharoni" pitchFamily="2" charset="-79"/>
                <a:cs typeface="Aharoni" pitchFamily="2" charset="-79"/>
              </a:rPr>
              <a:t> </a:t>
            </a:r>
            <a:r>
              <a:rPr lang="en-IE" sz="3600" b="1" dirty="0" smtClean="0">
                <a:latin typeface="Aharoni" pitchFamily="2" charset="-79"/>
                <a:cs typeface="Aharoni" pitchFamily="2" charset="-79"/>
              </a:rPr>
              <a:t>Red   Clover</a:t>
            </a:r>
            <a:endParaRPr lang="en-IE" dirty="0"/>
          </a:p>
        </p:txBody>
      </p:sp>
      <p:sp>
        <p:nvSpPr>
          <p:cNvPr id="3" name="Content Placeholder 2"/>
          <p:cNvSpPr>
            <a:spLocks noGrp="1"/>
          </p:cNvSpPr>
          <p:nvPr>
            <p:ph idx="1"/>
          </p:nvPr>
        </p:nvSpPr>
        <p:spPr/>
        <p:txBody>
          <a:bodyPr>
            <a:noAutofit/>
          </a:bodyPr>
          <a:lstStyle/>
          <a:p>
            <a:r>
              <a:rPr lang="en-IE" u="sng" dirty="0" smtClean="0"/>
              <a:t>Advantages  of  Red  Clover</a:t>
            </a:r>
          </a:p>
          <a:p>
            <a:r>
              <a:rPr lang="en-IE" dirty="0" smtClean="0"/>
              <a:t>Highly  digestible  -this  means   that  a  high  proportion  of  the  red  clover  consumed  is  assimilated   and  used  by  the  animals  body.  </a:t>
            </a:r>
          </a:p>
          <a:p>
            <a:r>
              <a:rPr lang="en-IE" dirty="0" smtClean="0"/>
              <a:t>Very  productive  -  it  provides  a  high  yield  of  silage  and  can  be  cut  a  number  of  times  in  a  season.</a:t>
            </a:r>
          </a:p>
          <a:p>
            <a:r>
              <a:rPr lang="en-IE" dirty="0" smtClean="0"/>
              <a:t>Very  palatable  - this  means  that  it  is  tasty  for  animals  to  eat.</a:t>
            </a:r>
          </a:p>
          <a:p>
            <a:r>
              <a:rPr lang="en-IE" dirty="0" smtClean="0"/>
              <a:t>Fixes  Nitrogen.</a:t>
            </a:r>
          </a:p>
          <a:p>
            <a:r>
              <a:rPr lang="en-IE" dirty="0" smtClean="0"/>
              <a:t>High  in  Protein</a:t>
            </a:r>
          </a:p>
          <a:p>
            <a:r>
              <a:rPr lang="en-IE" dirty="0" smtClean="0"/>
              <a:t>Its  tap  root  system  improves  soil  aeration  and  soil  structure.</a:t>
            </a:r>
          </a:p>
          <a:p>
            <a:r>
              <a:rPr lang="en-IE" dirty="0" smtClean="0"/>
              <a:t>Attracts  bees  for  pollination  so  improves  the  </a:t>
            </a:r>
            <a:r>
              <a:rPr lang="en-IE" u="sng" dirty="0" smtClean="0"/>
              <a:t>biodiversity</a:t>
            </a:r>
            <a:r>
              <a:rPr lang="en-IE" dirty="0" smtClean="0"/>
              <a:t>  of  a  field.</a:t>
            </a:r>
          </a:p>
          <a:p>
            <a:r>
              <a:rPr lang="en-IE" u="sng" dirty="0" smtClean="0"/>
              <a:t>Biodiversity:</a:t>
            </a:r>
            <a:r>
              <a:rPr lang="en-IE" dirty="0" smtClean="0"/>
              <a:t>  is  all  the  living  organisms  within  an  eco-system,  this  includes  plants,  animals  and  micro-organisms.  (P.215)</a:t>
            </a:r>
            <a:endParaRPr lang="en-IE" u="sng"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E" b="1" dirty="0" smtClean="0">
                <a:latin typeface="Aharoni" pitchFamily="2" charset="-79"/>
                <a:cs typeface="Aharoni" pitchFamily="2" charset="-79"/>
              </a:rPr>
              <a:t>	Family  </a:t>
            </a:r>
            <a:r>
              <a:rPr lang="en-IE" b="1" dirty="0" err="1" smtClean="0">
                <a:latin typeface="Aharoni" pitchFamily="2" charset="-79"/>
                <a:cs typeface="Aharoni" pitchFamily="2" charset="-79"/>
              </a:rPr>
              <a:t>Leguminoseae</a:t>
            </a:r>
            <a:r>
              <a:rPr lang="en-IE" b="1" dirty="0" smtClean="0">
                <a:latin typeface="Aharoni" pitchFamily="2" charset="-79"/>
                <a:cs typeface="Aharoni" pitchFamily="2" charset="-79"/>
              </a:rPr>
              <a:t>  	</a:t>
            </a:r>
            <a:r>
              <a:rPr lang="en-IE" sz="3600" b="1" dirty="0" smtClean="0">
                <a:latin typeface="Aharoni" pitchFamily="2" charset="-79"/>
                <a:cs typeface="Aharoni" pitchFamily="2" charset="-79"/>
              </a:rPr>
              <a:t>White   Clover</a:t>
            </a:r>
            <a:endParaRPr lang="en-IE" dirty="0"/>
          </a:p>
        </p:txBody>
      </p:sp>
      <p:pic>
        <p:nvPicPr>
          <p:cNvPr id="4" name="Picture 2" descr="http://0.tqn.com/d/landscaping/1/0/2/U/clover_red_leaf_large.jpg"/>
          <p:cNvPicPr>
            <a:picLocks noGrp="1" noChangeAspect="1" noChangeArrowheads="1"/>
          </p:cNvPicPr>
          <p:nvPr>
            <p:ph idx="1"/>
          </p:nvPr>
        </p:nvPicPr>
        <p:blipFill>
          <a:blip r:embed="rId2" cstate="print"/>
          <a:srcRect/>
          <a:stretch>
            <a:fillRect/>
          </a:stretch>
        </p:blipFill>
        <p:spPr bwMode="auto">
          <a:xfrm>
            <a:off x="0" y="1600200"/>
            <a:ext cx="4932041" cy="4525963"/>
          </a:xfrm>
          <a:prstGeom prst="rect">
            <a:avLst/>
          </a:prstGeom>
          <a:noFill/>
          <a:ln w="9525">
            <a:noFill/>
            <a:miter lim="800000"/>
            <a:headEnd/>
            <a:tailEnd/>
          </a:ln>
        </p:spPr>
      </p:pic>
      <p:pic>
        <p:nvPicPr>
          <p:cNvPr id="5" name="Picture 2" descr="White Clover.jpg"/>
          <p:cNvPicPr>
            <a:picLocks noChangeAspect="1"/>
          </p:cNvPicPr>
          <p:nvPr/>
        </p:nvPicPr>
        <p:blipFill>
          <a:blip r:embed="rId3" cstate="print"/>
          <a:srcRect/>
          <a:stretch>
            <a:fillRect/>
          </a:stretch>
        </p:blipFill>
        <p:spPr bwMode="auto">
          <a:xfrm>
            <a:off x="4932040" y="1556792"/>
            <a:ext cx="4211960" cy="46085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E" b="1" dirty="0" smtClean="0">
                <a:latin typeface="Aharoni" pitchFamily="2" charset="-79"/>
                <a:cs typeface="Aharoni" pitchFamily="2" charset="-79"/>
              </a:rPr>
              <a:t>	Family  </a:t>
            </a:r>
            <a:r>
              <a:rPr lang="en-IE" b="1" dirty="0" err="1" smtClean="0">
                <a:latin typeface="Aharoni" pitchFamily="2" charset="-79"/>
                <a:cs typeface="Aharoni" pitchFamily="2" charset="-79"/>
              </a:rPr>
              <a:t>Leguminoseae</a:t>
            </a:r>
            <a:r>
              <a:rPr lang="en-IE" b="1" dirty="0" smtClean="0">
                <a:latin typeface="Aharoni" pitchFamily="2" charset="-79"/>
                <a:cs typeface="Aharoni" pitchFamily="2" charset="-79"/>
              </a:rPr>
              <a:t>  	     </a:t>
            </a:r>
            <a:r>
              <a:rPr lang="en-IE" sz="3600" b="1" dirty="0" smtClean="0">
                <a:latin typeface="Aharoni" pitchFamily="2" charset="-79"/>
                <a:cs typeface="Aharoni" pitchFamily="2" charset="-79"/>
              </a:rPr>
              <a:t>White   Clover</a:t>
            </a:r>
            <a:endParaRPr lang="en-IE" dirty="0"/>
          </a:p>
        </p:txBody>
      </p:sp>
      <p:sp>
        <p:nvSpPr>
          <p:cNvPr id="3" name="Content Placeholder 2"/>
          <p:cNvSpPr>
            <a:spLocks noGrp="1"/>
          </p:cNvSpPr>
          <p:nvPr>
            <p:ph idx="1"/>
          </p:nvPr>
        </p:nvSpPr>
        <p:spPr/>
        <p:txBody>
          <a:bodyPr>
            <a:normAutofit fontScale="25000" lnSpcReduction="20000"/>
          </a:bodyPr>
          <a:lstStyle/>
          <a:p>
            <a:r>
              <a:rPr lang="en-IE" sz="12800" dirty="0" smtClean="0"/>
              <a:t>Perennial  Plant  -  lives  longer  than  two  years.  It  re-grows  every  year  from  the  root  producing  flowers  and  seeds.</a:t>
            </a:r>
          </a:p>
          <a:p>
            <a:r>
              <a:rPr lang="en-IE" sz="12800" dirty="0" smtClean="0"/>
              <a:t>Has  a  White  Flower.</a:t>
            </a:r>
          </a:p>
          <a:p>
            <a:r>
              <a:rPr lang="en-IE" sz="12800" dirty="0" smtClean="0"/>
              <a:t>No  hairs  on  stems / leaves.</a:t>
            </a:r>
          </a:p>
          <a:p>
            <a:r>
              <a:rPr lang="en-IE" sz="12800" dirty="0" smtClean="0"/>
              <a:t>Smaller  plant  than  red  clover.</a:t>
            </a:r>
          </a:p>
          <a:p>
            <a:r>
              <a:rPr lang="en-IE" sz="12800" dirty="0" smtClean="0"/>
              <a:t>Fixes  Nitrogen (Symbiotic  Relationship)</a:t>
            </a:r>
          </a:p>
          <a:p>
            <a:r>
              <a:rPr lang="en-IE" sz="12800" dirty="0" smtClean="0"/>
              <a:t>Used  in  seed  mixtures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b="1" dirty="0" smtClean="0">
                <a:latin typeface="Aharoni" pitchFamily="2" charset="-79"/>
                <a:cs typeface="Aharoni" pitchFamily="2" charset="-79"/>
              </a:rPr>
              <a:t>Plant  Families</a:t>
            </a:r>
            <a:endParaRPr lang="en-IE" dirty="0"/>
          </a:p>
        </p:txBody>
      </p:sp>
      <p:sp>
        <p:nvSpPr>
          <p:cNvPr id="3" name="Content Placeholder 2"/>
          <p:cNvSpPr>
            <a:spLocks noGrp="1"/>
          </p:cNvSpPr>
          <p:nvPr>
            <p:ph idx="1"/>
          </p:nvPr>
        </p:nvSpPr>
        <p:spPr/>
        <p:txBody>
          <a:bodyPr>
            <a:normAutofit fontScale="92500" lnSpcReduction="20000"/>
          </a:bodyPr>
          <a:lstStyle/>
          <a:p>
            <a:r>
              <a:rPr lang="en-IE" b="1" u="sng" dirty="0" err="1" smtClean="0"/>
              <a:t>Junaceae</a:t>
            </a:r>
            <a:r>
              <a:rPr lang="en-IE" b="1" u="sng" dirty="0" smtClean="0"/>
              <a:t>  Family  </a:t>
            </a:r>
            <a:r>
              <a:rPr lang="en-IE" dirty="0" smtClean="0"/>
              <a:t>-  Rushes.</a:t>
            </a:r>
          </a:p>
          <a:p>
            <a:r>
              <a:rPr lang="en-IE" b="1" u="sng" dirty="0" err="1" smtClean="0"/>
              <a:t>Solanaceae</a:t>
            </a:r>
            <a:r>
              <a:rPr lang="en-IE" b="1" u="sng" dirty="0" smtClean="0"/>
              <a:t>  Family  </a:t>
            </a:r>
            <a:r>
              <a:rPr lang="en-IE" dirty="0" smtClean="0"/>
              <a:t>-  Potatoes,  tomatoes,  aubergines,  peppers.</a:t>
            </a:r>
          </a:p>
          <a:p>
            <a:r>
              <a:rPr lang="en-IE" b="1" u="sng" dirty="0" err="1" smtClean="0"/>
              <a:t>Cruciferae</a:t>
            </a:r>
            <a:r>
              <a:rPr lang="en-IE" b="1" u="sng" dirty="0" smtClean="0"/>
              <a:t>  Family  </a:t>
            </a:r>
            <a:r>
              <a:rPr lang="en-IE" dirty="0" smtClean="0"/>
              <a:t>-  cabbage,  Kale,  Turnips,  Cauliflower,  Broccoli, Oil  seed  Rape.</a:t>
            </a:r>
          </a:p>
          <a:p>
            <a:r>
              <a:rPr lang="en-IE" b="1" u="sng" dirty="0" err="1" smtClean="0"/>
              <a:t>Rosaceae</a:t>
            </a:r>
            <a:r>
              <a:rPr lang="en-IE" b="1" u="sng" dirty="0" smtClean="0"/>
              <a:t>  Family  </a:t>
            </a:r>
            <a:r>
              <a:rPr lang="en-IE" dirty="0" smtClean="0"/>
              <a:t>-   Strawberry,  Apple,  Cherry,  Blackberry,  Dog  Rose,</a:t>
            </a:r>
          </a:p>
          <a:p>
            <a:r>
              <a:rPr lang="en-IE" b="1" u="sng" dirty="0" err="1" smtClean="0"/>
              <a:t>Chenopodeaceae</a:t>
            </a:r>
            <a:r>
              <a:rPr lang="en-IE" b="1" u="sng" dirty="0" smtClean="0"/>
              <a:t>  Family  </a:t>
            </a:r>
            <a:r>
              <a:rPr lang="en-IE" dirty="0" smtClean="0"/>
              <a:t>- </a:t>
            </a:r>
            <a:r>
              <a:rPr lang="en-IE" dirty="0" err="1" smtClean="0"/>
              <a:t>Sugarbeet</a:t>
            </a:r>
            <a:r>
              <a:rPr lang="en-IE" dirty="0" smtClean="0"/>
              <a:t>,  Fodder  Beet,  </a:t>
            </a:r>
            <a:r>
              <a:rPr lang="en-IE" dirty="0" err="1" smtClean="0"/>
              <a:t>Mangels</a:t>
            </a:r>
            <a:r>
              <a:rPr lang="en-IE" dirty="0" smtClean="0"/>
              <a:t>,  Beetroot,  Fat  Hen.</a:t>
            </a:r>
          </a:p>
          <a:p>
            <a:r>
              <a:rPr lang="en-IE" b="1" u="sng" dirty="0" err="1" smtClean="0"/>
              <a:t>Araliaceae</a:t>
            </a:r>
            <a:r>
              <a:rPr lang="en-IE" b="1" u="sng" dirty="0" smtClean="0"/>
              <a:t>  Family  </a:t>
            </a:r>
            <a:r>
              <a:rPr lang="en-IE" dirty="0" smtClean="0"/>
              <a:t>-  Ivy,  </a:t>
            </a:r>
          </a:p>
          <a:p>
            <a:endParaRPr lang="en-IE" dirty="0" smtClean="0"/>
          </a:p>
          <a:p>
            <a:endParaRPr lang="en-IE" dirty="0" smtClean="0"/>
          </a:p>
          <a:p>
            <a:endParaRPr lang="en-IE"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E" b="1" dirty="0">
                <a:solidFill>
                  <a:srgbClr val="000000"/>
                </a:solidFill>
                <a:latin typeface="Aharoni" panose="02010803020104030203" pitchFamily="2" charset="-79"/>
                <a:cs typeface="Aharoni" panose="02010803020104030203" pitchFamily="2" charset="-79"/>
              </a:rPr>
              <a:t>Family  </a:t>
            </a:r>
            <a:r>
              <a:rPr lang="en-IE" b="1" dirty="0" err="1">
                <a:solidFill>
                  <a:srgbClr val="000000"/>
                </a:solidFill>
                <a:latin typeface="Aharoni" panose="02010803020104030203" pitchFamily="2" charset="-79"/>
                <a:cs typeface="Aharoni" panose="02010803020104030203" pitchFamily="2" charset="-79"/>
              </a:rPr>
              <a:t>Leguminoseae</a:t>
            </a:r>
            <a:r>
              <a:rPr lang="en-IE" b="1" dirty="0">
                <a:solidFill>
                  <a:srgbClr val="000000"/>
                </a:solidFill>
                <a:latin typeface="Aharoni" panose="02010803020104030203" pitchFamily="2" charset="-79"/>
                <a:cs typeface="Aharoni" panose="02010803020104030203" pitchFamily="2" charset="-79"/>
              </a:rPr>
              <a:t>  	     </a:t>
            </a:r>
            <a:r>
              <a:rPr lang="en-IE" sz="3600" b="1" dirty="0">
                <a:solidFill>
                  <a:srgbClr val="000000"/>
                </a:solidFill>
                <a:latin typeface="Aharoni" panose="02010803020104030203" pitchFamily="2" charset="-79"/>
                <a:cs typeface="Aharoni" panose="02010803020104030203" pitchFamily="2" charset="-79"/>
              </a:rPr>
              <a:t>White   Clover</a:t>
            </a:r>
            <a:endParaRPr lang="en-IE" dirty="0"/>
          </a:p>
        </p:txBody>
      </p:sp>
      <p:sp>
        <p:nvSpPr>
          <p:cNvPr id="3" name="Content Placeholder 2"/>
          <p:cNvSpPr>
            <a:spLocks noGrp="1"/>
          </p:cNvSpPr>
          <p:nvPr>
            <p:ph idx="1"/>
          </p:nvPr>
        </p:nvSpPr>
        <p:spPr/>
        <p:txBody>
          <a:bodyPr>
            <a:normAutofit fontScale="92500"/>
          </a:bodyPr>
          <a:lstStyle/>
          <a:p>
            <a:pPr marL="347472" indent="-347472">
              <a:spcBef>
                <a:spcPts val="768"/>
              </a:spcBef>
              <a:buSzPts val="3200"/>
            </a:pPr>
            <a:r>
              <a:rPr lang="en-IE" sz="2800" dirty="0">
                <a:solidFill>
                  <a:srgbClr val="000000"/>
                </a:solidFill>
                <a:latin typeface="Calibri" panose="020F0502020204030204" pitchFamily="34" charset="0"/>
              </a:rPr>
              <a:t>Produces  </a:t>
            </a:r>
            <a:r>
              <a:rPr lang="en-IE" sz="2800" u="sng" dirty="0" err="1">
                <a:solidFill>
                  <a:srgbClr val="000000"/>
                </a:solidFill>
                <a:latin typeface="Calibri" panose="020F0502020204030204" pitchFamily="34" charset="0"/>
              </a:rPr>
              <a:t>stolons</a:t>
            </a:r>
            <a:r>
              <a:rPr lang="en-IE" sz="2800" dirty="0">
                <a:solidFill>
                  <a:srgbClr val="000000"/>
                </a:solidFill>
                <a:latin typeface="Calibri" panose="020F0502020204030204" pitchFamily="34" charset="0"/>
              </a:rPr>
              <a:t>  -  so  it  spreads  </a:t>
            </a:r>
            <a:r>
              <a:rPr lang="en-IE" dirty="0">
                <a:solidFill>
                  <a:srgbClr val="000000"/>
                </a:solidFill>
                <a:latin typeface="Calibri" panose="020F0502020204030204" pitchFamily="34" charset="0"/>
              </a:rPr>
              <a:t>quickly  within  a  sward.  The  </a:t>
            </a:r>
            <a:r>
              <a:rPr lang="en-IE" dirty="0" err="1">
                <a:solidFill>
                  <a:srgbClr val="000000"/>
                </a:solidFill>
                <a:latin typeface="Calibri" panose="020F0502020204030204" pitchFamily="34" charset="0"/>
              </a:rPr>
              <a:t>stolons</a:t>
            </a:r>
            <a:r>
              <a:rPr lang="en-IE" dirty="0">
                <a:solidFill>
                  <a:srgbClr val="000000"/>
                </a:solidFill>
                <a:latin typeface="Calibri" panose="020F0502020204030204" pitchFamily="34" charset="0"/>
              </a:rPr>
              <a:t>  take  root  when  they  are  trampled  into  the  soil  and  this  provides  good  ground  cover  preventing  weed  establishment.</a:t>
            </a:r>
            <a:endParaRPr lang="en-IE" sz="2800" dirty="0"/>
          </a:p>
          <a:p>
            <a:pPr marL="347472" indent="-347472">
              <a:spcBef>
                <a:spcPts val="864"/>
              </a:spcBef>
            </a:pPr>
            <a:r>
              <a:rPr lang="en-IE" u="sng" dirty="0">
                <a:solidFill>
                  <a:srgbClr val="000000"/>
                </a:solidFill>
                <a:latin typeface="Calibri" panose="020F0502020204030204" pitchFamily="34" charset="0"/>
              </a:rPr>
              <a:t>Stolon:</a:t>
            </a:r>
            <a:r>
              <a:rPr lang="en-IE" dirty="0">
                <a:solidFill>
                  <a:srgbClr val="000000"/>
                </a:solidFill>
                <a:latin typeface="Calibri" panose="020F0502020204030204" pitchFamily="34" charset="0"/>
              </a:rPr>
              <a:t>  is  a  form  of  vegetative  reproduction  whereby  a  branch  of  the  parent  plant  produces  roots  when  it  comes  in  contact  with  soil  and  a  new  plant  develops.</a:t>
            </a:r>
            <a:endParaRPr lang="en-IE" dirty="0"/>
          </a:p>
          <a:p>
            <a:endParaRPr lang="en-IE" dirty="0"/>
          </a:p>
        </p:txBody>
      </p:sp>
    </p:spTree>
    <p:extLst>
      <p:ext uri="{BB962C8B-B14F-4D97-AF65-F5344CB8AC3E}">
        <p14:creationId xmlns:p14="http://schemas.microsoft.com/office/powerpoint/2010/main" val="25138617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E" b="1" dirty="0" smtClean="0">
                <a:latin typeface="Aharoni" pitchFamily="2" charset="-79"/>
                <a:cs typeface="Aharoni" pitchFamily="2" charset="-79"/>
              </a:rPr>
              <a:t>Family  </a:t>
            </a:r>
            <a:r>
              <a:rPr lang="en-IE" b="1" dirty="0" err="1" smtClean="0">
                <a:latin typeface="Aharoni" pitchFamily="2" charset="-79"/>
                <a:cs typeface="Aharoni" pitchFamily="2" charset="-79"/>
              </a:rPr>
              <a:t>Leguminoseae</a:t>
            </a:r>
            <a:r>
              <a:rPr lang="en-IE" b="1" dirty="0" smtClean="0">
                <a:latin typeface="Aharoni" pitchFamily="2" charset="-79"/>
                <a:cs typeface="Aharoni" pitchFamily="2" charset="-79"/>
              </a:rPr>
              <a:t>  	     </a:t>
            </a:r>
            <a:r>
              <a:rPr lang="en-IE" sz="3600" b="1" dirty="0" smtClean="0">
                <a:latin typeface="Aharoni" pitchFamily="2" charset="-79"/>
                <a:cs typeface="Aharoni" pitchFamily="2" charset="-79"/>
              </a:rPr>
              <a:t>White   Clover</a:t>
            </a:r>
            <a:endParaRPr lang="en-IE" dirty="0"/>
          </a:p>
        </p:txBody>
      </p:sp>
      <p:sp>
        <p:nvSpPr>
          <p:cNvPr id="3" name="Content Placeholder 2"/>
          <p:cNvSpPr>
            <a:spLocks noGrp="1"/>
          </p:cNvSpPr>
          <p:nvPr>
            <p:ph idx="1"/>
          </p:nvPr>
        </p:nvSpPr>
        <p:spPr/>
        <p:txBody>
          <a:bodyPr>
            <a:noAutofit/>
          </a:bodyPr>
          <a:lstStyle/>
          <a:p>
            <a:r>
              <a:rPr lang="en-IE" sz="4000" u="sng" dirty="0" smtClean="0"/>
              <a:t>Advantages  of  White  Clover</a:t>
            </a:r>
          </a:p>
          <a:p>
            <a:r>
              <a:rPr lang="en-IE" sz="4000" dirty="0" smtClean="0"/>
              <a:t>High  in  Protein  -  protein  is  needed  for  growth  and  repair  of  cells.</a:t>
            </a:r>
          </a:p>
          <a:p>
            <a:r>
              <a:rPr lang="en-IE" sz="4000" dirty="0" smtClean="0"/>
              <a:t>Fixes  Nitrogen.</a:t>
            </a:r>
          </a:p>
          <a:p>
            <a:r>
              <a:rPr lang="en-IE" sz="4000" dirty="0" smtClean="0"/>
              <a:t>Highly  Productive  -  high  yields  (amounts).</a:t>
            </a:r>
          </a:p>
          <a:p>
            <a:r>
              <a:rPr lang="en-IE" sz="4000" dirty="0" smtClean="0"/>
              <a:t>Highly  Palatable  -  tasty  for  animals  to  eat.</a:t>
            </a:r>
          </a:p>
          <a:p>
            <a:r>
              <a:rPr lang="en-IE" sz="4000" dirty="0" smtClean="0"/>
              <a:t>Highly  digestible  -  used  by  the  animals  body  for  meat  or  milk  production.</a:t>
            </a:r>
          </a:p>
          <a:p>
            <a:r>
              <a:rPr lang="en-IE" sz="4000" dirty="0" smtClean="0"/>
              <a:t>Provides  good  ground  cover  which  helps  to  prevent  the  spread  of  weeds.</a:t>
            </a:r>
          </a:p>
          <a:p>
            <a:r>
              <a:rPr lang="en-IE" sz="4000" dirty="0" smtClean="0"/>
              <a:t>High  mineral  content.</a:t>
            </a:r>
          </a:p>
          <a:p>
            <a:r>
              <a:rPr lang="en-IE" sz="4000" dirty="0" smtClean="0"/>
              <a:t>Reduces  use  of  chemicals  especially  in  organic  farming.</a:t>
            </a:r>
            <a:endParaRPr lang="en-IE" sz="4000"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E" dirty="0" smtClean="0"/>
              <a:t> </a:t>
            </a:r>
            <a:r>
              <a:rPr lang="en-IE" b="1" dirty="0" smtClean="0">
                <a:latin typeface="Aharoni" pitchFamily="2" charset="-79"/>
                <a:cs typeface="Aharoni" pitchFamily="2" charset="-79"/>
              </a:rPr>
              <a:t>Family  </a:t>
            </a:r>
            <a:r>
              <a:rPr lang="en-IE" b="1" dirty="0" err="1" smtClean="0">
                <a:latin typeface="Aharoni" pitchFamily="2" charset="-79"/>
                <a:cs typeface="Aharoni" pitchFamily="2" charset="-79"/>
              </a:rPr>
              <a:t>Leguminoseae</a:t>
            </a:r>
            <a:r>
              <a:rPr lang="en-IE" b="1" dirty="0" smtClean="0">
                <a:latin typeface="Aharoni" pitchFamily="2" charset="-79"/>
                <a:cs typeface="Aharoni" pitchFamily="2" charset="-79"/>
              </a:rPr>
              <a:t/>
            </a:r>
            <a:br>
              <a:rPr lang="en-IE" b="1" dirty="0" smtClean="0">
                <a:latin typeface="Aharoni" pitchFamily="2" charset="-79"/>
                <a:cs typeface="Aharoni" pitchFamily="2" charset="-79"/>
              </a:rPr>
            </a:br>
            <a:r>
              <a:rPr lang="en-IE" sz="3100" b="1" dirty="0" smtClean="0">
                <a:latin typeface="Aharoni" pitchFamily="2" charset="-79"/>
                <a:cs typeface="Aharoni" pitchFamily="2" charset="-79"/>
              </a:rPr>
              <a:t>Differences between  Red  and  White  Clover</a:t>
            </a:r>
            <a:endParaRPr lang="en-IE" sz="3100" dirty="0"/>
          </a:p>
        </p:txBody>
      </p:sp>
      <p:sp>
        <p:nvSpPr>
          <p:cNvPr id="4" name="Text Placeholder 3"/>
          <p:cNvSpPr>
            <a:spLocks noGrp="1"/>
          </p:cNvSpPr>
          <p:nvPr>
            <p:ph type="body" idx="1"/>
          </p:nvPr>
        </p:nvSpPr>
        <p:spPr/>
        <p:txBody>
          <a:bodyPr/>
          <a:lstStyle/>
          <a:p>
            <a:r>
              <a:rPr lang="en-IE" dirty="0" smtClean="0"/>
              <a:t>	White  Clover</a:t>
            </a:r>
            <a:endParaRPr lang="en-IE" dirty="0"/>
          </a:p>
        </p:txBody>
      </p:sp>
      <p:sp>
        <p:nvSpPr>
          <p:cNvPr id="3" name="Content Placeholder 2"/>
          <p:cNvSpPr>
            <a:spLocks noGrp="1"/>
          </p:cNvSpPr>
          <p:nvPr>
            <p:ph sz="half" idx="2"/>
          </p:nvPr>
        </p:nvSpPr>
        <p:spPr/>
        <p:txBody>
          <a:bodyPr>
            <a:normAutofit/>
          </a:bodyPr>
          <a:lstStyle/>
          <a:p>
            <a:r>
              <a:rPr lang="en-IE" dirty="0" smtClean="0"/>
              <a:t> White  Flower.</a:t>
            </a:r>
          </a:p>
          <a:p>
            <a:r>
              <a:rPr lang="en-IE" dirty="0" smtClean="0"/>
              <a:t>Short  Plant.</a:t>
            </a:r>
          </a:p>
          <a:p>
            <a:r>
              <a:rPr lang="en-IE" dirty="0" smtClean="0"/>
              <a:t>Creeping  growth  habit.</a:t>
            </a:r>
          </a:p>
          <a:p>
            <a:r>
              <a:rPr lang="en-IE" dirty="0" smtClean="0"/>
              <a:t>No  hairs  on  leaves  or  stems.</a:t>
            </a:r>
          </a:p>
          <a:p>
            <a:r>
              <a:rPr lang="en-IE" dirty="0" smtClean="0"/>
              <a:t>  Has  Small  leaves.</a:t>
            </a:r>
          </a:p>
          <a:p>
            <a:r>
              <a:rPr lang="en-IE" dirty="0" smtClean="0"/>
              <a:t>Good  at  fixing  nitrogen.</a:t>
            </a:r>
          </a:p>
          <a:p>
            <a:r>
              <a:rPr lang="en-IE" dirty="0" smtClean="0"/>
              <a:t>Good  quality.</a:t>
            </a:r>
          </a:p>
          <a:p>
            <a:r>
              <a:rPr lang="en-IE" dirty="0" smtClean="0"/>
              <a:t>Persistent.</a:t>
            </a:r>
            <a:endParaRPr lang="en-IE" dirty="0"/>
          </a:p>
        </p:txBody>
      </p:sp>
      <p:sp>
        <p:nvSpPr>
          <p:cNvPr id="5" name="Text Placeholder 4"/>
          <p:cNvSpPr>
            <a:spLocks noGrp="1"/>
          </p:cNvSpPr>
          <p:nvPr>
            <p:ph type="body" sz="quarter" idx="3"/>
          </p:nvPr>
        </p:nvSpPr>
        <p:spPr/>
        <p:txBody>
          <a:bodyPr/>
          <a:lstStyle/>
          <a:p>
            <a:r>
              <a:rPr lang="en-IE" dirty="0" smtClean="0"/>
              <a:t>	Red  Clover</a:t>
            </a:r>
            <a:endParaRPr lang="en-IE" dirty="0"/>
          </a:p>
        </p:txBody>
      </p:sp>
      <p:sp>
        <p:nvSpPr>
          <p:cNvPr id="6" name="Content Placeholder 5"/>
          <p:cNvSpPr>
            <a:spLocks noGrp="1"/>
          </p:cNvSpPr>
          <p:nvPr>
            <p:ph sz="quarter" idx="4"/>
          </p:nvPr>
        </p:nvSpPr>
        <p:spPr/>
        <p:txBody>
          <a:bodyPr/>
          <a:lstStyle/>
          <a:p>
            <a:r>
              <a:rPr lang="en-IE" dirty="0" smtClean="0"/>
              <a:t>Red / Pink  Flower</a:t>
            </a:r>
          </a:p>
          <a:p>
            <a:r>
              <a:rPr lang="en-IE" dirty="0" smtClean="0"/>
              <a:t>A  taller  plant.</a:t>
            </a:r>
          </a:p>
          <a:p>
            <a:r>
              <a:rPr lang="en-IE" dirty="0" smtClean="0"/>
              <a:t>Erect  Growth  habit.</a:t>
            </a:r>
          </a:p>
          <a:p>
            <a:r>
              <a:rPr lang="en-IE" dirty="0" smtClean="0"/>
              <a:t>Hairs  on  leaves  and  stem.</a:t>
            </a:r>
          </a:p>
          <a:p>
            <a:r>
              <a:rPr lang="en-IE" dirty="0" smtClean="0"/>
              <a:t>Large  leaves.</a:t>
            </a:r>
          </a:p>
          <a:p>
            <a:r>
              <a:rPr lang="en-IE" dirty="0" smtClean="0"/>
              <a:t>Not  as  good  at  fixing  nitrogen.</a:t>
            </a:r>
          </a:p>
          <a:p>
            <a:r>
              <a:rPr lang="en-IE" dirty="0" smtClean="0"/>
              <a:t>Not  as  good  quality.</a:t>
            </a:r>
          </a:p>
          <a:p>
            <a:r>
              <a:rPr lang="en-IE" dirty="0" smtClean="0"/>
              <a:t>Not  as  persistent.</a:t>
            </a:r>
            <a:endParaRPr lang="en-IE"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E" b="1" dirty="0" smtClean="0">
                <a:latin typeface="Aharoni" pitchFamily="2" charset="-79"/>
                <a:cs typeface="Aharoni" pitchFamily="2" charset="-79"/>
              </a:rPr>
              <a:t>Family  </a:t>
            </a:r>
            <a:r>
              <a:rPr lang="en-IE" b="1" dirty="0" err="1" smtClean="0">
                <a:latin typeface="Aharoni" pitchFamily="2" charset="-79"/>
                <a:cs typeface="Aharoni" pitchFamily="2" charset="-79"/>
              </a:rPr>
              <a:t>Leguminoseae</a:t>
            </a:r>
            <a:r>
              <a:rPr lang="en-IE" b="1" dirty="0" smtClean="0">
                <a:latin typeface="Aharoni" pitchFamily="2" charset="-79"/>
                <a:cs typeface="Aharoni" pitchFamily="2" charset="-79"/>
              </a:rPr>
              <a:t/>
            </a:r>
            <a:br>
              <a:rPr lang="en-IE" b="1" dirty="0" smtClean="0">
                <a:latin typeface="Aharoni" pitchFamily="2" charset="-79"/>
                <a:cs typeface="Aharoni" pitchFamily="2" charset="-79"/>
              </a:rPr>
            </a:br>
            <a:r>
              <a:rPr lang="en-IE" sz="3200" b="1" dirty="0" smtClean="0">
                <a:latin typeface="Aharoni" pitchFamily="2" charset="-79"/>
                <a:cs typeface="Aharoni" pitchFamily="2" charset="-79"/>
              </a:rPr>
              <a:t>Vetch</a:t>
            </a:r>
            <a:endParaRPr lang="en-IE" dirty="0"/>
          </a:p>
        </p:txBody>
      </p:sp>
      <p:sp>
        <p:nvSpPr>
          <p:cNvPr id="3" name="Content Placeholder 2"/>
          <p:cNvSpPr>
            <a:spLocks noGrp="1"/>
          </p:cNvSpPr>
          <p:nvPr>
            <p:ph idx="1"/>
          </p:nvPr>
        </p:nvSpPr>
        <p:spPr/>
        <p:txBody>
          <a:bodyPr/>
          <a:lstStyle/>
          <a:p>
            <a:endParaRPr lang="en-IE"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E" b="1" dirty="0" smtClean="0">
                <a:latin typeface="Aharoni" pitchFamily="2" charset="-79"/>
                <a:cs typeface="Aharoni" pitchFamily="2" charset="-79"/>
              </a:rPr>
              <a:t>Family  </a:t>
            </a:r>
            <a:r>
              <a:rPr lang="en-IE" b="1" dirty="0" err="1" smtClean="0">
                <a:latin typeface="Aharoni" pitchFamily="2" charset="-79"/>
                <a:cs typeface="Aharoni" pitchFamily="2" charset="-79"/>
              </a:rPr>
              <a:t>Leguminoseae</a:t>
            </a:r>
            <a:r>
              <a:rPr lang="en-IE" b="1" dirty="0" smtClean="0">
                <a:latin typeface="Aharoni" pitchFamily="2" charset="-79"/>
                <a:cs typeface="Aharoni" pitchFamily="2" charset="-79"/>
              </a:rPr>
              <a:t/>
            </a:r>
            <a:br>
              <a:rPr lang="en-IE" b="1" dirty="0" smtClean="0">
                <a:latin typeface="Aharoni" pitchFamily="2" charset="-79"/>
                <a:cs typeface="Aharoni" pitchFamily="2" charset="-79"/>
              </a:rPr>
            </a:br>
            <a:r>
              <a:rPr lang="en-IE" sz="3200" b="1" dirty="0" smtClean="0">
                <a:latin typeface="Aharoni" pitchFamily="2" charset="-79"/>
                <a:cs typeface="Aharoni" pitchFamily="2" charset="-79"/>
              </a:rPr>
              <a:t>Vetch</a:t>
            </a:r>
            <a:endParaRPr lang="en-IE" dirty="0"/>
          </a:p>
        </p:txBody>
      </p:sp>
      <p:sp>
        <p:nvSpPr>
          <p:cNvPr id="3" name="Content Placeholder 2"/>
          <p:cNvSpPr>
            <a:spLocks noGrp="1"/>
          </p:cNvSpPr>
          <p:nvPr>
            <p:ph idx="1"/>
          </p:nvPr>
        </p:nvSpPr>
        <p:spPr/>
        <p:txBody>
          <a:bodyPr>
            <a:normAutofit fontScale="70000" lnSpcReduction="20000"/>
          </a:bodyPr>
          <a:lstStyle/>
          <a:p>
            <a:r>
              <a:rPr lang="en-IE" dirty="0" smtClean="0"/>
              <a:t>Pink  Flowers.</a:t>
            </a:r>
          </a:p>
          <a:p>
            <a:r>
              <a:rPr lang="en-IE" dirty="0" smtClean="0"/>
              <a:t>Narrow  leaflets.</a:t>
            </a:r>
          </a:p>
          <a:p>
            <a:r>
              <a:rPr lang="en-IE" dirty="0" smtClean="0"/>
              <a:t>Black  seed  pods.</a:t>
            </a:r>
          </a:p>
          <a:p>
            <a:r>
              <a:rPr lang="en-IE" dirty="0" smtClean="0"/>
              <a:t>Fixes  Nitrogen.</a:t>
            </a:r>
          </a:p>
          <a:p>
            <a:r>
              <a:rPr lang="en-IE" dirty="0" smtClean="0"/>
              <a:t>Climbing  Perennial  plant  -  lives  longer  than  two  years.  It  re-grows  every  year  from  the  root  producing  flowers  and  seeds.</a:t>
            </a:r>
          </a:p>
          <a:p>
            <a:r>
              <a:rPr lang="en-IE" dirty="0" smtClean="0"/>
              <a:t>Attracts  insects  such  as  bees  for  pollination  so  also  adds  to  the  </a:t>
            </a:r>
            <a:r>
              <a:rPr lang="en-IE" u="sng" dirty="0" smtClean="0"/>
              <a:t>Biodiversity</a:t>
            </a:r>
            <a:r>
              <a:rPr lang="en-IE" dirty="0" smtClean="0"/>
              <a:t>  of  an  area.</a:t>
            </a:r>
          </a:p>
          <a:p>
            <a:r>
              <a:rPr lang="en-IE" dirty="0" smtClean="0"/>
              <a:t>Considered  a  weed  by  farmers  as  it  is  of  no  nutritional  value  to  animals,  however  would  add  some  nitrogen.</a:t>
            </a:r>
          </a:p>
          <a:p>
            <a:r>
              <a:rPr lang="en-IE" dirty="0" smtClean="0"/>
              <a:t>Bush  vetch  is  most  common  found  growing  along  roadsides,  hedgerows  and  lanes.  It  has  </a:t>
            </a:r>
            <a:r>
              <a:rPr lang="en-IE" u="sng" dirty="0" smtClean="0"/>
              <a:t>tendrils</a:t>
            </a:r>
            <a:r>
              <a:rPr lang="en-IE" dirty="0" smtClean="0"/>
              <a:t>  which  help  it  to  climb.</a:t>
            </a:r>
          </a:p>
          <a:p>
            <a:r>
              <a:rPr lang="en-IE" dirty="0" smtClean="0"/>
              <a:t>Flowers  May  to  August.</a:t>
            </a:r>
          </a:p>
          <a:p>
            <a:endParaRPr lang="en-IE" dirty="0" smtClean="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E" b="1" dirty="0" smtClean="0">
                <a:latin typeface="Aharoni" pitchFamily="2" charset="-79"/>
                <a:cs typeface="Aharoni" pitchFamily="2" charset="-79"/>
              </a:rPr>
              <a:t>Family  </a:t>
            </a:r>
            <a:r>
              <a:rPr lang="en-IE" b="1" dirty="0" err="1" smtClean="0">
                <a:latin typeface="Aharoni" pitchFamily="2" charset="-79"/>
                <a:cs typeface="Aharoni" pitchFamily="2" charset="-79"/>
              </a:rPr>
              <a:t>Leguminoseae</a:t>
            </a:r>
            <a:r>
              <a:rPr lang="en-IE" b="1" dirty="0" smtClean="0">
                <a:latin typeface="Aharoni" pitchFamily="2" charset="-79"/>
                <a:cs typeface="Aharoni" pitchFamily="2" charset="-79"/>
              </a:rPr>
              <a:t> </a:t>
            </a:r>
            <a:br>
              <a:rPr lang="en-IE" b="1" dirty="0" smtClean="0">
                <a:latin typeface="Aharoni" pitchFamily="2" charset="-79"/>
                <a:cs typeface="Aharoni" pitchFamily="2" charset="-79"/>
              </a:rPr>
            </a:br>
            <a:r>
              <a:rPr lang="en-IE" sz="3200" b="1" dirty="0" err="1" smtClean="0">
                <a:latin typeface="Aharoni" pitchFamily="2" charset="-79"/>
                <a:cs typeface="Aharoni" pitchFamily="2" charset="-79"/>
              </a:rPr>
              <a:t>Whins</a:t>
            </a:r>
            <a:r>
              <a:rPr lang="en-IE" sz="3200" b="1" dirty="0" smtClean="0">
                <a:latin typeface="Aharoni" pitchFamily="2" charset="-79"/>
                <a:cs typeface="Aharoni" pitchFamily="2" charset="-79"/>
              </a:rPr>
              <a:t>  /  Broom  /  Gorse</a:t>
            </a:r>
            <a:endParaRPr lang="en-IE" b="1" dirty="0">
              <a:latin typeface="Aharoni" pitchFamily="2" charset="-79"/>
              <a:cs typeface="Aharoni" pitchFamily="2" charset="-79"/>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E" dirty="0" smtClean="0">
                <a:latin typeface="Aharoni" pitchFamily="2" charset="-79"/>
                <a:cs typeface="Aharoni" pitchFamily="2" charset="-79"/>
              </a:rPr>
              <a:t>Family  </a:t>
            </a:r>
            <a:r>
              <a:rPr lang="en-IE" dirty="0" err="1" smtClean="0">
                <a:latin typeface="Aharoni" pitchFamily="2" charset="-79"/>
                <a:cs typeface="Aharoni" pitchFamily="2" charset="-79"/>
              </a:rPr>
              <a:t>Leguminoseae</a:t>
            </a:r>
            <a:r>
              <a:rPr lang="en-IE" dirty="0" smtClean="0">
                <a:latin typeface="Aharoni" pitchFamily="2" charset="-79"/>
                <a:cs typeface="Aharoni" pitchFamily="2" charset="-79"/>
              </a:rPr>
              <a:t> </a:t>
            </a:r>
            <a:br>
              <a:rPr lang="en-IE" dirty="0" smtClean="0">
                <a:latin typeface="Aharoni" pitchFamily="2" charset="-79"/>
                <a:cs typeface="Aharoni" pitchFamily="2" charset="-79"/>
              </a:rPr>
            </a:br>
            <a:r>
              <a:rPr lang="en-IE" dirty="0" err="1" smtClean="0">
                <a:latin typeface="Aharoni" pitchFamily="2" charset="-79"/>
                <a:cs typeface="Aharoni" pitchFamily="2" charset="-79"/>
              </a:rPr>
              <a:t>Whins</a:t>
            </a:r>
            <a:r>
              <a:rPr lang="en-IE" dirty="0" smtClean="0">
                <a:latin typeface="Aharoni" pitchFamily="2" charset="-79"/>
                <a:cs typeface="Aharoni" pitchFamily="2" charset="-79"/>
              </a:rPr>
              <a:t>  /  Furze  /  Gorse</a:t>
            </a:r>
            <a:endParaRPr lang="en-IE" dirty="0">
              <a:latin typeface="Aharoni" pitchFamily="2" charset="-79"/>
              <a:cs typeface="Aharoni" pitchFamily="2" charset="-79"/>
            </a:endParaRPr>
          </a:p>
        </p:txBody>
      </p:sp>
      <p:sp>
        <p:nvSpPr>
          <p:cNvPr id="5" name="Content Placeholder 4"/>
          <p:cNvSpPr>
            <a:spLocks noGrp="1"/>
          </p:cNvSpPr>
          <p:nvPr>
            <p:ph idx="1"/>
          </p:nvPr>
        </p:nvSpPr>
        <p:spPr/>
        <p:txBody>
          <a:bodyPr>
            <a:normAutofit fontScale="70000" lnSpcReduction="20000"/>
          </a:bodyPr>
          <a:lstStyle/>
          <a:p>
            <a:r>
              <a:rPr lang="en-IE" dirty="0" smtClean="0"/>
              <a:t>Rich  Yellow  Pea  flowers.</a:t>
            </a:r>
          </a:p>
          <a:p>
            <a:r>
              <a:rPr lang="en-IE" dirty="0" smtClean="0"/>
              <a:t>Leaves  are  modified  into  rigid  and  furrowed  thorns  that  withstand  the  harsh  conditions  of  winters.</a:t>
            </a:r>
          </a:p>
          <a:p>
            <a:r>
              <a:rPr lang="en-IE" dirty="0" smtClean="0"/>
              <a:t>The  bush  is  a  mass  of  </a:t>
            </a:r>
            <a:r>
              <a:rPr lang="en-IE" dirty="0" err="1" smtClean="0"/>
              <a:t>thornes</a:t>
            </a:r>
            <a:r>
              <a:rPr lang="en-IE" dirty="0" smtClean="0"/>
              <a:t>  which  helps  to  keep  animals  away  from  it.</a:t>
            </a:r>
          </a:p>
          <a:p>
            <a:r>
              <a:rPr lang="en-IE" dirty="0" smtClean="0"/>
              <a:t>Found  in  Hedgerows,  fields,  along  roads.</a:t>
            </a:r>
          </a:p>
          <a:p>
            <a:r>
              <a:rPr lang="en-IE" dirty="0" smtClean="0"/>
              <a:t>Flowers  March  to  October.</a:t>
            </a:r>
          </a:p>
          <a:p>
            <a:r>
              <a:rPr lang="en-IE" dirty="0" smtClean="0"/>
              <a:t>Can  grow  1metre  to  3metres  tall.</a:t>
            </a:r>
          </a:p>
          <a:p>
            <a:r>
              <a:rPr lang="en-IE" dirty="0" smtClean="0"/>
              <a:t>On  warm  days  the  flowers  scent  the  air  with  vanilla  and  coconut  fragrance.</a:t>
            </a:r>
          </a:p>
          <a:p>
            <a:r>
              <a:rPr lang="en-IE" dirty="0" smtClean="0"/>
              <a:t>Gorse  was  used  to  clean  chimneys  in  the  past.</a:t>
            </a:r>
          </a:p>
          <a:p>
            <a:r>
              <a:rPr lang="en-IE" dirty="0" smtClean="0"/>
              <a:t>Gorse  was used as  a  primitive  harrow  in  early  farming.  The  farmer  would  pull  a  gorse  bush  across  ploughed  land.</a:t>
            </a:r>
          </a:p>
          <a:p>
            <a:endParaRPr lang="en-IE" dirty="0" smtClean="0"/>
          </a:p>
          <a:p>
            <a:endParaRPr lang="en-IE" dirty="0" smtClean="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b="1" dirty="0" smtClean="0">
                <a:latin typeface="Aharoni" pitchFamily="2" charset="-79"/>
                <a:cs typeface="Aharoni" pitchFamily="2" charset="-79"/>
              </a:rPr>
              <a:t>Family  </a:t>
            </a:r>
            <a:r>
              <a:rPr lang="en-IE" b="1" dirty="0" err="1" smtClean="0">
                <a:latin typeface="Aharoni" pitchFamily="2" charset="-79"/>
                <a:cs typeface="Aharoni" pitchFamily="2" charset="-79"/>
              </a:rPr>
              <a:t>Junaceae</a:t>
            </a:r>
            <a:r>
              <a:rPr lang="en-IE" b="1" dirty="0" smtClean="0">
                <a:latin typeface="Aharoni" pitchFamily="2" charset="-79"/>
                <a:cs typeface="Aharoni" pitchFamily="2" charset="-79"/>
              </a:rPr>
              <a:t>:  Rushes</a:t>
            </a:r>
            <a:endParaRPr lang="en-IE" b="1" dirty="0">
              <a:latin typeface="Aharoni" pitchFamily="2" charset="-79"/>
              <a:cs typeface="Aharoni" pitchFamily="2" charset="-79"/>
            </a:endParaRPr>
          </a:p>
        </p:txBody>
      </p:sp>
      <p:sp>
        <p:nvSpPr>
          <p:cNvPr id="3" name="Content Placeholder 2"/>
          <p:cNvSpPr>
            <a:spLocks noGrp="1"/>
          </p:cNvSpPr>
          <p:nvPr>
            <p:ph idx="1"/>
          </p:nvPr>
        </p:nvSpPr>
        <p:spPr/>
        <p:txBody>
          <a:bodyPr>
            <a:normAutofit fontScale="77500" lnSpcReduction="20000"/>
          </a:bodyPr>
          <a:lstStyle/>
          <a:p>
            <a:r>
              <a:rPr lang="en-IE" dirty="0" smtClean="0"/>
              <a:t>Rushes  are  found  growing  in  wet  areas.</a:t>
            </a:r>
          </a:p>
          <a:p>
            <a:r>
              <a:rPr lang="en-IE" dirty="0" smtClean="0"/>
              <a:t>Rushes  are an  Indicator  Species:  this  means  that  they  indicate  the  type  of  soil  and  habitat  present.  Wet  soil  +  a  wet  habitat.</a:t>
            </a:r>
          </a:p>
          <a:p>
            <a:r>
              <a:rPr lang="en-IE" dirty="0" smtClean="0"/>
              <a:t>Rushes  are  of  no  nutritional  value  to  farm  animals.</a:t>
            </a:r>
          </a:p>
          <a:p>
            <a:r>
              <a:rPr lang="en-IE" dirty="0" smtClean="0"/>
              <a:t>Rushes  compete  with  grass  for  light,  nutrients,  space  and   water.</a:t>
            </a:r>
          </a:p>
          <a:p>
            <a:r>
              <a:rPr lang="en-IE" dirty="0" smtClean="0"/>
              <a:t>Rushes  can  be  sprayed  with  a  herbicide  to  kill  them.</a:t>
            </a:r>
          </a:p>
          <a:p>
            <a:r>
              <a:rPr lang="en-IE" dirty="0" smtClean="0"/>
              <a:t>Rushes  can  be  cut  and  dried  and  used  for  bedding  farm   animals.</a:t>
            </a:r>
          </a:p>
          <a:p>
            <a:r>
              <a:rPr lang="en-IE" dirty="0" smtClean="0"/>
              <a:t>In  the  past   rushes  were  used  for  thatching  houses.</a:t>
            </a:r>
          </a:p>
          <a:p>
            <a:endParaRPr lang="en-IE"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b="1" dirty="0" smtClean="0">
                <a:latin typeface="Aharoni" pitchFamily="2" charset="-79"/>
                <a:cs typeface="Aharoni" pitchFamily="2" charset="-79"/>
              </a:rPr>
              <a:t>Family  </a:t>
            </a:r>
            <a:r>
              <a:rPr lang="en-IE" b="1" dirty="0" err="1" smtClean="0">
                <a:latin typeface="Aharoni" pitchFamily="2" charset="-79"/>
                <a:cs typeface="Aharoni" pitchFamily="2" charset="-79"/>
              </a:rPr>
              <a:t>Junaceae</a:t>
            </a:r>
            <a:r>
              <a:rPr lang="en-IE" b="1" dirty="0" smtClean="0">
                <a:latin typeface="Aharoni" pitchFamily="2" charset="-79"/>
                <a:cs typeface="Aharoni" pitchFamily="2" charset="-79"/>
              </a:rPr>
              <a:t>:  Rushes</a:t>
            </a:r>
            <a:endParaRPr lang="en-IE" dirty="0"/>
          </a:p>
        </p:txBody>
      </p:sp>
      <p:pic>
        <p:nvPicPr>
          <p:cNvPr id="4" name="Picture 2" descr="http://www.gardeningmadeeasier.com/VARIGATEDRUSH.JPG"/>
          <p:cNvPicPr>
            <a:picLocks noGrp="1" noChangeAspect="1" noChangeArrowheads="1"/>
          </p:cNvPicPr>
          <p:nvPr>
            <p:ph idx="1"/>
          </p:nvPr>
        </p:nvPicPr>
        <p:blipFill>
          <a:blip r:embed="rId2" cstate="print"/>
          <a:srcRect/>
          <a:stretch>
            <a:fillRect/>
          </a:stretch>
        </p:blipFill>
        <p:spPr bwMode="auto">
          <a:xfrm>
            <a:off x="1259632" y="1915319"/>
            <a:ext cx="6912768" cy="446600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E" b="1" dirty="0" smtClean="0">
                <a:latin typeface="Aharoni" pitchFamily="2" charset="-79"/>
                <a:cs typeface="Aharoni" pitchFamily="2" charset="-79"/>
              </a:rPr>
              <a:t>Family  </a:t>
            </a:r>
            <a:r>
              <a:rPr lang="en-IE" b="1" dirty="0" err="1" smtClean="0">
                <a:latin typeface="Aharoni" pitchFamily="2" charset="-79"/>
                <a:cs typeface="Aharoni" pitchFamily="2" charset="-79"/>
              </a:rPr>
              <a:t>Gramineae</a:t>
            </a:r>
            <a:r>
              <a:rPr lang="en-IE" b="1" dirty="0" smtClean="0">
                <a:latin typeface="Aharoni" pitchFamily="2" charset="-79"/>
                <a:cs typeface="Aharoni" pitchFamily="2" charset="-79"/>
              </a:rPr>
              <a:t/>
            </a:r>
            <a:br>
              <a:rPr lang="en-IE" b="1" dirty="0" smtClean="0">
                <a:latin typeface="Aharoni" pitchFamily="2" charset="-79"/>
                <a:cs typeface="Aharoni" pitchFamily="2" charset="-79"/>
              </a:rPr>
            </a:br>
            <a:r>
              <a:rPr lang="en-IE" sz="3600" b="1" dirty="0" smtClean="0">
                <a:latin typeface="Aharoni" pitchFamily="2" charset="-79"/>
                <a:cs typeface="Aharoni" pitchFamily="2" charset="-79"/>
              </a:rPr>
              <a:t>Perennial  Ryegrass</a:t>
            </a:r>
            <a:endParaRPr lang="en-IE" sz="3600" dirty="0"/>
          </a:p>
        </p:txBody>
      </p:sp>
      <p:sp>
        <p:nvSpPr>
          <p:cNvPr id="3" name="Content Placeholder 2"/>
          <p:cNvSpPr>
            <a:spLocks noGrp="1"/>
          </p:cNvSpPr>
          <p:nvPr>
            <p:ph idx="1"/>
          </p:nvPr>
        </p:nvSpPr>
        <p:spPr/>
        <p:txBody>
          <a:bodyPr>
            <a:normAutofit fontScale="25000" lnSpcReduction="20000"/>
          </a:bodyPr>
          <a:lstStyle/>
          <a:p>
            <a:r>
              <a:rPr lang="en-IE" sz="8000" dirty="0" err="1" smtClean="0"/>
              <a:t>Gramineae</a:t>
            </a:r>
            <a:r>
              <a:rPr lang="en-IE" sz="8000" dirty="0" smtClean="0"/>
              <a:t>  is  a  very  important  plant  family.  </a:t>
            </a:r>
          </a:p>
          <a:p>
            <a:r>
              <a:rPr lang="en-IE" sz="8000" dirty="0" err="1" smtClean="0"/>
              <a:t>Gramineae</a:t>
            </a:r>
            <a:r>
              <a:rPr lang="en-IE" sz="8000" dirty="0" smtClean="0"/>
              <a:t>  includes  all  grasses  and  cereals  </a:t>
            </a:r>
            <a:r>
              <a:rPr lang="en-IE" sz="8000" dirty="0" err="1" smtClean="0"/>
              <a:t>e.g</a:t>
            </a:r>
            <a:r>
              <a:rPr lang="en-IE" sz="8000" dirty="0" smtClean="0"/>
              <a:t>  wheat,  barley,  oats,  maize  etc</a:t>
            </a:r>
          </a:p>
          <a:p>
            <a:r>
              <a:rPr lang="en-IE" sz="8000" dirty="0" smtClean="0"/>
              <a:t>All  members  of  </a:t>
            </a:r>
            <a:r>
              <a:rPr lang="en-IE" sz="8000" dirty="0" err="1" smtClean="0"/>
              <a:t>Gramineae</a:t>
            </a:r>
            <a:r>
              <a:rPr lang="en-IE" sz="8000" dirty="0" smtClean="0"/>
              <a:t>  are  </a:t>
            </a:r>
            <a:r>
              <a:rPr lang="en-IE" sz="8000" u="sng" dirty="0" smtClean="0"/>
              <a:t>monocots</a:t>
            </a:r>
            <a:r>
              <a:rPr lang="en-IE" sz="8000" dirty="0" smtClean="0"/>
              <a:t> -  this  means  that  they  have  one  seed  leaf.  </a:t>
            </a:r>
          </a:p>
          <a:p>
            <a:r>
              <a:rPr lang="en-IE" sz="8000" dirty="0" smtClean="0"/>
              <a:t>Have  long  narrow  leaves  and  stems  may  be  either  flat  or  round.</a:t>
            </a:r>
          </a:p>
          <a:p>
            <a:r>
              <a:rPr lang="en-IE" sz="8000" dirty="0" smtClean="0"/>
              <a:t>Grasses  have  a  large  root  system  and  can  store  food  reserves  allowing  grasses  to  re-grow  quickly.</a:t>
            </a:r>
          </a:p>
          <a:p>
            <a:r>
              <a:rPr lang="en-IE" sz="8000" dirty="0" smtClean="0"/>
              <a:t>Flowers  on  a  grass  are  referred  to  as  </a:t>
            </a:r>
            <a:r>
              <a:rPr lang="en-IE" sz="8000" u="sng" dirty="0" smtClean="0"/>
              <a:t>florets</a:t>
            </a:r>
            <a:r>
              <a:rPr lang="en-IE" sz="8000" dirty="0" smtClean="0"/>
              <a:t>  and  are  grouped  together  in  clusters  called  </a:t>
            </a:r>
            <a:r>
              <a:rPr lang="en-IE" sz="8000" u="sng" dirty="0" err="1" smtClean="0"/>
              <a:t>spikelets</a:t>
            </a:r>
            <a:r>
              <a:rPr lang="en-IE" sz="8000" u="sng" dirty="0" smtClean="0"/>
              <a:t>.</a:t>
            </a:r>
            <a:endParaRPr lang="en-IE" sz="8000" dirty="0" smtClean="0"/>
          </a:p>
          <a:p>
            <a:r>
              <a:rPr lang="en-IE" sz="8000" dirty="0" smtClean="0"/>
              <a:t>The  fruit  of  a  grass  flower  is  called  a  grain.</a:t>
            </a:r>
          </a:p>
          <a:p>
            <a:r>
              <a:rPr lang="en-IE" sz="8000" dirty="0" smtClean="0"/>
              <a:t>Perennial  Ryegrass  is  found   in  well-drained  soils  with  a  Ph  of  6  or  more.</a:t>
            </a:r>
          </a:p>
          <a:p>
            <a:r>
              <a:rPr lang="en-IE" sz="8000" dirty="0" smtClean="0"/>
              <a:t>Perennial  Ryegrass  will  persist  in  well  managed  grassland  for  many  years.</a:t>
            </a:r>
          </a:p>
          <a:p>
            <a:r>
              <a:rPr lang="en-IE" sz="8000" dirty="0" smtClean="0"/>
              <a:t>Its  </a:t>
            </a:r>
            <a:r>
              <a:rPr lang="en-IE" sz="8000" u="sng" dirty="0" err="1" smtClean="0"/>
              <a:t>Infloresence</a:t>
            </a:r>
            <a:r>
              <a:rPr lang="en-IE" sz="8000" u="sng" dirty="0" smtClean="0"/>
              <a:t>  (flower)</a:t>
            </a:r>
            <a:r>
              <a:rPr lang="en-IE" sz="8000" dirty="0" smtClean="0"/>
              <a:t>  is  easily  recognised  by  the  presence  of  </a:t>
            </a:r>
            <a:r>
              <a:rPr lang="en-IE" sz="8000" dirty="0" err="1" smtClean="0"/>
              <a:t>spikelets</a:t>
            </a:r>
            <a:r>
              <a:rPr lang="en-IE" sz="8000" dirty="0" smtClean="0"/>
              <a:t>  on  alternate sides  of  the  stem.</a:t>
            </a:r>
          </a:p>
          <a:p>
            <a:r>
              <a:rPr lang="en-IE" sz="8000" dirty="0" smtClean="0"/>
              <a:t>Used  in  seed  mixtures  for  reseeding  land.</a:t>
            </a:r>
          </a:p>
          <a:p>
            <a:endParaRPr lang="en-IE" dirty="0" smtClean="0"/>
          </a:p>
          <a:p>
            <a:pPr>
              <a:buNone/>
            </a:pPr>
            <a:endParaRPr lang="en-IE" dirty="0" smtClean="0"/>
          </a:p>
          <a:p>
            <a:endParaRPr lang="en-IE"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E" b="1" dirty="0" smtClean="0">
                <a:latin typeface="Aharoni" pitchFamily="2" charset="-79"/>
                <a:cs typeface="Aharoni" pitchFamily="2" charset="-79"/>
              </a:rPr>
              <a:t>Family  </a:t>
            </a:r>
            <a:r>
              <a:rPr lang="en-IE" b="1" dirty="0" err="1" smtClean="0">
                <a:latin typeface="Aharoni" pitchFamily="2" charset="-79"/>
                <a:cs typeface="Aharoni" pitchFamily="2" charset="-79"/>
              </a:rPr>
              <a:t>Gramineae</a:t>
            </a:r>
            <a:r>
              <a:rPr lang="en-IE" b="1" dirty="0" smtClean="0">
                <a:latin typeface="Aharoni" pitchFamily="2" charset="-79"/>
                <a:cs typeface="Aharoni" pitchFamily="2" charset="-79"/>
              </a:rPr>
              <a:t/>
            </a:r>
            <a:br>
              <a:rPr lang="en-IE" b="1" dirty="0" smtClean="0">
                <a:latin typeface="Aharoni" pitchFamily="2" charset="-79"/>
                <a:cs typeface="Aharoni" pitchFamily="2" charset="-79"/>
              </a:rPr>
            </a:br>
            <a:r>
              <a:rPr lang="en-IE" b="1" dirty="0" smtClean="0">
                <a:latin typeface="Aharoni" pitchFamily="2" charset="-79"/>
                <a:cs typeface="Aharoni" pitchFamily="2" charset="-79"/>
              </a:rPr>
              <a:t>Perennial  Ryegrass</a:t>
            </a:r>
            <a:endParaRPr lang="en-IE" dirty="0"/>
          </a:p>
        </p:txBody>
      </p:sp>
      <p:sp>
        <p:nvSpPr>
          <p:cNvPr id="3" name="Content Placeholder 2"/>
          <p:cNvSpPr>
            <a:spLocks noGrp="1"/>
          </p:cNvSpPr>
          <p:nvPr>
            <p:ph idx="1"/>
          </p:nvPr>
        </p:nvSpPr>
        <p:spPr/>
        <p:txBody>
          <a:bodyPr>
            <a:normAutofit fontScale="40000" lnSpcReduction="20000"/>
          </a:bodyPr>
          <a:lstStyle/>
          <a:p>
            <a:r>
              <a:rPr lang="en-IE" sz="8400" u="sng" dirty="0" smtClean="0"/>
              <a:t>Advantages  of  Perennial  Ryegrass</a:t>
            </a:r>
          </a:p>
          <a:p>
            <a:r>
              <a:rPr lang="en-IE" sz="8400" dirty="0" smtClean="0"/>
              <a:t>Very  palatable  -  tasty  for  animals  to  eat. </a:t>
            </a:r>
          </a:p>
          <a:p>
            <a:r>
              <a:rPr lang="en-IE" sz="8400" dirty="0" smtClean="0"/>
              <a:t>Very  digestible  - converts into  meat  or   milk.  </a:t>
            </a:r>
          </a:p>
          <a:p>
            <a:r>
              <a:rPr lang="en-IE" sz="8400" dirty="0" smtClean="0"/>
              <a:t>High  Productivity – high  yields.</a:t>
            </a:r>
          </a:p>
          <a:p>
            <a:r>
              <a:rPr lang="en-IE" sz="8400" dirty="0" smtClean="0"/>
              <a:t>High   DM  (Dry  matter)  production.   DM  is  the  matter  remaining  in  a  sample  of  food  after  the  water  has  been  removed.</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E" b="1" dirty="0">
                <a:solidFill>
                  <a:srgbClr val="000000"/>
                </a:solidFill>
                <a:latin typeface="Aharoni" panose="02010803020104030203" pitchFamily="2" charset="-79"/>
                <a:cs typeface="Aharoni" panose="02010803020104030203" pitchFamily="2" charset="-79"/>
              </a:rPr>
              <a:t>Family  </a:t>
            </a:r>
            <a:r>
              <a:rPr lang="en-IE" b="1" dirty="0" err="1">
                <a:solidFill>
                  <a:srgbClr val="000000"/>
                </a:solidFill>
                <a:latin typeface="Aharoni" panose="02010803020104030203" pitchFamily="2" charset="-79"/>
                <a:cs typeface="Aharoni" panose="02010803020104030203" pitchFamily="2" charset="-79"/>
              </a:rPr>
              <a:t>Gramineae</a:t>
            </a:r>
            <a:r>
              <a:rPr lang="en-IE" b="1" dirty="0">
                <a:solidFill>
                  <a:srgbClr val="000000"/>
                </a:solidFill>
                <a:latin typeface="Aharoni" panose="02010803020104030203" pitchFamily="2" charset="-79"/>
                <a:cs typeface="Aharoni" panose="02010803020104030203" pitchFamily="2" charset="-79"/>
              </a:rPr>
              <a:t/>
            </a:r>
            <a:br>
              <a:rPr lang="en-IE" b="1" dirty="0">
                <a:solidFill>
                  <a:srgbClr val="000000"/>
                </a:solidFill>
                <a:latin typeface="Aharoni" panose="02010803020104030203" pitchFamily="2" charset="-79"/>
                <a:cs typeface="Aharoni" panose="02010803020104030203" pitchFamily="2" charset="-79"/>
              </a:rPr>
            </a:br>
            <a:r>
              <a:rPr lang="en-IE" b="1" dirty="0">
                <a:solidFill>
                  <a:srgbClr val="000000"/>
                </a:solidFill>
                <a:latin typeface="Aharoni" panose="02010803020104030203" pitchFamily="2" charset="-79"/>
                <a:cs typeface="Aharoni" panose="02010803020104030203" pitchFamily="2" charset="-79"/>
              </a:rPr>
              <a:t>Perennial  Ryegrass</a:t>
            </a:r>
            <a:endParaRPr lang="en-IE" dirty="0"/>
          </a:p>
        </p:txBody>
      </p:sp>
      <p:sp>
        <p:nvSpPr>
          <p:cNvPr id="3" name="Content Placeholder 2"/>
          <p:cNvSpPr>
            <a:spLocks noGrp="1"/>
          </p:cNvSpPr>
          <p:nvPr>
            <p:ph idx="1"/>
          </p:nvPr>
        </p:nvSpPr>
        <p:spPr/>
        <p:txBody>
          <a:bodyPr>
            <a:normAutofit fontScale="92500" lnSpcReduction="10000"/>
          </a:bodyPr>
          <a:lstStyle/>
          <a:p>
            <a:pPr marL="347472" indent="-347472">
              <a:spcBef>
                <a:spcPts val="744"/>
              </a:spcBef>
              <a:buSzPts val="3100"/>
            </a:pPr>
            <a:r>
              <a:rPr lang="en-IE" dirty="0">
                <a:solidFill>
                  <a:srgbClr val="000000"/>
                </a:solidFill>
                <a:latin typeface="Calibri" panose="020F0502020204030204" pitchFamily="34" charset="0"/>
              </a:rPr>
              <a:t>Long  growing  season  so  reduced  costs   for  winter  feed.</a:t>
            </a:r>
            <a:endParaRPr lang="en-IE" dirty="0"/>
          </a:p>
          <a:p>
            <a:pPr marL="347472" indent="-347472">
              <a:spcBef>
                <a:spcPts val="744"/>
              </a:spcBef>
            </a:pPr>
            <a:r>
              <a:rPr lang="en-IE" dirty="0">
                <a:solidFill>
                  <a:srgbClr val="000000"/>
                </a:solidFill>
                <a:latin typeface="Calibri" panose="020F0502020204030204" pitchFamily="34" charset="0"/>
              </a:rPr>
              <a:t>High  stocking  rate  can  be  maintained  because  of  high  productivity  levels.</a:t>
            </a:r>
            <a:endParaRPr lang="en-IE" dirty="0"/>
          </a:p>
          <a:p>
            <a:r>
              <a:rPr lang="en-IE" dirty="0">
                <a:solidFill>
                  <a:srgbClr val="000000"/>
                </a:solidFill>
                <a:latin typeface="Calibri" panose="020F0502020204030204" pitchFamily="34" charset="0"/>
              </a:rPr>
              <a:t>Good  </a:t>
            </a:r>
            <a:r>
              <a:rPr lang="en-IE" u="sng" dirty="0" err="1">
                <a:solidFill>
                  <a:srgbClr val="000000"/>
                </a:solidFill>
                <a:latin typeface="Calibri" panose="020F0502020204030204" pitchFamily="34" charset="0"/>
              </a:rPr>
              <a:t>Tillering</a:t>
            </a:r>
            <a:r>
              <a:rPr lang="en-IE" dirty="0">
                <a:solidFill>
                  <a:srgbClr val="000000"/>
                </a:solidFill>
                <a:latin typeface="Calibri" panose="020F0502020204030204" pitchFamily="34" charset="0"/>
              </a:rPr>
              <a:t>  ability  leads  to  sward  dominance,  good  ground  cover   and  weed  prevention.  </a:t>
            </a:r>
            <a:r>
              <a:rPr lang="en-IE" dirty="0" err="1">
                <a:solidFill>
                  <a:srgbClr val="000000"/>
                </a:solidFill>
                <a:latin typeface="Calibri" panose="020F0502020204030204" pitchFamily="34" charset="0"/>
              </a:rPr>
              <a:t>Tillering</a:t>
            </a:r>
            <a:r>
              <a:rPr lang="en-IE" dirty="0">
                <a:solidFill>
                  <a:srgbClr val="000000"/>
                </a:solidFill>
                <a:latin typeface="Calibri" panose="020F0502020204030204" pitchFamily="34" charset="0"/>
              </a:rPr>
              <a:t>  is  the  production  of  side-shoots.  All  members  of  the  </a:t>
            </a:r>
            <a:r>
              <a:rPr lang="en-IE" dirty="0" err="1">
                <a:solidFill>
                  <a:srgbClr val="000000"/>
                </a:solidFill>
                <a:latin typeface="Calibri" panose="020F0502020204030204" pitchFamily="34" charset="0"/>
              </a:rPr>
              <a:t>gramineae</a:t>
            </a:r>
            <a:r>
              <a:rPr lang="en-IE" dirty="0">
                <a:solidFill>
                  <a:srgbClr val="000000"/>
                </a:solidFill>
                <a:latin typeface="Calibri" panose="020F0502020204030204" pitchFamily="34" charset="0"/>
              </a:rPr>
              <a:t>  family  produce  tillers (side  shoots).  This  increases  the  productivity  (yield).</a:t>
            </a:r>
            <a:endParaRPr lang="en-IE" dirty="0"/>
          </a:p>
        </p:txBody>
      </p:sp>
    </p:spTree>
    <p:extLst>
      <p:ext uri="{BB962C8B-B14F-4D97-AF65-F5344CB8AC3E}">
        <p14:creationId xmlns:p14="http://schemas.microsoft.com/office/powerpoint/2010/main" val="2508310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E" b="1" dirty="0" smtClean="0">
                <a:latin typeface="Aharoni" pitchFamily="2" charset="-79"/>
                <a:cs typeface="Aharoni" pitchFamily="2" charset="-79"/>
              </a:rPr>
              <a:t>Family  </a:t>
            </a:r>
            <a:r>
              <a:rPr lang="en-IE" b="1" dirty="0" err="1" smtClean="0">
                <a:latin typeface="Aharoni" pitchFamily="2" charset="-79"/>
                <a:cs typeface="Aharoni" pitchFamily="2" charset="-79"/>
              </a:rPr>
              <a:t>Gramineae</a:t>
            </a:r>
            <a:r>
              <a:rPr lang="en-IE" b="1" dirty="0" smtClean="0">
                <a:latin typeface="Aharoni" pitchFamily="2" charset="-79"/>
                <a:cs typeface="Aharoni" pitchFamily="2" charset="-79"/>
              </a:rPr>
              <a:t/>
            </a:r>
            <a:br>
              <a:rPr lang="en-IE" b="1" dirty="0" smtClean="0">
                <a:latin typeface="Aharoni" pitchFamily="2" charset="-79"/>
                <a:cs typeface="Aharoni" pitchFamily="2" charset="-79"/>
              </a:rPr>
            </a:br>
            <a:r>
              <a:rPr lang="en-IE" sz="3600" b="1" dirty="0" err="1" smtClean="0">
                <a:latin typeface="Aharoni" pitchFamily="2" charset="-79"/>
                <a:cs typeface="Aharoni" pitchFamily="2" charset="-79"/>
              </a:rPr>
              <a:t>Tillering</a:t>
            </a:r>
            <a:r>
              <a:rPr lang="en-IE" sz="3600" b="1" dirty="0" smtClean="0">
                <a:latin typeface="Aharoni" pitchFamily="2" charset="-79"/>
                <a:cs typeface="Aharoni" pitchFamily="2" charset="-79"/>
              </a:rPr>
              <a:t>  in  a  Cereal  Crop  (wheat)</a:t>
            </a:r>
            <a:endParaRPr lang="en-IE" sz="3600" dirty="0"/>
          </a:p>
        </p:txBody>
      </p:sp>
      <p:pic>
        <p:nvPicPr>
          <p:cNvPr id="4" name="Content Placeholder 3" descr="http://www.omafra.gov.on.ca/english/crops/pub811/4plantingf2.gif"/>
          <p:cNvPicPr>
            <a:picLocks noGrp="1"/>
          </p:cNvPicPr>
          <p:nvPr>
            <p:ph idx="1"/>
          </p:nvPr>
        </p:nvPicPr>
        <p:blipFill>
          <a:blip r:embed="rId2" cstate="print"/>
          <a:srcRect/>
          <a:stretch>
            <a:fillRect/>
          </a:stretch>
        </p:blipFill>
        <p:spPr bwMode="auto">
          <a:xfrm>
            <a:off x="899592" y="2043906"/>
            <a:ext cx="7344816" cy="419340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E" b="1" dirty="0" smtClean="0">
                <a:latin typeface="Aharoni" pitchFamily="2" charset="-79"/>
                <a:cs typeface="Aharoni" pitchFamily="2" charset="-79"/>
              </a:rPr>
              <a:t>Family  </a:t>
            </a:r>
            <a:r>
              <a:rPr lang="en-IE" b="1" dirty="0" err="1" smtClean="0">
                <a:latin typeface="Aharoni" pitchFamily="2" charset="-79"/>
                <a:cs typeface="Aharoni" pitchFamily="2" charset="-79"/>
              </a:rPr>
              <a:t>Gramineae</a:t>
            </a:r>
            <a:r>
              <a:rPr lang="en-IE" b="1" dirty="0" smtClean="0">
                <a:latin typeface="Aharoni" pitchFamily="2" charset="-79"/>
                <a:cs typeface="Aharoni" pitchFamily="2" charset="-79"/>
              </a:rPr>
              <a:t/>
            </a:r>
            <a:br>
              <a:rPr lang="en-IE" b="1" dirty="0" smtClean="0">
                <a:latin typeface="Aharoni" pitchFamily="2" charset="-79"/>
                <a:cs typeface="Aharoni" pitchFamily="2" charset="-79"/>
              </a:rPr>
            </a:br>
            <a:r>
              <a:rPr lang="en-IE" b="1" dirty="0" smtClean="0">
                <a:latin typeface="Aharoni" pitchFamily="2" charset="-79"/>
                <a:cs typeface="Aharoni" pitchFamily="2" charset="-79"/>
              </a:rPr>
              <a:t>Perennial  Ryegrass</a:t>
            </a:r>
            <a:endParaRPr lang="en-IE" dirty="0"/>
          </a:p>
        </p:txBody>
      </p:sp>
      <p:sp>
        <p:nvSpPr>
          <p:cNvPr id="5" name="Content Placeholder 4"/>
          <p:cNvSpPr>
            <a:spLocks noGrp="1"/>
          </p:cNvSpPr>
          <p:nvPr>
            <p:ph idx="1"/>
          </p:nvPr>
        </p:nvSpPr>
        <p:spPr/>
        <p:txBody>
          <a:bodyPr/>
          <a:lstStyle/>
          <a:p>
            <a:endParaRPr lang="en-IE"/>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1515</TotalTime>
  <Words>2851</Words>
  <Application>Microsoft Office PowerPoint</Application>
  <PresentationFormat>On-screen Show (4:3)</PresentationFormat>
  <Paragraphs>288</Paragraphs>
  <Slides>48</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48</vt:i4>
      </vt:variant>
    </vt:vector>
  </HeadingPairs>
  <TitlesOfParts>
    <vt:vector size="52" baseType="lpstr">
      <vt:lpstr>Aharoni</vt:lpstr>
      <vt:lpstr>Arial</vt:lpstr>
      <vt:lpstr>Calibri</vt:lpstr>
      <vt:lpstr>Office Theme</vt:lpstr>
      <vt:lpstr> Plant  Identification </vt:lpstr>
      <vt:lpstr>Plant  Identification</vt:lpstr>
      <vt:lpstr>Plant  Families</vt:lpstr>
      <vt:lpstr>Plant  Families</vt:lpstr>
      <vt:lpstr>Family  Gramineae Perennial  Ryegrass</vt:lpstr>
      <vt:lpstr>Family  Gramineae Perennial  Ryegrass</vt:lpstr>
      <vt:lpstr>Family  Gramineae Perennial  Ryegrass</vt:lpstr>
      <vt:lpstr>Family  Gramineae Tillering  in  a  Cereal  Crop  (wheat)</vt:lpstr>
      <vt:lpstr>Family  Gramineae Perennial  Ryegrass</vt:lpstr>
      <vt:lpstr>Family  Gramineae Wild  Oats</vt:lpstr>
      <vt:lpstr>Family  Gramineae Wild  Oats</vt:lpstr>
      <vt:lpstr>Family  Gramineae Barley</vt:lpstr>
      <vt:lpstr>Family  Gramineae Wheat</vt:lpstr>
      <vt:lpstr>Family  Polygonaceae Docks</vt:lpstr>
      <vt:lpstr>Family  Polygonaceae</vt:lpstr>
      <vt:lpstr> Family  Polygonaceae       Broad  Leafed  Dock</vt:lpstr>
      <vt:lpstr>Family  Ranunculaceae Buttercup</vt:lpstr>
      <vt:lpstr>Family  Ranunculaceae Buttercup</vt:lpstr>
      <vt:lpstr> Family  Umbelliferae Cow  Parsley </vt:lpstr>
      <vt:lpstr>Family  Umbelliferae Cow  Parsley</vt:lpstr>
      <vt:lpstr>Family  Urticaceae Nettle</vt:lpstr>
      <vt:lpstr>Family  Urticaceae Nettle</vt:lpstr>
      <vt:lpstr>Family  Urticaceae Nettle</vt:lpstr>
      <vt:lpstr>Family  Compositeae</vt:lpstr>
      <vt:lpstr>Family  Compositeae  : Ragwort</vt:lpstr>
      <vt:lpstr>Family  Compositeae</vt:lpstr>
      <vt:lpstr>Family  Compositeae:  Daisy</vt:lpstr>
      <vt:lpstr>Family  Compositeae</vt:lpstr>
      <vt:lpstr>Family  Compositeae:  Dandelion</vt:lpstr>
      <vt:lpstr>Family  Compositeae</vt:lpstr>
      <vt:lpstr>Family  Compositeae:  Thistle</vt:lpstr>
      <vt:lpstr>Family  Primulaceae</vt:lpstr>
      <vt:lpstr>Family  Leguminoseae</vt:lpstr>
      <vt:lpstr>Family  Leguminoseae</vt:lpstr>
      <vt:lpstr>  Family  Leguminoseae     Red   Clover</vt:lpstr>
      <vt:lpstr> Family  Leguminoseae    Red   Clover</vt:lpstr>
      <vt:lpstr>Family  Leguminoseae    Red   Clover</vt:lpstr>
      <vt:lpstr> Family  Leguminoseae   White   Clover</vt:lpstr>
      <vt:lpstr> Family  Leguminoseae        White   Clover</vt:lpstr>
      <vt:lpstr>Family  Leguminoseae        White   Clover</vt:lpstr>
      <vt:lpstr>Family  Leguminoseae        White   Clover</vt:lpstr>
      <vt:lpstr> Family  Leguminoseae Differences between  Red  and  White  Clover</vt:lpstr>
      <vt:lpstr>Family  Leguminoseae Vetch</vt:lpstr>
      <vt:lpstr>Family  Leguminoseae Vetch</vt:lpstr>
      <vt:lpstr>Family  Leguminoseae  Whins  /  Broom  /  Gorse</vt:lpstr>
      <vt:lpstr>Family  Leguminoseae  Whins  /  Furze  /  Gorse</vt:lpstr>
      <vt:lpstr>Family  Junaceae:  Rushes</vt:lpstr>
      <vt:lpstr>Family  Junaceae:  Rushes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  Identification  and  Ecology Chapter   5</dc:title>
  <dc:creator>marcella</dc:creator>
  <cp:lastModifiedBy>Marcella Colum</cp:lastModifiedBy>
  <cp:revision>27</cp:revision>
  <cp:lastPrinted>2017-09-01T09:30:10Z</cp:lastPrinted>
  <dcterms:created xsi:type="dcterms:W3CDTF">2012-09-04T18:06:01Z</dcterms:created>
  <dcterms:modified xsi:type="dcterms:W3CDTF">2019-06-26T10:32:05Z</dcterms:modified>
</cp:coreProperties>
</file>