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Comic Sans MS" panose="030F0702030302020204" pitchFamily="66" charset="0"/>
      <p:regular r:id="rId20"/>
      <p:bold r:id="rId21"/>
    </p:embeddedFont>
    <p:embeddedFont>
      <p:font typeface="Bree Serif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4E7DC5-3EA4-4202-B91D-41D3FA0AA299}">
  <a:tblStyle styleId="{9D4E7DC5-3EA4-4202-B91D-41D3FA0AA2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91633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nstitution_of_Ireland#/media/File:BunreachtHead.JP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ffd24d5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3ffd24d5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029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4f082309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44f082309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/>
              <a:t>Answer: The centenary of Armistice Day - It marks the day World War One ended, at 11am on the 11th day of the 11th month, in 1918.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0431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3ffd24d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3ffd24d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000">
                <a:solidFill>
                  <a:srgbClr val="000000"/>
                </a:solidFill>
              </a:rPr>
              <a:t>Image Source: </a:t>
            </a:r>
            <a:r>
              <a:rPr lang="en-IE" sz="1000" u="sng">
                <a:solidFill>
                  <a:schemeClr val="hlink"/>
                </a:solidFill>
                <a:hlinkClick r:id="rId3"/>
              </a:rPr>
              <a:t>Wikipedia, Fair Use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0646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4f47be0e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4f47be0e2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Note: Students may talk about Stephen Fry’s comments on ‘The Meaning of Life’, hosted by Gay Byrne.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81167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3ffd24d5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3ffd24d5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40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3ffd24d5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3ffd24d5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403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4f47be0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4f47be0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https://www.oireachtas.ie/en/visit-and-learn/teachers-and-students/cspe-videos/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1621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3ffd24d5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3ffd24d5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314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4f47be0e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4f47be0e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335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irishstatutebook.ie/eli/cons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refcom.ie/docs/Guide-to-the-referendum-on-the-regulation-of-divorce.pdf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fcom.ie/current-referendums/regulation-of-divorce/the-legal-effect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refcom.ie/docs/Guide-to-the-referendum-on-the-regulation-of-divorce.pdf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fcom.ie/docs/Guide-to-the-referendum-on-the-regulation-of-divorce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heanet.ie/page/e6275bb71ddda89e801412ff5e6a8bc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202525" y="163650"/>
            <a:ext cx="8831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</a:pPr>
            <a:r>
              <a:rPr lang="en-IE" dirty="0">
                <a:latin typeface="Bree Serif"/>
                <a:ea typeface="Bree Serif"/>
                <a:cs typeface="Bree Serif"/>
                <a:sym typeface="Bree Serif"/>
              </a:rPr>
              <a:t>Title:</a:t>
            </a:r>
            <a:r>
              <a:rPr lang="en-IE" dirty="0"/>
              <a:t/>
            </a:r>
            <a:br>
              <a:rPr lang="en-IE" dirty="0"/>
            </a:br>
            <a:r>
              <a:rPr lang="en-IE" sz="2800" dirty="0" smtClean="0">
                <a:latin typeface="Bree Serif"/>
                <a:sym typeface="Bree Serif"/>
              </a:rPr>
              <a:t>Election 2019</a:t>
            </a:r>
            <a:endParaRPr sz="2800" dirty="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80550" y="1572500"/>
            <a:ext cx="93102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Learning Intentions:</a:t>
            </a:r>
            <a:br>
              <a:rPr lang="en-IE" sz="24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lang="en-I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/>
            </a:r>
            <a:br>
              <a:rPr lang="en-I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lang="en-IE" sz="18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1. Describe the constitution. </a:t>
            </a:r>
            <a:endParaRPr sz="18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2. Examine the proposals to amend the Irish constitution in the upcoming referendum.</a:t>
            </a:r>
            <a:endParaRPr sz="18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3. Outline how people can vote in the upcoming referendum.</a:t>
            </a:r>
            <a:endParaRPr sz="18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7875" y="3070525"/>
            <a:ext cx="249555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800" y="3070525"/>
            <a:ext cx="249555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70525"/>
            <a:ext cx="222365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156300" y="595363"/>
            <a:ext cx="8831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</a:pPr>
            <a:r>
              <a:rPr lang="en-IE">
                <a:solidFill>
                  <a:srgbClr val="BF9000"/>
                </a:solidFill>
                <a:latin typeface="Bree Serif"/>
                <a:ea typeface="Bree Serif"/>
                <a:cs typeface="Bree Serif"/>
                <a:sym typeface="Bree Serif"/>
              </a:rPr>
              <a:t>Upcoming Events:</a:t>
            </a:r>
            <a:endParaRPr sz="2800">
              <a:solidFill>
                <a:srgbClr val="BF9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4400" y="88850"/>
            <a:ext cx="1137325" cy="2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5129025" y="1657788"/>
            <a:ext cx="3904800" cy="26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People will be voting in the </a:t>
            </a:r>
            <a:r>
              <a:rPr lang="en-IE" sz="1500" dirty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L</a:t>
            </a:r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ocal and European Elections on 24</a:t>
            </a:r>
            <a:r>
              <a:rPr lang="en-IE" sz="1500" baseline="300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th</a:t>
            </a:r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May 2019.</a:t>
            </a:r>
            <a:endParaRPr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500" dirty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The election will be held on the same date as a </a:t>
            </a:r>
            <a:r>
              <a:rPr lang="en-IE" sz="1500" b="1" dirty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referendum</a:t>
            </a:r>
            <a:r>
              <a:rPr lang="en-IE" sz="1500" dirty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on divorce arrangements</a:t>
            </a:r>
            <a:endParaRPr lang="en-IE"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Voters </a:t>
            </a:r>
            <a:r>
              <a:rPr lang="en-IE" sz="1500" dirty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in Cork City, Limerick and Waterford will be asked their views on directly elected </a:t>
            </a:r>
            <a:r>
              <a:rPr lang="en-IE" sz="1500" dirty="0" smtClean="0">
                <a:solidFill>
                  <a:schemeClr val="dk1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mayors.</a:t>
            </a:r>
            <a:endParaRPr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22222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137275" y="1315625"/>
            <a:ext cx="19203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BF9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00" name="Google Shape;100;p14"/>
          <p:cNvCxnSpPr/>
          <p:nvPr/>
        </p:nvCxnSpPr>
        <p:spPr>
          <a:xfrm>
            <a:off x="5092375" y="1485450"/>
            <a:ext cx="18900" cy="2427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" name="Google Shape;101;p14"/>
          <p:cNvSpPr/>
          <p:nvPr/>
        </p:nvSpPr>
        <p:spPr>
          <a:xfrm>
            <a:off x="5047375" y="1814100"/>
            <a:ext cx="108900" cy="1143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5047375" y="2499900"/>
            <a:ext cx="108900" cy="1143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5047375" y="3185700"/>
            <a:ext cx="108900" cy="1143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5625"/>
            <a:ext cx="4955908" cy="2835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rgbClr val="BF9000"/>
                </a:solidFill>
                <a:latin typeface="Bree Serif"/>
                <a:ea typeface="Bree Serif"/>
                <a:cs typeface="Bree Serif"/>
                <a:sym typeface="Bree Serif"/>
              </a:rPr>
              <a:t>The Irish Constitution</a:t>
            </a:r>
            <a:endParaRPr>
              <a:solidFill>
                <a:srgbClr val="BF9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3675"/>
            <a:ext cx="4842175" cy="28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5039700" y="1153675"/>
            <a:ext cx="4062600" cy="27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600" b="1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The constitution (Bunreacht na hÉireann) </a:t>
            </a:r>
            <a:r>
              <a:rPr lang="en-IE" sz="16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is a legal document which sets out how Ireland should be governed and the rights of the people.</a:t>
            </a:r>
            <a:endParaRPr sz="16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IE" sz="16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The constitution is divided up into articles. Each article sets out an important rule or law. There are 50 articles in total.</a:t>
            </a:r>
            <a:endParaRPr sz="16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259775" y="4322625"/>
            <a:ext cx="57876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u="sng" dirty="0">
                <a:solidFill>
                  <a:schemeClr val="hlink"/>
                </a:solidFill>
                <a:hlinkClick r:id="rId4"/>
              </a:rPr>
              <a:t>You can read the Constitution of Ireland online here...</a:t>
            </a:r>
            <a:endParaRPr dirty="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78" y="847400"/>
            <a:ext cx="3506375" cy="357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8156" y="4629875"/>
            <a:ext cx="1137325" cy="2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89875" y="117475"/>
            <a:ext cx="7343988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dirty="0">
                <a:solidFill>
                  <a:srgbClr val="BF9000"/>
                </a:solidFill>
                <a:latin typeface="Bree Serif"/>
                <a:ea typeface="Bree Serif"/>
                <a:cs typeface="Bree Serif"/>
                <a:sym typeface="Bree Serif"/>
              </a:rPr>
              <a:t>The Referendum </a:t>
            </a:r>
            <a:r>
              <a:rPr lang="en-IE" sz="2400" dirty="0" smtClean="0">
                <a:solidFill>
                  <a:srgbClr val="BF9000"/>
                </a:solidFill>
                <a:latin typeface="Bree Serif"/>
                <a:ea typeface="Bree Serif"/>
                <a:cs typeface="Bree Serif"/>
                <a:sym typeface="Bree Serif"/>
              </a:rPr>
              <a:t>on Divorce Arrangements</a:t>
            </a:r>
            <a:endParaRPr dirty="0">
              <a:solidFill>
                <a:srgbClr val="BF9000"/>
              </a:solidFill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3524700" y="542600"/>
            <a:ext cx="5695500" cy="19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The constitution can only be changed by a </a:t>
            </a:r>
            <a:r>
              <a:rPr lang="en-IE" sz="1500" b="1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referendum. </a:t>
            </a:r>
            <a:br>
              <a:rPr lang="en-IE" sz="1500" b="1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endParaRPr sz="1500" b="1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On Friday 24th May, the Irish </a:t>
            </a:r>
            <a:r>
              <a:rPr lang="en-IE" sz="1500" b="1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electorate</a:t>
            </a:r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 will vote on a proposal to change the Constitution of Ireland in relation to divorce.</a:t>
            </a:r>
            <a:b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endParaRPr lang="en-IE" sz="1500" dirty="0" smtClean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endParaRPr lang="en-IE" sz="15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endParaRPr lang="en-IE" sz="1500" dirty="0" smtClean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/>
            </a:r>
            <a:b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endParaRPr sz="1500" i="1" dirty="0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endParaRPr lang="en-IE" sz="1500" dirty="0" smtClean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lvl="0"/>
            <a:r>
              <a:rPr lang="en-IE" sz="1500" dirty="0" smtClean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The </a:t>
            </a:r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proposal is about two issues relating to divorce, namely how long people must be living apart before applying for a divorce, and the recognition of foreign divorces</a:t>
            </a:r>
            <a:r>
              <a:rPr lang="en-IE" sz="1500" dirty="0" smtClean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.</a:t>
            </a:r>
          </a:p>
          <a:p>
            <a:pPr lvl="0"/>
            <a: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/>
            </a:r>
            <a:br>
              <a:rPr lang="en-IE" sz="15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endParaRPr sz="15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2342492" y="1648967"/>
            <a:ext cx="1594313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E" dirty="0">
                <a:solidFill>
                  <a:srgbClr val="999999"/>
                </a:solidFill>
              </a:rPr>
              <a:t>Article 41.3</a:t>
            </a:r>
            <a:endParaRPr dirty="0">
              <a:solidFill>
                <a:srgbClr val="9999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315" y="1813535"/>
            <a:ext cx="5737685" cy="1183730"/>
          </a:xfrm>
          <a:prstGeom prst="rect">
            <a:avLst/>
          </a:prstGeom>
        </p:spPr>
      </p:pic>
      <p:sp>
        <p:nvSpPr>
          <p:cNvPr id="8" name="Google Shape;129;p17"/>
          <p:cNvSpPr txBox="1"/>
          <p:nvPr/>
        </p:nvSpPr>
        <p:spPr>
          <a:xfrm>
            <a:off x="41575" y="4540825"/>
            <a:ext cx="47070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 smtClean="0"/>
              <a:t>More Information: </a:t>
            </a:r>
            <a:r>
              <a:rPr lang="en-IE" u="sng" dirty="0">
                <a:solidFill>
                  <a:schemeClr val="hlink"/>
                </a:solidFill>
                <a:hlinkClick r:id="rId6"/>
              </a:rPr>
              <a:t>Referendum </a:t>
            </a:r>
            <a:r>
              <a:rPr lang="en-IE" u="sng" dirty="0" smtClean="0">
                <a:solidFill>
                  <a:schemeClr val="hlink"/>
                </a:solidFill>
                <a:hlinkClick r:id="rId6"/>
              </a:rPr>
              <a:t>Commission Guide</a:t>
            </a:r>
            <a:r>
              <a:rPr lang="en-IE" u="sng" dirty="0" smtClean="0">
                <a:solidFill>
                  <a:schemeClr val="hlink"/>
                </a:solidFill>
              </a:rPr>
              <a:t> (</a:t>
            </a:r>
            <a:r>
              <a:rPr lang="en-IE" u="sng" dirty="0" err="1" smtClean="0">
                <a:solidFill>
                  <a:schemeClr val="hlink"/>
                </a:solidFill>
              </a:rPr>
              <a:t>Pg</a:t>
            </a:r>
            <a:r>
              <a:rPr lang="en-IE" u="sng" dirty="0" smtClean="0">
                <a:solidFill>
                  <a:schemeClr val="hlink"/>
                </a:solidFill>
              </a:rPr>
              <a:t> 5)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197425" y="155850"/>
            <a:ext cx="8790600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On polling day, voters will be given a green ballot paper for the referendum. Voters will mark ‘X’ in the YES box or ‘X’ in the NO box, depending on how they want to vote.</a:t>
            </a:r>
            <a:endParaRPr sz="180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27" name="Google Shape;127;p1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6190" r="6747" b="53874"/>
          <a:stretch/>
        </p:blipFill>
        <p:spPr>
          <a:xfrm>
            <a:off x="4494000" y="916526"/>
            <a:ext cx="2192500" cy="171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 l="5134" r="10697" b="54669"/>
          <a:stretch/>
        </p:blipFill>
        <p:spPr>
          <a:xfrm>
            <a:off x="6868375" y="916526"/>
            <a:ext cx="2119750" cy="170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41575" y="4540825"/>
            <a:ext cx="47070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/>
              <a:t>Image source: </a:t>
            </a:r>
            <a:r>
              <a:rPr lang="en-IE" u="sng" dirty="0">
                <a:solidFill>
                  <a:schemeClr val="hlink"/>
                </a:solidFill>
                <a:hlinkClick r:id="rId6"/>
              </a:rPr>
              <a:t>Referendum Commission website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81777"/>
            <a:ext cx="4384975" cy="37686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4000" y="2840922"/>
            <a:ext cx="449402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/>
              <a:t>Task: </a:t>
            </a:r>
            <a:r>
              <a:rPr lang="en-IE" dirty="0" smtClean="0"/>
              <a:t>Click on the above YES and No to examine the legal effect of both votes. Independently, decide whether you would vote yes or no. Indicate your decision on a mock </a:t>
            </a:r>
            <a:r>
              <a:rPr lang="en-IE" b="1" dirty="0" smtClean="0"/>
              <a:t>ballot </a:t>
            </a:r>
            <a:r>
              <a:rPr lang="en-IE" b="1" dirty="0"/>
              <a:t>paper </a:t>
            </a:r>
            <a:r>
              <a:rPr lang="en-IE" dirty="0" smtClean="0"/>
              <a:t>.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11700" y="1814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b="1">
                <a:solidFill>
                  <a:srgbClr val="BF9000"/>
                </a:solidFill>
                <a:latin typeface="Bree Serif"/>
                <a:ea typeface="Bree Serif"/>
                <a:cs typeface="Bree Serif"/>
                <a:sym typeface="Bree Serif"/>
              </a:rPr>
              <a:t>Class Vote:</a:t>
            </a:r>
            <a:endParaRPr b="1">
              <a:solidFill>
                <a:srgbClr val="BF9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graphicFrame>
        <p:nvGraphicFramePr>
          <p:cNvPr id="135" name="Google Shape;135;p18"/>
          <p:cNvGraphicFramePr/>
          <p:nvPr/>
        </p:nvGraphicFramePr>
        <p:xfrm>
          <a:off x="311675" y="2169113"/>
          <a:ext cx="8520625" cy="1335000"/>
        </p:xfrm>
        <a:graphic>
          <a:graphicData uri="http://schemas.openxmlformats.org/drawingml/2006/table">
            <a:tbl>
              <a:tblPr>
                <a:noFill/>
                <a:tableStyleId>{9D4E7DC5-3EA4-4202-B91D-41D3FA0AA299}</a:tableStyleId>
              </a:tblPr>
              <a:tblGrid>
                <a:gridCol w="1238125"/>
                <a:gridCol w="4924200"/>
                <a:gridCol w="2358300"/>
              </a:tblGrid>
              <a:tr h="416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Categories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Tally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Frequency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</a:tr>
              <a:tr h="416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YES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01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b="1"/>
                        <a:t>NO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36" name="Google Shape;136;p18"/>
          <p:cNvSpPr txBox="1"/>
          <p:nvPr/>
        </p:nvSpPr>
        <p:spPr>
          <a:xfrm>
            <a:off x="311700" y="702275"/>
            <a:ext cx="85725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dirty="0">
                <a:solidFill>
                  <a:schemeClr val="accent4"/>
                </a:solidFill>
                <a:latin typeface="Bree Serif"/>
                <a:ea typeface="Bree Serif"/>
                <a:cs typeface="Bree Serif"/>
                <a:sym typeface="Bree Serif"/>
              </a:rPr>
              <a:t>Do you approve of the proposal to amend the Constitution contained in the undermentioned Bill?</a:t>
            </a:r>
            <a:br>
              <a:rPr lang="en-IE" sz="1800" dirty="0">
                <a:solidFill>
                  <a:schemeClr val="accent4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lang="en-IE" sz="1800" dirty="0" smtClean="0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rPr>
              <a:t>Thirty-eighth </a:t>
            </a:r>
            <a:r>
              <a:rPr lang="en-IE" sz="1800" dirty="0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rPr>
              <a:t>Amendment of the Constitution </a:t>
            </a:r>
            <a:r>
              <a:rPr lang="en-IE" sz="1800" dirty="0" smtClean="0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rPr>
              <a:t>(Dissolution of Marriage) </a:t>
            </a:r>
            <a:r>
              <a:rPr lang="en-IE" sz="1800" dirty="0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rPr>
              <a:t>Bill </a:t>
            </a:r>
            <a:r>
              <a:rPr lang="en-IE" sz="1800" dirty="0" smtClean="0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rPr>
              <a:t>2016</a:t>
            </a:r>
            <a:endParaRPr sz="1800" dirty="0">
              <a:solidFill>
                <a:schemeClr val="accent6"/>
              </a:solidFill>
            </a:endParaRPr>
          </a:p>
        </p:txBody>
      </p:sp>
      <p:sp>
        <p:nvSpPr>
          <p:cNvPr id="137" name="Google Shape;137;p18">
            <a:hlinkClick r:id="rId3"/>
          </p:cNvPr>
          <p:cNvSpPr/>
          <p:nvPr/>
        </p:nvSpPr>
        <p:spPr>
          <a:xfrm>
            <a:off x="7383725" y="3929750"/>
            <a:ext cx="1634400" cy="8907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>
                <a:solidFill>
                  <a:schemeClr val="accent4"/>
                </a:solidFill>
              </a:rPr>
              <a:t>Click here to read a leaflet about </a:t>
            </a:r>
            <a:r>
              <a:rPr lang="en-IE" dirty="0" smtClean="0">
                <a:solidFill>
                  <a:schemeClr val="accent4"/>
                </a:solidFill>
              </a:rPr>
              <a:t>this Referendum</a:t>
            </a:r>
            <a:r>
              <a:rPr lang="en-IE" dirty="0">
                <a:solidFill>
                  <a:schemeClr val="accent4"/>
                </a:solidFill>
              </a:rPr>
              <a:t>.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218200" y="4046925"/>
            <a:ext cx="5943600" cy="5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i="1">
                <a:solidFill>
                  <a:srgbClr val="38761D"/>
                </a:solidFill>
              </a:rPr>
              <a:t>*Ensure votes are private and valid. What does this mean? </a:t>
            </a:r>
            <a:endParaRPr i="1">
              <a:solidFill>
                <a:srgbClr val="38761D"/>
              </a:solidFill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294400" y="4322650"/>
            <a:ext cx="7263300" cy="8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7050"/>
            <a:ext cx="5254325" cy="342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 txBox="1"/>
          <p:nvPr/>
        </p:nvSpPr>
        <p:spPr>
          <a:xfrm>
            <a:off x="5474950" y="795500"/>
            <a:ext cx="34893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dirty="0">
                <a:solidFill>
                  <a:srgbClr val="980000"/>
                </a:solidFill>
                <a:latin typeface="Bree Serif"/>
                <a:ea typeface="Bree Serif"/>
                <a:cs typeface="Bree Serif"/>
                <a:sym typeface="Bree Serif"/>
              </a:rPr>
              <a:t>Click on the image to watch the House of the </a:t>
            </a:r>
            <a:r>
              <a:rPr lang="en-IE" sz="1800" dirty="0" err="1">
                <a:solidFill>
                  <a:srgbClr val="980000"/>
                </a:solidFill>
                <a:latin typeface="Bree Serif"/>
                <a:ea typeface="Bree Serif"/>
                <a:cs typeface="Bree Serif"/>
                <a:sym typeface="Bree Serif"/>
              </a:rPr>
              <a:t>Oireachtas</a:t>
            </a:r>
            <a:r>
              <a:rPr lang="en-IE" sz="1800" dirty="0">
                <a:solidFill>
                  <a:srgbClr val="980000"/>
                </a:solidFill>
                <a:latin typeface="Bree Serif"/>
                <a:ea typeface="Bree Serif"/>
                <a:cs typeface="Bree Serif"/>
                <a:sym typeface="Bree Serif"/>
              </a:rPr>
              <a:t> video.</a:t>
            </a:r>
            <a:br>
              <a:rPr lang="en-IE" sz="1800" dirty="0">
                <a:solidFill>
                  <a:srgbClr val="980000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lang="en-IE" sz="1800" dirty="0">
                <a:solidFill>
                  <a:srgbClr val="98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endParaRPr sz="1800" dirty="0">
              <a:solidFill>
                <a:srgbClr val="98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1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Questions:</a:t>
            </a:r>
            <a:endParaRPr sz="1800" b="1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ree Serif"/>
              <a:buAutoNum type="arabicPeriod"/>
            </a:pPr>
            <a:r>
              <a:rPr lang="en-IE" sz="18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Who can vote on the </a:t>
            </a:r>
            <a:r>
              <a:rPr lang="en-IE" sz="1800" dirty="0" smtClean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24</a:t>
            </a:r>
            <a:r>
              <a:rPr lang="en-IE" sz="1800" baseline="30000" dirty="0" smtClean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th</a:t>
            </a:r>
            <a:r>
              <a:rPr lang="en-IE" sz="1800" dirty="0" smtClean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 of May?  </a:t>
            </a:r>
            <a:endParaRPr sz="18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ree Serif"/>
              <a:buAutoNum type="arabicPeriod"/>
            </a:pPr>
            <a:r>
              <a:rPr lang="en-IE" sz="18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How can people cast their vote?</a:t>
            </a:r>
            <a:endParaRPr sz="18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ree Serif"/>
              <a:buAutoNum type="arabicPeriod"/>
            </a:pPr>
            <a:r>
              <a:rPr lang="en-IE" sz="1800" dirty="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Why is it important for people to vote?</a:t>
            </a:r>
            <a:endParaRPr sz="1800" dirty="0">
              <a:solidFill>
                <a:schemeClr val="dk1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latin typeface="Bree Serif"/>
                <a:ea typeface="Bree Serif"/>
                <a:cs typeface="Bree Serif"/>
                <a:sym typeface="Bree Serif"/>
              </a:rPr>
              <a:t>Homework: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58" name="Google Shape;158;p2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>
                <a:latin typeface="Bree Serif"/>
                <a:ea typeface="Bree Serif"/>
                <a:cs typeface="Bree Serif"/>
                <a:sym typeface="Bree Serif"/>
              </a:rPr>
              <a:t>Create a three-sided leaflet illustrating how people can vote in the upcoming referendum on the </a:t>
            </a:r>
            <a:r>
              <a:rPr lang="en-IE" dirty="0" smtClean="0">
                <a:latin typeface="Bree Serif"/>
                <a:ea typeface="Bree Serif"/>
                <a:cs typeface="Bree Serif"/>
                <a:sym typeface="Bree Serif"/>
              </a:rPr>
              <a:t>24</a:t>
            </a:r>
            <a:r>
              <a:rPr lang="en-IE" baseline="30000" dirty="0" smtClean="0">
                <a:latin typeface="Bree Serif"/>
                <a:ea typeface="Bree Serif"/>
                <a:cs typeface="Bree Serif"/>
                <a:sym typeface="Bree Serif"/>
              </a:rPr>
              <a:t>th</a:t>
            </a:r>
            <a:r>
              <a:rPr lang="en-IE" dirty="0" smtClean="0">
                <a:latin typeface="Bree Serif"/>
                <a:ea typeface="Bree Serif"/>
                <a:cs typeface="Bree Serif"/>
                <a:sym typeface="Bree Serif"/>
              </a:rPr>
              <a:t> of May.</a:t>
            </a:r>
            <a:endParaRPr dirty="0"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dirty="0">
                <a:latin typeface="Bree Serif"/>
                <a:ea typeface="Bree Serif"/>
                <a:cs typeface="Bree Serif"/>
                <a:sym typeface="Bree Serif"/>
              </a:rPr>
              <a:t>Include all the keywords listed on the next slide in your leaflet. </a:t>
            </a:r>
            <a:endParaRPr dirty="0"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dirty="0">
                <a:latin typeface="Bree Serif"/>
                <a:ea typeface="Bree Serif"/>
                <a:cs typeface="Bree Serif"/>
                <a:sym typeface="Bree Serif"/>
              </a:rPr>
              <a:t>Try to cater for people who struggle with reading by using visual illustrations to convey how people can vote.</a:t>
            </a:r>
            <a:endParaRPr dirty="0"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311700" y="29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Keywords:</a:t>
            </a:r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311700" y="544075"/>
            <a:ext cx="87492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600" b="1" dirty="0"/>
              <a:t>A referendum</a:t>
            </a:r>
            <a:r>
              <a:rPr lang="en-IE" sz="1600" dirty="0"/>
              <a:t> is a special type of an election where citizens get to vote on proposals to make changes to the constitution.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sz="1600" b="1" dirty="0"/>
              <a:t>The constitution (</a:t>
            </a:r>
            <a:r>
              <a:rPr lang="en-IE" sz="1600" b="1" dirty="0" err="1"/>
              <a:t>Bunreacht</a:t>
            </a:r>
            <a:r>
              <a:rPr lang="en-IE" sz="1600" b="1" dirty="0"/>
              <a:t> </a:t>
            </a:r>
            <a:r>
              <a:rPr lang="en-IE" sz="1600" b="1" dirty="0" err="1"/>
              <a:t>na</a:t>
            </a:r>
            <a:r>
              <a:rPr lang="en-IE" sz="1600" b="1" dirty="0"/>
              <a:t> </a:t>
            </a:r>
            <a:r>
              <a:rPr lang="en-IE" sz="1600" b="1" dirty="0" err="1"/>
              <a:t>hÉireann</a:t>
            </a:r>
            <a:r>
              <a:rPr lang="en-IE" sz="1600" b="1" dirty="0"/>
              <a:t>)</a:t>
            </a:r>
            <a:r>
              <a:rPr lang="en-IE" sz="1600" dirty="0"/>
              <a:t> is a legal document which sets out how Ireland should be governed and the rights of the people.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sz="1600" b="1" dirty="0" smtClean="0"/>
              <a:t>The </a:t>
            </a:r>
            <a:r>
              <a:rPr lang="en-IE" sz="1600" b="1" dirty="0"/>
              <a:t>electorate</a:t>
            </a:r>
            <a:r>
              <a:rPr lang="en-IE" sz="1600" dirty="0"/>
              <a:t> are all the people in a country who are eligible to vote. 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sz="1600" b="1" dirty="0"/>
              <a:t>Register of Electors</a:t>
            </a:r>
            <a:r>
              <a:rPr lang="en-IE" sz="1600" dirty="0"/>
              <a:t> a list of residents who are registered to vote at an Election or Referendum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IE" sz="1600" b="1" dirty="0"/>
              <a:t>Ballot paper </a:t>
            </a:r>
            <a:r>
              <a:rPr lang="en-IE" sz="1600" dirty="0"/>
              <a:t>is the slip of paper used to register a vote.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IE" sz="1600" b="1" dirty="0"/>
              <a:t>Polling card</a:t>
            </a:r>
            <a:r>
              <a:rPr lang="en-IE" sz="1600" dirty="0"/>
              <a:t> is the card that tells you when and where to vote.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520</Words>
  <Application>Microsoft Office PowerPoint</Application>
  <PresentationFormat>On-screen Show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PT Sans Narrow</vt:lpstr>
      <vt:lpstr>Calibri</vt:lpstr>
      <vt:lpstr>Roboto</vt:lpstr>
      <vt:lpstr>Arial</vt:lpstr>
      <vt:lpstr>Comic Sans MS</vt:lpstr>
      <vt:lpstr>Bree Serif</vt:lpstr>
      <vt:lpstr>Geometric</vt:lpstr>
      <vt:lpstr>Title: Election 2019</vt:lpstr>
      <vt:lpstr>Upcoming Events:</vt:lpstr>
      <vt:lpstr>The Irish Constitution</vt:lpstr>
      <vt:lpstr>PowerPoint Presentation</vt:lpstr>
      <vt:lpstr>PowerPoint Presentation</vt:lpstr>
      <vt:lpstr>Class Vote:</vt:lpstr>
      <vt:lpstr>PowerPoint Presentation</vt:lpstr>
      <vt:lpstr>Homework:</vt:lpstr>
      <vt:lpstr>Keywords: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Election 2019</dc:title>
  <dc:creator>Aoife McDonnell</dc:creator>
  <cp:lastModifiedBy>Aoife McDonnell</cp:lastModifiedBy>
  <cp:revision>5</cp:revision>
  <dcterms:modified xsi:type="dcterms:W3CDTF">2019-05-21T14:25:04Z</dcterms:modified>
</cp:coreProperties>
</file>