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8BCD4-6E43-47AB-ADC5-83C956082938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0C597-7BCE-4068-92E7-17515910367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0871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543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914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293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226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47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5958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5850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547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452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4624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395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032C8-6456-424D-8069-03A0628CDBE1}" type="datetimeFigureOut">
              <a:rPr lang="en-IE" smtClean="0"/>
              <a:t>06/06/2019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639CE-C8E9-4DBC-AD47-CD3899EC4C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30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Reproduction  in  Animals</a:t>
            </a:r>
            <a:endParaRPr lang="en-IE" sz="6000" b="1" u="sng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Reproduction  is  the  method  by  which  animals  pass  on  their  genes  to   their  offspring  ensuring  survival  of  the  species.</a:t>
            </a:r>
          </a:p>
          <a:p>
            <a:r>
              <a:rPr lang="en-IE" dirty="0" smtClean="0"/>
              <a:t>There  are  two  types of  reproduction:</a:t>
            </a:r>
          </a:p>
          <a:p>
            <a:pPr marL="514350" indent="-514350">
              <a:buAutoNum type="arabicPeriod"/>
            </a:pPr>
            <a:r>
              <a:rPr lang="en-IE" dirty="0" smtClean="0"/>
              <a:t>Asexual  Reproduction</a:t>
            </a:r>
          </a:p>
          <a:p>
            <a:pPr marL="514350" indent="-514350">
              <a:buAutoNum type="arabicPeriod"/>
            </a:pPr>
            <a:r>
              <a:rPr lang="en-IE" dirty="0" smtClean="0"/>
              <a:t>Sexual  Reproduction</a:t>
            </a:r>
          </a:p>
        </p:txBody>
      </p:sp>
    </p:spTree>
    <p:extLst>
      <p:ext uri="{BB962C8B-B14F-4D97-AF65-F5344CB8AC3E}">
        <p14:creationId xmlns:p14="http://schemas.microsoft.com/office/powerpoint/2010/main" val="1566497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Asexual  Reproduction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Asexual  Reproduction  involves: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dirty="0" smtClean="0"/>
              <a:t>Only  one  parent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dirty="0" smtClean="0"/>
              <a:t>Offspring  is  genetically  identical  to  the parent.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 smtClean="0"/>
              <a:t>An  example  is  an  aphid  in spring  where  only  females  are  present  in  the  population  during  this  time  and  so  an  unfertilised  egg  develops  into  a  female  identical  to  its  mother.</a:t>
            </a:r>
          </a:p>
        </p:txBody>
      </p:sp>
    </p:spTree>
    <p:extLst>
      <p:ext uri="{BB962C8B-B14F-4D97-AF65-F5344CB8AC3E}">
        <p14:creationId xmlns:p14="http://schemas.microsoft.com/office/powerpoint/2010/main" val="381193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Sexual  Reproduction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Takes  place  in  Vertebrates.</a:t>
            </a:r>
          </a:p>
          <a:p>
            <a:r>
              <a:rPr lang="en-IE" dirty="0" smtClean="0"/>
              <a:t>Involves  males  gametes  called  sperm  cells  and  female  gametes  called  egg  cells.</a:t>
            </a:r>
          </a:p>
          <a:p>
            <a:r>
              <a:rPr lang="en-IE" dirty="0" smtClean="0"/>
              <a:t>Offspring  are genetically  different  to  their parents  but  do  have  characteristics  from each  parent.</a:t>
            </a:r>
            <a:endParaRPr lang="en-IE" dirty="0"/>
          </a:p>
          <a:p>
            <a:pPr marL="0" indent="0">
              <a:buNone/>
            </a:pPr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2867761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Hybrid  Vigour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SzPts val="2800"/>
            </a:pPr>
            <a:r>
              <a:rPr lang="en-IE" u="sng" dirty="0">
                <a:solidFill>
                  <a:srgbClr val="000000"/>
                </a:solidFill>
                <a:latin typeface="Calibri" panose="020F0502020204030204" pitchFamily="34" charset="0"/>
              </a:rPr>
              <a:t>Hybrid  Vigour  (</a:t>
            </a:r>
            <a:r>
              <a:rPr lang="en-IE" u="sng" dirty="0" err="1">
                <a:solidFill>
                  <a:srgbClr val="000000"/>
                </a:solidFill>
                <a:latin typeface="Calibri" panose="020F0502020204030204" pitchFamily="34" charset="0"/>
              </a:rPr>
              <a:t>Heterosis</a:t>
            </a:r>
            <a:r>
              <a:rPr lang="en-IE" u="sng" dirty="0">
                <a:solidFill>
                  <a:srgbClr val="000000"/>
                </a:solidFill>
                <a:latin typeface="Calibri" panose="020F0502020204030204" pitchFamily="34" charset="0"/>
              </a:rPr>
              <a:t>):</a:t>
            </a:r>
            <a:r>
              <a:rPr lang="en-IE" dirty="0">
                <a:solidFill>
                  <a:srgbClr val="000000"/>
                </a:solidFill>
                <a:latin typeface="Calibri" panose="020F0502020204030204" pitchFamily="34" charset="0"/>
              </a:rPr>
              <a:t>  when  the  offspring  produced  as  a  result  of  crossing  two  genetically  different  breeds  is  superior  to  either  of  its  parents.</a:t>
            </a:r>
            <a:endParaRPr lang="en-IE" dirty="0"/>
          </a:p>
          <a:p>
            <a:r>
              <a:rPr lang="en-IE" u="sng" dirty="0">
                <a:solidFill>
                  <a:srgbClr val="000000"/>
                </a:solidFill>
                <a:latin typeface="Calibri" panose="020F0502020204030204" pitchFamily="34" charset="0"/>
              </a:rPr>
              <a:t>Example 1:</a:t>
            </a:r>
            <a:r>
              <a:rPr lang="en-IE" dirty="0">
                <a:solidFill>
                  <a:srgbClr val="000000"/>
                </a:solidFill>
                <a:latin typeface="Calibri" panose="020F0502020204030204" pitchFamily="34" charset="0"/>
              </a:rPr>
              <a:t>  Perennial  Ryegrass  X  Italian  </a:t>
            </a:r>
            <a:r>
              <a:rPr lang="en-IE" dirty="0" smtClean="0">
                <a:solidFill>
                  <a:srgbClr val="000000"/>
                </a:solidFill>
                <a:latin typeface="Calibri" panose="020F0502020204030204" pitchFamily="34" charset="0"/>
              </a:rPr>
              <a:t>Ryegrass  =  Hybrid  Ryegrass.  Hybrid  Ryegrass  has  the  persistence  of  perennial  ryegrass  and  longer  growing  season  and  the  high  productivity  of  Italian  Ryegrass.  </a:t>
            </a:r>
          </a:p>
          <a:p>
            <a:r>
              <a:rPr lang="en-IE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Example  2:</a:t>
            </a:r>
            <a:r>
              <a:rPr lang="en-IE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lang="en-IE" dirty="0" smtClean="0">
                <a:solidFill>
                  <a:srgbClr val="000000"/>
                </a:solidFill>
                <a:latin typeface="Calibri" panose="020F0502020204030204" pitchFamily="34" charset="0"/>
              </a:rPr>
              <a:t>Purebred  </a:t>
            </a:r>
            <a:r>
              <a:rPr lang="en-IE" dirty="0" smtClean="0">
                <a:solidFill>
                  <a:srgbClr val="000000"/>
                </a:solidFill>
                <a:latin typeface="Calibri" panose="020F0502020204030204" pitchFamily="34" charset="0"/>
              </a:rPr>
              <a:t>Hereford  Bull  X  </a:t>
            </a:r>
            <a:r>
              <a:rPr lang="en-IE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Freisian</a:t>
            </a:r>
            <a:r>
              <a:rPr lang="en-IE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Cow =  </a:t>
            </a:r>
            <a:r>
              <a:rPr lang="en-IE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Blackwhitehead</a:t>
            </a:r>
            <a:r>
              <a:rPr lang="en-IE" dirty="0" smtClean="0">
                <a:solidFill>
                  <a:srgbClr val="000000"/>
                </a:solidFill>
                <a:latin typeface="Calibri" panose="020F0502020204030204" pitchFamily="34" charset="0"/>
              </a:rPr>
              <a:t>.  This  </a:t>
            </a:r>
            <a:r>
              <a:rPr lang="en-IE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blackwhitehead</a:t>
            </a:r>
            <a:r>
              <a:rPr lang="en-IE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if  a  female  and  kept  for  breeding  will  produce  high  milk  yields  but  also  pass  on    beef  characteristics  to  its  offspring.</a:t>
            </a:r>
            <a:endParaRPr lang="en-IE" u="sng" dirty="0"/>
          </a:p>
        </p:txBody>
      </p:sp>
    </p:spTree>
    <p:extLst>
      <p:ext uri="{BB962C8B-B14F-4D97-AF65-F5344CB8AC3E}">
        <p14:creationId xmlns:p14="http://schemas.microsoft.com/office/powerpoint/2010/main" val="287464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Male  Reproductive  System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u="sng" dirty="0" smtClean="0"/>
              <a:t>Gonads </a:t>
            </a:r>
            <a:r>
              <a:rPr lang="en-IE" dirty="0" smtClean="0"/>
              <a:t> -  reproductive  organs  that produce  gametes  (sex  cells)</a:t>
            </a:r>
          </a:p>
          <a:p>
            <a:r>
              <a:rPr lang="en-IE" u="sng" dirty="0" smtClean="0"/>
              <a:t>Testes</a:t>
            </a:r>
            <a:r>
              <a:rPr lang="en-IE" dirty="0" smtClean="0"/>
              <a:t>  -  produce  the  male  gametes  called  sperm  cells.</a:t>
            </a:r>
          </a:p>
          <a:p>
            <a:r>
              <a:rPr lang="en-IE" u="sng" dirty="0" smtClean="0"/>
              <a:t>Scrotum</a:t>
            </a:r>
            <a:r>
              <a:rPr lang="en-IE" dirty="0" smtClean="0"/>
              <a:t>  -  hangs  outside  the  body  cavity  to  keep it  at  a  lower  temperature  so  that  sperm  cells  develop  and  mature  properly.</a:t>
            </a:r>
          </a:p>
          <a:p>
            <a:r>
              <a:rPr lang="en-IE" u="sng" dirty="0" smtClean="0"/>
              <a:t>Sperm</a:t>
            </a:r>
            <a:r>
              <a:rPr lang="en-IE" dirty="0" smtClean="0"/>
              <a:t>  -  produced  in  the  testes.</a:t>
            </a:r>
          </a:p>
          <a:p>
            <a:r>
              <a:rPr lang="en-IE" u="sng" dirty="0" smtClean="0"/>
              <a:t>Epididymis</a:t>
            </a:r>
            <a:r>
              <a:rPr lang="en-IE" dirty="0" smtClean="0"/>
              <a:t> -  this  is where  sperm  matures  and  is  stored.</a:t>
            </a:r>
          </a:p>
          <a:p>
            <a:r>
              <a:rPr lang="en-IE" u="sng" dirty="0" smtClean="0"/>
              <a:t>Vas Deferens</a:t>
            </a:r>
            <a:r>
              <a:rPr lang="en-IE" dirty="0" smtClean="0"/>
              <a:t>   stores  sperm.</a:t>
            </a:r>
          </a:p>
          <a:p>
            <a:r>
              <a:rPr lang="en-IE" u="sng" dirty="0" smtClean="0"/>
              <a:t>Semen- </a:t>
            </a:r>
            <a:r>
              <a:rPr lang="en-IE" dirty="0" smtClean="0"/>
              <a:t>  this  is  sperm  with  fluids which  give  it  mobility.</a:t>
            </a:r>
          </a:p>
          <a:p>
            <a:endParaRPr lang="en-IE" u="sng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04942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Male  Hormones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u="sng" dirty="0" smtClean="0"/>
              <a:t>Follicle  Stimulating  Hormone  (FSH)  </a:t>
            </a:r>
            <a:r>
              <a:rPr lang="en-IE" dirty="0" smtClean="0"/>
              <a:t>-  promotes  sperm  production.</a:t>
            </a:r>
          </a:p>
          <a:p>
            <a:r>
              <a:rPr lang="en-IE" u="sng" dirty="0" smtClean="0"/>
              <a:t>Luteinising  Hormone  (LH)  </a:t>
            </a:r>
            <a:r>
              <a:rPr lang="en-IE" dirty="0" smtClean="0"/>
              <a:t>-  controls  the  production  of  the  hormone  testosterone.</a:t>
            </a:r>
          </a:p>
          <a:p>
            <a:r>
              <a:rPr lang="en-IE" u="sng" dirty="0" smtClean="0"/>
              <a:t>Testosterone</a:t>
            </a:r>
            <a:r>
              <a:rPr lang="en-IE" dirty="0" smtClean="0"/>
              <a:t>  -  is  responsible  for  the  development  of  male  sex  characteristics  and  male  sex  organs.</a:t>
            </a:r>
          </a:p>
        </p:txBody>
      </p:sp>
    </p:spTree>
    <p:extLst>
      <p:ext uri="{BB962C8B-B14F-4D97-AF65-F5344CB8AC3E}">
        <p14:creationId xmlns:p14="http://schemas.microsoft.com/office/powerpoint/2010/main" val="1993784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Female  Reproductive  System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u="sng" dirty="0" smtClean="0"/>
              <a:t>Ovaries</a:t>
            </a:r>
            <a:r>
              <a:rPr lang="en-IE" dirty="0" smtClean="0"/>
              <a:t>  -  these  are  the  female  gonads  and  produce  eggs  called  ova.</a:t>
            </a:r>
          </a:p>
          <a:p>
            <a:r>
              <a:rPr lang="en-IE" u="sng" dirty="0" smtClean="0"/>
              <a:t>Fallopian  Tubes  (Oviducts)</a:t>
            </a:r>
            <a:r>
              <a:rPr lang="en-IE" dirty="0" smtClean="0"/>
              <a:t>  -  connect  the  ovaries  to  the  uterus.  Fertilisation  takes  place  in  the  fallopian  tube.</a:t>
            </a:r>
          </a:p>
          <a:p>
            <a:r>
              <a:rPr lang="en-IE" u="sng" dirty="0" smtClean="0"/>
              <a:t>Zygote</a:t>
            </a:r>
            <a:r>
              <a:rPr lang="en-IE" dirty="0" smtClean="0"/>
              <a:t>  - this  is  the  fertilised  egg.  It  moves  to  the  uterus  (womb)  where  it  implants  itself  in  the  uterine  wall.</a:t>
            </a:r>
          </a:p>
          <a:p>
            <a:r>
              <a:rPr lang="en-IE" u="sng" dirty="0" smtClean="0"/>
              <a:t>Embryo</a:t>
            </a:r>
            <a:r>
              <a:rPr lang="en-IE" dirty="0" smtClean="0"/>
              <a:t>  -  an  embryo  is  formed  as  the  cells  divide  in  the  zygote.</a:t>
            </a:r>
          </a:p>
          <a:p>
            <a:r>
              <a:rPr lang="en-IE" u="sng" dirty="0" smtClean="0"/>
              <a:t>Uterus  (Womb)</a:t>
            </a:r>
            <a:r>
              <a:rPr lang="en-IE" dirty="0" smtClean="0"/>
              <a:t>  -  this  is  where  the  embryo  grows  into a  foetus.</a:t>
            </a:r>
          </a:p>
          <a:p>
            <a:r>
              <a:rPr lang="en-IE" u="sng" dirty="0" smtClean="0"/>
              <a:t>Cervix </a:t>
            </a:r>
            <a:r>
              <a:rPr lang="en-IE" dirty="0" smtClean="0"/>
              <a:t>  -  dilates  during  birth.</a:t>
            </a:r>
          </a:p>
          <a:p>
            <a:r>
              <a:rPr lang="en-IE" u="sng" dirty="0" smtClean="0"/>
              <a:t>Vagina</a:t>
            </a:r>
            <a:r>
              <a:rPr lang="en-IE" dirty="0" smtClean="0"/>
              <a:t>  -  serves  as  birth  canal during  birth.</a:t>
            </a:r>
            <a:endParaRPr lang="en-IE" u="sng" dirty="0" smtClean="0"/>
          </a:p>
          <a:p>
            <a:endParaRPr lang="en-IE" u="sng" dirty="0"/>
          </a:p>
        </p:txBody>
      </p:sp>
    </p:spTree>
    <p:extLst>
      <p:ext uri="{BB962C8B-B14F-4D97-AF65-F5344CB8AC3E}">
        <p14:creationId xmlns:p14="http://schemas.microsoft.com/office/powerpoint/2010/main" val="1699333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Female  Hormones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u="sng" dirty="0" smtClean="0"/>
              <a:t>Follicle  Stimulating  Hormone (FSH)</a:t>
            </a:r>
            <a:r>
              <a:rPr lang="en-IE" dirty="0" smtClean="0"/>
              <a:t>  -  promotes  the  development  of  a  follicle  that  produces  oestrogen.</a:t>
            </a:r>
          </a:p>
          <a:p>
            <a:r>
              <a:rPr lang="en-IE" u="sng" dirty="0" smtClean="0"/>
              <a:t>Luteinising  Hormone  (LH)</a:t>
            </a:r>
            <a:r>
              <a:rPr lang="en-IE" dirty="0" smtClean="0"/>
              <a:t>  -  stimulates  ovulation  and  development  of  the  corpus  luteum which  secretes  progesterone.</a:t>
            </a:r>
          </a:p>
          <a:p>
            <a:r>
              <a:rPr lang="en-IE" u="sng" dirty="0" smtClean="0"/>
              <a:t>Progesterone</a:t>
            </a:r>
            <a:r>
              <a:rPr lang="en-IE" dirty="0" smtClean="0"/>
              <a:t> -  supports  pregnancy,  allows  the  uterus  to  grow  during  gestation,  inhibits  lactation  prior  to  birth,  labour and  the  inhibition  of  the  immune  response  to  the  embryo.</a:t>
            </a:r>
          </a:p>
          <a:p>
            <a:r>
              <a:rPr lang="en-IE" u="sng" dirty="0" smtClean="0"/>
              <a:t>Oestrogen</a:t>
            </a:r>
            <a:r>
              <a:rPr lang="en-IE" dirty="0" smtClean="0"/>
              <a:t>  -  promotes  the  secondary  sex  characteristics  in  the  female  and  the  growth  of  the  mammary  glands.</a:t>
            </a:r>
          </a:p>
          <a:p>
            <a:r>
              <a:rPr lang="en-IE" u="sng" dirty="0" smtClean="0"/>
              <a:t>Oxytocin</a:t>
            </a:r>
            <a:r>
              <a:rPr lang="en-IE" dirty="0" smtClean="0"/>
              <a:t>  -  responsible  for  contractions  in  uterine  wall  at  birth  and  “milk  let down”. </a:t>
            </a:r>
            <a:endParaRPr lang="en-IE" u="sng" dirty="0"/>
          </a:p>
        </p:txBody>
      </p:sp>
    </p:spTree>
    <p:extLst>
      <p:ext uri="{BB962C8B-B14F-4D97-AF65-F5344CB8AC3E}">
        <p14:creationId xmlns:p14="http://schemas.microsoft.com/office/powerpoint/2010/main" val="1409562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Oestrous  and  Oestrous  Cycle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u="sng" dirty="0" smtClean="0"/>
              <a:t>Oestrous  Cycle</a:t>
            </a:r>
            <a:r>
              <a:rPr lang="en-IE" dirty="0" smtClean="0"/>
              <a:t>  -  a  recurring  cycle  during  which  a  female  mammal  comes  into  heat,  releasing  an  egg  which  is  available  for  fertilisation  by  the  male.</a:t>
            </a:r>
          </a:p>
          <a:p>
            <a:r>
              <a:rPr lang="en-IE" u="sng" dirty="0" smtClean="0"/>
              <a:t>Duration  of  Oestrous</a:t>
            </a:r>
            <a:r>
              <a:rPr lang="en-IE" dirty="0" smtClean="0"/>
              <a:t>  -  the  length  of  time  during  the  oestrous  cycle  which  the  female  is  in  heat   and  an  egg  is  available  for  fertilisation. </a:t>
            </a:r>
          </a:p>
          <a:p>
            <a:r>
              <a:rPr lang="en-IE" u="sng" dirty="0" smtClean="0"/>
              <a:t>Gestation</a:t>
            </a:r>
            <a:r>
              <a:rPr lang="en-IE" dirty="0" smtClean="0"/>
              <a:t>  -  this  is  pregnancy.  The  period  of  development  in  the  uterus  from  conception  to  birth.</a:t>
            </a:r>
          </a:p>
          <a:p>
            <a:pPr marL="0" indent="0">
              <a:buNone/>
            </a:pPr>
            <a:endParaRPr lang="en-IE" u="sng" dirty="0"/>
          </a:p>
        </p:txBody>
      </p:sp>
    </p:spTree>
    <p:extLst>
      <p:ext uri="{BB962C8B-B14F-4D97-AF65-F5344CB8AC3E}">
        <p14:creationId xmlns:p14="http://schemas.microsoft.com/office/powerpoint/2010/main" val="2526599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err="1" smtClean="0">
                <a:latin typeface="+mn-lt"/>
              </a:rPr>
              <a:t>Polyoestrous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Animals  that  have  oestrous  cycles  throughout  the  year  are  described  as  </a:t>
            </a:r>
            <a:r>
              <a:rPr lang="en-IE" dirty="0" err="1" smtClean="0"/>
              <a:t>polyoestrous</a:t>
            </a:r>
            <a:r>
              <a:rPr lang="en-IE" dirty="0" smtClean="0"/>
              <a:t>.  Cows  and  pigs  are  </a:t>
            </a:r>
            <a:r>
              <a:rPr lang="en-IE" dirty="0" err="1" smtClean="0"/>
              <a:t>polyoestrous</a:t>
            </a:r>
            <a:r>
              <a:rPr lang="en-IE" dirty="0" smtClean="0"/>
              <a:t>.</a:t>
            </a:r>
          </a:p>
          <a:p>
            <a:r>
              <a:rPr lang="en-IE" dirty="0" smtClean="0"/>
              <a:t>Animals  that  have  a  number  of  oestrous  cycles  but  only  during  a  certain  time  of  the  year  are  described  as  seasonally  </a:t>
            </a:r>
            <a:r>
              <a:rPr lang="en-IE" dirty="0" err="1" smtClean="0"/>
              <a:t>polyoestrous</a:t>
            </a:r>
            <a:r>
              <a:rPr lang="en-IE" dirty="0" smtClean="0"/>
              <a:t>  or  seasonal  breeders.  Sheep  are  seasonal  breeders.</a:t>
            </a:r>
          </a:p>
          <a:p>
            <a:r>
              <a:rPr lang="en-IE" dirty="0" smtClean="0"/>
              <a:t>Seasonal  breeding  is  determined  by the  length of day (photoperiod).</a:t>
            </a:r>
          </a:p>
          <a:p>
            <a:r>
              <a:rPr lang="en-IE" dirty="0" smtClean="0"/>
              <a:t>Sheep  are  short day breeders,  they  breed  when  the  length  of  daylight  shortens  (autumn  and  winter)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20434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4000" b="1" u="sng" dirty="0" smtClean="0">
                <a:latin typeface="+mn-lt"/>
              </a:rPr>
              <a:t>Length  of  Oestrous  Cycle,  duration  of  Oestrous  and  Gestation.</a:t>
            </a:r>
            <a:endParaRPr lang="en-IE" sz="4000" b="1" u="sng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397914"/>
              </p:ext>
            </p:extLst>
          </p:nvPr>
        </p:nvGraphicFramePr>
        <p:xfrm>
          <a:off x="838200" y="1825625"/>
          <a:ext cx="105156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Animal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Length  of  Oestrous  Cycle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Duration  of  Oestrous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Length  of  Gestation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Cow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21days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18 to 24</a:t>
                      </a:r>
                      <a:r>
                        <a:rPr lang="en-IE" baseline="0" dirty="0" smtClean="0"/>
                        <a:t> hours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283 days (9.5 months)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Sheep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17days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36 hours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149</a:t>
                      </a:r>
                      <a:r>
                        <a:rPr lang="en-IE" baseline="0" dirty="0" smtClean="0"/>
                        <a:t> days (5 months)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Pig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21days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 to 3 days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115 days (3months, 3 weeks and 3 days)</a:t>
                      </a:r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2811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000" b="1" u="sng" dirty="0" smtClean="0">
                <a:latin typeface="+mn-lt"/>
              </a:rPr>
              <a:t>Birth  in  Cows  and  Sheep</a:t>
            </a:r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dirty="0" smtClean="0"/>
              <a:t>A  few  days  before  birth  the  udder  of  the  cow  or  ewe  swells.  The  ligaments  around  the  base  of  the  tail   relax  and   pelvic  bones  widen.</a:t>
            </a:r>
          </a:p>
          <a:p>
            <a:r>
              <a:rPr lang="en-IE" dirty="0" smtClean="0"/>
              <a:t>The  “water  bag”  which  is  a  membrane  of  water  will  come  out  and  the  young  animals  forelegs  will  appear.  </a:t>
            </a:r>
          </a:p>
          <a:p>
            <a:r>
              <a:rPr lang="en-IE" dirty="0" smtClean="0"/>
              <a:t>After  the  calf  or  lamb  is  born  the  umbilical  cord  is  cut.</a:t>
            </a:r>
          </a:p>
          <a:p>
            <a:r>
              <a:rPr lang="en-IE" dirty="0" smtClean="0"/>
              <a:t>The  navel  is  disinfected  with  iodine  to  prevent  the  entry  of  E. coli  bacteria  which  cause  navel  ill  or  joint  ill.</a:t>
            </a:r>
          </a:p>
          <a:p>
            <a:r>
              <a:rPr lang="en-IE" dirty="0" smtClean="0"/>
              <a:t>The  cow  or  ewe  licks  the  new  born  animal  which  helps  them  to warm  up  and  also  to  form  a  bond  between  mother  and  new  born. The new born animal should be fed colostrum as soon as possible.</a:t>
            </a:r>
          </a:p>
        </p:txBody>
      </p:sp>
    </p:spTree>
    <p:extLst>
      <p:ext uri="{BB962C8B-B14F-4D97-AF65-F5344CB8AC3E}">
        <p14:creationId xmlns:p14="http://schemas.microsoft.com/office/powerpoint/2010/main" val="2642038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IE" sz="6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u="sng" dirty="0"/>
          </a:p>
        </p:txBody>
      </p:sp>
    </p:spTree>
    <p:extLst>
      <p:ext uri="{BB962C8B-B14F-4D97-AF65-F5344CB8AC3E}">
        <p14:creationId xmlns:p14="http://schemas.microsoft.com/office/powerpoint/2010/main" val="4293680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895</Words>
  <Application>Microsoft Office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Reproduction  in  Animals</vt:lpstr>
      <vt:lpstr>Asexual  Reproduction</vt:lpstr>
      <vt:lpstr>Sexual  Reproduction</vt:lpstr>
      <vt:lpstr>Hybrid  Vigour</vt:lpstr>
      <vt:lpstr>Male  Reproductive  System</vt:lpstr>
      <vt:lpstr>Male  Hormones</vt:lpstr>
      <vt:lpstr>Female  Reproductive  System</vt:lpstr>
      <vt:lpstr>Female  Hormones</vt:lpstr>
      <vt:lpstr>Oestrous  and  Oestrous  Cycle</vt:lpstr>
      <vt:lpstr>Polyoestrous</vt:lpstr>
      <vt:lpstr>Length  of  Oestrous  Cycle,  duration  of  Oestrous  and  Gestation.</vt:lpstr>
      <vt:lpstr>Birth  in  Cows  and  Sheep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Reproduction  in  Animals</dc:title>
  <dc:creator>Holy</dc:creator>
  <cp:lastModifiedBy>Holy</cp:lastModifiedBy>
  <cp:revision>18</cp:revision>
  <cp:lastPrinted>2019-02-01T09:39:07Z</cp:lastPrinted>
  <dcterms:created xsi:type="dcterms:W3CDTF">2017-12-04T12:45:33Z</dcterms:created>
  <dcterms:modified xsi:type="dcterms:W3CDTF">2019-06-06T10:06:25Z</dcterms:modified>
</cp:coreProperties>
</file>